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11" r:id="rId8"/>
    <p:sldId id="313" r:id="rId9"/>
    <p:sldId id="312" r:id="rId10"/>
    <p:sldId id="262" r:id="rId11"/>
    <p:sldId id="263" r:id="rId12"/>
    <p:sldId id="307" r:id="rId13"/>
    <p:sldId id="310" r:id="rId14"/>
    <p:sldId id="308" r:id="rId15"/>
    <p:sldId id="309" r:id="rId16"/>
    <p:sldId id="265" r:id="rId17"/>
    <p:sldId id="315" r:id="rId18"/>
    <p:sldId id="316" r:id="rId19"/>
    <p:sldId id="266" r:id="rId20"/>
    <p:sldId id="314" r:id="rId21"/>
    <p:sldId id="267" r:id="rId22"/>
    <p:sldId id="279" r:id="rId23"/>
    <p:sldId id="319" r:id="rId24"/>
    <p:sldId id="268" r:id="rId25"/>
    <p:sldId id="317" r:id="rId26"/>
    <p:sldId id="318" r:id="rId27"/>
    <p:sldId id="320" r:id="rId28"/>
    <p:sldId id="270" r:id="rId29"/>
    <p:sldId id="321" r:id="rId30"/>
    <p:sldId id="322" r:id="rId31"/>
    <p:sldId id="271" r:id="rId32"/>
    <p:sldId id="272" r:id="rId33"/>
    <p:sldId id="326" r:id="rId34"/>
    <p:sldId id="323" r:id="rId35"/>
    <p:sldId id="324" r:id="rId36"/>
    <p:sldId id="325" r:id="rId37"/>
    <p:sldId id="273" r:id="rId38"/>
    <p:sldId id="274" r:id="rId39"/>
    <p:sldId id="276" r:id="rId40"/>
    <p:sldId id="277" r:id="rId41"/>
    <p:sldId id="278" r:id="rId42"/>
    <p:sldId id="281" r:id="rId43"/>
    <p:sldId id="280" r:id="rId44"/>
    <p:sldId id="283" r:id="rId45"/>
    <p:sldId id="284" r:id="rId46"/>
    <p:sldId id="285" r:id="rId47"/>
    <p:sldId id="286" r:id="rId48"/>
    <p:sldId id="287" r:id="rId49"/>
    <p:sldId id="288" r:id="rId50"/>
    <p:sldId id="289" r:id="rId51"/>
    <p:sldId id="290" r:id="rId52"/>
    <p:sldId id="264" r:id="rId53"/>
    <p:sldId id="291" r:id="rId54"/>
    <p:sldId id="292" r:id="rId55"/>
    <p:sldId id="293" r:id="rId56"/>
    <p:sldId id="294" r:id="rId57"/>
    <p:sldId id="269" r:id="rId58"/>
    <p:sldId id="295" r:id="rId59"/>
    <p:sldId id="296" r:id="rId60"/>
    <p:sldId id="297" r:id="rId61"/>
    <p:sldId id="298" r:id="rId62"/>
    <p:sldId id="275" r:id="rId63"/>
    <p:sldId id="299" r:id="rId64"/>
    <p:sldId id="300" r:id="rId65"/>
    <p:sldId id="301" r:id="rId66"/>
    <p:sldId id="302" r:id="rId67"/>
    <p:sldId id="303" r:id="rId68"/>
    <p:sldId id="304" r:id="rId69"/>
    <p:sldId id="305" r:id="rId70"/>
    <p:sldId id="30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B1F0-9CCC-430E-E91C-E724767C14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059538-569F-53B5-7E67-74089E35E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771F3C-7D0F-E315-E84D-493EC65BE9C0}"/>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5" name="Footer Placeholder 4">
            <a:extLst>
              <a:ext uri="{FF2B5EF4-FFF2-40B4-BE49-F238E27FC236}">
                <a16:creationId xmlns:a16="http://schemas.microsoft.com/office/drawing/2014/main" id="{7F533640-28C9-5A5A-F504-382560912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E30DB-7946-AACE-EBEA-9BADA882AA71}"/>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785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7545-8843-0174-BAC0-6159D5CE7E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5B1A6-FA4D-6130-7A02-B43F7014DB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441B2-484E-3CF8-3254-DAAF2FBBF99A}"/>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5" name="Footer Placeholder 4">
            <a:extLst>
              <a:ext uri="{FF2B5EF4-FFF2-40B4-BE49-F238E27FC236}">
                <a16:creationId xmlns:a16="http://schemas.microsoft.com/office/drawing/2014/main" id="{8C08247E-CE89-8D16-C017-19BD17DC9F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F5FCCF-FF05-FF09-E2DE-CBAA1D68A134}"/>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94313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D74F8-EF71-B458-3D62-A3E0BE25FE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C86A2-A914-2F7E-23B9-9E668CB35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845AF-8AD6-5047-2CC2-39804CD207A3}"/>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5" name="Footer Placeholder 4">
            <a:extLst>
              <a:ext uri="{FF2B5EF4-FFF2-40B4-BE49-F238E27FC236}">
                <a16:creationId xmlns:a16="http://schemas.microsoft.com/office/drawing/2014/main" id="{95A88390-CF61-B081-C95C-D405AB39A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3D6784-9EA5-95EF-2C3D-5BE2D951A182}"/>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175114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D13B-B297-77F3-3DC1-75E50D6CE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59C7AA-E005-2F7D-9803-2D45DD58C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3E584-6692-623C-AD51-8783F7DE5F33}"/>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5" name="Footer Placeholder 4">
            <a:extLst>
              <a:ext uri="{FF2B5EF4-FFF2-40B4-BE49-F238E27FC236}">
                <a16:creationId xmlns:a16="http://schemas.microsoft.com/office/drawing/2014/main" id="{8C8B308A-6413-A2E6-6B6B-735AA63BA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C287A-EBC9-3896-0C78-470AFECDE362}"/>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86150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BE7D-C814-0CE8-229A-407DB89F5C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3C577A-482E-15A6-1715-86A3A70C4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BFDD6E-1FBA-1075-059F-1C6BD8544D22}"/>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5" name="Footer Placeholder 4">
            <a:extLst>
              <a:ext uri="{FF2B5EF4-FFF2-40B4-BE49-F238E27FC236}">
                <a16:creationId xmlns:a16="http://schemas.microsoft.com/office/drawing/2014/main" id="{B6724621-14EE-9136-C3C3-DCE20CB6C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4BEF8C-A7AF-4E34-B139-91513CA88E77}"/>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254293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7815-F127-9820-2A49-FB841850D6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A0B878-F74B-299C-5C38-047F998234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62D567-CEC4-50CF-8418-AF0E7B44A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DD7C29-CF7B-8B93-892E-29C2D5860A50}"/>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6" name="Footer Placeholder 5">
            <a:extLst>
              <a:ext uri="{FF2B5EF4-FFF2-40B4-BE49-F238E27FC236}">
                <a16:creationId xmlns:a16="http://schemas.microsoft.com/office/drawing/2014/main" id="{90282B23-853A-F75A-729B-312F78B58C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A10223-170B-6CC5-2284-0DBC72FCA99A}"/>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274684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18EA-3FA8-800C-C1C6-6CB099B790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CA3156-ADCC-1E04-2129-0F2986E3F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5994F8-770B-374A-6BCA-A67085FD7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CA8F7A-39BF-B9E7-1741-F9B384034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3CEB2-B4B9-D98C-209E-864F335E5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453CAE-096E-B407-B5FC-3A2328B83CDE}"/>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8" name="Footer Placeholder 7">
            <a:extLst>
              <a:ext uri="{FF2B5EF4-FFF2-40B4-BE49-F238E27FC236}">
                <a16:creationId xmlns:a16="http://schemas.microsoft.com/office/drawing/2014/main" id="{A49EE3F6-E653-912A-2CE7-ED6270D4B3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C06F3B-1AF1-DE9D-793F-D36D989B7598}"/>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299594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79C2-D6E5-632D-57BF-73183F7808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546D56-783A-E2F6-E782-E7557214E642}"/>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4" name="Footer Placeholder 3">
            <a:extLst>
              <a:ext uri="{FF2B5EF4-FFF2-40B4-BE49-F238E27FC236}">
                <a16:creationId xmlns:a16="http://schemas.microsoft.com/office/drawing/2014/main" id="{8EACDF41-8867-6F26-C5C0-C353926B29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6E2B73-7077-176E-2DEA-48CC7FC75C9B}"/>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156649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2B5EE-8221-9DD3-D0FE-3BE7CC71AD49}"/>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3" name="Footer Placeholder 2">
            <a:extLst>
              <a:ext uri="{FF2B5EF4-FFF2-40B4-BE49-F238E27FC236}">
                <a16:creationId xmlns:a16="http://schemas.microsoft.com/office/drawing/2014/main" id="{9CDCFA3F-7E67-DBE5-01C3-572D62D436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7F6773-8A73-E9C6-BBE0-8651E0DA535B}"/>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207090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8BBC-6001-382B-931F-959667A00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6E4FE6-8023-E0CB-B7CF-F606F647E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9F3817-A8EF-5193-09AA-2B02CC4B8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1B73C-E39F-9C9A-0FC1-9F33B73B8307}"/>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6" name="Footer Placeholder 5">
            <a:extLst>
              <a:ext uri="{FF2B5EF4-FFF2-40B4-BE49-F238E27FC236}">
                <a16:creationId xmlns:a16="http://schemas.microsoft.com/office/drawing/2014/main" id="{D4816F60-C2E9-58BC-1097-5915D10FB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04760F-4E8D-30E5-26F1-747E9EA035B5}"/>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34898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CC48-0835-AAC4-91EC-09F627994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23E2A9-6552-23E5-4FA6-5089A11B5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7BE996-0B27-79FE-3741-44BED886F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66C6E-ED52-7B83-45F8-5FC42344964A}"/>
              </a:ext>
            </a:extLst>
          </p:cNvPr>
          <p:cNvSpPr>
            <a:spLocks noGrp="1"/>
          </p:cNvSpPr>
          <p:nvPr>
            <p:ph type="dt" sz="half" idx="10"/>
          </p:nvPr>
        </p:nvSpPr>
        <p:spPr/>
        <p:txBody>
          <a:bodyPr/>
          <a:lstStyle/>
          <a:p>
            <a:fld id="{1F34ED4D-E681-42F1-8921-DF5406526502}" type="datetimeFigureOut">
              <a:rPr lang="en-IN" smtClean="0"/>
              <a:t>19-04-2023</a:t>
            </a:fld>
            <a:endParaRPr lang="en-IN"/>
          </a:p>
        </p:txBody>
      </p:sp>
      <p:sp>
        <p:nvSpPr>
          <p:cNvPr id="6" name="Footer Placeholder 5">
            <a:extLst>
              <a:ext uri="{FF2B5EF4-FFF2-40B4-BE49-F238E27FC236}">
                <a16:creationId xmlns:a16="http://schemas.microsoft.com/office/drawing/2014/main" id="{C178D92E-4E72-2CF5-8EF9-C89933543D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FC6757-5183-7C7D-048E-C39347BD2670}"/>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145694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0DBB7-9F95-8E63-D41A-FA85E4B7B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2D3878-E671-9375-2F63-089536321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E295F0-C82E-2ECC-A55B-4BCDF3362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4ED4D-E681-42F1-8921-DF5406526502}" type="datetimeFigureOut">
              <a:rPr lang="en-IN" smtClean="0"/>
              <a:t>19-04-2023</a:t>
            </a:fld>
            <a:endParaRPr lang="en-IN"/>
          </a:p>
        </p:txBody>
      </p:sp>
      <p:sp>
        <p:nvSpPr>
          <p:cNvPr id="5" name="Footer Placeholder 4">
            <a:extLst>
              <a:ext uri="{FF2B5EF4-FFF2-40B4-BE49-F238E27FC236}">
                <a16:creationId xmlns:a16="http://schemas.microsoft.com/office/drawing/2014/main" id="{A80A5F77-F244-5EBB-BDAC-BB0635C98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541942-B1B8-2B56-4306-77D348E25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20B5E-0C43-4022-90D4-114B52EA9B5F}" type="slidenum">
              <a:rPr lang="en-IN" smtClean="0"/>
              <a:t>‹#›</a:t>
            </a:fld>
            <a:endParaRPr lang="en-IN"/>
          </a:p>
        </p:txBody>
      </p:sp>
    </p:spTree>
    <p:extLst>
      <p:ext uri="{BB962C8B-B14F-4D97-AF65-F5344CB8AC3E}">
        <p14:creationId xmlns:p14="http://schemas.microsoft.com/office/powerpoint/2010/main" val="481950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simplilearn.com/data-analysis-methods-process-types-artic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simplilearn.com/tutorials/hadoop-tutorial/sqoo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simplilearn.com/tutorials/hadoop-tutorial/pi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storage/definition/petabyte" TargetMode="Externa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7963-5E33-5C23-2106-E7B23F4C7D1E}"/>
              </a:ext>
            </a:extLst>
          </p:cNvPr>
          <p:cNvSpPr>
            <a:spLocks noGrp="1"/>
          </p:cNvSpPr>
          <p:nvPr>
            <p:ph type="ctrTitle"/>
          </p:nvPr>
        </p:nvSpPr>
        <p:spPr/>
        <p:txBody>
          <a:bodyPr/>
          <a:lstStyle/>
          <a:p>
            <a:r>
              <a:rPr lang="en-IN" sz="1800" b="1" i="0" u="none" strike="noStrike" baseline="0" dirty="0">
                <a:latin typeface="Verdana,Bold"/>
              </a:rPr>
              <a:t>Introduction to Hadoop</a:t>
            </a:r>
            <a:endParaRPr lang="en-IN" dirty="0"/>
          </a:p>
        </p:txBody>
      </p:sp>
      <p:sp>
        <p:nvSpPr>
          <p:cNvPr id="3" name="Subtitle 2">
            <a:extLst>
              <a:ext uri="{FF2B5EF4-FFF2-40B4-BE49-F238E27FC236}">
                <a16:creationId xmlns:a16="http://schemas.microsoft.com/office/drawing/2014/main" id="{F9B9225F-F8D5-3349-A2D7-88EE5DA5E7D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1551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09B9-539C-0645-D0EB-77516A8445EA}"/>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6C382254-9B66-96F5-691A-DE1B1F68D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96" y="-119270"/>
            <a:ext cx="11075504" cy="6977270"/>
          </a:xfrm>
        </p:spPr>
      </p:pic>
    </p:spTree>
    <p:extLst>
      <p:ext uri="{BB962C8B-B14F-4D97-AF65-F5344CB8AC3E}">
        <p14:creationId xmlns:p14="http://schemas.microsoft.com/office/powerpoint/2010/main" val="114892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93E4-161F-AC0C-4D5F-B451C633ED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0D2C69-8B40-91CC-2E99-1A89DCD6E1BF}"/>
              </a:ext>
            </a:extLst>
          </p:cNvPr>
          <p:cNvSpPr>
            <a:spLocks noGrp="1"/>
          </p:cNvSpPr>
          <p:nvPr>
            <p:ph idx="1"/>
          </p:nvPr>
        </p:nvSpPr>
        <p:spPr/>
        <p:txBody>
          <a:bodyPr/>
          <a:lstStyle/>
          <a:p>
            <a:pPr algn="just"/>
            <a:r>
              <a:rPr lang="en-US" dirty="0"/>
              <a:t>The input dataset is first split into chunks of data. In this example, the input has three lines of text with three separate entities - “bus car train,” “ship </a:t>
            </a:r>
            <a:r>
              <a:rPr lang="en-US" dirty="0" err="1"/>
              <a:t>ship</a:t>
            </a:r>
            <a:r>
              <a:rPr lang="en-US" dirty="0"/>
              <a:t> train,” “bus ship car.” The dataset is then split into three chunks, based on these entities, and processed parallelly.</a:t>
            </a:r>
          </a:p>
          <a:p>
            <a:pPr algn="just"/>
            <a:r>
              <a:rPr lang="en-US" dirty="0"/>
              <a:t>In the map phase, the data is assigned a key and a value of 1. In this case, we have one bus, one car, one ship, and one train.</a:t>
            </a:r>
          </a:p>
          <a:p>
            <a:pPr algn="just"/>
            <a:r>
              <a:rPr lang="en-US" dirty="0"/>
              <a:t>These key-value pairs are then shuffled and sorted together based on their keys. At the reduce phase, the aggregation takes place, and the final output is obtained.</a:t>
            </a:r>
          </a:p>
          <a:p>
            <a:pPr algn="just"/>
            <a:endParaRPr lang="en-IN" dirty="0"/>
          </a:p>
        </p:txBody>
      </p:sp>
    </p:spTree>
    <p:extLst>
      <p:ext uri="{BB962C8B-B14F-4D97-AF65-F5344CB8AC3E}">
        <p14:creationId xmlns:p14="http://schemas.microsoft.com/office/powerpoint/2010/main" val="100153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FAFD-D4D1-9626-9A95-E3B7E1B27B4F}"/>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Advantages of MapReduce</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1D524BB-152C-6129-F7C1-2821E4B14386}"/>
              </a:ext>
            </a:extLst>
          </p:cNvPr>
          <p:cNvSpPr>
            <a:spLocks noGrp="1"/>
          </p:cNvSpPr>
          <p:nvPr>
            <p:ph idx="1"/>
          </p:nvPr>
        </p:nvSpPr>
        <p:spPr/>
        <p:txBody>
          <a:bodyPr/>
          <a:lstStyle/>
          <a:p>
            <a:pPr marL="0" indent="0">
              <a:buNone/>
            </a:pPr>
            <a:r>
              <a:rPr lang="en-IN" b="1" i="0" dirty="0">
                <a:solidFill>
                  <a:srgbClr val="4A4A4A"/>
                </a:solidFill>
                <a:effectLst/>
                <a:latin typeface="Open Sans" panose="020B0606030504020204" pitchFamily="34" charset="0"/>
              </a:rPr>
              <a:t>1. Parallel Processing</a:t>
            </a:r>
          </a:p>
          <a:p>
            <a:r>
              <a:rPr lang="en-US" b="0" i="0" dirty="0">
                <a:solidFill>
                  <a:srgbClr val="4A4A4A"/>
                </a:solidFill>
                <a:effectLst/>
                <a:latin typeface="Open Sans" panose="020B0606030504020204" pitchFamily="34" charset="0"/>
              </a:rPr>
              <a:t>In MapReduce, we are dividing the job among multiple nodes and each node works with a part of the job simultaneously. </a:t>
            </a:r>
          </a:p>
          <a:p>
            <a:r>
              <a:rPr lang="en-US" b="0" i="0" dirty="0">
                <a:solidFill>
                  <a:srgbClr val="4A4A4A"/>
                </a:solidFill>
                <a:effectLst/>
                <a:latin typeface="Open Sans" panose="020B0606030504020204" pitchFamily="34" charset="0"/>
              </a:rPr>
              <a:t>So, MapReduce is based on </a:t>
            </a:r>
            <a:r>
              <a:rPr lang="en-US" b="1" i="0" dirty="0">
                <a:solidFill>
                  <a:srgbClr val="FF0000"/>
                </a:solidFill>
                <a:effectLst/>
                <a:latin typeface="Open Sans" panose="020B0606030504020204" pitchFamily="34" charset="0"/>
              </a:rPr>
              <a:t>Divide and Conquer paradigm</a:t>
            </a:r>
            <a:r>
              <a:rPr lang="en-US" b="0" i="0" dirty="0">
                <a:solidFill>
                  <a:srgbClr val="4A4A4A"/>
                </a:solidFill>
                <a:effectLst/>
                <a:latin typeface="Open Sans" panose="020B0606030504020204" pitchFamily="34" charset="0"/>
              </a:rPr>
              <a:t> which helps us to process the data using different machines. </a:t>
            </a:r>
          </a:p>
          <a:p>
            <a:r>
              <a:rPr lang="en-US" b="0" i="0" dirty="0">
                <a:solidFill>
                  <a:srgbClr val="4A4A4A"/>
                </a:solidFill>
                <a:effectLst/>
                <a:latin typeface="Open Sans" panose="020B0606030504020204" pitchFamily="34" charset="0"/>
              </a:rPr>
              <a:t>As the data is processed by multiple machines instead of a single machine in parallel, the time taken to process the data gets reduced by a tremendous amount</a:t>
            </a:r>
            <a:endParaRPr lang="en-IN" b="0" i="0" dirty="0">
              <a:solidFill>
                <a:srgbClr val="4A4A4A"/>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76342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715A-53E4-CDB5-9FE4-DD078D831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335F46-AD7A-330A-2A41-71A1CB2B9607}"/>
              </a:ext>
            </a:extLst>
          </p:cNvPr>
          <p:cNvSpPr>
            <a:spLocks noGrp="1"/>
          </p:cNvSpPr>
          <p:nvPr>
            <p:ph idx="1"/>
          </p:nvPr>
        </p:nvSpPr>
        <p:spPr/>
        <p:txBody>
          <a:bodyPr/>
          <a:lstStyle/>
          <a:p>
            <a:r>
              <a:rPr lang="en-IN" dirty="0"/>
              <a:t>Data locality</a:t>
            </a:r>
          </a:p>
        </p:txBody>
      </p:sp>
      <p:pic>
        <p:nvPicPr>
          <p:cNvPr id="4" name="Picture 2" descr="This image describes the advantages of MapReduce.">
            <a:extLst>
              <a:ext uri="{FF2B5EF4-FFF2-40B4-BE49-F238E27FC236}">
                <a16:creationId xmlns:a16="http://schemas.microsoft.com/office/drawing/2014/main" id="{A8CB44C2-5236-E235-7BCF-64696A40C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598" y="2386634"/>
            <a:ext cx="6800461" cy="3925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33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30FE-743B-34F2-603B-CAADA92425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257931-684E-FE6F-A0A1-DA0CF675F4C3}"/>
              </a:ext>
            </a:extLst>
          </p:cNvPr>
          <p:cNvSpPr>
            <a:spLocks noGrp="1"/>
          </p:cNvSpPr>
          <p:nvPr>
            <p:ph idx="1"/>
          </p:nvPr>
        </p:nvSpPr>
        <p:spPr/>
        <p:txBody>
          <a:bodyPr/>
          <a:lstStyle/>
          <a:p>
            <a:pPr algn="l"/>
            <a:r>
              <a:rPr lang="en-IN" b="1" i="0" dirty="0">
                <a:solidFill>
                  <a:srgbClr val="4A4A4A"/>
                </a:solidFill>
                <a:effectLst/>
                <a:latin typeface="Open Sans" panose="020B0606030504020204" pitchFamily="34" charset="0"/>
              </a:rPr>
              <a:t>Issues</a:t>
            </a:r>
            <a:endParaRPr lang="en-IN" b="0" i="0" dirty="0">
              <a:solidFill>
                <a:srgbClr val="4A4A4A"/>
              </a:solidFill>
              <a:effectLst/>
              <a:latin typeface="Open Sans" panose="020B0606030504020204" pitchFamily="34" charset="0"/>
            </a:endParaRPr>
          </a:p>
          <a:p>
            <a:pPr algn="just">
              <a:buFont typeface="Arial" panose="020B0604020202020204" pitchFamily="34" charset="0"/>
              <a:buChar char="•"/>
            </a:pPr>
            <a:br>
              <a:rPr lang="en-IN" dirty="0"/>
            </a:br>
            <a:r>
              <a:rPr lang="en-US" b="0" i="0" dirty="0">
                <a:solidFill>
                  <a:srgbClr val="4A4A4A"/>
                </a:solidFill>
                <a:effectLst/>
                <a:latin typeface="Open Sans" panose="020B0606030504020204" pitchFamily="34" charset="0"/>
              </a:rPr>
              <a:t>Moving huge data to processing is costly and deteriorates the network performance. </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Processing takes time as the data is processed by a single unit which becomes the bottleneck.</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The master node can get over-burdened and may fail.  </a:t>
            </a:r>
          </a:p>
          <a:p>
            <a:endParaRPr lang="en-IN" dirty="0"/>
          </a:p>
        </p:txBody>
      </p:sp>
    </p:spTree>
    <p:extLst>
      <p:ext uri="{BB962C8B-B14F-4D97-AF65-F5344CB8AC3E}">
        <p14:creationId xmlns:p14="http://schemas.microsoft.com/office/powerpoint/2010/main" val="187036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1448-0685-8119-4340-8C41EAC787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543046-6CD7-A4A8-32EE-E3C74C824049}"/>
              </a:ext>
            </a:extLst>
          </p:cNvPr>
          <p:cNvSpPr>
            <a:spLocks noGrp="1"/>
          </p:cNvSpPr>
          <p:nvPr>
            <p:ph idx="1"/>
          </p:nvPr>
        </p:nvSpPr>
        <p:spPr/>
        <p:txBody>
          <a:bodyPr/>
          <a:lstStyle/>
          <a:p>
            <a:pPr marL="0" indent="0">
              <a:buNone/>
            </a:pPr>
            <a:r>
              <a:rPr lang="en-IN" dirty="0"/>
              <a:t>Solution</a:t>
            </a:r>
          </a:p>
          <a:p>
            <a:endParaRPr lang="en-US" b="0" i="0" dirty="0">
              <a:solidFill>
                <a:srgbClr val="4A4A4A"/>
              </a:solidFill>
              <a:effectLst/>
              <a:latin typeface="Open Sans" panose="020B0606030504020204" pitchFamily="34" charset="0"/>
            </a:endParaRPr>
          </a:p>
          <a:p>
            <a:r>
              <a:rPr lang="en-US" b="0" i="0" dirty="0">
                <a:solidFill>
                  <a:srgbClr val="4A4A4A"/>
                </a:solidFill>
                <a:effectLst/>
                <a:latin typeface="Open Sans" panose="020B0606030504020204" pitchFamily="34" charset="0"/>
              </a:rPr>
              <a:t>Now, MapReduce allows us to overcome the above issues by bringing the processing unit to the data. So, as you can see in the above image that the data is distributed among multiple nodes where each node processes the part of the data residing on it.</a:t>
            </a:r>
            <a:endParaRPr lang="en-IN" dirty="0"/>
          </a:p>
        </p:txBody>
      </p:sp>
    </p:spTree>
    <p:extLst>
      <p:ext uri="{BB962C8B-B14F-4D97-AF65-F5344CB8AC3E}">
        <p14:creationId xmlns:p14="http://schemas.microsoft.com/office/powerpoint/2010/main" val="385717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03F7-ED52-C059-ED2F-5754FB1CDDBE}"/>
              </a:ext>
            </a:extLst>
          </p:cNvPr>
          <p:cNvSpPr>
            <a:spLocks noGrp="1"/>
          </p:cNvSpPr>
          <p:nvPr>
            <p:ph type="title"/>
          </p:nvPr>
        </p:nvSpPr>
        <p:spPr/>
        <p:txBody>
          <a:bodyPr/>
          <a:lstStyle/>
          <a:p>
            <a:r>
              <a:rPr lang="en-US" b="1" dirty="0"/>
              <a:t>Hadoop YARN</a:t>
            </a:r>
            <a:br>
              <a:rPr lang="en-US" b="1" dirty="0"/>
            </a:br>
            <a:endParaRPr lang="en-IN" dirty="0"/>
          </a:p>
        </p:txBody>
      </p:sp>
      <p:sp>
        <p:nvSpPr>
          <p:cNvPr id="3" name="Content Placeholder 2">
            <a:extLst>
              <a:ext uri="{FF2B5EF4-FFF2-40B4-BE49-F238E27FC236}">
                <a16:creationId xmlns:a16="http://schemas.microsoft.com/office/drawing/2014/main" id="{B6797B35-8FD9-D867-7B95-8CD71127638E}"/>
              </a:ext>
            </a:extLst>
          </p:cNvPr>
          <p:cNvSpPr>
            <a:spLocks noGrp="1"/>
          </p:cNvSpPr>
          <p:nvPr>
            <p:ph idx="1"/>
          </p:nvPr>
        </p:nvSpPr>
        <p:spPr/>
        <p:txBody>
          <a:bodyPr>
            <a:normAutofit/>
          </a:bodyPr>
          <a:lstStyle/>
          <a:p>
            <a:r>
              <a:rPr lang="en-US" dirty="0"/>
              <a:t>Hadoop YARN stands for Yet Another Resource Negotiator. It is the resource management unit of Hadoop and is available as a component of Hadoop version 2.</a:t>
            </a:r>
          </a:p>
          <a:p>
            <a:pPr>
              <a:buFont typeface="Arial" panose="020B0604020202020204" pitchFamily="34" charset="0"/>
              <a:buChar char="•"/>
            </a:pPr>
            <a:r>
              <a:rPr lang="en-US" dirty="0"/>
              <a:t>Hadoop YARN acts like an OS to Hadoop. It is a file system that is built on top of HDFS.</a:t>
            </a:r>
          </a:p>
          <a:p>
            <a:pPr>
              <a:buFont typeface="Arial" panose="020B0604020202020204" pitchFamily="34" charset="0"/>
              <a:buChar char="•"/>
            </a:pPr>
            <a:r>
              <a:rPr lang="en-US" dirty="0"/>
              <a:t>It is responsible for managing cluster resources to make sure you don't overload one machine.</a:t>
            </a:r>
          </a:p>
          <a:p>
            <a:pPr>
              <a:buFont typeface="Arial" panose="020B0604020202020204" pitchFamily="34" charset="0"/>
              <a:buChar char="•"/>
            </a:pPr>
            <a:r>
              <a:rPr lang="en-US" dirty="0"/>
              <a:t>It performs job scheduling to make sure that the jobs are scheduled in the right place</a:t>
            </a:r>
          </a:p>
          <a:p>
            <a:endParaRPr lang="en-IN" dirty="0"/>
          </a:p>
        </p:txBody>
      </p:sp>
    </p:spTree>
    <p:extLst>
      <p:ext uri="{BB962C8B-B14F-4D97-AF65-F5344CB8AC3E}">
        <p14:creationId xmlns:p14="http://schemas.microsoft.com/office/powerpoint/2010/main" val="139898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334D-BB30-8B6C-8FFD-80EF5F04EF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59E2D7-23E2-F3AB-702D-C5CDAC548B65}"/>
              </a:ext>
            </a:extLst>
          </p:cNvPr>
          <p:cNvSpPr>
            <a:spLocks noGrp="1"/>
          </p:cNvSpPr>
          <p:nvPr>
            <p:ph idx="1"/>
          </p:nvPr>
        </p:nvSpPr>
        <p:spPr/>
        <p:txBody>
          <a:bodyPr>
            <a:normAutofit fontScale="92500" lnSpcReduction="10000"/>
          </a:bodyPr>
          <a:lstStyle/>
          <a:p>
            <a:pPr algn="just"/>
            <a:r>
              <a:rPr lang="en-US" b="0" i="0">
                <a:solidFill>
                  <a:srgbClr val="4A4A4A"/>
                </a:solidFill>
                <a:effectLst/>
                <a:latin typeface="Open Sans" panose="020B0606030504020204" pitchFamily="34" charset="0"/>
              </a:rPr>
              <a:t>Apache Hadoop YARN Architecture consists of the following main components :</a:t>
            </a:r>
          </a:p>
          <a:p>
            <a:pPr algn="just">
              <a:buFont typeface="+mj-lt"/>
              <a:buAutoNum type="arabicPeriod"/>
            </a:pPr>
            <a:r>
              <a:rPr lang="en-US" b="1" i="0">
                <a:solidFill>
                  <a:srgbClr val="4A4A4A"/>
                </a:solidFill>
                <a:effectLst/>
                <a:latin typeface="Open Sans" panose="020B0606030504020204" pitchFamily="34" charset="0"/>
              </a:rPr>
              <a:t>Resource Manager: </a:t>
            </a:r>
            <a:r>
              <a:rPr lang="en-US" b="0" i="0">
                <a:solidFill>
                  <a:srgbClr val="4A4A4A"/>
                </a:solidFill>
                <a:effectLst/>
                <a:latin typeface="Open Sans" panose="020B0606030504020204" pitchFamily="34" charset="0"/>
              </a:rPr>
              <a:t>Runs on a master daemon and manages the resource allocation in the cluster.</a:t>
            </a:r>
          </a:p>
          <a:p>
            <a:pPr algn="just">
              <a:buFont typeface="+mj-lt"/>
              <a:buAutoNum type="arabicPeriod"/>
            </a:pPr>
            <a:r>
              <a:rPr lang="en-US" b="1" i="0">
                <a:solidFill>
                  <a:srgbClr val="4A4A4A"/>
                </a:solidFill>
                <a:effectLst/>
                <a:latin typeface="Open Sans" panose="020B0606030504020204" pitchFamily="34" charset="0"/>
              </a:rPr>
              <a:t>Node Manager: </a:t>
            </a:r>
            <a:r>
              <a:rPr lang="en-US" b="0" i="0">
                <a:solidFill>
                  <a:srgbClr val="4A4A4A"/>
                </a:solidFill>
                <a:effectLst/>
                <a:latin typeface="Open Sans" panose="020B0606030504020204" pitchFamily="34" charset="0"/>
              </a:rPr>
              <a:t>They run on the slave daemons and are responsible for the execution of a task on every single Data Node.</a:t>
            </a:r>
          </a:p>
          <a:p>
            <a:pPr algn="just">
              <a:buFont typeface="+mj-lt"/>
              <a:buAutoNum type="arabicPeriod"/>
            </a:pPr>
            <a:r>
              <a:rPr lang="en-US" b="1" i="0">
                <a:solidFill>
                  <a:srgbClr val="4A4A4A"/>
                </a:solidFill>
                <a:effectLst/>
                <a:latin typeface="Open Sans" panose="020B0606030504020204" pitchFamily="34" charset="0"/>
              </a:rPr>
              <a:t>Application Master: </a:t>
            </a:r>
            <a:r>
              <a:rPr lang="en-US" b="0" i="0">
                <a:solidFill>
                  <a:srgbClr val="4A4A4A"/>
                </a:solidFill>
                <a:effectLst/>
                <a:latin typeface="Open Sans" panose="020B0606030504020204" pitchFamily="34" charset="0"/>
              </a:rPr>
              <a:t>Manages the user job lifecycle and resource needs of individual applications. It works along with the Node Manager and monitors the execution of tasks.</a:t>
            </a:r>
          </a:p>
          <a:p>
            <a:pPr algn="just">
              <a:buFont typeface="+mj-lt"/>
              <a:buAutoNum type="arabicPeriod"/>
            </a:pPr>
            <a:r>
              <a:rPr lang="en-US" b="1" i="0">
                <a:solidFill>
                  <a:srgbClr val="4A4A4A"/>
                </a:solidFill>
                <a:effectLst/>
                <a:latin typeface="Open Sans" panose="020B0606030504020204" pitchFamily="34" charset="0"/>
              </a:rPr>
              <a:t>Container:</a:t>
            </a:r>
            <a:r>
              <a:rPr lang="en-US" b="0" i="0">
                <a:solidFill>
                  <a:srgbClr val="4A4A4A"/>
                </a:solidFill>
                <a:effectLst/>
                <a:latin typeface="Open Sans" panose="020B0606030504020204" pitchFamily="34" charset="0"/>
              </a:rPr>
              <a:t> Package of resources including RAM, CPU, Network, HDD etc on a single node.</a:t>
            </a:r>
          </a:p>
        </p:txBody>
      </p:sp>
    </p:spTree>
    <p:extLst>
      <p:ext uri="{BB962C8B-B14F-4D97-AF65-F5344CB8AC3E}">
        <p14:creationId xmlns:p14="http://schemas.microsoft.com/office/powerpoint/2010/main" val="396820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B439-2664-86AE-16CA-84FE249028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8620B5-039F-6AB3-F846-6E9645BF9679}"/>
              </a:ext>
            </a:extLst>
          </p:cNvPr>
          <p:cNvSpPr>
            <a:spLocks noGrp="1"/>
          </p:cNvSpPr>
          <p:nvPr>
            <p:ph idx="1"/>
          </p:nvPr>
        </p:nvSpPr>
        <p:spPr/>
        <p:txBody>
          <a:bodyPr/>
          <a:lstStyle/>
          <a:p>
            <a:endParaRPr lang="en-IN"/>
          </a:p>
        </p:txBody>
      </p:sp>
      <p:pic>
        <p:nvPicPr>
          <p:cNvPr id="8194" name="Picture 2" descr="Components of YARN - Hadoop YARN - Edureka">
            <a:extLst>
              <a:ext uri="{FF2B5EF4-FFF2-40B4-BE49-F238E27FC236}">
                <a16:creationId xmlns:a16="http://schemas.microsoft.com/office/drawing/2014/main" id="{E74E751C-B79A-35A8-E84D-733DF644C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3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804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345A-8848-281C-7FB6-D0B8873601A4}"/>
              </a:ext>
            </a:extLst>
          </p:cNvPr>
          <p:cNvSpPr>
            <a:spLocks noGrp="1"/>
          </p:cNvSpPr>
          <p:nvPr>
            <p:ph type="title"/>
          </p:nvPr>
        </p:nvSpPr>
        <p:spPr/>
        <p:txBody>
          <a:bodyPr/>
          <a:lstStyle/>
          <a:p>
            <a:r>
              <a:rPr lang="en-IN" dirty="0"/>
              <a:t>CON…</a:t>
            </a:r>
          </a:p>
        </p:txBody>
      </p:sp>
      <p:pic>
        <p:nvPicPr>
          <p:cNvPr id="5" name="Content Placeholder 4">
            <a:extLst>
              <a:ext uri="{FF2B5EF4-FFF2-40B4-BE49-F238E27FC236}">
                <a16:creationId xmlns:a16="http://schemas.microsoft.com/office/drawing/2014/main" id="{9785E983-BC9E-7BBA-E316-B1CEC2CB7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90" y="212035"/>
            <a:ext cx="11636397" cy="6467061"/>
          </a:xfrm>
        </p:spPr>
      </p:pic>
    </p:spTree>
    <p:extLst>
      <p:ext uri="{BB962C8B-B14F-4D97-AF65-F5344CB8AC3E}">
        <p14:creationId xmlns:p14="http://schemas.microsoft.com/office/powerpoint/2010/main" val="340793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A6CE-328A-A820-3A74-7829A7B910EB}"/>
              </a:ext>
            </a:extLst>
          </p:cNvPr>
          <p:cNvSpPr>
            <a:spLocks noGrp="1"/>
          </p:cNvSpPr>
          <p:nvPr>
            <p:ph type="title"/>
          </p:nvPr>
        </p:nvSpPr>
        <p:spPr/>
        <p:txBody>
          <a:bodyPr/>
          <a:lstStyle/>
          <a:p>
            <a:r>
              <a:rPr lang="en-IN" sz="1800" b="0" i="0" u="none" strike="noStrike" baseline="0" dirty="0">
                <a:latin typeface="Verdana" panose="020B0604030504040204" pitchFamily="34" charset="0"/>
              </a:rPr>
              <a:t>Hadoop and its Ecosystem</a:t>
            </a:r>
            <a:endParaRPr lang="en-IN" dirty="0"/>
          </a:p>
        </p:txBody>
      </p:sp>
      <p:sp>
        <p:nvSpPr>
          <p:cNvPr id="3" name="Content Placeholder 2">
            <a:extLst>
              <a:ext uri="{FF2B5EF4-FFF2-40B4-BE49-F238E27FC236}">
                <a16:creationId xmlns:a16="http://schemas.microsoft.com/office/drawing/2014/main" id="{57870DBF-F5DF-8A18-1DA9-ECFFD193FF03}"/>
              </a:ext>
            </a:extLst>
          </p:cNvPr>
          <p:cNvSpPr>
            <a:spLocks noGrp="1"/>
          </p:cNvSpPr>
          <p:nvPr>
            <p:ph idx="1"/>
          </p:nvPr>
        </p:nvSpPr>
        <p:spPr>
          <a:xfrm>
            <a:off x="830249" y="1825625"/>
            <a:ext cx="10515600" cy="4351338"/>
          </a:xfrm>
        </p:spPr>
        <p:txBody>
          <a:bodyPr/>
          <a:lstStyle/>
          <a:p>
            <a:pPr algn="just"/>
            <a:r>
              <a:rPr lang="en-IN" dirty="0"/>
              <a:t>Introduction: Hadoop Ecosystem is </a:t>
            </a:r>
            <a:r>
              <a:rPr lang="en-IN" b="1" dirty="0"/>
              <a:t>a platform or a suite which provides various services to solve the big data problems</a:t>
            </a:r>
            <a:r>
              <a:rPr lang="en-IN" dirty="0"/>
              <a:t>. It includes Apache projects and various commercial tools and solutions. There are four major elements of Hadoop i.e. HDFS, MapReduce, YARN, and Hadoop Common.</a:t>
            </a:r>
            <a:r>
              <a:rPr lang="en-US" dirty="0"/>
              <a:t> Most of the tools or solutions are used to supplement or support these major elements. All these tools work collectively to provide services such as absorption, analysis, storage and maintenance of data etc. </a:t>
            </a:r>
            <a:endParaRPr lang="en-IN" dirty="0"/>
          </a:p>
        </p:txBody>
      </p:sp>
    </p:spTree>
    <p:extLst>
      <p:ext uri="{BB962C8B-B14F-4D97-AF65-F5344CB8AC3E}">
        <p14:creationId xmlns:p14="http://schemas.microsoft.com/office/powerpoint/2010/main" val="784990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6E3C-4416-0581-395B-69AEE00105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54ACCA-33F5-B53F-5972-A4D02971A1B8}"/>
              </a:ext>
            </a:extLst>
          </p:cNvPr>
          <p:cNvSpPr>
            <a:spLocks noGrp="1"/>
          </p:cNvSpPr>
          <p:nvPr>
            <p:ph idx="1"/>
          </p:nvPr>
        </p:nvSpPr>
        <p:spPr/>
        <p:txBody>
          <a:bodyPr/>
          <a:lstStyle/>
          <a:p>
            <a:endParaRPr lang="en-IN"/>
          </a:p>
        </p:txBody>
      </p:sp>
      <p:pic>
        <p:nvPicPr>
          <p:cNvPr id="7170" name="Picture 2" descr="Application Workflow - Hadoop YARN - Edureka">
            <a:extLst>
              <a:ext uri="{FF2B5EF4-FFF2-40B4-BE49-F238E27FC236}">
                <a16:creationId xmlns:a16="http://schemas.microsoft.com/office/drawing/2014/main" id="{B726DA73-A52A-BC32-B2AB-6B33E8E46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917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2D30-8FF1-D5F6-BB65-75ECBCB480E9}"/>
              </a:ext>
            </a:extLst>
          </p:cNvPr>
          <p:cNvSpPr>
            <a:spLocks noGrp="1"/>
          </p:cNvSpPr>
          <p:nvPr>
            <p:ph type="title"/>
          </p:nvPr>
        </p:nvSpPr>
        <p:spPr/>
        <p:txBody>
          <a:bodyPr/>
          <a:lstStyle/>
          <a:p>
            <a:r>
              <a:rPr lang="en-IN" dirty="0"/>
              <a:t>CON…</a:t>
            </a:r>
          </a:p>
        </p:txBody>
      </p:sp>
      <p:sp>
        <p:nvSpPr>
          <p:cNvPr id="3" name="Content Placeholder 2">
            <a:extLst>
              <a:ext uri="{FF2B5EF4-FFF2-40B4-BE49-F238E27FC236}">
                <a16:creationId xmlns:a16="http://schemas.microsoft.com/office/drawing/2014/main" id="{B71FB8B2-E196-1183-B6F1-4827BA6D79AA}"/>
              </a:ext>
            </a:extLst>
          </p:cNvPr>
          <p:cNvSpPr>
            <a:spLocks noGrp="1"/>
          </p:cNvSpPr>
          <p:nvPr>
            <p:ph idx="1"/>
          </p:nvPr>
        </p:nvSpPr>
        <p:spPr/>
        <p:txBody>
          <a:bodyPr/>
          <a:lstStyle/>
          <a:p>
            <a:pPr algn="just"/>
            <a:r>
              <a:rPr lang="en-US" dirty="0"/>
              <a:t>Suppose a client machine wants to do a query or fetch some code for </a:t>
            </a:r>
            <a:r>
              <a:rPr lang="en-US" dirty="0">
                <a:hlinkClick r:id="rId2" tooltip="data analysis"/>
              </a:rPr>
              <a:t>data analysis</a:t>
            </a:r>
            <a:r>
              <a:rPr lang="en-US" dirty="0"/>
              <a:t>. This job request goes to the resource manager (Hadoop Yarn), which is responsible for resource allocation and management.</a:t>
            </a:r>
          </a:p>
          <a:p>
            <a:pPr algn="just"/>
            <a:r>
              <a:rPr lang="en-US" dirty="0"/>
              <a:t>In the node section, each of the nodes has its node managers. These node managers manage the nodes and monitor the resource usage in the node. The containers contain a collection of physical resources, which could be RAM, CPU, or hard drives. Whenever a job request comes in, the app master requests the container from the node manager. Once the node manager gets the resource, it goes back to the Resource Manager.</a:t>
            </a:r>
          </a:p>
          <a:p>
            <a:pPr algn="just"/>
            <a:endParaRPr lang="en-IN" dirty="0"/>
          </a:p>
        </p:txBody>
      </p:sp>
    </p:spTree>
    <p:extLst>
      <p:ext uri="{BB962C8B-B14F-4D97-AF65-F5344CB8AC3E}">
        <p14:creationId xmlns:p14="http://schemas.microsoft.com/office/powerpoint/2010/main" val="216993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4773-EAA2-CF09-0EB9-CEE6D1BF3D2B}"/>
              </a:ext>
            </a:extLst>
          </p:cNvPr>
          <p:cNvSpPr>
            <a:spLocks noGrp="1"/>
          </p:cNvSpPr>
          <p:nvPr>
            <p:ph type="title"/>
          </p:nvPr>
        </p:nvSpPr>
        <p:spPr/>
        <p:txBody>
          <a:bodyPr>
            <a:normAutofit/>
          </a:bodyPr>
          <a:lstStyle/>
          <a:p>
            <a:r>
              <a:rPr lang="en-IN" sz="2800" b="1" i="0" u="none" strike="noStrike" baseline="0" dirty="0">
                <a:latin typeface="Verdana" panose="020B0604030504040204" pitchFamily="34" charset="0"/>
              </a:rPr>
              <a:t>Introduction to Hadoop Tools</a:t>
            </a:r>
            <a:endParaRPr lang="en-IN" sz="2800" b="1" dirty="0"/>
          </a:p>
        </p:txBody>
      </p:sp>
      <p:sp>
        <p:nvSpPr>
          <p:cNvPr id="3" name="Content Placeholder 2">
            <a:extLst>
              <a:ext uri="{FF2B5EF4-FFF2-40B4-BE49-F238E27FC236}">
                <a16:creationId xmlns:a16="http://schemas.microsoft.com/office/drawing/2014/main" id="{D6F5562E-60D9-3FF5-31C7-C5D8B24F66CB}"/>
              </a:ext>
            </a:extLst>
          </p:cNvPr>
          <p:cNvSpPr>
            <a:spLocks noGrp="1"/>
          </p:cNvSpPr>
          <p:nvPr>
            <p:ph idx="1"/>
          </p:nvPr>
        </p:nvSpPr>
        <p:spPr/>
        <p:txBody>
          <a:bodyPr>
            <a:normAutofit/>
          </a:bodyPr>
          <a:lstStyle/>
          <a:p>
            <a:r>
              <a:rPr lang="en-US" dirty="0"/>
              <a:t>Hadoop is an open-source framework written in </a:t>
            </a:r>
            <a:r>
              <a:rPr lang="en-US" dirty="0">
                <a:hlinkClick r:id="rId2"/>
              </a:rPr>
              <a:t>Java</a:t>
            </a:r>
            <a:r>
              <a:rPr lang="en-US" dirty="0"/>
              <a:t> that uses lots of other analytical tools to improve its data analytics operations.</a:t>
            </a:r>
          </a:p>
          <a:p>
            <a:r>
              <a:rPr lang="en-US" dirty="0"/>
              <a:t>There is a wide range of analytical tools available in the market that help Hadoop deal with the astronomical size data efficiently.</a:t>
            </a:r>
          </a:p>
          <a:p>
            <a:r>
              <a:rPr lang="en-US" dirty="0"/>
              <a:t>The most famous and widely used tools :</a:t>
            </a:r>
          </a:p>
          <a:p>
            <a:r>
              <a:rPr lang="nl-NL" sz="1800" b="0" i="0" u="none" strike="noStrike" baseline="0" dirty="0">
                <a:latin typeface="Verdana" panose="020B0604030504040204" pitchFamily="34" charset="0"/>
              </a:rPr>
              <a:t>Sqoop</a:t>
            </a:r>
          </a:p>
          <a:p>
            <a:r>
              <a:rPr lang="nl-NL" sz="1800" b="0" i="0" u="none" strike="noStrike" baseline="0" dirty="0">
                <a:latin typeface="Verdana" panose="020B0604030504040204" pitchFamily="34" charset="0"/>
              </a:rPr>
              <a:t>Flume</a:t>
            </a:r>
          </a:p>
          <a:p>
            <a:r>
              <a:rPr lang="nl-NL" sz="1800" b="0" i="0" u="none" strike="noStrike" baseline="0" dirty="0">
                <a:latin typeface="Verdana" panose="020B0604030504040204" pitchFamily="34" charset="0"/>
              </a:rPr>
              <a:t>APACHE Pig</a:t>
            </a:r>
          </a:p>
          <a:p>
            <a:r>
              <a:rPr lang="nl-NL" sz="1800" b="0" i="0" u="none" strike="noStrike" baseline="0" dirty="0">
                <a:latin typeface="Verdana" panose="020B0604030504040204" pitchFamily="34" charset="0"/>
              </a:rPr>
              <a:t>Oozie</a:t>
            </a:r>
          </a:p>
          <a:p>
            <a:r>
              <a:rPr lang="nl-NL" sz="1800" b="0" i="0" u="none" strike="noStrike" baseline="0" dirty="0">
                <a:latin typeface="Verdana" panose="020B0604030504040204" pitchFamily="34" charset="0"/>
              </a:rPr>
              <a:t>HBase</a:t>
            </a:r>
            <a:endParaRPr lang="en-IN" dirty="0"/>
          </a:p>
        </p:txBody>
      </p:sp>
    </p:spTree>
    <p:extLst>
      <p:ext uri="{BB962C8B-B14F-4D97-AF65-F5344CB8AC3E}">
        <p14:creationId xmlns:p14="http://schemas.microsoft.com/office/powerpoint/2010/main" val="2418562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303E-64F6-4ACF-2E54-F191CD31EF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600B7B-2EFB-6908-DBAF-23EFB9D8A5E5}"/>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F533297E-56E3-5BF9-30BC-ACAA31568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807" y="2050402"/>
            <a:ext cx="6814457" cy="383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50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EAC9-46C7-BCD7-04C4-E3CEA720D20B}"/>
              </a:ext>
            </a:extLst>
          </p:cNvPr>
          <p:cNvSpPr>
            <a:spLocks noGrp="1"/>
          </p:cNvSpPr>
          <p:nvPr>
            <p:ph type="title"/>
          </p:nvPr>
        </p:nvSpPr>
        <p:spPr/>
        <p:txBody>
          <a:bodyPr/>
          <a:lstStyle/>
          <a:p>
            <a:r>
              <a:rPr lang="en-IN" b="1" dirty="0"/>
              <a:t>Sqoop</a:t>
            </a:r>
            <a:br>
              <a:rPr lang="en-IN" b="1" dirty="0"/>
            </a:br>
            <a:endParaRPr lang="en-IN" dirty="0"/>
          </a:p>
        </p:txBody>
      </p:sp>
      <p:sp>
        <p:nvSpPr>
          <p:cNvPr id="3" name="Content Placeholder 2">
            <a:extLst>
              <a:ext uri="{FF2B5EF4-FFF2-40B4-BE49-F238E27FC236}">
                <a16:creationId xmlns:a16="http://schemas.microsoft.com/office/drawing/2014/main" id="{1D844FD6-217D-325D-9CF7-A0CAABF473C3}"/>
              </a:ext>
            </a:extLst>
          </p:cNvPr>
          <p:cNvSpPr>
            <a:spLocks noGrp="1"/>
          </p:cNvSpPr>
          <p:nvPr>
            <p:ph idx="1"/>
          </p:nvPr>
        </p:nvSpPr>
        <p:spPr/>
        <p:txBody>
          <a:bodyPr/>
          <a:lstStyle/>
          <a:p>
            <a:pPr algn="just"/>
            <a:r>
              <a:rPr lang="en-US" dirty="0">
                <a:hlinkClick r:id="rId2" tooltip="Sqoop"/>
              </a:rPr>
              <a:t>Sqoop</a:t>
            </a:r>
            <a:r>
              <a:rPr lang="en-US" dirty="0"/>
              <a:t> is used to transfer data between Hadoop and external datastores such as relational databases and enterprise data warehouses. It imports data from external datastores into HDFS, Hive, and HBase.</a:t>
            </a:r>
          </a:p>
          <a:p>
            <a:pPr algn="just"/>
            <a:r>
              <a:rPr lang="en-US"/>
              <a:t>The </a:t>
            </a:r>
            <a:r>
              <a:rPr lang="en-US" dirty="0"/>
              <a:t>client machine gathers code, which will then be sent to Sqoop. The Sqoop then goes to the Task Manager, which in turn connects to the enterprise data warehouse, documents based systems, and RDBMS. It can map those tasks into Hadoop</a:t>
            </a:r>
          </a:p>
          <a:p>
            <a:pPr algn="just"/>
            <a:endParaRPr lang="en-IN" dirty="0"/>
          </a:p>
        </p:txBody>
      </p:sp>
      <p:pic>
        <p:nvPicPr>
          <p:cNvPr id="1026" name="Picture 2" descr="RDBMS">
            <a:extLst>
              <a:ext uri="{FF2B5EF4-FFF2-40B4-BE49-F238E27FC236}">
                <a16:creationId xmlns:a16="http://schemas.microsoft.com/office/drawing/2014/main" id="{A2008C66-8007-7D54-854D-F90A02E67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959" y="149225"/>
            <a:ext cx="532447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26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B23E-CDBC-7468-13E6-F91F0BF748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F39823-240C-67FA-0570-33E426985E3F}"/>
              </a:ext>
            </a:extLst>
          </p:cNvPr>
          <p:cNvSpPr>
            <a:spLocks noGrp="1"/>
          </p:cNvSpPr>
          <p:nvPr>
            <p:ph idx="1"/>
          </p:nvPr>
        </p:nvSpPr>
        <p:spPr/>
        <p:txBody>
          <a:bodyPr/>
          <a:lstStyle/>
          <a:p>
            <a:pPr algn="l"/>
            <a:r>
              <a:rPr lang="en-US" b="0" i="0" dirty="0">
                <a:solidFill>
                  <a:srgbClr val="51565E"/>
                </a:solidFill>
                <a:effectLst/>
                <a:latin typeface="Roboto" panose="020B0604020202020204" pitchFamily="2" charset="0"/>
              </a:rPr>
              <a:t>To process data using Hadoop, the </a:t>
            </a:r>
            <a:r>
              <a:rPr lang="en-US" b="0" i="0" u="none" strike="noStrike" dirty="0">
                <a:solidFill>
                  <a:srgbClr val="1179EF"/>
                </a:solidFill>
                <a:effectLst/>
                <a:latin typeface="Roboto" panose="020B0604020202020204" pitchFamily="2" charset="0"/>
                <a:hlinkClick r:id="rId2" tooltip="data"/>
              </a:rPr>
              <a:t>data</a:t>
            </a:r>
            <a:r>
              <a:rPr lang="en-US" b="0" i="0" dirty="0">
                <a:solidFill>
                  <a:srgbClr val="51565E"/>
                </a:solidFill>
                <a:effectLst/>
                <a:latin typeface="Roboto" panose="020B0604020202020204" pitchFamily="2" charset="0"/>
              </a:rPr>
              <a:t> first needs to be loaded into Hadoop clusters from several sources. However, it turned out that the process of loading data from several heterogeneous sources was extremely challenging. The problems administrators encountered included:</a:t>
            </a:r>
          </a:p>
          <a:p>
            <a:pPr algn="l">
              <a:buFont typeface="+mj-lt"/>
              <a:buAutoNum type="arabicPeriod"/>
            </a:pPr>
            <a:r>
              <a:rPr lang="en-US" b="0" i="0" dirty="0">
                <a:solidFill>
                  <a:srgbClr val="51565E"/>
                </a:solidFill>
                <a:effectLst/>
                <a:latin typeface="Roboto" panose="020B0604020202020204" pitchFamily="2" charset="0"/>
              </a:rPr>
              <a:t>Maintaining data consistency</a:t>
            </a:r>
          </a:p>
          <a:p>
            <a:pPr algn="l">
              <a:buFont typeface="+mj-lt"/>
              <a:buAutoNum type="arabicPeriod"/>
            </a:pPr>
            <a:r>
              <a:rPr lang="en-US" b="0" i="0" dirty="0">
                <a:solidFill>
                  <a:srgbClr val="51565E"/>
                </a:solidFill>
                <a:effectLst/>
                <a:latin typeface="Roboto" panose="020B0604020202020204" pitchFamily="2" charset="0"/>
              </a:rPr>
              <a:t>Ensuring efficient utilization of resources</a:t>
            </a:r>
          </a:p>
          <a:p>
            <a:pPr algn="l">
              <a:buFont typeface="+mj-lt"/>
              <a:buAutoNum type="arabicPeriod"/>
            </a:pPr>
            <a:r>
              <a:rPr lang="en-US" b="0" i="0" dirty="0">
                <a:solidFill>
                  <a:srgbClr val="51565E"/>
                </a:solidFill>
                <a:effectLst/>
                <a:latin typeface="Roboto" panose="020B0604020202020204" pitchFamily="2" charset="0"/>
              </a:rPr>
              <a:t>Loading bulk data to Hadoop was not possible</a:t>
            </a:r>
          </a:p>
          <a:p>
            <a:pPr algn="l">
              <a:buFont typeface="+mj-lt"/>
              <a:buAutoNum type="arabicPeriod"/>
            </a:pPr>
            <a:r>
              <a:rPr lang="en-US" b="0" i="0" dirty="0">
                <a:solidFill>
                  <a:srgbClr val="51565E"/>
                </a:solidFill>
                <a:effectLst/>
                <a:latin typeface="Roboto" panose="020B0604020202020204" pitchFamily="2" charset="0"/>
              </a:rPr>
              <a:t>Loading data using scripts was slow</a:t>
            </a:r>
          </a:p>
          <a:p>
            <a:endParaRPr lang="en-IN" dirty="0"/>
          </a:p>
        </p:txBody>
      </p:sp>
    </p:spTree>
    <p:extLst>
      <p:ext uri="{BB962C8B-B14F-4D97-AF65-F5344CB8AC3E}">
        <p14:creationId xmlns:p14="http://schemas.microsoft.com/office/powerpoint/2010/main" val="1326813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C416-BD5D-8B47-497F-6507C411D1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BB5208-BBE2-4CE1-3EA8-8D1B542D92C4}"/>
              </a:ext>
            </a:extLst>
          </p:cNvPr>
          <p:cNvSpPr>
            <a:spLocks noGrp="1"/>
          </p:cNvSpPr>
          <p:nvPr>
            <p:ph idx="1"/>
          </p:nvPr>
        </p:nvSpPr>
        <p:spPr/>
        <p:txBody>
          <a:bodyPr/>
          <a:lstStyle/>
          <a:p>
            <a:endParaRPr lang="en-IN"/>
          </a:p>
        </p:txBody>
      </p:sp>
      <p:pic>
        <p:nvPicPr>
          <p:cNvPr id="1026" name="Picture 2" descr="Sqoop">
            <a:extLst>
              <a:ext uri="{FF2B5EF4-FFF2-40B4-BE49-F238E27FC236}">
                <a16:creationId xmlns:a16="http://schemas.microsoft.com/office/drawing/2014/main" id="{77F1414B-7644-5631-48E0-C2AE03C64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015" y="1028895"/>
            <a:ext cx="6033504" cy="466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93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F36-2512-F6C9-0FE5-50E628B1163F}"/>
              </a:ext>
            </a:extLst>
          </p:cNvPr>
          <p:cNvSpPr>
            <a:spLocks noGrp="1"/>
          </p:cNvSpPr>
          <p:nvPr>
            <p:ph type="title"/>
          </p:nvPr>
        </p:nvSpPr>
        <p:spPr/>
        <p:txBody>
          <a:bodyPr/>
          <a:lstStyle/>
          <a:p>
            <a:r>
              <a:rPr lang="en-IN" dirty="0"/>
              <a:t>Sqoop Working</a:t>
            </a:r>
          </a:p>
        </p:txBody>
      </p:sp>
      <p:sp>
        <p:nvSpPr>
          <p:cNvPr id="3" name="Content Placeholder 2">
            <a:extLst>
              <a:ext uri="{FF2B5EF4-FFF2-40B4-BE49-F238E27FC236}">
                <a16:creationId xmlns:a16="http://schemas.microsoft.com/office/drawing/2014/main" id="{CE1E3DFC-A85B-B28B-AD31-88B147DE6DF1}"/>
              </a:ext>
            </a:extLst>
          </p:cNvPr>
          <p:cNvSpPr>
            <a:spLocks noGrp="1"/>
          </p:cNvSpPr>
          <p:nvPr>
            <p:ph idx="1"/>
          </p:nvPr>
        </p:nvSpPr>
        <p:spPr/>
        <p:txBody>
          <a:bodyPr/>
          <a:lstStyle/>
          <a:p>
            <a:pPr algn="just"/>
            <a:r>
              <a:rPr lang="en-US" b="1" i="0" dirty="0">
                <a:solidFill>
                  <a:srgbClr val="333333"/>
                </a:solidFill>
                <a:effectLst/>
                <a:latin typeface="inter-bold"/>
              </a:rPr>
              <a:t>Step 1:</a:t>
            </a:r>
            <a:r>
              <a:rPr lang="en-US" b="0" i="0" dirty="0">
                <a:solidFill>
                  <a:srgbClr val="333333"/>
                </a:solidFill>
                <a:effectLst/>
                <a:latin typeface="inter-regular"/>
              </a:rPr>
              <a:t> Sqoop send the request to Relational DB to send the return the metadata information about the table(Metadata here is the data about the table in relational DB).</a:t>
            </a:r>
          </a:p>
          <a:p>
            <a:pPr algn="just"/>
            <a:r>
              <a:rPr lang="en-US" b="1" i="0" dirty="0">
                <a:solidFill>
                  <a:srgbClr val="333333"/>
                </a:solidFill>
                <a:effectLst/>
                <a:latin typeface="inter-bold"/>
              </a:rPr>
              <a:t>Step 2:</a:t>
            </a:r>
            <a:r>
              <a:rPr lang="en-US" b="0" i="0" dirty="0">
                <a:solidFill>
                  <a:srgbClr val="333333"/>
                </a:solidFill>
                <a:effectLst/>
                <a:latin typeface="inter-regular"/>
              </a:rPr>
              <a:t> From the received information it will generate the java classes (Reason why you should have Java configured before get it working-Sqoop internally uses JDBC API to generate data).</a:t>
            </a:r>
          </a:p>
          <a:p>
            <a:r>
              <a:rPr lang="en-US" b="1" i="0" dirty="0">
                <a:solidFill>
                  <a:srgbClr val="333333"/>
                </a:solidFill>
                <a:effectLst/>
                <a:latin typeface="inter-bold"/>
              </a:rPr>
              <a:t>Step 3:</a:t>
            </a:r>
            <a:r>
              <a:rPr lang="en-US" b="0" i="0" dirty="0">
                <a:solidFill>
                  <a:srgbClr val="333333"/>
                </a:solidFill>
                <a:effectLst/>
                <a:latin typeface="inter-regular"/>
              </a:rPr>
              <a:t> Now Sqoop (As its written in java ?tries to package the compiled classes to be able to generate table structure) , post compiling creates jar file(Java packaging standard).</a:t>
            </a:r>
            <a:endParaRPr lang="en-IN" dirty="0"/>
          </a:p>
        </p:txBody>
      </p:sp>
    </p:spTree>
    <p:extLst>
      <p:ext uri="{BB962C8B-B14F-4D97-AF65-F5344CB8AC3E}">
        <p14:creationId xmlns:p14="http://schemas.microsoft.com/office/powerpoint/2010/main" val="1506655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A76B-7EEA-3A92-2E05-559B9E544001}"/>
              </a:ext>
            </a:extLst>
          </p:cNvPr>
          <p:cNvSpPr>
            <a:spLocks noGrp="1"/>
          </p:cNvSpPr>
          <p:nvPr>
            <p:ph type="title"/>
          </p:nvPr>
        </p:nvSpPr>
        <p:spPr/>
        <p:txBody>
          <a:bodyPr/>
          <a:lstStyle/>
          <a:p>
            <a:r>
              <a:rPr lang="en-IN" b="1" dirty="0"/>
              <a:t>Flume</a:t>
            </a:r>
            <a:br>
              <a:rPr lang="en-IN" b="1" dirty="0"/>
            </a:br>
            <a:endParaRPr lang="en-IN" dirty="0"/>
          </a:p>
        </p:txBody>
      </p:sp>
      <p:sp>
        <p:nvSpPr>
          <p:cNvPr id="3" name="Content Placeholder 2">
            <a:extLst>
              <a:ext uri="{FF2B5EF4-FFF2-40B4-BE49-F238E27FC236}">
                <a16:creationId xmlns:a16="http://schemas.microsoft.com/office/drawing/2014/main" id="{139331A5-27BA-9252-6E92-E4B537BD4E06}"/>
              </a:ext>
            </a:extLst>
          </p:cNvPr>
          <p:cNvSpPr>
            <a:spLocks noGrp="1"/>
          </p:cNvSpPr>
          <p:nvPr>
            <p:ph idx="1"/>
          </p:nvPr>
        </p:nvSpPr>
        <p:spPr/>
        <p:txBody>
          <a:bodyPr/>
          <a:lstStyle/>
          <a:p>
            <a:r>
              <a:rPr lang="en-US" dirty="0"/>
              <a:t>Flume is another data collection and ingestion tool, a distributed service for collecting, aggregating, and moving large amounts of log data. It ingests online streaming data from social media, logs files, web server into HDFS.</a:t>
            </a:r>
          </a:p>
          <a:p>
            <a:endParaRPr lang="en-IN" dirty="0"/>
          </a:p>
        </p:txBody>
      </p:sp>
      <p:pic>
        <p:nvPicPr>
          <p:cNvPr id="2052" name="Picture 4" descr="Apache Flume">
            <a:extLst>
              <a:ext uri="{FF2B5EF4-FFF2-40B4-BE49-F238E27FC236}">
                <a16:creationId xmlns:a16="http://schemas.microsoft.com/office/drawing/2014/main" id="{8CD523DF-8839-9FC2-48EB-B482CC3CA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696" y="3612307"/>
            <a:ext cx="6885214" cy="2593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11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9047-A877-2F2D-591A-62C1C9D065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411683-3CD3-B7FD-9245-68D17589107B}"/>
              </a:ext>
            </a:extLst>
          </p:cNvPr>
          <p:cNvSpPr>
            <a:spLocks noGrp="1"/>
          </p:cNvSpPr>
          <p:nvPr>
            <p:ph idx="1"/>
          </p:nvPr>
        </p:nvSpPr>
        <p:spPr/>
        <p:txBody>
          <a:bodyPr/>
          <a:lstStyle/>
          <a:p>
            <a:endParaRPr lang="en-IN" dirty="0"/>
          </a:p>
        </p:txBody>
      </p:sp>
      <p:pic>
        <p:nvPicPr>
          <p:cNvPr id="3074" name="Picture 2" descr="Flume Architecture">
            <a:extLst>
              <a:ext uri="{FF2B5EF4-FFF2-40B4-BE49-F238E27FC236}">
                <a16:creationId xmlns:a16="http://schemas.microsoft.com/office/drawing/2014/main" id="{88EE7EA5-84D4-6E1E-A29B-E9C3AD587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657" y="1825625"/>
            <a:ext cx="8332091" cy="381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68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8756-66A1-81CD-F39D-F89ABBE0A2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689B00-94AD-292D-D1BB-82C9D377CBB8}"/>
              </a:ext>
            </a:extLst>
          </p:cNvPr>
          <p:cNvSpPr>
            <a:spLocks noGrp="1"/>
          </p:cNvSpPr>
          <p:nvPr>
            <p:ph idx="1"/>
          </p:nvPr>
        </p:nvSpPr>
        <p:spPr/>
        <p:txBody>
          <a:bodyPr>
            <a:normAutofit fontScale="77500" lnSpcReduction="20000"/>
          </a:bodyPr>
          <a:lstStyle/>
          <a:p>
            <a:r>
              <a:rPr lang="en-IN" dirty="0"/>
              <a:t>Following are the components that collectively form a Hadoop ecosystem: </a:t>
            </a:r>
            <a:br>
              <a:rPr lang="en-IN" dirty="0"/>
            </a:br>
            <a:r>
              <a:rPr lang="en-IN" dirty="0"/>
              <a:t> </a:t>
            </a:r>
          </a:p>
          <a:p>
            <a:pPr>
              <a:buFont typeface="Arial" panose="020B0604020202020204" pitchFamily="34" charset="0"/>
              <a:buChar char="•"/>
            </a:pPr>
            <a:r>
              <a:rPr lang="en-IN" b="1" dirty="0"/>
              <a:t>HDFS: </a:t>
            </a:r>
            <a:r>
              <a:rPr lang="en-IN" dirty="0"/>
              <a:t>Hadoop Distributed File System</a:t>
            </a:r>
          </a:p>
          <a:p>
            <a:pPr>
              <a:buFont typeface="Arial" panose="020B0604020202020204" pitchFamily="34" charset="0"/>
              <a:buChar char="•"/>
            </a:pPr>
            <a:r>
              <a:rPr lang="en-IN" b="1" dirty="0"/>
              <a:t>YARN:</a:t>
            </a:r>
            <a:r>
              <a:rPr lang="en-IN" dirty="0"/>
              <a:t> Yet Another Resource Negotiator</a:t>
            </a:r>
          </a:p>
          <a:p>
            <a:pPr>
              <a:buFont typeface="Arial" panose="020B0604020202020204" pitchFamily="34" charset="0"/>
              <a:buChar char="•"/>
            </a:pPr>
            <a:r>
              <a:rPr lang="en-IN" b="1" dirty="0"/>
              <a:t>MapReduce:</a:t>
            </a:r>
            <a:r>
              <a:rPr lang="en-IN" dirty="0"/>
              <a:t> Programming based Data Processing</a:t>
            </a:r>
          </a:p>
          <a:p>
            <a:pPr>
              <a:buFont typeface="Arial" panose="020B0604020202020204" pitchFamily="34" charset="0"/>
              <a:buChar char="•"/>
            </a:pPr>
            <a:r>
              <a:rPr lang="en-IN" b="1" dirty="0"/>
              <a:t>Spark:</a:t>
            </a:r>
            <a:r>
              <a:rPr lang="en-IN" dirty="0"/>
              <a:t> In-Memory data processing</a:t>
            </a:r>
          </a:p>
          <a:p>
            <a:pPr>
              <a:buFont typeface="Arial" panose="020B0604020202020204" pitchFamily="34" charset="0"/>
              <a:buChar char="•"/>
            </a:pPr>
            <a:r>
              <a:rPr lang="en-IN" b="1" dirty="0"/>
              <a:t>PIG, HIVE:</a:t>
            </a:r>
            <a:r>
              <a:rPr lang="en-IN" dirty="0"/>
              <a:t> Query based processing of data services</a:t>
            </a:r>
          </a:p>
          <a:p>
            <a:pPr>
              <a:buFont typeface="Arial" panose="020B0604020202020204" pitchFamily="34" charset="0"/>
              <a:buChar char="•"/>
            </a:pPr>
            <a:r>
              <a:rPr lang="en-IN" b="1" dirty="0"/>
              <a:t>HBase: </a:t>
            </a:r>
            <a:r>
              <a:rPr lang="en-IN" dirty="0"/>
              <a:t>NoSQL Database</a:t>
            </a:r>
          </a:p>
          <a:p>
            <a:pPr>
              <a:buFont typeface="Arial" panose="020B0604020202020204" pitchFamily="34" charset="0"/>
              <a:buChar char="•"/>
            </a:pPr>
            <a:r>
              <a:rPr lang="en-IN" b="1" dirty="0"/>
              <a:t>Mahout, Spark </a:t>
            </a:r>
            <a:r>
              <a:rPr lang="en-IN" b="1" dirty="0" err="1"/>
              <a:t>MLLib</a:t>
            </a:r>
            <a:r>
              <a:rPr lang="en-IN" b="1" dirty="0"/>
              <a:t>:</a:t>
            </a:r>
            <a:r>
              <a:rPr lang="en-IN" dirty="0"/>
              <a:t> </a:t>
            </a:r>
            <a:r>
              <a:rPr lang="en-IN" dirty="0">
                <a:hlinkClick r:id="rId2"/>
              </a:rPr>
              <a:t>Machine Learning </a:t>
            </a:r>
            <a:r>
              <a:rPr lang="en-IN" dirty="0"/>
              <a:t>algorithm libraries</a:t>
            </a:r>
          </a:p>
          <a:p>
            <a:pPr>
              <a:buFont typeface="Arial" panose="020B0604020202020204" pitchFamily="34" charset="0"/>
              <a:buChar char="•"/>
            </a:pPr>
            <a:r>
              <a:rPr lang="en-IN" b="1" dirty="0"/>
              <a:t>Solar, Lucene:</a:t>
            </a:r>
            <a:r>
              <a:rPr lang="en-IN" dirty="0"/>
              <a:t> Searching and Indexing</a:t>
            </a:r>
          </a:p>
          <a:p>
            <a:pPr>
              <a:buFont typeface="Arial" panose="020B0604020202020204" pitchFamily="34" charset="0"/>
              <a:buChar char="•"/>
            </a:pPr>
            <a:r>
              <a:rPr lang="en-IN" b="1" dirty="0"/>
              <a:t>Zookeeper:</a:t>
            </a:r>
            <a:r>
              <a:rPr lang="en-IN" dirty="0"/>
              <a:t> Managing cluster</a:t>
            </a:r>
          </a:p>
          <a:p>
            <a:pPr>
              <a:buFont typeface="Arial" panose="020B0604020202020204" pitchFamily="34" charset="0"/>
              <a:buChar char="•"/>
            </a:pPr>
            <a:r>
              <a:rPr lang="en-IN" b="1" dirty="0"/>
              <a:t>Oozie:</a:t>
            </a:r>
            <a:r>
              <a:rPr lang="en-IN" dirty="0"/>
              <a:t> Job Scheduling</a:t>
            </a:r>
          </a:p>
          <a:p>
            <a:endParaRPr lang="en-IN" dirty="0"/>
          </a:p>
        </p:txBody>
      </p:sp>
    </p:spTree>
    <p:extLst>
      <p:ext uri="{BB962C8B-B14F-4D97-AF65-F5344CB8AC3E}">
        <p14:creationId xmlns:p14="http://schemas.microsoft.com/office/powerpoint/2010/main" val="23136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826F-D2A8-C95C-CF47-B216E7B136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5D07F8-59F9-AE7D-9F34-53B21DD75CBA}"/>
              </a:ext>
            </a:extLst>
          </p:cNvPr>
          <p:cNvSpPr>
            <a:spLocks noGrp="1"/>
          </p:cNvSpPr>
          <p:nvPr>
            <p:ph idx="1"/>
          </p:nvPr>
        </p:nvSpPr>
        <p:spPr/>
        <p:txBody>
          <a:bodyPr/>
          <a:lstStyle/>
          <a:p>
            <a:endParaRPr lang="en-IN"/>
          </a:p>
        </p:txBody>
      </p:sp>
      <p:pic>
        <p:nvPicPr>
          <p:cNvPr id="4100" name="Picture 4" descr="Flume Event">
            <a:extLst>
              <a:ext uri="{FF2B5EF4-FFF2-40B4-BE49-F238E27FC236}">
                <a16:creationId xmlns:a16="http://schemas.microsoft.com/office/drawing/2014/main" id="{9723161D-279E-DDAB-FBD1-CC335B91F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123" y="2669236"/>
            <a:ext cx="38100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lume Agent">
            <a:extLst>
              <a:ext uri="{FF2B5EF4-FFF2-40B4-BE49-F238E27FC236}">
                <a16:creationId xmlns:a16="http://schemas.microsoft.com/office/drawing/2014/main" id="{A03CC60C-DB66-DBAD-13DF-8A518510A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171" y="2287070"/>
            <a:ext cx="23812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7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6697-3790-BF3B-7092-D27CF652D2E3}"/>
              </a:ext>
            </a:extLst>
          </p:cNvPr>
          <p:cNvSpPr>
            <a:spLocks noGrp="1"/>
          </p:cNvSpPr>
          <p:nvPr>
            <p:ph type="title"/>
          </p:nvPr>
        </p:nvSpPr>
        <p:spPr/>
        <p:txBody>
          <a:bodyPr/>
          <a:lstStyle/>
          <a:p>
            <a:r>
              <a:rPr lang="en-IN" dirty="0"/>
              <a:t>CON…</a:t>
            </a:r>
          </a:p>
        </p:txBody>
      </p:sp>
      <p:sp>
        <p:nvSpPr>
          <p:cNvPr id="3" name="Content Placeholder 2">
            <a:extLst>
              <a:ext uri="{FF2B5EF4-FFF2-40B4-BE49-F238E27FC236}">
                <a16:creationId xmlns:a16="http://schemas.microsoft.com/office/drawing/2014/main" id="{4361E56D-F62F-70D9-E947-A81266BF4262}"/>
              </a:ext>
            </a:extLst>
          </p:cNvPr>
          <p:cNvSpPr>
            <a:spLocks noGrp="1"/>
          </p:cNvSpPr>
          <p:nvPr>
            <p:ph idx="1"/>
          </p:nvPr>
        </p:nvSpPr>
        <p:spPr/>
        <p:txBody>
          <a:bodyPr/>
          <a:lstStyle/>
          <a:p>
            <a:r>
              <a:rPr lang="en-US" dirty="0"/>
              <a:t>data is taken from various sources, depending on your organization’s needs. It then goes through the source, channel, and sink. The sink feature ensures that everything is in sync with the requirements. Finally, the data is dumped into HDFS.</a:t>
            </a:r>
          </a:p>
          <a:p>
            <a:endParaRPr lang="en-IN" dirty="0"/>
          </a:p>
        </p:txBody>
      </p:sp>
      <p:pic>
        <p:nvPicPr>
          <p:cNvPr id="5" name="Picture 4">
            <a:extLst>
              <a:ext uri="{FF2B5EF4-FFF2-40B4-BE49-F238E27FC236}">
                <a16:creationId xmlns:a16="http://schemas.microsoft.com/office/drawing/2014/main" id="{2651E9BA-8E16-EBBC-B136-D5919381C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926" y="3543010"/>
            <a:ext cx="5381625" cy="3095625"/>
          </a:xfrm>
          <a:prstGeom prst="rect">
            <a:avLst/>
          </a:prstGeom>
        </p:spPr>
      </p:pic>
    </p:spTree>
    <p:extLst>
      <p:ext uri="{BB962C8B-B14F-4D97-AF65-F5344CB8AC3E}">
        <p14:creationId xmlns:p14="http://schemas.microsoft.com/office/powerpoint/2010/main" val="3218599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1E4D-9C4C-0A2F-CE17-25209C58CD65}"/>
              </a:ext>
            </a:extLst>
          </p:cNvPr>
          <p:cNvSpPr>
            <a:spLocks noGrp="1"/>
          </p:cNvSpPr>
          <p:nvPr>
            <p:ph type="title"/>
          </p:nvPr>
        </p:nvSpPr>
        <p:spPr/>
        <p:txBody>
          <a:bodyPr/>
          <a:lstStyle/>
          <a:p>
            <a:r>
              <a:rPr lang="en-IN" b="1" dirty="0"/>
              <a:t>Pig</a:t>
            </a:r>
            <a:br>
              <a:rPr lang="en-IN" b="1" dirty="0"/>
            </a:br>
            <a:endParaRPr lang="en-IN" dirty="0"/>
          </a:p>
        </p:txBody>
      </p:sp>
      <p:sp>
        <p:nvSpPr>
          <p:cNvPr id="7" name="TextBox 6">
            <a:extLst>
              <a:ext uri="{FF2B5EF4-FFF2-40B4-BE49-F238E27FC236}">
                <a16:creationId xmlns:a16="http://schemas.microsoft.com/office/drawing/2014/main" id="{01137166-A66D-7DFD-A57D-96D9CFC6F0CF}"/>
              </a:ext>
            </a:extLst>
          </p:cNvPr>
          <p:cNvSpPr txBox="1"/>
          <p:nvPr/>
        </p:nvSpPr>
        <p:spPr>
          <a:xfrm>
            <a:off x="1035658" y="2108974"/>
            <a:ext cx="8680836" cy="3139321"/>
          </a:xfrm>
          <a:prstGeom prst="rect">
            <a:avLst/>
          </a:prstGeom>
          <a:noFill/>
        </p:spPr>
        <p:txBody>
          <a:bodyPr wrap="square">
            <a:spAutoFit/>
          </a:bodyPr>
          <a:lstStyle/>
          <a:p>
            <a:pPr algn="just"/>
            <a:r>
              <a:rPr lang="en-US" dirty="0">
                <a:hlinkClick r:id="rId2" tooltip="Apache Pig"/>
              </a:rPr>
              <a:t>Apache Pig</a:t>
            </a:r>
            <a:r>
              <a:rPr lang="en-US" dirty="0"/>
              <a:t> was developed by Yahoo researchers, targeted mainly towards non-programmers. It was designed with the ability to analyze and process large datasets without using complex Java codes. It provides a high-level data processing language that can perform numerous operations without getting bogged down with too many technical concepts.</a:t>
            </a:r>
          </a:p>
          <a:p>
            <a:pPr algn="just"/>
            <a:r>
              <a:rPr lang="en-US" dirty="0"/>
              <a:t>It consists of:</a:t>
            </a:r>
          </a:p>
          <a:p>
            <a:pPr algn="just">
              <a:buFont typeface="+mj-lt"/>
              <a:buAutoNum type="arabicPeriod"/>
            </a:pPr>
            <a:r>
              <a:rPr lang="en-US" b="1" dirty="0"/>
              <a:t>Pig Latin</a:t>
            </a:r>
            <a:r>
              <a:rPr lang="en-US" dirty="0"/>
              <a:t> - This is the language for scripting </a:t>
            </a:r>
          </a:p>
          <a:p>
            <a:pPr algn="just">
              <a:buFont typeface="+mj-lt"/>
              <a:buAutoNum type="arabicPeriod"/>
            </a:pPr>
            <a:r>
              <a:rPr lang="en-US" b="1" dirty="0"/>
              <a:t>Pig Latin Compiler</a:t>
            </a:r>
            <a:r>
              <a:rPr lang="en-US" dirty="0"/>
              <a:t> - This converts Pig Latin code into executable code</a:t>
            </a:r>
          </a:p>
          <a:p>
            <a:pPr algn="just"/>
            <a:r>
              <a:rPr lang="en-US" dirty="0"/>
              <a:t>Pig also provides Extract, Transfer, and Load (ETL), and a platform for building data flow. Did you know that ten lines of Pig Latin script equals approximately 200 lines of MapReduce job? Pig uses simple, time-efficient steps to analyze datasets</a:t>
            </a:r>
          </a:p>
        </p:txBody>
      </p:sp>
      <p:sp>
        <p:nvSpPr>
          <p:cNvPr id="9" name="Content Placeholder 8">
            <a:extLst>
              <a:ext uri="{FF2B5EF4-FFF2-40B4-BE49-F238E27FC236}">
                <a16:creationId xmlns:a16="http://schemas.microsoft.com/office/drawing/2014/main" id="{9AB0E2D7-78A2-26B3-1B27-97B69B4C1BF6}"/>
              </a:ext>
            </a:extLst>
          </p:cNvPr>
          <p:cNvSpPr>
            <a:spLocks noGrp="1"/>
          </p:cNvSpPr>
          <p:nvPr>
            <p:ph idx="1"/>
          </p:nvPr>
        </p:nvSpPr>
        <p:spPr>
          <a:xfrm>
            <a:off x="838200" y="978010"/>
            <a:ext cx="10515600" cy="5198953"/>
          </a:xfrm>
        </p:spPr>
        <p:txBody>
          <a:bodyPr/>
          <a:lstStyle/>
          <a:p>
            <a:endParaRPr lang="en-IN" dirty="0"/>
          </a:p>
        </p:txBody>
      </p:sp>
    </p:spTree>
    <p:extLst>
      <p:ext uri="{BB962C8B-B14F-4D97-AF65-F5344CB8AC3E}">
        <p14:creationId xmlns:p14="http://schemas.microsoft.com/office/powerpoint/2010/main" val="892020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3B4F-BEF4-D103-2DC8-3C69F1562EE0}"/>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Features of Pig</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1A8B0D0C-BC84-B1C1-3C3B-2CCE0A6EB0C2}"/>
              </a:ext>
            </a:extLst>
          </p:cNvPr>
          <p:cNvSpPr>
            <a:spLocks noGrp="1"/>
          </p:cNvSpPr>
          <p:nvPr>
            <p:ph idx="1"/>
          </p:nvPr>
        </p:nvSpPr>
        <p:spPr/>
        <p:txBody>
          <a:bodyPr/>
          <a:lstStyle/>
          <a:p>
            <a:r>
              <a:rPr lang="en-IN" b="1" i="0" dirty="0">
                <a:solidFill>
                  <a:srgbClr val="000000"/>
                </a:solidFill>
                <a:effectLst/>
                <a:latin typeface="Nunito" pitchFamily="2" charset="0"/>
              </a:rPr>
              <a:t>Rich set of operators</a:t>
            </a:r>
            <a:r>
              <a:rPr lang="en-IN" b="0" i="0" dirty="0">
                <a:solidFill>
                  <a:srgbClr val="000000"/>
                </a:solidFill>
                <a:effectLst/>
                <a:latin typeface="Nunito" pitchFamily="2" charset="0"/>
              </a:rPr>
              <a:t> </a:t>
            </a:r>
          </a:p>
          <a:p>
            <a:r>
              <a:rPr lang="en-IN" b="1" i="0" dirty="0">
                <a:solidFill>
                  <a:srgbClr val="000000"/>
                </a:solidFill>
                <a:effectLst/>
                <a:latin typeface="Nunito" pitchFamily="2" charset="0"/>
              </a:rPr>
              <a:t>Ease of programming</a:t>
            </a:r>
            <a:r>
              <a:rPr lang="en-IN" b="0" i="0" dirty="0">
                <a:solidFill>
                  <a:srgbClr val="000000"/>
                </a:solidFill>
                <a:effectLst/>
                <a:latin typeface="Nunito" pitchFamily="2" charset="0"/>
              </a:rPr>
              <a:t> </a:t>
            </a:r>
            <a:endParaRPr lang="en-IN" dirty="0">
              <a:solidFill>
                <a:srgbClr val="000000"/>
              </a:solidFill>
              <a:latin typeface="Nunito" pitchFamily="2" charset="0"/>
            </a:endParaRPr>
          </a:p>
          <a:p>
            <a:r>
              <a:rPr lang="en-IN" b="1" i="0" dirty="0">
                <a:solidFill>
                  <a:srgbClr val="000000"/>
                </a:solidFill>
                <a:effectLst/>
                <a:latin typeface="Nunito" pitchFamily="2" charset="0"/>
              </a:rPr>
              <a:t>Extensibility</a:t>
            </a:r>
          </a:p>
          <a:p>
            <a:r>
              <a:rPr lang="en-IN" b="1" i="0" dirty="0">
                <a:solidFill>
                  <a:srgbClr val="000000"/>
                </a:solidFill>
                <a:effectLst/>
                <a:latin typeface="Nunito" pitchFamily="2" charset="0"/>
              </a:rPr>
              <a:t>UDF’s</a:t>
            </a:r>
            <a:endParaRPr lang="en-IN" b="1" dirty="0">
              <a:solidFill>
                <a:srgbClr val="000000"/>
              </a:solidFill>
              <a:latin typeface="Nunito" pitchFamily="2" charset="0"/>
            </a:endParaRPr>
          </a:p>
          <a:p>
            <a:r>
              <a:rPr lang="en-US" b="1" i="0" dirty="0">
                <a:solidFill>
                  <a:srgbClr val="000000"/>
                </a:solidFill>
                <a:effectLst/>
                <a:latin typeface="Nunito" pitchFamily="2" charset="0"/>
              </a:rPr>
              <a:t>Handles all kinds of data</a:t>
            </a:r>
            <a:endParaRPr lang="en-IN" dirty="0"/>
          </a:p>
        </p:txBody>
      </p:sp>
    </p:spTree>
    <p:extLst>
      <p:ext uri="{BB962C8B-B14F-4D97-AF65-F5344CB8AC3E}">
        <p14:creationId xmlns:p14="http://schemas.microsoft.com/office/powerpoint/2010/main" val="3301335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54FA-EEF7-DB9A-9B1C-68349F78DD82}"/>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E68841BC-1FA8-DBFE-3B45-81786D7FC90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2A2591F-BB61-D286-0ADD-CD03D911624C}"/>
              </a:ext>
            </a:extLst>
          </p:cNvPr>
          <p:cNvPicPr>
            <a:picLocks noChangeAspect="1"/>
          </p:cNvPicPr>
          <p:nvPr/>
        </p:nvPicPr>
        <p:blipFill>
          <a:blip r:embed="rId2"/>
          <a:stretch>
            <a:fillRect/>
          </a:stretch>
        </p:blipFill>
        <p:spPr>
          <a:xfrm>
            <a:off x="2716237" y="788441"/>
            <a:ext cx="6759526" cy="5281118"/>
          </a:xfrm>
          <a:prstGeom prst="rect">
            <a:avLst/>
          </a:prstGeom>
        </p:spPr>
      </p:pic>
    </p:spTree>
    <p:extLst>
      <p:ext uri="{BB962C8B-B14F-4D97-AF65-F5344CB8AC3E}">
        <p14:creationId xmlns:p14="http://schemas.microsoft.com/office/powerpoint/2010/main" val="2423664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4FA7-C497-E37B-64ED-F1A3F83B28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286BF3-05BD-15DC-F2F7-CABFBE5CDAD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C9A4414-6666-A883-3F76-F552C34AC920}"/>
              </a:ext>
            </a:extLst>
          </p:cNvPr>
          <p:cNvPicPr>
            <a:picLocks noChangeAspect="1"/>
          </p:cNvPicPr>
          <p:nvPr/>
        </p:nvPicPr>
        <p:blipFill>
          <a:blip r:embed="rId2"/>
          <a:stretch>
            <a:fillRect/>
          </a:stretch>
        </p:blipFill>
        <p:spPr>
          <a:xfrm>
            <a:off x="2704806" y="1725782"/>
            <a:ext cx="7747674" cy="3891247"/>
          </a:xfrm>
          <a:prstGeom prst="rect">
            <a:avLst/>
          </a:prstGeom>
        </p:spPr>
      </p:pic>
    </p:spTree>
    <p:extLst>
      <p:ext uri="{BB962C8B-B14F-4D97-AF65-F5344CB8AC3E}">
        <p14:creationId xmlns:p14="http://schemas.microsoft.com/office/powerpoint/2010/main" val="465440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D038-3EEE-12A7-4E38-E768F08ECD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F8CCD6-4A63-0767-7E80-D61C4387CBA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704FFB-B90C-72EF-E01C-3CCAC0B7EBE1}"/>
              </a:ext>
            </a:extLst>
          </p:cNvPr>
          <p:cNvPicPr>
            <a:picLocks noChangeAspect="1"/>
          </p:cNvPicPr>
          <p:nvPr/>
        </p:nvPicPr>
        <p:blipFill>
          <a:blip r:embed="rId2"/>
          <a:stretch>
            <a:fillRect/>
          </a:stretch>
        </p:blipFill>
        <p:spPr>
          <a:xfrm>
            <a:off x="2700996" y="1836281"/>
            <a:ext cx="8198182" cy="3846061"/>
          </a:xfrm>
          <a:prstGeom prst="rect">
            <a:avLst/>
          </a:prstGeom>
        </p:spPr>
      </p:pic>
    </p:spTree>
    <p:extLst>
      <p:ext uri="{BB962C8B-B14F-4D97-AF65-F5344CB8AC3E}">
        <p14:creationId xmlns:p14="http://schemas.microsoft.com/office/powerpoint/2010/main" val="2107563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4F6C-B91F-BAF5-EE88-14C76E23B2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0FCBA5-4ED7-A45D-5C6B-9F1108847DDB}"/>
              </a:ext>
            </a:extLst>
          </p:cNvPr>
          <p:cNvSpPr>
            <a:spLocks noGrp="1"/>
          </p:cNvSpPr>
          <p:nvPr>
            <p:ph idx="1"/>
          </p:nvPr>
        </p:nvSpPr>
        <p:spPr/>
        <p:txBody>
          <a:bodyPr/>
          <a:lstStyle/>
          <a:p>
            <a:r>
              <a:rPr lang="en-US" dirty="0"/>
              <a:t>Pig’s architecture</a:t>
            </a:r>
          </a:p>
          <a:p>
            <a:r>
              <a:rPr lang="en-US" dirty="0"/>
              <a:t> </a:t>
            </a:r>
            <a:endParaRPr lang="en-IN" dirty="0"/>
          </a:p>
        </p:txBody>
      </p:sp>
      <p:pic>
        <p:nvPicPr>
          <p:cNvPr id="5" name="Picture 4">
            <a:extLst>
              <a:ext uri="{FF2B5EF4-FFF2-40B4-BE49-F238E27FC236}">
                <a16:creationId xmlns:a16="http://schemas.microsoft.com/office/drawing/2014/main" id="{D59E658D-DEE0-8FFC-B088-E83895073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426" y="0"/>
            <a:ext cx="7646504" cy="6548024"/>
          </a:xfrm>
          <a:prstGeom prst="rect">
            <a:avLst/>
          </a:prstGeom>
        </p:spPr>
      </p:pic>
    </p:spTree>
    <p:extLst>
      <p:ext uri="{BB962C8B-B14F-4D97-AF65-F5344CB8AC3E}">
        <p14:creationId xmlns:p14="http://schemas.microsoft.com/office/powerpoint/2010/main" val="1364809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E391-E6E4-5A35-37B5-F0B0149F8365}"/>
              </a:ext>
            </a:extLst>
          </p:cNvPr>
          <p:cNvSpPr>
            <a:spLocks noGrp="1"/>
          </p:cNvSpPr>
          <p:nvPr>
            <p:ph type="title"/>
          </p:nvPr>
        </p:nvSpPr>
        <p:spPr/>
        <p:txBody>
          <a:bodyPr/>
          <a:lstStyle/>
          <a:p>
            <a:r>
              <a:rPr lang="en-IN" dirty="0"/>
              <a:t>CON…</a:t>
            </a:r>
          </a:p>
        </p:txBody>
      </p:sp>
      <p:sp>
        <p:nvSpPr>
          <p:cNvPr id="3" name="Content Placeholder 2">
            <a:extLst>
              <a:ext uri="{FF2B5EF4-FFF2-40B4-BE49-F238E27FC236}">
                <a16:creationId xmlns:a16="http://schemas.microsoft.com/office/drawing/2014/main" id="{A40B1050-5132-F22A-BD39-2B08B1BF539A}"/>
              </a:ext>
            </a:extLst>
          </p:cNvPr>
          <p:cNvSpPr>
            <a:spLocks noGrp="1"/>
          </p:cNvSpPr>
          <p:nvPr>
            <p:ph idx="1"/>
          </p:nvPr>
        </p:nvSpPr>
        <p:spPr>
          <a:xfrm>
            <a:off x="838200" y="1258956"/>
            <a:ext cx="10515600" cy="5103537"/>
          </a:xfrm>
        </p:spPr>
        <p:txBody>
          <a:bodyPr>
            <a:normAutofit/>
          </a:bodyPr>
          <a:lstStyle/>
          <a:p>
            <a:pPr algn="just"/>
            <a:r>
              <a:rPr lang="en-US" dirty="0"/>
              <a:t>Programmers write scripts in Pig Latin to analyze data using Pig. Grunt Shell is Pig’s interactive shell, used to execute all Pig scripts.</a:t>
            </a:r>
          </a:p>
          <a:p>
            <a:pPr algn="just"/>
            <a:r>
              <a:rPr lang="en-US" dirty="0"/>
              <a:t> If the Pig script is written in a script file, the Pig Server executes it. </a:t>
            </a:r>
          </a:p>
          <a:p>
            <a:pPr algn="just"/>
            <a:r>
              <a:rPr lang="en-US" dirty="0"/>
              <a:t>The parser checks the syntax of the Pig script, after which the output will be a DAG (Directed Acyclic Graph). The DAG (logical plan) is passed to the logical optimizer.</a:t>
            </a:r>
          </a:p>
          <a:p>
            <a:pPr algn="just"/>
            <a:r>
              <a:rPr lang="en-US" dirty="0"/>
              <a:t> The compiler converts the DAG into MapReduce jobs. </a:t>
            </a:r>
          </a:p>
          <a:p>
            <a:pPr algn="just"/>
            <a:r>
              <a:rPr lang="en-US" dirty="0"/>
              <a:t>The MapReduce jobs are then run by the Execution Engine. The results are displayed using the “DUMP” statement and stored in HDFS using the “STORE” statement.</a:t>
            </a:r>
            <a:endParaRPr lang="en-IN" dirty="0"/>
          </a:p>
        </p:txBody>
      </p:sp>
    </p:spTree>
    <p:extLst>
      <p:ext uri="{BB962C8B-B14F-4D97-AF65-F5344CB8AC3E}">
        <p14:creationId xmlns:p14="http://schemas.microsoft.com/office/powerpoint/2010/main" val="2160256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1D6A-206B-7398-9899-68F3DAAB5ACE}"/>
              </a:ext>
            </a:extLst>
          </p:cNvPr>
          <p:cNvSpPr>
            <a:spLocks noGrp="1"/>
          </p:cNvSpPr>
          <p:nvPr>
            <p:ph type="title"/>
          </p:nvPr>
        </p:nvSpPr>
        <p:spPr/>
        <p:txBody>
          <a:bodyPr/>
          <a:lstStyle/>
          <a:p>
            <a:r>
              <a:rPr lang="en-IN" b="1" dirty="0"/>
              <a:t>Oozie</a:t>
            </a:r>
            <a:br>
              <a:rPr lang="en-IN" b="1" dirty="0"/>
            </a:br>
            <a:endParaRPr lang="en-IN" dirty="0"/>
          </a:p>
        </p:txBody>
      </p:sp>
      <p:sp>
        <p:nvSpPr>
          <p:cNvPr id="3" name="Content Placeholder 2">
            <a:extLst>
              <a:ext uri="{FF2B5EF4-FFF2-40B4-BE49-F238E27FC236}">
                <a16:creationId xmlns:a16="http://schemas.microsoft.com/office/drawing/2014/main" id="{3D3F1030-4803-D836-F540-81F97725498A}"/>
              </a:ext>
            </a:extLst>
          </p:cNvPr>
          <p:cNvSpPr>
            <a:spLocks noGrp="1"/>
          </p:cNvSpPr>
          <p:nvPr>
            <p:ph idx="1"/>
          </p:nvPr>
        </p:nvSpPr>
        <p:spPr/>
        <p:txBody>
          <a:bodyPr>
            <a:normAutofit lnSpcReduction="10000"/>
          </a:bodyPr>
          <a:lstStyle/>
          <a:p>
            <a:r>
              <a:rPr lang="en-US" dirty="0"/>
              <a:t>Oozie is a workflow scheduler system used to manage Hadoop jobs. It consists of two parts:</a:t>
            </a:r>
          </a:p>
          <a:p>
            <a:pPr>
              <a:buFont typeface="+mj-lt"/>
              <a:buAutoNum type="arabicPeriod"/>
            </a:pPr>
            <a:r>
              <a:rPr lang="en-US" b="1" dirty="0"/>
              <a:t>Workflow engine</a:t>
            </a:r>
            <a:r>
              <a:rPr lang="en-US" dirty="0"/>
              <a:t> - This consists of Directed Acyclic Graphs (DAGs), which specify a sequence of actions to be executed</a:t>
            </a:r>
          </a:p>
          <a:p>
            <a:pPr>
              <a:buFont typeface="+mj-lt"/>
              <a:buAutoNum type="arabicPeriod"/>
            </a:pPr>
            <a:r>
              <a:rPr lang="en-US" b="1" dirty="0"/>
              <a:t>Coordinator engine</a:t>
            </a:r>
            <a:r>
              <a:rPr lang="en-US" dirty="0"/>
              <a:t> - The engine is made up of workflow jobs triggered by time and data availability</a:t>
            </a:r>
          </a:p>
          <a:p>
            <a:r>
              <a:rPr lang="en-US" dirty="0"/>
              <a:t>As seen from the flowchart below, the process begins with the MapReduce jobs. This action can either be successful, or it can end in an error. If it is successful, the client is notified by an email. If the action is unsuccessful, the client is similarly notified, and the action is terminated. </a:t>
            </a:r>
          </a:p>
          <a:p>
            <a:endParaRPr lang="en-IN" dirty="0"/>
          </a:p>
        </p:txBody>
      </p:sp>
    </p:spTree>
    <p:extLst>
      <p:ext uri="{BB962C8B-B14F-4D97-AF65-F5344CB8AC3E}">
        <p14:creationId xmlns:p14="http://schemas.microsoft.com/office/powerpoint/2010/main" val="180989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00D4-38D9-7653-EC32-47DB36BA6EB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6F36B33-6734-2C11-55BD-63FC1D0A35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13" y="172278"/>
            <a:ext cx="11436626" cy="6685722"/>
          </a:xfrm>
        </p:spPr>
      </p:pic>
    </p:spTree>
    <p:extLst>
      <p:ext uri="{BB962C8B-B14F-4D97-AF65-F5344CB8AC3E}">
        <p14:creationId xmlns:p14="http://schemas.microsoft.com/office/powerpoint/2010/main" val="4279091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E3B9-DCD2-DB93-B98E-B824386F96B9}"/>
              </a:ext>
            </a:extLst>
          </p:cNvPr>
          <p:cNvSpPr>
            <a:spLocks noGrp="1"/>
          </p:cNvSpPr>
          <p:nvPr>
            <p:ph type="title"/>
          </p:nvPr>
        </p:nvSpPr>
        <p:spPr/>
        <p:txBody>
          <a:bodyPr/>
          <a:lstStyle/>
          <a:p>
            <a:r>
              <a:rPr lang="en-IN" b="1" dirty="0"/>
              <a:t>Oozie CON…..</a:t>
            </a:r>
            <a:endParaRPr lang="en-IN" dirty="0"/>
          </a:p>
        </p:txBody>
      </p:sp>
      <p:pic>
        <p:nvPicPr>
          <p:cNvPr id="5" name="Content Placeholder 4">
            <a:extLst>
              <a:ext uri="{FF2B5EF4-FFF2-40B4-BE49-F238E27FC236}">
                <a16:creationId xmlns:a16="http://schemas.microsoft.com/office/drawing/2014/main" id="{06333436-B3BB-EF75-E752-2C80A7D9D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13" y="1690687"/>
            <a:ext cx="11092069" cy="4983639"/>
          </a:xfrm>
        </p:spPr>
      </p:pic>
    </p:spTree>
    <p:extLst>
      <p:ext uri="{BB962C8B-B14F-4D97-AF65-F5344CB8AC3E}">
        <p14:creationId xmlns:p14="http://schemas.microsoft.com/office/powerpoint/2010/main" val="1552931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2DED-6ECD-618F-9383-81A60D211260}"/>
              </a:ext>
            </a:extLst>
          </p:cNvPr>
          <p:cNvSpPr>
            <a:spLocks noGrp="1"/>
          </p:cNvSpPr>
          <p:nvPr>
            <p:ph type="title"/>
          </p:nvPr>
        </p:nvSpPr>
        <p:spPr/>
        <p:txBody>
          <a:bodyPr/>
          <a:lstStyle/>
          <a:p>
            <a:r>
              <a:rPr lang="en-US" b="1" dirty="0"/>
              <a:t>HBase</a:t>
            </a:r>
            <a:br>
              <a:rPr lang="en-US" b="1" dirty="0"/>
            </a:br>
            <a:endParaRPr lang="en-IN" dirty="0"/>
          </a:p>
        </p:txBody>
      </p:sp>
      <p:sp>
        <p:nvSpPr>
          <p:cNvPr id="3" name="Content Placeholder 2">
            <a:extLst>
              <a:ext uri="{FF2B5EF4-FFF2-40B4-BE49-F238E27FC236}">
                <a16:creationId xmlns:a16="http://schemas.microsoft.com/office/drawing/2014/main" id="{AD9C12F1-2DCC-C06D-3C2F-81FB9D455919}"/>
              </a:ext>
            </a:extLst>
          </p:cNvPr>
          <p:cNvSpPr>
            <a:spLocks noGrp="1"/>
          </p:cNvSpPr>
          <p:nvPr>
            <p:ph idx="1"/>
          </p:nvPr>
        </p:nvSpPr>
        <p:spPr>
          <a:xfrm>
            <a:off x="344557" y="954157"/>
            <a:ext cx="4916556" cy="5711686"/>
          </a:xfrm>
        </p:spPr>
        <p:txBody>
          <a:bodyPr>
            <a:normAutofit fontScale="77500" lnSpcReduction="20000"/>
          </a:bodyPr>
          <a:lstStyle/>
          <a:p>
            <a:r>
              <a:rPr lang="en-US" dirty="0"/>
              <a:t>HBase is nothing but a non-relational, NoSQL distributed, and column-oriented database. HBase consists of various tables where each table has multiple numbers of data rows. These rows will have multiple numbers of column family’s, and this column family will have columns that contain key-value pairs. HBase works on the top of HDFS(Hadoop Distributed File System). We use HBase for searching small size data from the more massive datasets. </a:t>
            </a:r>
          </a:p>
          <a:p>
            <a:r>
              <a:rPr lang="en-US" b="1" dirty="0"/>
              <a:t>Features of HBase:</a:t>
            </a:r>
            <a:r>
              <a:rPr lang="en-US" dirty="0"/>
              <a:t> </a:t>
            </a:r>
          </a:p>
          <a:p>
            <a:pPr>
              <a:buFont typeface="Arial" panose="020B0604020202020204" pitchFamily="34" charset="0"/>
              <a:buChar char="•"/>
            </a:pPr>
            <a:r>
              <a:rPr lang="en-US" dirty="0"/>
              <a:t>HBase has Linear and Modular Scalability</a:t>
            </a:r>
          </a:p>
          <a:p>
            <a:pPr>
              <a:buFont typeface="Arial" panose="020B0604020202020204" pitchFamily="34" charset="0"/>
              <a:buChar char="•"/>
            </a:pPr>
            <a:r>
              <a:rPr lang="en-US" dirty="0"/>
              <a:t>JAVA API can easily be used for client access</a:t>
            </a:r>
          </a:p>
          <a:p>
            <a:pPr>
              <a:buFont typeface="Arial" panose="020B0604020202020204" pitchFamily="34" charset="0"/>
              <a:buChar char="•"/>
            </a:pPr>
            <a:r>
              <a:rPr lang="en-US" dirty="0"/>
              <a:t>Block cache for real time data queries</a:t>
            </a:r>
          </a:p>
          <a:p>
            <a:endParaRPr lang="en-IN" dirty="0"/>
          </a:p>
        </p:txBody>
      </p:sp>
      <p:pic>
        <p:nvPicPr>
          <p:cNvPr id="5" name="Picture 4">
            <a:extLst>
              <a:ext uri="{FF2B5EF4-FFF2-40B4-BE49-F238E27FC236}">
                <a16:creationId xmlns:a16="http://schemas.microsoft.com/office/drawing/2014/main" id="{53B64E8A-43EF-4ECA-91C9-F4DD6A189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756" y="692944"/>
            <a:ext cx="5751443" cy="3574256"/>
          </a:xfrm>
          <a:prstGeom prst="rect">
            <a:avLst/>
          </a:prstGeom>
        </p:spPr>
      </p:pic>
    </p:spTree>
    <p:extLst>
      <p:ext uri="{BB962C8B-B14F-4D97-AF65-F5344CB8AC3E}">
        <p14:creationId xmlns:p14="http://schemas.microsoft.com/office/powerpoint/2010/main" val="2476775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4966-687E-445C-B199-E49AD4B7AD5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DB60DCC-6408-4F08-B02A-F6C8F4A04F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592" y="251791"/>
            <a:ext cx="11198086" cy="5940067"/>
          </a:xfrm>
        </p:spPr>
      </p:pic>
    </p:spTree>
    <p:extLst>
      <p:ext uri="{BB962C8B-B14F-4D97-AF65-F5344CB8AC3E}">
        <p14:creationId xmlns:p14="http://schemas.microsoft.com/office/powerpoint/2010/main" val="3412705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F65E-5CD3-497A-B243-E33A09E8ACC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4629C84-9F21-4770-928A-D7CFFA5DE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8" y="0"/>
            <a:ext cx="11277600" cy="6926982"/>
          </a:xfrm>
        </p:spPr>
      </p:pic>
    </p:spTree>
    <p:extLst>
      <p:ext uri="{BB962C8B-B14F-4D97-AF65-F5344CB8AC3E}">
        <p14:creationId xmlns:p14="http://schemas.microsoft.com/office/powerpoint/2010/main" val="2770368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7540"/>
            <a:ext cx="12192000" cy="1646302"/>
          </a:xfrm>
        </p:spPr>
        <p:txBody>
          <a:bodyPr>
            <a:normAutofit fontScale="90000"/>
          </a:bodyPr>
          <a:lstStyle/>
          <a:p>
            <a:br>
              <a:rPr lang="en-US" sz="2000" b="1" dirty="0"/>
            </a:br>
            <a:br>
              <a:rPr lang="en-US" sz="2000" dirty="0"/>
            </a:br>
            <a:r>
              <a:rPr lang="en-US" sz="2000" dirty="0"/>
              <a:t>      </a:t>
            </a:r>
            <a:r>
              <a:rPr lang="en-US" sz="4400" b="1" dirty="0">
                <a:solidFill>
                  <a:schemeClr val="accent5">
                    <a:lumMod val="75000"/>
                  </a:schemeClr>
                </a:solidFill>
              </a:rPr>
              <a:t>Hadoop Distributed File System (HDFS)</a:t>
            </a:r>
            <a:br>
              <a:rPr lang="en-US" sz="2000" b="1" dirty="0">
                <a:solidFill>
                  <a:schemeClr val="accent5">
                    <a:lumMod val="75000"/>
                  </a:schemeClr>
                </a:solidFill>
              </a:rPr>
            </a:br>
            <a:br>
              <a:rPr lang="en-US" sz="2000" dirty="0"/>
            </a:br>
            <a:br>
              <a:rPr lang="en-US" sz="2000" dirty="0"/>
            </a:br>
            <a:endParaRPr lang="en-IN" sz="2000" dirty="0"/>
          </a:p>
        </p:txBody>
      </p:sp>
      <p:sp>
        <p:nvSpPr>
          <p:cNvPr id="3" name="Subtitle 2"/>
          <p:cNvSpPr>
            <a:spLocks noGrp="1"/>
          </p:cNvSpPr>
          <p:nvPr>
            <p:ph type="subTitle" idx="1"/>
          </p:nvPr>
        </p:nvSpPr>
        <p:spPr>
          <a:xfrm>
            <a:off x="666206" y="1240971"/>
            <a:ext cx="10358845" cy="4961046"/>
          </a:xfrm>
        </p:spPr>
        <p:txBody>
          <a:bodyPr>
            <a:normAutofit/>
          </a:bodyPr>
          <a:lstStyle/>
          <a:p>
            <a:pPr algn="just"/>
            <a:r>
              <a:rPr lang="en-US" sz="2400" dirty="0">
                <a:solidFill>
                  <a:schemeClr val="accent2">
                    <a:lumMod val="75000"/>
                  </a:schemeClr>
                </a:solidFill>
              </a:rPr>
              <a:t>The Hadoop Distributed File System (HDFS) is the primary data storage system used by Hadoop applications. HDFS employs a </a:t>
            </a:r>
            <a:r>
              <a:rPr lang="en-US" sz="2400" dirty="0" err="1">
                <a:solidFill>
                  <a:schemeClr val="accent2">
                    <a:lumMod val="75000"/>
                  </a:schemeClr>
                </a:solidFill>
              </a:rPr>
              <a:t>NameNode</a:t>
            </a:r>
            <a:r>
              <a:rPr lang="en-US" sz="2400" dirty="0">
                <a:solidFill>
                  <a:schemeClr val="accent2">
                    <a:lumMod val="75000"/>
                  </a:schemeClr>
                </a:solidFill>
              </a:rPr>
              <a:t> and </a:t>
            </a:r>
            <a:r>
              <a:rPr lang="en-US" sz="2400" dirty="0" err="1">
                <a:solidFill>
                  <a:schemeClr val="accent2">
                    <a:lumMod val="75000"/>
                  </a:schemeClr>
                </a:solidFill>
              </a:rPr>
              <a:t>DataNode</a:t>
            </a:r>
            <a:r>
              <a:rPr lang="en-US" sz="2400" dirty="0">
                <a:solidFill>
                  <a:schemeClr val="accent2">
                    <a:lumMod val="75000"/>
                  </a:schemeClr>
                </a:solidFill>
              </a:rPr>
              <a:t> architecture to implement a distributed file system that provides high-performance access to data across highly scalable Hadoop clusters.</a:t>
            </a:r>
          </a:p>
          <a:p>
            <a:pPr algn="just"/>
            <a:r>
              <a:rPr lang="en-US" sz="2400" dirty="0">
                <a:solidFill>
                  <a:schemeClr val="accent2">
                    <a:lumMod val="75000"/>
                  </a:schemeClr>
                </a:solidFill>
              </a:rPr>
              <a:t>Hadoop itself is an open source distributed processing framework that manages data processing and storage for big data applications. </a:t>
            </a:r>
          </a:p>
          <a:p>
            <a:pPr algn="just"/>
            <a:r>
              <a:rPr lang="en-US" sz="2400" dirty="0">
                <a:solidFill>
                  <a:schemeClr val="accent2">
                    <a:lumMod val="75000"/>
                  </a:schemeClr>
                </a:solidFill>
              </a:rPr>
              <a:t>HDFS is a key part of the many Hadoop ecosystem technologies. </a:t>
            </a:r>
          </a:p>
          <a:p>
            <a:pPr algn="just"/>
            <a:r>
              <a:rPr lang="en-US" sz="2400" dirty="0">
                <a:solidFill>
                  <a:schemeClr val="accent2">
                    <a:lumMod val="75000"/>
                  </a:schemeClr>
                </a:solidFill>
              </a:rPr>
              <a:t>It provides a reliable means for managing pools of big data and supporting related big data analytics applications</a:t>
            </a:r>
          </a:p>
          <a:p>
            <a:pPr algn="l"/>
            <a:endParaRPr lang="en-IN" sz="2400" dirty="0"/>
          </a:p>
        </p:txBody>
      </p:sp>
    </p:spTree>
    <p:extLst>
      <p:ext uri="{BB962C8B-B14F-4D97-AF65-F5344CB8AC3E}">
        <p14:creationId xmlns:p14="http://schemas.microsoft.com/office/powerpoint/2010/main" val="2516699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52697" y="182879"/>
            <a:ext cx="12043954" cy="1386013"/>
          </a:xfrm>
        </p:spPr>
        <p:txBody>
          <a:bodyPr>
            <a:normAutofit fontScale="90000"/>
          </a:bodyPr>
          <a:lstStyle/>
          <a:p>
            <a:r>
              <a:rPr lang="en-IN" b="1" dirty="0">
                <a:solidFill>
                  <a:schemeClr val="accent5"/>
                </a:solidFill>
              </a:rPr>
              <a:t>       </a:t>
            </a:r>
            <a:r>
              <a:rPr lang="en-IN" b="1" dirty="0">
                <a:solidFill>
                  <a:schemeClr val="accent5">
                    <a:lumMod val="75000"/>
                  </a:schemeClr>
                </a:solidFill>
              </a:rPr>
              <a:t>How Does HDFS work?</a:t>
            </a:r>
            <a:br>
              <a:rPr lang="en-IN" sz="4000" dirty="0">
                <a:solidFill>
                  <a:schemeClr val="accent5">
                    <a:lumMod val="75000"/>
                  </a:schemeClr>
                </a:solidFill>
              </a:rPr>
            </a:br>
            <a:endParaRPr lang="en-IN" sz="4000" dirty="0">
              <a:solidFill>
                <a:schemeClr val="accent5">
                  <a:lumMod val="75000"/>
                </a:schemeClr>
              </a:solidFill>
            </a:endParaRPr>
          </a:p>
        </p:txBody>
      </p:sp>
      <p:sp>
        <p:nvSpPr>
          <p:cNvPr id="5" name="Subtitle 4"/>
          <p:cNvSpPr>
            <a:spLocks noGrp="1"/>
          </p:cNvSpPr>
          <p:nvPr>
            <p:ph type="subTitle" idx="1"/>
          </p:nvPr>
        </p:nvSpPr>
        <p:spPr>
          <a:xfrm>
            <a:off x="788610" y="1124753"/>
            <a:ext cx="10732830" cy="5524241"/>
          </a:xfrm>
        </p:spPr>
        <p:txBody>
          <a:bodyPr>
            <a:normAutofit lnSpcReduction="10000"/>
          </a:bodyPr>
          <a:lstStyle/>
          <a:p>
            <a:pPr algn="l"/>
            <a:r>
              <a:rPr lang="en-US" sz="2400" dirty="0">
                <a:solidFill>
                  <a:schemeClr val="accent2">
                    <a:lumMod val="75000"/>
                  </a:schemeClr>
                </a:solidFill>
              </a:rPr>
              <a:t>HDFS enables the rapid transfer of data between compute nodes.</a:t>
            </a:r>
          </a:p>
          <a:p>
            <a:pPr algn="l"/>
            <a:r>
              <a:rPr lang="en-US" sz="2400" dirty="0">
                <a:solidFill>
                  <a:schemeClr val="accent2">
                    <a:lumMod val="75000"/>
                  </a:schemeClr>
                </a:solidFill>
              </a:rPr>
              <a:t> At its outset, it was closely coupled with </a:t>
            </a:r>
            <a:r>
              <a:rPr lang="en-US" sz="2400" u="sng" dirty="0">
                <a:solidFill>
                  <a:schemeClr val="accent2">
                    <a:lumMod val="75000"/>
                  </a:schemeClr>
                </a:solidFill>
              </a:rPr>
              <a:t>MapReduce</a:t>
            </a:r>
            <a:r>
              <a:rPr lang="en-US" sz="2400" dirty="0">
                <a:solidFill>
                  <a:schemeClr val="accent2">
                    <a:lumMod val="75000"/>
                  </a:schemeClr>
                </a:solidFill>
              </a:rPr>
              <a:t>, a framework for data processing that filters and divides up work among the nodes in a cluster, and it organizes and condenses the results into a cohesive answer to a query. </a:t>
            </a:r>
          </a:p>
          <a:p>
            <a:pPr algn="l"/>
            <a:r>
              <a:rPr lang="en-US" sz="2400" dirty="0">
                <a:solidFill>
                  <a:schemeClr val="accent2">
                    <a:lumMod val="75000"/>
                  </a:schemeClr>
                </a:solidFill>
              </a:rPr>
              <a:t>Similarly, when HDFS takes in data, it breaks the information down into separate blocks and distributes them to different nodes in a cluster.</a:t>
            </a:r>
          </a:p>
          <a:p>
            <a:pPr algn="l"/>
            <a:r>
              <a:rPr lang="en-US" sz="2400" dirty="0">
                <a:solidFill>
                  <a:schemeClr val="accent2">
                    <a:lumMod val="75000"/>
                  </a:schemeClr>
                </a:solidFill>
              </a:rPr>
              <a:t>With HDFS, data is written on the server once, and read and reused numerous times after that. HDFS has a primary </a:t>
            </a:r>
            <a:r>
              <a:rPr lang="en-US" sz="2400" dirty="0" err="1">
                <a:solidFill>
                  <a:schemeClr val="accent2">
                    <a:lumMod val="75000"/>
                  </a:schemeClr>
                </a:solidFill>
              </a:rPr>
              <a:t>NameNode</a:t>
            </a:r>
            <a:r>
              <a:rPr lang="en-US" sz="2400" dirty="0">
                <a:solidFill>
                  <a:schemeClr val="accent2">
                    <a:lumMod val="75000"/>
                  </a:schemeClr>
                </a:solidFill>
              </a:rPr>
              <a:t>, which keeps track of where file data is kept in the cluster.</a:t>
            </a:r>
          </a:p>
          <a:p>
            <a:pPr algn="l"/>
            <a:r>
              <a:rPr lang="en-US" sz="2400" dirty="0">
                <a:solidFill>
                  <a:schemeClr val="accent2">
                    <a:lumMod val="75000"/>
                  </a:schemeClr>
                </a:solidFill>
              </a:rPr>
              <a:t>HDFS also has multiple </a:t>
            </a:r>
            <a:r>
              <a:rPr lang="en-US" sz="2400" dirty="0" err="1">
                <a:solidFill>
                  <a:schemeClr val="accent2">
                    <a:lumMod val="75000"/>
                  </a:schemeClr>
                </a:solidFill>
              </a:rPr>
              <a:t>DataNodes</a:t>
            </a:r>
            <a:r>
              <a:rPr lang="en-US" sz="2400" dirty="0">
                <a:solidFill>
                  <a:schemeClr val="accent2">
                    <a:lumMod val="75000"/>
                  </a:schemeClr>
                </a:solidFill>
              </a:rPr>
              <a:t> on a commodity hardware cluster -- typically one per node in a cluster. </a:t>
            </a:r>
          </a:p>
          <a:p>
            <a:pPr algn="l"/>
            <a:r>
              <a:rPr lang="en-US" sz="2400" dirty="0">
                <a:solidFill>
                  <a:schemeClr val="accent2">
                    <a:lumMod val="75000"/>
                  </a:schemeClr>
                </a:solidFill>
              </a:rPr>
              <a:t>The </a:t>
            </a:r>
            <a:r>
              <a:rPr lang="en-US" sz="2400" dirty="0" err="1">
                <a:solidFill>
                  <a:schemeClr val="accent2">
                    <a:lumMod val="75000"/>
                  </a:schemeClr>
                </a:solidFill>
              </a:rPr>
              <a:t>DataNodes</a:t>
            </a:r>
            <a:r>
              <a:rPr lang="en-US" sz="2400" dirty="0">
                <a:solidFill>
                  <a:schemeClr val="accent2">
                    <a:lumMod val="75000"/>
                  </a:schemeClr>
                </a:solidFill>
              </a:rPr>
              <a:t> are generally organized within the same rack in the data center. Data is broken down into separate blocks and distributed among the various </a:t>
            </a:r>
            <a:r>
              <a:rPr lang="en-US" sz="2400" dirty="0" err="1">
                <a:solidFill>
                  <a:schemeClr val="accent2">
                    <a:lumMod val="75000"/>
                  </a:schemeClr>
                </a:solidFill>
              </a:rPr>
              <a:t>DataNodes</a:t>
            </a:r>
            <a:r>
              <a:rPr lang="en-US" sz="2400" dirty="0">
                <a:solidFill>
                  <a:schemeClr val="accent2">
                    <a:lumMod val="75000"/>
                  </a:schemeClr>
                </a:solidFill>
              </a:rPr>
              <a:t> for storage.</a:t>
            </a:r>
          </a:p>
          <a:p>
            <a:pPr algn="l"/>
            <a:r>
              <a:rPr lang="en-US" sz="2400" dirty="0">
                <a:solidFill>
                  <a:schemeClr val="accent2">
                    <a:lumMod val="75000"/>
                  </a:schemeClr>
                </a:solidFill>
              </a:rPr>
              <a:t> Blocks are also replicated across nodes, enabling highly efficient parallel processing.</a:t>
            </a:r>
          </a:p>
          <a:p>
            <a:pPr algn="l"/>
            <a:endParaRPr lang="en-IN" dirty="0"/>
          </a:p>
        </p:txBody>
      </p:sp>
    </p:spTree>
    <p:extLst>
      <p:ext uri="{BB962C8B-B14F-4D97-AF65-F5344CB8AC3E}">
        <p14:creationId xmlns:p14="http://schemas.microsoft.com/office/powerpoint/2010/main" val="370269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subTitle" idx="1"/>
          </p:nvPr>
        </p:nvSpPr>
        <p:spPr>
          <a:xfrm>
            <a:off x="1141412" y="498475"/>
            <a:ext cx="10308465" cy="5862638"/>
          </a:xfrm>
        </p:spPr>
        <p:txBody>
          <a:bodyPr>
            <a:normAutofit/>
          </a:bodyPr>
          <a:lstStyle/>
          <a:p>
            <a:pPr algn="just"/>
            <a:r>
              <a:rPr lang="en-US" sz="2400" dirty="0">
                <a:solidFill>
                  <a:schemeClr val="accent2">
                    <a:lumMod val="75000"/>
                  </a:schemeClr>
                </a:solidFill>
              </a:rPr>
              <a:t>The </a:t>
            </a:r>
            <a:r>
              <a:rPr lang="en-US" sz="2400" dirty="0" err="1">
                <a:solidFill>
                  <a:schemeClr val="accent2">
                    <a:lumMod val="75000"/>
                  </a:schemeClr>
                </a:solidFill>
              </a:rPr>
              <a:t>NameNode</a:t>
            </a:r>
            <a:r>
              <a:rPr lang="en-US" sz="2400" dirty="0">
                <a:solidFill>
                  <a:schemeClr val="accent2">
                    <a:lumMod val="75000"/>
                  </a:schemeClr>
                </a:solidFill>
              </a:rPr>
              <a:t> knows which </a:t>
            </a:r>
            <a:r>
              <a:rPr lang="en-US" sz="2400" dirty="0" err="1">
                <a:solidFill>
                  <a:schemeClr val="accent2">
                    <a:lumMod val="75000"/>
                  </a:schemeClr>
                </a:solidFill>
              </a:rPr>
              <a:t>DataNode</a:t>
            </a:r>
            <a:r>
              <a:rPr lang="en-US" sz="2400" dirty="0">
                <a:solidFill>
                  <a:schemeClr val="accent2">
                    <a:lumMod val="75000"/>
                  </a:schemeClr>
                </a:solidFill>
              </a:rPr>
              <a:t> contains which blocks and where the </a:t>
            </a:r>
            <a:r>
              <a:rPr lang="en-US" sz="2400" dirty="0" err="1">
                <a:solidFill>
                  <a:schemeClr val="accent2">
                    <a:lumMod val="75000"/>
                  </a:schemeClr>
                </a:solidFill>
              </a:rPr>
              <a:t>DataNodes</a:t>
            </a:r>
            <a:r>
              <a:rPr lang="en-US" sz="2400" dirty="0">
                <a:solidFill>
                  <a:schemeClr val="accent2">
                    <a:lumMod val="75000"/>
                  </a:schemeClr>
                </a:solidFill>
              </a:rPr>
              <a:t> reside within the machine cluster. The </a:t>
            </a:r>
            <a:r>
              <a:rPr lang="en-US" sz="2400" dirty="0" err="1">
                <a:solidFill>
                  <a:schemeClr val="accent2">
                    <a:lumMod val="75000"/>
                  </a:schemeClr>
                </a:solidFill>
              </a:rPr>
              <a:t>NameNode</a:t>
            </a:r>
            <a:r>
              <a:rPr lang="en-US" sz="2400" dirty="0">
                <a:solidFill>
                  <a:schemeClr val="accent2">
                    <a:lumMod val="75000"/>
                  </a:schemeClr>
                </a:solidFill>
              </a:rPr>
              <a:t> also manages access to the files, including reads, writes, creates, deletes and the data block replication across the </a:t>
            </a:r>
            <a:r>
              <a:rPr lang="en-US" sz="2400" dirty="0" err="1">
                <a:solidFill>
                  <a:schemeClr val="accent2">
                    <a:lumMod val="75000"/>
                  </a:schemeClr>
                </a:solidFill>
              </a:rPr>
              <a:t>DataNodes</a:t>
            </a:r>
            <a:r>
              <a:rPr lang="en-US" sz="2400" dirty="0">
                <a:solidFill>
                  <a:schemeClr val="accent2">
                    <a:lumMod val="75000"/>
                  </a:schemeClr>
                </a:solidFill>
              </a:rPr>
              <a:t>.</a:t>
            </a:r>
          </a:p>
          <a:p>
            <a:pPr algn="just"/>
            <a:r>
              <a:rPr lang="en-US" sz="2400" dirty="0">
                <a:solidFill>
                  <a:schemeClr val="accent2">
                    <a:lumMod val="75000"/>
                  </a:schemeClr>
                </a:solidFill>
              </a:rPr>
              <a:t>The </a:t>
            </a:r>
            <a:r>
              <a:rPr lang="en-US" sz="2400" dirty="0" err="1">
                <a:solidFill>
                  <a:schemeClr val="accent2">
                    <a:lumMod val="75000"/>
                  </a:schemeClr>
                </a:solidFill>
              </a:rPr>
              <a:t>NameNode</a:t>
            </a:r>
            <a:r>
              <a:rPr lang="en-US" sz="2400" dirty="0">
                <a:solidFill>
                  <a:schemeClr val="accent2">
                    <a:lumMod val="75000"/>
                  </a:schemeClr>
                </a:solidFill>
              </a:rPr>
              <a:t> operates in conjunction with the </a:t>
            </a:r>
            <a:r>
              <a:rPr lang="en-US" sz="2400" dirty="0" err="1">
                <a:solidFill>
                  <a:schemeClr val="accent2">
                    <a:lumMod val="75000"/>
                  </a:schemeClr>
                </a:solidFill>
              </a:rPr>
              <a:t>DataNodes</a:t>
            </a:r>
            <a:r>
              <a:rPr lang="en-US" sz="2400" dirty="0">
                <a:solidFill>
                  <a:schemeClr val="accent2">
                    <a:lumMod val="75000"/>
                  </a:schemeClr>
                </a:solidFill>
              </a:rPr>
              <a:t>. As a result, the cluster can dynamically adapt to server capacity demand in real time by adding or subtracting nodes as necessary.</a:t>
            </a:r>
          </a:p>
          <a:p>
            <a:pPr algn="just"/>
            <a:r>
              <a:rPr lang="en-US" sz="2400" dirty="0">
                <a:solidFill>
                  <a:schemeClr val="accent2">
                    <a:lumMod val="75000"/>
                  </a:schemeClr>
                </a:solidFill>
              </a:rPr>
              <a:t>The </a:t>
            </a:r>
            <a:r>
              <a:rPr lang="en-US" sz="2400" dirty="0" err="1">
                <a:solidFill>
                  <a:schemeClr val="accent2">
                    <a:lumMod val="75000"/>
                  </a:schemeClr>
                </a:solidFill>
              </a:rPr>
              <a:t>DataNodes</a:t>
            </a:r>
            <a:r>
              <a:rPr lang="en-US" sz="2400" dirty="0">
                <a:solidFill>
                  <a:schemeClr val="accent2">
                    <a:lumMod val="75000"/>
                  </a:schemeClr>
                </a:solidFill>
              </a:rPr>
              <a:t> are in constant communication with the </a:t>
            </a:r>
            <a:r>
              <a:rPr lang="en-US" sz="2400" dirty="0" err="1">
                <a:solidFill>
                  <a:schemeClr val="accent2">
                    <a:lumMod val="75000"/>
                  </a:schemeClr>
                </a:solidFill>
              </a:rPr>
              <a:t>NameNode</a:t>
            </a:r>
            <a:r>
              <a:rPr lang="en-US" sz="2400" dirty="0">
                <a:solidFill>
                  <a:schemeClr val="accent2">
                    <a:lumMod val="75000"/>
                  </a:schemeClr>
                </a:solidFill>
              </a:rPr>
              <a:t> to determine if the </a:t>
            </a:r>
            <a:r>
              <a:rPr lang="en-US" sz="2400" dirty="0" err="1">
                <a:solidFill>
                  <a:schemeClr val="accent2">
                    <a:lumMod val="75000"/>
                  </a:schemeClr>
                </a:solidFill>
              </a:rPr>
              <a:t>DataNodes</a:t>
            </a:r>
            <a:r>
              <a:rPr lang="en-US" sz="2400" dirty="0">
                <a:solidFill>
                  <a:schemeClr val="accent2">
                    <a:lumMod val="75000"/>
                  </a:schemeClr>
                </a:solidFill>
              </a:rPr>
              <a:t> need to complete specific tasks. Consequently, the </a:t>
            </a:r>
            <a:r>
              <a:rPr lang="en-US" sz="2400" dirty="0" err="1">
                <a:solidFill>
                  <a:schemeClr val="accent2">
                    <a:lumMod val="75000"/>
                  </a:schemeClr>
                </a:solidFill>
              </a:rPr>
              <a:t>NameNode</a:t>
            </a:r>
            <a:r>
              <a:rPr lang="en-US" sz="2400" dirty="0">
                <a:solidFill>
                  <a:schemeClr val="accent2">
                    <a:lumMod val="75000"/>
                  </a:schemeClr>
                </a:solidFill>
              </a:rPr>
              <a:t> is always aware of the status of each </a:t>
            </a:r>
            <a:r>
              <a:rPr lang="en-US" sz="2400" dirty="0" err="1">
                <a:solidFill>
                  <a:schemeClr val="accent2">
                    <a:lumMod val="75000"/>
                  </a:schemeClr>
                </a:solidFill>
              </a:rPr>
              <a:t>DataNode</a:t>
            </a:r>
            <a:r>
              <a:rPr lang="en-US" sz="2400" dirty="0">
                <a:solidFill>
                  <a:schemeClr val="accent2">
                    <a:lumMod val="75000"/>
                  </a:schemeClr>
                </a:solidFill>
              </a:rPr>
              <a:t>. </a:t>
            </a:r>
            <a:br>
              <a:rPr lang="en-US" sz="3200" dirty="0">
                <a:solidFill>
                  <a:schemeClr val="accent2">
                    <a:lumMod val="75000"/>
                  </a:schemeClr>
                </a:solidFill>
              </a:rPr>
            </a:br>
            <a:endParaRPr lang="en-US" sz="3200" dirty="0">
              <a:solidFill>
                <a:schemeClr val="accent2">
                  <a:lumMod val="75000"/>
                </a:schemeClr>
              </a:solidFill>
            </a:endParaRPr>
          </a:p>
          <a:p>
            <a:pPr algn="l"/>
            <a:br>
              <a:rPr lang="en-US" dirty="0">
                <a:solidFill>
                  <a:schemeClr val="accent2">
                    <a:lumMod val="75000"/>
                  </a:schemeClr>
                </a:solidFill>
              </a:rPr>
            </a:br>
            <a:endParaRPr lang="en-IN" dirty="0">
              <a:solidFill>
                <a:schemeClr val="accent2">
                  <a:lumMod val="75000"/>
                </a:schemeClr>
              </a:solidFill>
            </a:endParaRPr>
          </a:p>
        </p:txBody>
      </p:sp>
    </p:spTree>
    <p:extLst>
      <p:ext uri="{BB962C8B-B14F-4D97-AF65-F5344CB8AC3E}">
        <p14:creationId xmlns:p14="http://schemas.microsoft.com/office/powerpoint/2010/main" val="1428403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subTitle" idx="1"/>
          </p:nvPr>
        </p:nvSpPr>
        <p:spPr>
          <a:xfrm>
            <a:off x="946149" y="406400"/>
            <a:ext cx="10676007" cy="6176963"/>
          </a:xfrm>
        </p:spPr>
        <p:txBody>
          <a:bodyPr/>
          <a:lstStyle/>
          <a:p>
            <a:pPr algn="l"/>
            <a:r>
              <a:rPr lang="en-US" sz="2800" dirty="0">
                <a:solidFill>
                  <a:schemeClr val="accent2">
                    <a:lumMod val="75000"/>
                  </a:schemeClr>
                </a:solidFill>
              </a:rPr>
              <a:t>If the </a:t>
            </a:r>
            <a:r>
              <a:rPr lang="en-US" sz="2800" dirty="0" err="1">
                <a:solidFill>
                  <a:schemeClr val="accent2">
                    <a:lumMod val="75000"/>
                  </a:schemeClr>
                </a:solidFill>
              </a:rPr>
              <a:t>NameNode</a:t>
            </a:r>
            <a:r>
              <a:rPr lang="en-US" sz="2800" dirty="0">
                <a:solidFill>
                  <a:schemeClr val="accent2">
                    <a:lumMod val="75000"/>
                  </a:schemeClr>
                </a:solidFill>
              </a:rPr>
              <a:t> realizes that one </a:t>
            </a:r>
            <a:r>
              <a:rPr lang="en-US" sz="2800" dirty="0" err="1">
                <a:solidFill>
                  <a:schemeClr val="accent2">
                    <a:lumMod val="75000"/>
                  </a:schemeClr>
                </a:solidFill>
              </a:rPr>
              <a:t>DataNode</a:t>
            </a:r>
            <a:r>
              <a:rPr lang="en-US" sz="2800" dirty="0">
                <a:solidFill>
                  <a:schemeClr val="accent2">
                    <a:lumMod val="75000"/>
                  </a:schemeClr>
                </a:solidFill>
              </a:rPr>
              <a:t> isn't working properly, it can immediately reassign that </a:t>
            </a:r>
            <a:r>
              <a:rPr lang="en-US" sz="2800" dirty="0" err="1">
                <a:solidFill>
                  <a:schemeClr val="accent2">
                    <a:lumMod val="75000"/>
                  </a:schemeClr>
                </a:solidFill>
              </a:rPr>
              <a:t>DataNode's</a:t>
            </a:r>
            <a:r>
              <a:rPr lang="en-US" sz="2800" dirty="0">
                <a:solidFill>
                  <a:schemeClr val="accent2">
                    <a:lumMod val="75000"/>
                  </a:schemeClr>
                </a:solidFill>
              </a:rPr>
              <a:t> task to a different node containing the same data block. </a:t>
            </a:r>
          </a:p>
          <a:p>
            <a:pPr algn="l"/>
            <a:r>
              <a:rPr lang="en-US" sz="2800" dirty="0" err="1">
                <a:solidFill>
                  <a:schemeClr val="accent2">
                    <a:lumMod val="75000"/>
                  </a:schemeClr>
                </a:solidFill>
              </a:rPr>
              <a:t>DataNodes</a:t>
            </a:r>
            <a:r>
              <a:rPr lang="en-US" sz="2800" dirty="0">
                <a:solidFill>
                  <a:schemeClr val="accent2">
                    <a:lumMod val="75000"/>
                  </a:schemeClr>
                </a:solidFill>
              </a:rPr>
              <a:t> also communicate with each other, which enables them to cooperate during normal file operations.</a:t>
            </a:r>
          </a:p>
          <a:p>
            <a:pPr algn="l"/>
            <a:r>
              <a:rPr lang="en-US" sz="2800" dirty="0">
                <a:solidFill>
                  <a:schemeClr val="accent2">
                    <a:lumMod val="75000"/>
                  </a:schemeClr>
                </a:solidFill>
              </a:rPr>
              <a:t>Moreover, the HDFS is designed to be highly fault-tolerant. </a:t>
            </a:r>
          </a:p>
          <a:p>
            <a:pPr algn="l"/>
            <a:r>
              <a:rPr lang="en-US" sz="2800" dirty="0">
                <a:solidFill>
                  <a:schemeClr val="accent2">
                    <a:lumMod val="75000"/>
                  </a:schemeClr>
                </a:solidFill>
              </a:rPr>
              <a:t>The file system replicates -- or copies -- each piece of data multiple times and distributes the copies to individual nodes, placing at least one copy on a different server rack than the other copies.</a:t>
            </a:r>
          </a:p>
          <a:p>
            <a:br>
              <a:rPr lang="en-US" dirty="0"/>
            </a:br>
            <a:endParaRPr lang="en-IN" dirty="0"/>
          </a:p>
        </p:txBody>
      </p:sp>
    </p:spTree>
    <p:extLst>
      <p:ext uri="{BB962C8B-B14F-4D97-AF65-F5344CB8AC3E}">
        <p14:creationId xmlns:p14="http://schemas.microsoft.com/office/powerpoint/2010/main" val="2738696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ttgtmedia.com/rms/onlineImages/data_management-hdfs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85" y="0"/>
            <a:ext cx="10229732" cy="693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00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09974"/>
            <a:ext cx="12501154" cy="1646302"/>
          </a:xfrm>
        </p:spPr>
        <p:txBody>
          <a:bodyPr/>
          <a:lstStyle/>
          <a:p>
            <a:pPr algn="ctr"/>
            <a:r>
              <a:rPr lang="en-US" sz="4000" b="1" dirty="0">
                <a:solidFill>
                  <a:schemeClr val="accent4">
                    <a:lumMod val="75000"/>
                  </a:schemeClr>
                </a:solidFill>
              </a:rPr>
              <a:t>HDFS architecture, </a:t>
            </a:r>
            <a:r>
              <a:rPr lang="en-US" sz="4000" b="1" dirty="0" err="1">
                <a:solidFill>
                  <a:schemeClr val="accent4">
                    <a:lumMod val="75000"/>
                  </a:schemeClr>
                </a:solidFill>
              </a:rPr>
              <a:t>NameNodes</a:t>
            </a:r>
            <a:r>
              <a:rPr lang="en-US" sz="4000" b="1" dirty="0">
                <a:solidFill>
                  <a:schemeClr val="accent4">
                    <a:lumMod val="75000"/>
                  </a:schemeClr>
                </a:solidFill>
              </a:rPr>
              <a:t> and </a:t>
            </a:r>
            <a:r>
              <a:rPr lang="en-US" sz="4000" b="1" dirty="0" err="1">
                <a:solidFill>
                  <a:schemeClr val="accent4">
                    <a:lumMod val="75000"/>
                  </a:schemeClr>
                </a:solidFill>
              </a:rPr>
              <a:t>DataNodes</a:t>
            </a:r>
            <a:br>
              <a:rPr lang="en-US" sz="4000" b="1" dirty="0">
                <a:solidFill>
                  <a:schemeClr val="accent4">
                    <a:lumMod val="75000"/>
                  </a:schemeClr>
                </a:solidFill>
              </a:rPr>
            </a:br>
            <a:br>
              <a:rPr lang="en-US" sz="2400" dirty="0"/>
            </a:br>
            <a:endParaRPr lang="en-IN" sz="2800" dirty="0"/>
          </a:p>
        </p:txBody>
      </p:sp>
      <p:sp>
        <p:nvSpPr>
          <p:cNvPr id="5" name="Subtitle 4"/>
          <p:cNvSpPr>
            <a:spLocks noGrp="1"/>
          </p:cNvSpPr>
          <p:nvPr>
            <p:ph type="subTitle" idx="1"/>
          </p:nvPr>
        </p:nvSpPr>
        <p:spPr>
          <a:xfrm>
            <a:off x="853923" y="1177004"/>
            <a:ext cx="10967016" cy="5432802"/>
          </a:xfrm>
        </p:spPr>
        <p:txBody>
          <a:bodyPr>
            <a:noAutofit/>
          </a:bodyPr>
          <a:lstStyle/>
          <a:p>
            <a:pPr algn="l"/>
            <a:r>
              <a:rPr lang="en-US" sz="2000" dirty="0">
                <a:solidFill>
                  <a:schemeClr val="accent2">
                    <a:lumMod val="75000"/>
                  </a:schemeClr>
                </a:solidFill>
              </a:rPr>
              <a:t>HDFS uses a primary/secondary architecture. </a:t>
            </a:r>
          </a:p>
          <a:p>
            <a:pPr algn="l"/>
            <a:r>
              <a:rPr lang="en-US" sz="2000" dirty="0">
                <a:solidFill>
                  <a:schemeClr val="accent2">
                    <a:lumMod val="75000"/>
                  </a:schemeClr>
                </a:solidFill>
              </a:rPr>
              <a:t>The HDFS cluster's </a:t>
            </a:r>
            <a:r>
              <a:rPr lang="en-US" sz="2000" dirty="0" err="1">
                <a:solidFill>
                  <a:schemeClr val="accent2">
                    <a:lumMod val="75000"/>
                  </a:schemeClr>
                </a:solidFill>
              </a:rPr>
              <a:t>NameNode</a:t>
            </a:r>
            <a:r>
              <a:rPr lang="en-US" sz="2000" dirty="0">
                <a:solidFill>
                  <a:schemeClr val="accent2">
                    <a:lumMod val="75000"/>
                  </a:schemeClr>
                </a:solidFill>
              </a:rPr>
              <a:t> is the primary server that manages the file system namespace and controls client access to files. </a:t>
            </a:r>
          </a:p>
          <a:p>
            <a:pPr algn="l"/>
            <a:r>
              <a:rPr lang="en-US" sz="2000" dirty="0">
                <a:solidFill>
                  <a:schemeClr val="accent2">
                    <a:lumMod val="75000"/>
                  </a:schemeClr>
                </a:solidFill>
              </a:rPr>
              <a:t>As the central component of the Hadoop Distributed File System, the </a:t>
            </a:r>
            <a:r>
              <a:rPr lang="en-US" sz="2000" dirty="0" err="1">
                <a:solidFill>
                  <a:schemeClr val="accent2">
                    <a:lumMod val="75000"/>
                  </a:schemeClr>
                </a:solidFill>
              </a:rPr>
              <a:t>NameNode</a:t>
            </a:r>
            <a:r>
              <a:rPr lang="en-US" sz="2000" dirty="0">
                <a:solidFill>
                  <a:schemeClr val="accent2">
                    <a:lumMod val="75000"/>
                  </a:schemeClr>
                </a:solidFill>
              </a:rPr>
              <a:t> maintains and manages the file system namespace and provides clients with the right access permissions. </a:t>
            </a:r>
          </a:p>
          <a:p>
            <a:pPr algn="l"/>
            <a:r>
              <a:rPr lang="en-US" sz="2000" dirty="0">
                <a:solidFill>
                  <a:schemeClr val="accent2">
                    <a:lumMod val="75000"/>
                  </a:schemeClr>
                </a:solidFill>
              </a:rPr>
              <a:t>The system's </a:t>
            </a:r>
            <a:r>
              <a:rPr lang="en-US" sz="2000" dirty="0" err="1">
                <a:solidFill>
                  <a:schemeClr val="accent2">
                    <a:lumMod val="75000"/>
                  </a:schemeClr>
                </a:solidFill>
              </a:rPr>
              <a:t>DataNodes</a:t>
            </a:r>
            <a:r>
              <a:rPr lang="en-US" sz="2000" dirty="0">
                <a:solidFill>
                  <a:schemeClr val="accent2">
                    <a:lumMod val="75000"/>
                  </a:schemeClr>
                </a:solidFill>
              </a:rPr>
              <a:t> manage the storage that's attached to the nodes they run on.</a:t>
            </a:r>
          </a:p>
          <a:p>
            <a:pPr algn="l"/>
            <a:r>
              <a:rPr lang="en-US" sz="2000" dirty="0">
                <a:solidFill>
                  <a:schemeClr val="accent2">
                    <a:lumMod val="75000"/>
                  </a:schemeClr>
                </a:solidFill>
              </a:rPr>
              <a:t>HDFS exposes a file system namespace and enables user data to be stored in files. A file is split into one or more of the blocks that are stored in a set of </a:t>
            </a:r>
            <a:r>
              <a:rPr lang="en-US" sz="2000" dirty="0" err="1">
                <a:solidFill>
                  <a:schemeClr val="accent2">
                    <a:lumMod val="75000"/>
                  </a:schemeClr>
                </a:solidFill>
              </a:rPr>
              <a:t>DataNodes</a:t>
            </a:r>
            <a:r>
              <a:rPr lang="en-US" sz="2000" dirty="0">
                <a:solidFill>
                  <a:schemeClr val="accent2">
                    <a:lumMod val="75000"/>
                  </a:schemeClr>
                </a:solidFill>
              </a:rPr>
              <a:t>. </a:t>
            </a:r>
          </a:p>
          <a:p>
            <a:pPr algn="l"/>
            <a:r>
              <a:rPr lang="en-US" sz="2000" dirty="0">
                <a:solidFill>
                  <a:schemeClr val="accent2">
                    <a:lumMod val="75000"/>
                  </a:schemeClr>
                </a:solidFill>
              </a:rPr>
              <a:t>The </a:t>
            </a:r>
            <a:r>
              <a:rPr lang="en-US" sz="2000" dirty="0" err="1">
                <a:solidFill>
                  <a:schemeClr val="accent2">
                    <a:lumMod val="75000"/>
                  </a:schemeClr>
                </a:solidFill>
              </a:rPr>
              <a:t>NameNode</a:t>
            </a:r>
            <a:r>
              <a:rPr lang="en-US" sz="2000" dirty="0">
                <a:solidFill>
                  <a:schemeClr val="accent2">
                    <a:lumMod val="75000"/>
                  </a:schemeClr>
                </a:solidFill>
              </a:rPr>
              <a:t> performs file system namespace operations, including opening, closing and renaming files and directories. </a:t>
            </a:r>
          </a:p>
          <a:p>
            <a:pPr algn="l"/>
            <a:r>
              <a:rPr lang="en-US" sz="2000" dirty="0">
                <a:solidFill>
                  <a:schemeClr val="accent2">
                    <a:lumMod val="75000"/>
                  </a:schemeClr>
                </a:solidFill>
              </a:rPr>
              <a:t>The </a:t>
            </a:r>
            <a:r>
              <a:rPr lang="en-US" sz="2000" dirty="0" err="1">
                <a:solidFill>
                  <a:schemeClr val="accent2">
                    <a:lumMod val="75000"/>
                  </a:schemeClr>
                </a:solidFill>
              </a:rPr>
              <a:t>NameNode</a:t>
            </a:r>
            <a:r>
              <a:rPr lang="en-US" sz="2000" dirty="0">
                <a:solidFill>
                  <a:schemeClr val="accent2">
                    <a:lumMod val="75000"/>
                  </a:schemeClr>
                </a:solidFill>
              </a:rPr>
              <a:t> also governs the mapping of blocks to the </a:t>
            </a:r>
            <a:r>
              <a:rPr lang="en-US" sz="2000" dirty="0" err="1">
                <a:solidFill>
                  <a:schemeClr val="accent2">
                    <a:lumMod val="75000"/>
                  </a:schemeClr>
                </a:solidFill>
              </a:rPr>
              <a:t>DataNodes</a:t>
            </a:r>
            <a:r>
              <a:rPr lang="en-US" sz="2000" dirty="0">
                <a:solidFill>
                  <a:schemeClr val="accent2">
                    <a:lumMod val="75000"/>
                  </a:schemeClr>
                </a:solidFill>
              </a:rPr>
              <a:t>. The </a:t>
            </a:r>
            <a:r>
              <a:rPr lang="en-US" sz="2000" dirty="0" err="1">
                <a:solidFill>
                  <a:schemeClr val="accent2">
                    <a:lumMod val="75000"/>
                  </a:schemeClr>
                </a:solidFill>
              </a:rPr>
              <a:t>DataNodes</a:t>
            </a:r>
            <a:r>
              <a:rPr lang="en-US" sz="2000" dirty="0">
                <a:solidFill>
                  <a:schemeClr val="accent2">
                    <a:lumMod val="75000"/>
                  </a:schemeClr>
                </a:solidFill>
              </a:rPr>
              <a:t> serve read and write requests from the clients of the file system. </a:t>
            </a:r>
          </a:p>
          <a:p>
            <a:pPr algn="l"/>
            <a:r>
              <a:rPr lang="en-US" sz="2000" dirty="0">
                <a:solidFill>
                  <a:schemeClr val="accent2">
                    <a:lumMod val="75000"/>
                  </a:schemeClr>
                </a:solidFill>
              </a:rPr>
              <a:t>In addition, they perform block creation, deletion and replication when the </a:t>
            </a:r>
            <a:r>
              <a:rPr lang="en-US" sz="2000" dirty="0" err="1">
                <a:solidFill>
                  <a:schemeClr val="accent2">
                    <a:lumMod val="75000"/>
                  </a:schemeClr>
                </a:solidFill>
              </a:rPr>
              <a:t>NameNode</a:t>
            </a:r>
            <a:r>
              <a:rPr lang="en-US" sz="2000" dirty="0">
                <a:solidFill>
                  <a:schemeClr val="accent2">
                    <a:lumMod val="75000"/>
                  </a:schemeClr>
                </a:solidFill>
              </a:rPr>
              <a:t> instructs them to do so.</a:t>
            </a:r>
          </a:p>
          <a:p>
            <a:pPr algn="l"/>
            <a:br>
              <a:rPr lang="en-US" sz="2000" dirty="0">
                <a:solidFill>
                  <a:schemeClr val="accent2">
                    <a:lumMod val="75000"/>
                  </a:schemeClr>
                </a:solidFill>
              </a:rPr>
            </a:br>
            <a:endParaRPr lang="en-IN" sz="2000" dirty="0">
              <a:solidFill>
                <a:schemeClr val="accent2">
                  <a:lumMod val="75000"/>
                </a:schemeClr>
              </a:solidFill>
            </a:endParaRPr>
          </a:p>
        </p:txBody>
      </p:sp>
    </p:spTree>
    <p:extLst>
      <p:ext uri="{BB962C8B-B14F-4D97-AF65-F5344CB8AC3E}">
        <p14:creationId xmlns:p14="http://schemas.microsoft.com/office/powerpoint/2010/main" val="414459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65A4-1896-CDF4-A03A-2616C4882E79}"/>
              </a:ext>
            </a:extLst>
          </p:cNvPr>
          <p:cNvSpPr>
            <a:spLocks noGrp="1"/>
          </p:cNvSpPr>
          <p:nvPr>
            <p:ph type="title"/>
          </p:nvPr>
        </p:nvSpPr>
        <p:spPr/>
        <p:txBody>
          <a:bodyPr/>
          <a:lstStyle/>
          <a:p>
            <a:r>
              <a:rPr lang="en-US" b="1" dirty="0"/>
              <a:t>Hadoop HDFS</a:t>
            </a:r>
            <a:br>
              <a:rPr lang="en-US" b="1" dirty="0"/>
            </a:br>
            <a:endParaRPr lang="en-IN" dirty="0"/>
          </a:p>
        </p:txBody>
      </p:sp>
      <p:sp>
        <p:nvSpPr>
          <p:cNvPr id="3" name="Content Placeholder 2">
            <a:extLst>
              <a:ext uri="{FF2B5EF4-FFF2-40B4-BE49-F238E27FC236}">
                <a16:creationId xmlns:a16="http://schemas.microsoft.com/office/drawing/2014/main" id="{38D18D1C-32DF-D93A-29C5-8EE637A8BD3D}"/>
              </a:ext>
            </a:extLst>
          </p:cNvPr>
          <p:cNvSpPr>
            <a:spLocks noGrp="1"/>
          </p:cNvSpPr>
          <p:nvPr>
            <p:ph idx="1"/>
          </p:nvPr>
        </p:nvSpPr>
        <p:spPr>
          <a:xfrm>
            <a:off x="838200" y="1304014"/>
            <a:ext cx="10515600" cy="4872949"/>
          </a:xfrm>
        </p:spPr>
        <p:txBody>
          <a:bodyPr>
            <a:normAutofit fontScale="77500" lnSpcReduction="20000"/>
          </a:bodyPr>
          <a:lstStyle/>
          <a:p>
            <a:pPr algn="just"/>
            <a:r>
              <a:rPr lang="en-US" dirty="0"/>
              <a:t>Data is stored in a distributed manner in HDFS. There are two components of HDFS - name node and </a:t>
            </a:r>
            <a:r>
              <a:rPr lang="en-US" dirty="0">
                <a:hlinkClick r:id="rId2" tooltip="data"/>
              </a:rPr>
              <a:t>data</a:t>
            </a:r>
            <a:r>
              <a:rPr lang="en-US" dirty="0"/>
              <a:t> node. While there is only one name node, there can be multiple data nodes.</a:t>
            </a:r>
          </a:p>
          <a:p>
            <a:pPr algn="just"/>
            <a:r>
              <a:rPr lang="en-US" dirty="0"/>
              <a:t>HDFS is specially designed for storing huge datasets in commodity hardware. An enterprise version of a server costs roughly $10,000 per terabyte for the full processor. In case you need to buy 100 of these enterprise version servers, it will go up to a million dollars.</a:t>
            </a:r>
          </a:p>
          <a:p>
            <a:pPr algn="just"/>
            <a:r>
              <a:rPr lang="en-US" dirty="0"/>
              <a:t>Hadoop enables you to use commodity machines as your data nodes. This way, you don’t have to spend millions of dollars just on your data nodes. However, the name node is always an enterprise server.</a:t>
            </a:r>
          </a:p>
          <a:p>
            <a:pPr algn="just"/>
            <a:r>
              <a:rPr lang="en-US" b="1" dirty="0"/>
              <a:t>Features of HDFS</a:t>
            </a:r>
          </a:p>
          <a:p>
            <a:pPr algn="just">
              <a:buFont typeface="Arial" panose="020B0604020202020204" pitchFamily="34" charset="0"/>
              <a:buChar char="•"/>
            </a:pPr>
            <a:r>
              <a:rPr lang="en-US" dirty="0"/>
              <a:t>Provides distributed storage</a:t>
            </a:r>
          </a:p>
          <a:p>
            <a:pPr algn="just">
              <a:buFont typeface="Arial" panose="020B0604020202020204" pitchFamily="34" charset="0"/>
              <a:buChar char="•"/>
            </a:pPr>
            <a:r>
              <a:rPr lang="en-US" dirty="0"/>
              <a:t>Can be implemented on commodity hardware</a:t>
            </a:r>
          </a:p>
          <a:p>
            <a:pPr algn="just">
              <a:buFont typeface="Arial" panose="020B0604020202020204" pitchFamily="34" charset="0"/>
              <a:buChar char="•"/>
            </a:pPr>
            <a:r>
              <a:rPr lang="en-US" dirty="0"/>
              <a:t>Provides data security</a:t>
            </a:r>
          </a:p>
          <a:p>
            <a:pPr algn="just">
              <a:buFont typeface="Arial" panose="020B0604020202020204" pitchFamily="34" charset="0"/>
              <a:buChar char="•"/>
            </a:pPr>
            <a:r>
              <a:rPr lang="en-US" dirty="0"/>
              <a:t>Highly fault-tolerant - If one machine goes down, the data from that machine goes to the next machine</a:t>
            </a:r>
          </a:p>
          <a:p>
            <a:pPr algn="just"/>
            <a:endParaRPr lang="en-IN" dirty="0"/>
          </a:p>
        </p:txBody>
      </p:sp>
    </p:spTree>
    <p:extLst>
      <p:ext uri="{BB962C8B-B14F-4D97-AF65-F5344CB8AC3E}">
        <p14:creationId xmlns:p14="http://schemas.microsoft.com/office/powerpoint/2010/main" val="2047016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subTitle" idx="1"/>
          </p:nvPr>
        </p:nvSpPr>
        <p:spPr>
          <a:xfrm>
            <a:off x="1559547" y="332581"/>
            <a:ext cx="9532523" cy="6192837"/>
          </a:xfrm>
        </p:spPr>
        <p:txBody>
          <a:bodyPr>
            <a:normAutofit/>
          </a:bodyPr>
          <a:lstStyle/>
          <a:p>
            <a:pPr algn="l"/>
            <a:r>
              <a:rPr lang="en-US" sz="2800" dirty="0">
                <a:solidFill>
                  <a:schemeClr val="accent2">
                    <a:lumMod val="75000"/>
                  </a:schemeClr>
                </a:solidFill>
              </a:rPr>
              <a:t>HDFS supports a traditional hierarchical file organization.</a:t>
            </a:r>
          </a:p>
          <a:p>
            <a:pPr algn="l"/>
            <a:r>
              <a:rPr lang="en-US" sz="2800" dirty="0">
                <a:solidFill>
                  <a:schemeClr val="accent2">
                    <a:lumMod val="75000"/>
                  </a:schemeClr>
                </a:solidFill>
              </a:rPr>
              <a:t>An application or user can create directories and then store files inside these directories.</a:t>
            </a:r>
          </a:p>
          <a:p>
            <a:pPr algn="l"/>
            <a:r>
              <a:rPr lang="en-US" sz="2800" dirty="0">
                <a:solidFill>
                  <a:schemeClr val="accent2">
                    <a:lumMod val="75000"/>
                  </a:schemeClr>
                </a:solidFill>
              </a:rPr>
              <a:t> The file system namespace hierarchy is like most other file systems </a:t>
            </a:r>
          </a:p>
          <a:p>
            <a:pPr algn="l"/>
            <a:r>
              <a:rPr lang="en-US" sz="2800" dirty="0">
                <a:solidFill>
                  <a:schemeClr val="accent2">
                    <a:lumMod val="75000"/>
                  </a:schemeClr>
                </a:solidFill>
              </a:rPr>
              <a:t>	-- a user can create, remove, rename or move files from one 	directory to another.</a:t>
            </a:r>
          </a:p>
          <a:p>
            <a:pPr algn="l"/>
            <a:r>
              <a:rPr lang="en-US" sz="2800" dirty="0">
                <a:solidFill>
                  <a:schemeClr val="accent2">
                    <a:lumMod val="75000"/>
                  </a:schemeClr>
                </a:solidFill>
              </a:rPr>
              <a:t>The </a:t>
            </a:r>
            <a:r>
              <a:rPr lang="en-US" sz="2800" dirty="0" err="1">
                <a:solidFill>
                  <a:schemeClr val="accent2">
                    <a:lumMod val="75000"/>
                  </a:schemeClr>
                </a:solidFill>
              </a:rPr>
              <a:t>NameNode</a:t>
            </a:r>
            <a:r>
              <a:rPr lang="en-US" sz="2800" dirty="0">
                <a:solidFill>
                  <a:schemeClr val="accent2">
                    <a:lumMod val="75000"/>
                  </a:schemeClr>
                </a:solidFill>
              </a:rPr>
              <a:t> records any change to the file system namespace or its properties. </a:t>
            </a:r>
          </a:p>
          <a:p>
            <a:pPr algn="l"/>
            <a:r>
              <a:rPr lang="en-US" sz="2800" dirty="0">
                <a:solidFill>
                  <a:schemeClr val="accent2">
                    <a:lumMod val="75000"/>
                  </a:schemeClr>
                </a:solidFill>
              </a:rPr>
              <a:t>An application can stipulate the number of replicas of a file that the HDFS should maintain. </a:t>
            </a:r>
          </a:p>
          <a:p>
            <a:pPr algn="l"/>
            <a:r>
              <a:rPr lang="en-US" sz="2800" dirty="0">
                <a:solidFill>
                  <a:schemeClr val="accent2">
                    <a:lumMod val="75000"/>
                  </a:schemeClr>
                </a:solidFill>
              </a:rPr>
              <a:t>The </a:t>
            </a:r>
            <a:r>
              <a:rPr lang="en-US" sz="2800" dirty="0" err="1">
                <a:solidFill>
                  <a:schemeClr val="accent2">
                    <a:lumMod val="75000"/>
                  </a:schemeClr>
                </a:solidFill>
              </a:rPr>
              <a:t>NameNode</a:t>
            </a:r>
            <a:r>
              <a:rPr lang="en-US" sz="2800" dirty="0">
                <a:solidFill>
                  <a:schemeClr val="accent2">
                    <a:lumMod val="75000"/>
                  </a:schemeClr>
                </a:solidFill>
              </a:rPr>
              <a:t> stores the number of copies of a file, called the replication factor of that file.</a:t>
            </a:r>
          </a:p>
          <a:p>
            <a:pPr algn="l"/>
            <a:endParaRPr lang="en-IN" sz="2800" dirty="0"/>
          </a:p>
        </p:txBody>
      </p:sp>
    </p:spTree>
    <p:extLst>
      <p:ext uri="{BB962C8B-B14F-4D97-AF65-F5344CB8AC3E}">
        <p14:creationId xmlns:p14="http://schemas.microsoft.com/office/powerpoint/2010/main" val="4032917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05394" y="431073"/>
            <a:ext cx="9392195" cy="927463"/>
          </a:xfrm>
        </p:spPr>
        <p:txBody>
          <a:bodyPr>
            <a:normAutofit fontScale="90000"/>
          </a:bodyPr>
          <a:lstStyle/>
          <a:p>
            <a:pPr algn="ctr"/>
            <a:r>
              <a:rPr lang="en-IN" sz="4400" b="1" dirty="0">
                <a:solidFill>
                  <a:schemeClr val="accent4">
                    <a:lumMod val="75000"/>
                  </a:schemeClr>
                </a:solidFill>
              </a:rPr>
              <a:t>Features of HDFS</a:t>
            </a:r>
            <a:br>
              <a:rPr lang="en-IN" sz="4400" b="1" dirty="0">
                <a:solidFill>
                  <a:schemeClr val="accent4">
                    <a:lumMod val="75000"/>
                  </a:schemeClr>
                </a:solidFill>
              </a:rPr>
            </a:br>
            <a:br>
              <a:rPr lang="en-IN" sz="2400" dirty="0"/>
            </a:br>
            <a:endParaRPr lang="en-IN" sz="2400" dirty="0"/>
          </a:p>
        </p:txBody>
      </p:sp>
      <p:sp>
        <p:nvSpPr>
          <p:cNvPr id="5" name="Subtitle 4"/>
          <p:cNvSpPr>
            <a:spLocks noGrp="1"/>
          </p:cNvSpPr>
          <p:nvPr>
            <p:ph type="subTitle" idx="1"/>
          </p:nvPr>
        </p:nvSpPr>
        <p:spPr>
          <a:xfrm>
            <a:off x="1023741" y="1085567"/>
            <a:ext cx="10757442" cy="5511176"/>
          </a:xfrm>
        </p:spPr>
        <p:txBody>
          <a:bodyPr>
            <a:noAutofit/>
          </a:bodyPr>
          <a:lstStyle/>
          <a:p>
            <a:pPr algn="l"/>
            <a:r>
              <a:rPr lang="en-US" sz="2800" dirty="0">
                <a:solidFill>
                  <a:schemeClr val="accent2">
                    <a:lumMod val="75000"/>
                  </a:schemeClr>
                </a:solidFill>
              </a:rPr>
              <a:t>There are several features that make HDFS particularly useful, including:</a:t>
            </a:r>
          </a:p>
          <a:p>
            <a:pPr algn="l"/>
            <a:r>
              <a:rPr lang="en-US" sz="2800" b="1" dirty="0">
                <a:solidFill>
                  <a:schemeClr val="accent5">
                    <a:lumMod val="75000"/>
                  </a:schemeClr>
                </a:solidFill>
              </a:rPr>
              <a:t>Data replication</a:t>
            </a:r>
            <a:r>
              <a:rPr lang="en-US" sz="2800" b="1" dirty="0">
                <a:solidFill>
                  <a:schemeClr val="accent2">
                    <a:lumMod val="75000"/>
                  </a:schemeClr>
                </a:solidFill>
              </a:rPr>
              <a:t>.</a:t>
            </a:r>
            <a:r>
              <a:rPr lang="en-US" sz="2800" dirty="0">
                <a:solidFill>
                  <a:schemeClr val="accent2">
                    <a:lumMod val="75000"/>
                  </a:schemeClr>
                </a:solidFill>
              </a:rPr>
              <a:t> This is used to ensure that the data is always available and prevents data loss. For example, when a node crashes or there is a hardware failure, replicated data can be pulled from elsewhere within a cluster, so processing continues while data is recovered.</a:t>
            </a:r>
          </a:p>
          <a:p>
            <a:pPr algn="l"/>
            <a:r>
              <a:rPr lang="en-US" sz="2800" b="1" dirty="0">
                <a:solidFill>
                  <a:schemeClr val="accent5">
                    <a:lumMod val="75000"/>
                  </a:schemeClr>
                </a:solidFill>
              </a:rPr>
              <a:t>Fault tolerance and reliability:</a:t>
            </a:r>
            <a:r>
              <a:rPr lang="en-US" sz="2800" dirty="0">
                <a:solidFill>
                  <a:schemeClr val="accent2">
                    <a:lumMod val="75000"/>
                  </a:schemeClr>
                </a:solidFill>
              </a:rPr>
              <a:t> HDFS' ability to replicate file blocks and store them across nodes in a large cluster ensures fault tolerance and reliability.</a:t>
            </a:r>
          </a:p>
          <a:p>
            <a:pPr algn="l"/>
            <a:r>
              <a:rPr lang="en-US" sz="2800" b="1" dirty="0">
                <a:solidFill>
                  <a:schemeClr val="accent5">
                    <a:lumMod val="75000"/>
                  </a:schemeClr>
                </a:solidFill>
              </a:rPr>
              <a:t>High availability:</a:t>
            </a:r>
            <a:r>
              <a:rPr lang="en-US" sz="2800" b="1" dirty="0">
                <a:solidFill>
                  <a:schemeClr val="accent2">
                    <a:lumMod val="75000"/>
                  </a:schemeClr>
                </a:solidFill>
              </a:rPr>
              <a:t> </a:t>
            </a:r>
            <a:r>
              <a:rPr lang="en-US" sz="2800" dirty="0">
                <a:solidFill>
                  <a:schemeClr val="accent2">
                    <a:lumMod val="75000"/>
                  </a:schemeClr>
                </a:solidFill>
              </a:rPr>
              <a:t>As mentioned earlier, because of replication across notes, data is available even if the </a:t>
            </a:r>
            <a:r>
              <a:rPr lang="en-US" sz="2800" dirty="0" err="1">
                <a:solidFill>
                  <a:schemeClr val="accent2">
                    <a:lumMod val="75000"/>
                  </a:schemeClr>
                </a:solidFill>
              </a:rPr>
              <a:t>NameNode</a:t>
            </a:r>
            <a:r>
              <a:rPr lang="en-US" sz="2800" dirty="0">
                <a:solidFill>
                  <a:schemeClr val="accent2">
                    <a:lumMod val="75000"/>
                  </a:schemeClr>
                </a:solidFill>
              </a:rPr>
              <a:t> or a </a:t>
            </a:r>
            <a:r>
              <a:rPr lang="en-US" sz="2800" dirty="0" err="1">
                <a:solidFill>
                  <a:schemeClr val="accent2">
                    <a:lumMod val="75000"/>
                  </a:schemeClr>
                </a:solidFill>
              </a:rPr>
              <a:t>DataNode</a:t>
            </a:r>
            <a:r>
              <a:rPr lang="en-US" sz="2800" dirty="0">
                <a:solidFill>
                  <a:schemeClr val="accent2">
                    <a:lumMod val="75000"/>
                  </a:schemeClr>
                </a:solidFill>
              </a:rPr>
              <a:t> fails.</a:t>
            </a:r>
          </a:p>
          <a:p>
            <a:pPr algn="l"/>
            <a:r>
              <a:rPr lang="en-US" sz="2800" b="1" dirty="0">
                <a:solidFill>
                  <a:schemeClr val="accent5">
                    <a:lumMod val="75000"/>
                  </a:schemeClr>
                </a:solidFill>
              </a:rPr>
              <a:t>Scalability:</a:t>
            </a:r>
            <a:r>
              <a:rPr lang="en-US" sz="2800" dirty="0">
                <a:solidFill>
                  <a:schemeClr val="accent2">
                    <a:lumMod val="75000"/>
                  </a:schemeClr>
                </a:solidFill>
              </a:rPr>
              <a:t> Because HDFS stores data on various nodes in the cluster, as requirements increase, a cluster can scale to hundreds of nodes.</a:t>
            </a:r>
          </a:p>
          <a:p>
            <a:br>
              <a:rPr lang="en-US" sz="2800" dirty="0"/>
            </a:br>
            <a:endParaRPr lang="en-US" sz="2800" dirty="0"/>
          </a:p>
          <a:p>
            <a:pPr algn="l"/>
            <a:br>
              <a:rPr lang="en-US" sz="2800" dirty="0"/>
            </a:br>
            <a:endParaRPr lang="en-IN" sz="2800" dirty="0"/>
          </a:p>
        </p:txBody>
      </p:sp>
    </p:spTree>
    <p:extLst>
      <p:ext uri="{BB962C8B-B14F-4D97-AF65-F5344CB8AC3E}">
        <p14:creationId xmlns:p14="http://schemas.microsoft.com/office/powerpoint/2010/main" val="4168329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30975" y="365761"/>
            <a:ext cx="10783947" cy="4709822"/>
          </a:xfrm>
        </p:spPr>
        <p:txBody>
          <a:bodyPr>
            <a:noAutofit/>
          </a:bodyPr>
          <a:lstStyle/>
          <a:p>
            <a:pPr algn="l"/>
            <a:r>
              <a:rPr lang="en-US" sz="2800" b="1" dirty="0">
                <a:solidFill>
                  <a:schemeClr val="accent5">
                    <a:lumMod val="75000"/>
                  </a:schemeClr>
                </a:solidFill>
              </a:rPr>
              <a:t>High throughput</a:t>
            </a:r>
            <a:r>
              <a:rPr lang="en-US" sz="2800" b="1" dirty="0">
                <a:solidFill>
                  <a:schemeClr val="accent2">
                    <a:lumMod val="75000"/>
                  </a:schemeClr>
                </a:solidFill>
              </a:rPr>
              <a:t>:</a:t>
            </a:r>
            <a:r>
              <a:rPr lang="en-US" sz="2800" dirty="0">
                <a:solidFill>
                  <a:schemeClr val="accent2">
                    <a:lumMod val="75000"/>
                  </a:schemeClr>
                </a:solidFill>
              </a:rPr>
              <a:t> Because HDFS stores data in a distributed manner, the data can be processed in parallel on a cluster of nodes. This, plus data locality (see next bullet), cut the processing time and enable high throughput.</a:t>
            </a:r>
          </a:p>
          <a:p>
            <a:pPr algn="l"/>
            <a:r>
              <a:rPr lang="en-US" sz="2800" b="1" dirty="0">
                <a:solidFill>
                  <a:schemeClr val="accent5">
                    <a:lumMod val="75000"/>
                  </a:schemeClr>
                </a:solidFill>
              </a:rPr>
              <a:t>Data locality:</a:t>
            </a:r>
            <a:r>
              <a:rPr lang="en-US" sz="2800" dirty="0">
                <a:solidFill>
                  <a:schemeClr val="accent2">
                    <a:lumMod val="75000"/>
                  </a:schemeClr>
                </a:solidFill>
              </a:rPr>
              <a:t> With HDFS, computation happens on the </a:t>
            </a:r>
            <a:r>
              <a:rPr lang="en-US" sz="2800" dirty="0" err="1">
                <a:solidFill>
                  <a:schemeClr val="accent2">
                    <a:lumMod val="75000"/>
                  </a:schemeClr>
                </a:solidFill>
              </a:rPr>
              <a:t>DataNodes</a:t>
            </a:r>
            <a:r>
              <a:rPr lang="en-US" sz="2800" dirty="0">
                <a:solidFill>
                  <a:schemeClr val="accent2">
                    <a:lumMod val="75000"/>
                  </a:schemeClr>
                </a:solidFill>
              </a:rPr>
              <a:t> where the data resides, rather than having the data move to where the computational unit is. By minimizing the distance between the data and the computing process, this approach decreases network congestion and boosts a system's overall throughput.</a:t>
            </a:r>
          </a:p>
          <a:p>
            <a:pPr algn="l"/>
            <a:endParaRPr lang="en-IN" sz="2800" dirty="0">
              <a:solidFill>
                <a:schemeClr val="accent2">
                  <a:lumMod val="75000"/>
                </a:schemeClr>
              </a:solidFill>
            </a:endParaRPr>
          </a:p>
        </p:txBody>
      </p:sp>
    </p:spTree>
    <p:extLst>
      <p:ext uri="{BB962C8B-B14F-4D97-AF65-F5344CB8AC3E}">
        <p14:creationId xmlns:p14="http://schemas.microsoft.com/office/powerpoint/2010/main" val="450306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31520" y="158104"/>
            <a:ext cx="9392195" cy="927463"/>
          </a:xfrm>
        </p:spPr>
        <p:txBody>
          <a:bodyPr/>
          <a:lstStyle/>
          <a:p>
            <a:pPr algn="ctr"/>
            <a:r>
              <a:rPr lang="en-US" sz="3200" b="1" dirty="0">
                <a:solidFill>
                  <a:schemeClr val="accent5">
                    <a:lumMod val="75000"/>
                  </a:schemeClr>
                </a:solidFill>
              </a:rPr>
              <a:t>What are the benefits of using HDFS?</a:t>
            </a:r>
            <a:endParaRPr lang="en-IN" sz="3200" b="1" dirty="0">
              <a:solidFill>
                <a:schemeClr val="accent5">
                  <a:lumMod val="75000"/>
                </a:schemeClr>
              </a:solidFill>
            </a:endParaRPr>
          </a:p>
        </p:txBody>
      </p:sp>
      <p:sp>
        <p:nvSpPr>
          <p:cNvPr id="5" name="Subtitle 4"/>
          <p:cNvSpPr>
            <a:spLocks noGrp="1"/>
          </p:cNvSpPr>
          <p:nvPr>
            <p:ph type="subTitle" idx="1"/>
          </p:nvPr>
        </p:nvSpPr>
        <p:spPr>
          <a:xfrm>
            <a:off x="731519" y="1476103"/>
            <a:ext cx="11235193" cy="5120640"/>
          </a:xfrm>
        </p:spPr>
        <p:txBody>
          <a:bodyPr>
            <a:noAutofit/>
          </a:bodyPr>
          <a:lstStyle/>
          <a:p>
            <a:pPr algn="l"/>
            <a:r>
              <a:rPr lang="en-US" sz="2000" dirty="0">
                <a:solidFill>
                  <a:schemeClr val="accent2">
                    <a:lumMod val="75000"/>
                  </a:schemeClr>
                </a:solidFill>
              </a:rPr>
              <a:t>There are five main advantages to using HDFS, including:</a:t>
            </a:r>
          </a:p>
          <a:p>
            <a:pPr algn="l"/>
            <a:r>
              <a:rPr lang="en-US" sz="2000" b="1" dirty="0">
                <a:solidFill>
                  <a:schemeClr val="accent5">
                    <a:lumMod val="75000"/>
                  </a:schemeClr>
                </a:solidFill>
              </a:rPr>
              <a:t>Cost effectiveness:</a:t>
            </a:r>
            <a:r>
              <a:rPr lang="en-US" sz="2000" dirty="0">
                <a:solidFill>
                  <a:schemeClr val="accent2">
                    <a:lumMod val="75000"/>
                  </a:schemeClr>
                </a:solidFill>
              </a:rPr>
              <a:t> The </a:t>
            </a:r>
            <a:r>
              <a:rPr lang="en-US" sz="2000" dirty="0" err="1">
                <a:solidFill>
                  <a:schemeClr val="accent2">
                    <a:lumMod val="75000"/>
                  </a:schemeClr>
                </a:solidFill>
              </a:rPr>
              <a:t>DataNodes</a:t>
            </a:r>
            <a:r>
              <a:rPr lang="en-US" sz="2000" dirty="0">
                <a:solidFill>
                  <a:schemeClr val="accent2">
                    <a:lumMod val="75000"/>
                  </a:schemeClr>
                </a:solidFill>
              </a:rPr>
              <a:t> that store the data rely on inexpensive off-the-shelf hardware, which cuts storage costs. Also, because HDFS is open source, there's no licensing fee.</a:t>
            </a:r>
          </a:p>
          <a:p>
            <a:pPr algn="l"/>
            <a:r>
              <a:rPr lang="en-US" sz="2000" b="1" dirty="0">
                <a:solidFill>
                  <a:schemeClr val="accent5">
                    <a:lumMod val="75000"/>
                  </a:schemeClr>
                </a:solidFill>
              </a:rPr>
              <a:t>Large data set storage:</a:t>
            </a:r>
            <a:r>
              <a:rPr lang="en-US" sz="2000" b="1" dirty="0">
                <a:solidFill>
                  <a:schemeClr val="accent2">
                    <a:lumMod val="75000"/>
                  </a:schemeClr>
                </a:solidFill>
              </a:rPr>
              <a:t> </a:t>
            </a:r>
            <a:r>
              <a:rPr lang="en-US" sz="2000" dirty="0">
                <a:solidFill>
                  <a:schemeClr val="accent2">
                    <a:lumMod val="75000"/>
                  </a:schemeClr>
                </a:solidFill>
              </a:rPr>
              <a:t>HDFS stores a variety of data of any size -- from megabytes to </a:t>
            </a:r>
            <a:r>
              <a:rPr lang="en-US" sz="2000" u="sng" dirty="0">
                <a:solidFill>
                  <a:schemeClr val="accent2">
                    <a:lumMod val="75000"/>
                  </a:schemeClr>
                </a:solidFill>
                <a:hlinkClick r:id="rId2"/>
              </a:rPr>
              <a:t>petabytes</a:t>
            </a:r>
            <a:r>
              <a:rPr lang="en-US" sz="2000" dirty="0">
                <a:solidFill>
                  <a:schemeClr val="accent2">
                    <a:lumMod val="75000"/>
                  </a:schemeClr>
                </a:solidFill>
              </a:rPr>
              <a:t> -- and in any format, including structured and unstructured data.</a:t>
            </a:r>
          </a:p>
          <a:p>
            <a:pPr algn="l"/>
            <a:r>
              <a:rPr lang="en-US" sz="2000" b="1" dirty="0">
                <a:solidFill>
                  <a:schemeClr val="accent5">
                    <a:lumMod val="75000"/>
                  </a:schemeClr>
                </a:solidFill>
              </a:rPr>
              <a:t>Fast recovery from hardware failure: </a:t>
            </a:r>
            <a:r>
              <a:rPr lang="en-US" sz="2000" dirty="0">
                <a:solidFill>
                  <a:schemeClr val="accent2">
                    <a:lumMod val="75000"/>
                  </a:schemeClr>
                </a:solidFill>
              </a:rPr>
              <a:t>HDFS is designed to detect faults and automatically recover on its own.</a:t>
            </a:r>
          </a:p>
          <a:p>
            <a:pPr algn="l"/>
            <a:r>
              <a:rPr lang="en-US" sz="2000" b="1" dirty="0">
                <a:solidFill>
                  <a:schemeClr val="accent5">
                    <a:lumMod val="75000"/>
                  </a:schemeClr>
                </a:solidFill>
              </a:rPr>
              <a:t>Portability:</a:t>
            </a:r>
            <a:r>
              <a:rPr lang="en-US" sz="2000" b="1" dirty="0">
                <a:solidFill>
                  <a:schemeClr val="accent2">
                    <a:lumMod val="75000"/>
                  </a:schemeClr>
                </a:solidFill>
              </a:rPr>
              <a:t> </a:t>
            </a:r>
            <a:r>
              <a:rPr lang="en-US" sz="2000" dirty="0">
                <a:solidFill>
                  <a:schemeClr val="accent2">
                    <a:lumMod val="75000"/>
                  </a:schemeClr>
                </a:solidFill>
              </a:rPr>
              <a:t>HDFS is portable across all hardware platforms, and it is compatible with several operating systems, including Windows, Linux and Mac OS/X.</a:t>
            </a:r>
          </a:p>
          <a:p>
            <a:pPr algn="l"/>
            <a:r>
              <a:rPr lang="en-US" sz="2000" b="1" dirty="0">
                <a:solidFill>
                  <a:schemeClr val="accent5">
                    <a:lumMod val="75000"/>
                  </a:schemeClr>
                </a:solidFill>
              </a:rPr>
              <a:t>Streaming data access:</a:t>
            </a:r>
            <a:r>
              <a:rPr lang="en-US" sz="2000" dirty="0">
                <a:solidFill>
                  <a:schemeClr val="accent2">
                    <a:lumMod val="75000"/>
                  </a:schemeClr>
                </a:solidFill>
              </a:rPr>
              <a:t> HDFS is built for high data throughput, which is best for access to streaming data.</a:t>
            </a:r>
          </a:p>
          <a:p>
            <a:pPr algn="l"/>
            <a:endParaRPr lang="en-IN" sz="1600" dirty="0"/>
          </a:p>
        </p:txBody>
      </p:sp>
    </p:spTree>
    <p:extLst>
      <p:ext uri="{BB962C8B-B14F-4D97-AF65-F5344CB8AC3E}">
        <p14:creationId xmlns:p14="http://schemas.microsoft.com/office/powerpoint/2010/main" val="3769203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subTitle" idx="1"/>
          </p:nvPr>
        </p:nvSpPr>
        <p:spPr>
          <a:xfrm>
            <a:off x="1023938" y="1085850"/>
            <a:ext cx="10743992" cy="5510213"/>
          </a:xfrm>
        </p:spPr>
        <p:txBody>
          <a:bodyPr>
            <a:normAutofit/>
          </a:bodyPr>
          <a:lstStyle/>
          <a:p>
            <a:pPr algn="ctr"/>
            <a:r>
              <a:rPr lang="en-US" sz="3600" b="1" dirty="0">
                <a:solidFill>
                  <a:schemeClr val="accent5">
                    <a:lumMod val="75000"/>
                  </a:schemeClr>
                </a:solidFill>
              </a:rPr>
              <a:t>HDFS Data Replication</a:t>
            </a:r>
            <a:endParaRPr lang="en-US" sz="2400" b="1" dirty="0">
              <a:solidFill>
                <a:schemeClr val="accent5">
                  <a:lumMod val="75000"/>
                </a:schemeClr>
              </a:solidFill>
            </a:endParaRPr>
          </a:p>
          <a:p>
            <a:pPr algn="l"/>
            <a:r>
              <a:rPr lang="en-US" sz="2400" dirty="0">
                <a:solidFill>
                  <a:schemeClr val="accent2">
                    <a:lumMod val="75000"/>
                  </a:schemeClr>
                </a:solidFill>
              </a:rPr>
              <a:t>Data replication is an important part of the HDFS format as it ensures data remains available if there's a node or hardware failure. </a:t>
            </a:r>
          </a:p>
          <a:p>
            <a:pPr algn="l"/>
            <a:r>
              <a:rPr lang="en-US" sz="2400" dirty="0">
                <a:solidFill>
                  <a:schemeClr val="accent2">
                    <a:lumMod val="75000"/>
                  </a:schemeClr>
                </a:solidFill>
              </a:rPr>
              <a:t>As previously mentioned, the data is divided into blocks and replicated across numerous nodes in the cluster. </a:t>
            </a:r>
          </a:p>
          <a:p>
            <a:pPr algn="l"/>
            <a:r>
              <a:rPr lang="en-US" sz="2400" dirty="0">
                <a:solidFill>
                  <a:schemeClr val="accent2">
                    <a:lumMod val="75000"/>
                  </a:schemeClr>
                </a:solidFill>
              </a:rPr>
              <a:t>Therefore, when one node goes down, the user can access the data that was on that node from other machines.</a:t>
            </a:r>
          </a:p>
          <a:p>
            <a:pPr algn="l"/>
            <a:r>
              <a:rPr lang="en-US" sz="2400" dirty="0">
                <a:solidFill>
                  <a:schemeClr val="accent2">
                    <a:lumMod val="75000"/>
                  </a:schemeClr>
                </a:solidFill>
              </a:rPr>
              <a:t> HDFS maintains the replication process at regular intervals.</a:t>
            </a:r>
          </a:p>
          <a:p>
            <a:pPr algn="l"/>
            <a:br>
              <a:rPr lang="en-US" sz="2400" dirty="0"/>
            </a:br>
            <a:endParaRPr lang="en-IN" sz="2400" dirty="0"/>
          </a:p>
        </p:txBody>
      </p:sp>
    </p:spTree>
    <p:extLst>
      <p:ext uri="{BB962C8B-B14F-4D97-AF65-F5344CB8AC3E}">
        <p14:creationId xmlns:p14="http://schemas.microsoft.com/office/powerpoint/2010/main" val="1367294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04502"/>
            <a:ext cx="12192000" cy="927463"/>
          </a:xfrm>
        </p:spPr>
        <p:txBody>
          <a:bodyPr/>
          <a:lstStyle/>
          <a:p>
            <a:pPr algn="l"/>
            <a:r>
              <a:rPr lang="en-US" sz="4400" b="1" dirty="0">
                <a:solidFill>
                  <a:schemeClr val="accent5">
                    <a:lumMod val="75000"/>
                  </a:schemeClr>
                </a:solidFill>
              </a:rPr>
              <a:t>        HDFS use cases and examples</a:t>
            </a:r>
            <a:br>
              <a:rPr lang="en-US" sz="4400" b="1" dirty="0">
                <a:solidFill>
                  <a:schemeClr val="accent5">
                    <a:lumMod val="75000"/>
                  </a:schemeClr>
                </a:solidFill>
              </a:rPr>
            </a:br>
            <a:endParaRPr lang="en-IN" sz="1200" dirty="0">
              <a:solidFill>
                <a:schemeClr val="accent5">
                  <a:lumMod val="75000"/>
                </a:schemeClr>
              </a:solidFill>
            </a:endParaRPr>
          </a:p>
        </p:txBody>
      </p:sp>
      <p:sp>
        <p:nvSpPr>
          <p:cNvPr id="5" name="Subtitle 4"/>
          <p:cNvSpPr>
            <a:spLocks noGrp="1"/>
          </p:cNvSpPr>
          <p:nvPr>
            <p:ph type="subTitle" idx="1"/>
          </p:nvPr>
        </p:nvSpPr>
        <p:spPr>
          <a:xfrm>
            <a:off x="1142063" y="1149533"/>
            <a:ext cx="10586109" cy="5603965"/>
          </a:xfrm>
        </p:spPr>
        <p:txBody>
          <a:bodyPr>
            <a:noAutofit/>
          </a:bodyPr>
          <a:lstStyle/>
          <a:p>
            <a:pPr algn="l"/>
            <a:r>
              <a:rPr lang="en-US" dirty="0">
                <a:solidFill>
                  <a:schemeClr val="accent2">
                    <a:lumMod val="75000"/>
                  </a:schemeClr>
                </a:solidFill>
              </a:rPr>
              <a:t>The Hadoop Distributed File System emerged at Yahoo as a part of that company's online ad placement and search engine requirements. </a:t>
            </a:r>
          </a:p>
          <a:p>
            <a:pPr algn="l"/>
            <a:r>
              <a:rPr lang="en-US" dirty="0">
                <a:solidFill>
                  <a:schemeClr val="accent2">
                    <a:lumMod val="75000"/>
                  </a:schemeClr>
                </a:solidFill>
              </a:rPr>
              <a:t>Like other web-based companies, Yahoo juggled a variety of applications that were accessed by an increasing number of users, who were creating more and more data.</a:t>
            </a:r>
          </a:p>
          <a:p>
            <a:pPr algn="l"/>
            <a:r>
              <a:rPr lang="en-US" dirty="0">
                <a:solidFill>
                  <a:schemeClr val="accent2">
                    <a:lumMod val="75000"/>
                  </a:schemeClr>
                </a:solidFill>
              </a:rPr>
              <a:t>EBay, Facebook, LinkedIn and Twitter are among the companies that used HDFS to underpin big data analytics to address requirements similar to Yahoo's.</a:t>
            </a:r>
          </a:p>
          <a:p>
            <a:pPr algn="l"/>
            <a:r>
              <a:rPr lang="en-US" dirty="0">
                <a:solidFill>
                  <a:schemeClr val="accent2">
                    <a:lumMod val="75000"/>
                  </a:schemeClr>
                </a:solidFill>
              </a:rPr>
              <a:t>HDFS has found use beyond meeting ad serving and search engine requirements. </a:t>
            </a:r>
          </a:p>
          <a:p>
            <a:pPr algn="l"/>
            <a:r>
              <a:rPr lang="en-US" dirty="0">
                <a:solidFill>
                  <a:schemeClr val="accent2">
                    <a:lumMod val="75000"/>
                  </a:schemeClr>
                </a:solidFill>
              </a:rPr>
              <a:t>The New York Times used it as part of large-scale image conversions, Media6Degrees for log processing and machine learning, </a:t>
            </a:r>
            <a:r>
              <a:rPr lang="en-US" dirty="0" err="1">
                <a:solidFill>
                  <a:schemeClr val="accent2">
                    <a:lumMod val="75000"/>
                  </a:schemeClr>
                </a:solidFill>
              </a:rPr>
              <a:t>LiveBet</a:t>
            </a:r>
            <a:r>
              <a:rPr lang="en-US" dirty="0">
                <a:solidFill>
                  <a:schemeClr val="accent2">
                    <a:lumMod val="75000"/>
                  </a:schemeClr>
                </a:solidFill>
              </a:rPr>
              <a:t> for log storage and odds analysis, Joost for session analysis, and Fox Audience Network for log analysis and data mining. HDFS is also at the core of many open source data lakes.</a:t>
            </a:r>
          </a:p>
          <a:p>
            <a:pPr algn="l"/>
            <a:endParaRPr lang="en-IN" dirty="0"/>
          </a:p>
        </p:txBody>
      </p:sp>
    </p:spTree>
    <p:extLst>
      <p:ext uri="{BB962C8B-B14F-4D97-AF65-F5344CB8AC3E}">
        <p14:creationId xmlns:p14="http://schemas.microsoft.com/office/powerpoint/2010/main" val="1853699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subTitle" idx="1"/>
          </p:nvPr>
        </p:nvSpPr>
        <p:spPr>
          <a:xfrm>
            <a:off x="919435" y="328205"/>
            <a:ext cx="10729226" cy="6412229"/>
          </a:xfrm>
        </p:spPr>
        <p:txBody>
          <a:bodyPr>
            <a:normAutofit/>
          </a:bodyPr>
          <a:lstStyle/>
          <a:p>
            <a:pPr algn="just"/>
            <a:r>
              <a:rPr lang="en-US" sz="2000" dirty="0"/>
              <a:t>More generally, companies in several industries use HDFS to manage pools of big data, including:</a:t>
            </a:r>
          </a:p>
          <a:p>
            <a:pPr algn="just"/>
            <a:r>
              <a:rPr lang="en-US" sz="2000" b="1" dirty="0"/>
              <a:t>Electric companies:</a:t>
            </a:r>
            <a:r>
              <a:rPr lang="en-US" sz="2000" dirty="0"/>
              <a:t> The power industry deploys phasor measurement units (PMUs) throughout their transmission networks to monitor the health of smart grids.</a:t>
            </a:r>
          </a:p>
          <a:p>
            <a:pPr algn="just"/>
            <a:r>
              <a:rPr lang="en-US" sz="2000" dirty="0"/>
              <a:t> These high-speed sensors measure current and voltage by amplitude and phase at selected transmission stations. </a:t>
            </a:r>
          </a:p>
          <a:p>
            <a:pPr algn="just"/>
            <a:r>
              <a:rPr lang="en-US" sz="2000" dirty="0"/>
              <a:t>These companies analyze PMU data to detect system faults in network segments and adjust the grid accordingly.</a:t>
            </a:r>
          </a:p>
          <a:p>
            <a:pPr algn="just"/>
            <a:r>
              <a:rPr lang="en-US" sz="2000" dirty="0"/>
              <a:t> For instance, they might switch to a backup power source or perform a load adjustment. PMU networks clock thousands of records per second, and consequently, power companies can benefit from inexpensive, highly available file systems, such as HDFS.</a:t>
            </a:r>
          </a:p>
          <a:p>
            <a:pPr algn="just"/>
            <a:r>
              <a:rPr lang="en-US" sz="2000" b="1" dirty="0"/>
              <a:t>Marketing:</a:t>
            </a:r>
            <a:r>
              <a:rPr lang="en-US" sz="2000" dirty="0"/>
              <a:t> Targeted marketing campaigns depend on marketers knowing a lot about their target audiences. </a:t>
            </a:r>
          </a:p>
          <a:p>
            <a:pPr algn="just"/>
            <a:r>
              <a:rPr lang="en-US" sz="2000" dirty="0"/>
              <a:t>Marketers can get this information from several sources, including CRM systems, direct mail responses, point-of-sale systems, Facebook and Twitter. </a:t>
            </a:r>
          </a:p>
          <a:p>
            <a:pPr algn="just"/>
            <a:r>
              <a:rPr lang="en-US" sz="2000" dirty="0"/>
              <a:t>Because much of this data is unstructured, an HDFS cluster is the most cost-effective place to put data before analyzing it.</a:t>
            </a:r>
          </a:p>
          <a:p>
            <a:pPr algn="just"/>
            <a:endParaRPr lang="en-US" sz="2000" dirty="0"/>
          </a:p>
          <a:p>
            <a:pPr algn="just"/>
            <a:endParaRPr lang="en-IN" sz="2000" dirty="0"/>
          </a:p>
        </p:txBody>
      </p:sp>
    </p:spTree>
    <p:extLst>
      <p:ext uri="{BB962C8B-B14F-4D97-AF65-F5344CB8AC3E}">
        <p14:creationId xmlns:p14="http://schemas.microsoft.com/office/powerpoint/2010/main" val="2106883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subTitle" idx="1"/>
          </p:nvPr>
        </p:nvSpPr>
        <p:spPr>
          <a:xfrm>
            <a:off x="653143" y="600892"/>
            <a:ext cx="9248503" cy="5995172"/>
          </a:xfrm>
        </p:spPr>
        <p:txBody>
          <a:bodyPr>
            <a:normAutofit/>
          </a:bodyPr>
          <a:lstStyle/>
          <a:p>
            <a:pPr algn="just"/>
            <a:r>
              <a:rPr lang="en-US" sz="2400" b="1" dirty="0">
                <a:solidFill>
                  <a:schemeClr val="accent5">
                    <a:lumMod val="75000"/>
                  </a:schemeClr>
                </a:solidFill>
              </a:rPr>
              <a:t>Oil and gas providers:</a:t>
            </a:r>
            <a:r>
              <a:rPr lang="en-US" sz="2400" b="1" dirty="0">
                <a:solidFill>
                  <a:schemeClr val="accent2">
                    <a:lumMod val="75000"/>
                  </a:schemeClr>
                </a:solidFill>
              </a:rPr>
              <a:t> </a:t>
            </a:r>
            <a:r>
              <a:rPr lang="en-US" sz="2400" dirty="0">
                <a:solidFill>
                  <a:schemeClr val="accent2">
                    <a:lumMod val="75000"/>
                  </a:schemeClr>
                </a:solidFill>
              </a:rPr>
              <a:t>Oil and gas companies deal with a variety of data formats with very large data sets, including videos, 3D earth models and machine sensor data. An HDFS cluster can provide a suitable platform for the big data analytics that's needed.</a:t>
            </a:r>
          </a:p>
          <a:p>
            <a:pPr algn="just"/>
            <a:r>
              <a:rPr lang="en-US" sz="2400" b="1" dirty="0">
                <a:solidFill>
                  <a:schemeClr val="accent5">
                    <a:lumMod val="75000"/>
                  </a:schemeClr>
                </a:solidFill>
              </a:rPr>
              <a:t>Research: </a:t>
            </a:r>
            <a:r>
              <a:rPr lang="en-US" sz="2400" dirty="0">
                <a:solidFill>
                  <a:schemeClr val="accent2">
                    <a:lumMod val="75000"/>
                  </a:schemeClr>
                </a:solidFill>
              </a:rPr>
              <a:t>Analyzing data is a key part of research, so, here again, HDFS clusters provide a cost-effective way to store, process and analyze large amounts of data.</a:t>
            </a:r>
          </a:p>
          <a:p>
            <a:pPr algn="just"/>
            <a:endParaRPr lang="en-IN" sz="2400" dirty="0">
              <a:solidFill>
                <a:schemeClr val="accent2">
                  <a:lumMod val="75000"/>
                </a:schemeClr>
              </a:solidFill>
            </a:endParaRPr>
          </a:p>
        </p:txBody>
      </p:sp>
    </p:spTree>
    <p:extLst>
      <p:ext uri="{BB962C8B-B14F-4D97-AF65-F5344CB8AC3E}">
        <p14:creationId xmlns:p14="http://schemas.microsoft.com/office/powerpoint/2010/main" val="3299416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 y="105471"/>
            <a:ext cx="11469189" cy="1017934"/>
          </a:xfrm>
        </p:spPr>
        <p:txBody>
          <a:bodyPr/>
          <a:lstStyle/>
          <a:p>
            <a:pPr algn="ctr"/>
            <a:r>
              <a:rPr lang="en-US" sz="3200" b="1" dirty="0">
                <a:solidFill>
                  <a:schemeClr val="accent4">
                    <a:lumMod val="75000"/>
                  </a:schemeClr>
                </a:solidFill>
              </a:rPr>
              <a:t>HDFS Commands with Examples and Usage</a:t>
            </a:r>
            <a:br>
              <a:rPr lang="en-US" sz="3200" b="1" dirty="0">
                <a:solidFill>
                  <a:schemeClr val="accent4">
                    <a:lumMod val="75000"/>
                  </a:schemeClr>
                </a:solidFill>
              </a:rPr>
            </a:br>
            <a:endParaRPr lang="en-IN" sz="3200" b="1" dirty="0">
              <a:solidFill>
                <a:schemeClr val="accent4">
                  <a:lumMod val="75000"/>
                </a:schemeClr>
              </a:solidFill>
            </a:endParaRPr>
          </a:p>
        </p:txBody>
      </p:sp>
      <p:sp>
        <p:nvSpPr>
          <p:cNvPr id="6" name="Rectangle 1"/>
          <p:cNvSpPr>
            <a:spLocks noGrp="1" noChangeArrowheads="1"/>
          </p:cNvSpPr>
          <p:nvPr>
            <p:ph type="subTitle" idx="1"/>
          </p:nvPr>
        </p:nvSpPr>
        <p:spPr bwMode="auto">
          <a:xfrm>
            <a:off x="783771" y="1611044"/>
            <a:ext cx="11037168" cy="353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HDFS is the primary or major component of the Hadoop ecosystem which is responsible for storing large data sets of structured or unstructured data across various nodes and thereby maintaining the metadata in the form of log files.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273239"/>
              </a:solidFill>
              <a:latin typeface="urw-din"/>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73239"/>
              </a:solidFill>
              <a:effectLst/>
              <a:latin typeface="urw-din"/>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273239"/>
              </a:solidFill>
              <a:latin typeface="urw-din"/>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73239"/>
              </a:solidFill>
              <a:effectLst/>
              <a:latin typeface="urw-din"/>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273239"/>
              </a:solidFill>
              <a:latin typeface="urw-din"/>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525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a:xfrm>
            <a:off x="1304351" y="506178"/>
            <a:ext cx="6494175" cy="3880773"/>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dirty="0"/>
              <a:t>To check the Hadoop services are up and running use the following command:</a:t>
            </a:r>
          </a:p>
          <a:p>
            <a:pPr lvl="0"/>
            <a:r>
              <a:rPr lang="en-US" altLang="en-US" dirty="0" err="1"/>
              <a:t>jps</a:t>
            </a:r>
            <a:br>
              <a:rPr lang="en-US" altLang="en-US" dirty="0"/>
            </a:br>
            <a:endParaRPr lang="en-US" altLang="en-US" dirty="0"/>
          </a:p>
        </p:txBody>
      </p:sp>
      <p:pic>
        <p:nvPicPr>
          <p:cNvPr id="5124" name="Picture 4" descr="https://media.geeksforgeeks.org/wp-content/uploads/jp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81" y="1982505"/>
            <a:ext cx="9314996" cy="214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94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6702-A101-F469-6766-945FA397C530}"/>
              </a:ext>
            </a:extLst>
          </p:cNvPr>
          <p:cNvSpPr>
            <a:spLocks noGrp="1"/>
          </p:cNvSpPr>
          <p:nvPr>
            <p:ph type="title"/>
          </p:nvPr>
        </p:nvSpPr>
        <p:spPr/>
        <p:txBody>
          <a:bodyPr/>
          <a:lstStyle/>
          <a:p>
            <a:r>
              <a:rPr lang="en-US" b="1" dirty="0"/>
              <a:t>Hadoop MapReduce</a:t>
            </a:r>
            <a:br>
              <a:rPr lang="en-US" b="1" dirty="0"/>
            </a:br>
            <a:endParaRPr lang="en-IN" dirty="0"/>
          </a:p>
        </p:txBody>
      </p:sp>
      <p:sp>
        <p:nvSpPr>
          <p:cNvPr id="3" name="Content Placeholder 2">
            <a:extLst>
              <a:ext uri="{FF2B5EF4-FFF2-40B4-BE49-F238E27FC236}">
                <a16:creationId xmlns:a16="http://schemas.microsoft.com/office/drawing/2014/main" id="{DAF674E1-EDA2-B709-C1D0-1C4394B007FC}"/>
              </a:ext>
            </a:extLst>
          </p:cNvPr>
          <p:cNvSpPr>
            <a:spLocks noGrp="1"/>
          </p:cNvSpPr>
          <p:nvPr>
            <p:ph idx="1"/>
          </p:nvPr>
        </p:nvSpPr>
        <p:spPr/>
        <p:txBody>
          <a:bodyPr/>
          <a:lstStyle/>
          <a:p>
            <a:pPr algn="just"/>
            <a:r>
              <a:rPr lang="en-US" dirty="0"/>
              <a:t>Hadoop MapReduce is the processing unit of Hadoop. In the MapReduce approach, the processing is done at the slave nodes, and the final result is sent to the master node.</a:t>
            </a:r>
          </a:p>
          <a:p>
            <a:pPr algn="just"/>
            <a:r>
              <a:rPr lang="en-US" dirty="0"/>
              <a:t>A data containing code is used to process the entire data. This coded data is usually very small in comparison to the data itself. You only need to send a few kilobytes worth of code to perform a heavy-duty process on computers.</a:t>
            </a:r>
          </a:p>
          <a:p>
            <a:pPr algn="just"/>
            <a:endParaRPr lang="en-IN" dirty="0"/>
          </a:p>
        </p:txBody>
      </p:sp>
      <p:pic>
        <p:nvPicPr>
          <p:cNvPr id="2050" name="Picture 2" descr="mapreduce_steps.">
            <a:extLst>
              <a:ext uri="{FF2B5EF4-FFF2-40B4-BE49-F238E27FC236}">
                <a16:creationId xmlns:a16="http://schemas.microsoft.com/office/drawing/2014/main" id="{ECEB7643-B7B5-612A-0F18-7CA0E51B6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668" y="4773872"/>
            <a:ext cx="7242401" cy="163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557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21028" y="1321896"/>
            <a:ext cx="7852710" cy="3493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urw-din"/>
              </a:rPr>
              <a:t>ls:</a:t>
            </a:r>
            <a:r>
              <a:rPr kumimoji="0" lang="en-US" altLang="en-US" b="0" i="0" u="none" strike="noStrike" cap="none" normalizeH="0" baseline="0" dirty="0">
                <a:ln>
                  <a:noFill/>
                </a:ln>
                <a:solidFill>
                  <a:srgbClr val="273239"/>
                </a:solidFill>
                <a:effectLst/>
                <a:latin typeface="urw-din"/>
              </a:rPr>
              <a:t> This command is used to list all the files. Use </a:t>
            </a:r>
            <a:r>
              <a:rPr kumimoji="0" lang="en-US" altLang="en-US" b="0" i="1" u="none" strike="noStrike" cap="none" normalizeH="0" baseline="0" dirty="0" err="1">
                <a:ln>
                  <a:noFill/>
                </a:ln>
                <a:solidFill>
                  <a:srgbClr val="273239"/>
                </a:solidFill>
                <a:effectLst/>
                <a:latin typeface="urw-din"/>
              </a:rPr>
              <a:t>lsr</a:t>
            </a:r>
            <a:r>
              <a:rPr kumimoji="0" lang="en-US" altLang="en-US" b="0" i="0" u="none" strike="noStrike" cap="none" normalizeH="0" baseline="0" dirty="0">
                <a:ln>
                  <a:noFill/>
                </a:ln>
                <a:solidFill>
                  <a:srgbClr val="273239"/>
                </a:solidFill>
                <a:effectLst/>
                <a:latin typeface="urw-din"/>
              </a:rPr>
              <a:t> for recursive approach. It is useful when we want a hierarchy of a folder.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urw-din"/>
              </a:rPr>
              <a:t>Syntax:</a:t>
            </a:r>
            <a:endParaRPr kumimoji="0" lang="en-US" alt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bin/</a:t>
            </a:r>
            <a:r>
              <a:rPr kumimoji="0" lang="en-US" altLang="en-US" b="0" i="0" u="none" strike="noStrike" cap="none" normalizeH="0" baseline="0" dirty="0" err="1">
                <a:ln>
                  <a:noFill/>
                </a:ln>
                <a:solidFill>
                  <a:srgbClr val="273239"/>
                </a:solidFill>
                <a:effectLst/>
                <a:latin typeface="Consolas" panose="020B0609020204030204" pitchFamily="49" charset="0"/>
              </a:rPr>
              <a:t>hdfs</a:t>
            </a: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273239"/>
                </a:solidFill>
                <a:effectLst/>
                <a:latin typeface="Consolas" panose="020B0609020204030204" pitchFamily="49" charset="0"/>
              </a:rPr>
              <a:t>dfs</a:t>
            </a:r>
            <a:r>
              <a:rPr kumimoji="0" lang="en-US" altLang="en-US" b="0" i="0" u="none" strike="noStrike" cap="none" normalizeH="0" baseline="0" dirty="0">
                <a:ln>
                  <a:noFill/>
                </a:ln>
                <a:solidFill>
                  <a:srgbClr val="273239"/>
                </a:solidFill>
                <a:effectLst/>
                <a:latin typeface="Consolas" panose="020B0609020204030204" pitchFamily="49" charset="0"/>
              </a:rPr>
              <a:t> -ls &lt;path&gt;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urw-din"/>
              </a:rPr>
              <a:t>Example:</a:t>
            </a:r>
            <a:endParaRPr kumimoji="0" lang="en-US" alt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bin/</a:t>
            </a:r>
            <a:r>
              <a:rPr kumimoji="0" lang="en-US" altLang="en-US" b="0" i="0" u="none" strike="noStrike" cap="none" normalizeH="0" baseline="0" dirty="0" err="1">
                <a:ln>
                  <a:noFill/>
                </a:ln>
                <a:solidFill>
                  <a:srgbClr val="273239"/>
                </a:solidFill>
                <a:effectLst/>
                <a:latin typeface="Consolas" panose="020B0609020204030204" pitchFamily="49" charset="0"/>
              </a:rPr>
              <a:t>hdfs</a:t>
            </a: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273239"/>
                </a:solidFill>
                <a:effectLst/>
                <a:latin typeface="Consolas" panose="020B0609020204030204" pitchFamily="49" charset="0"/>
              </a:rPr>
              <a:t>dfs</a:t>
            </a:r>
            <a:r>
              <a:rPr kumimoji="0" lang="en-US" altLang="en-US" b="0" i="0" u="none" strike="noStrike" cap="none" normalizeH="0" baseline="0" dirty="0">
                <a:ln>
                  <a:noFill/>
                </a:ln>
                <a:solidFill>
                  <a:srgbClr val="273239"/>
                </a:solidFill>
                <a:effectLst/>
                <a:latin typeface="Consolas" panose="020B0609020204030204" pitchFamily="49" charset="0"/>
              </a:rPr>
              <a:t> -ls /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urw-din"/>
              </a:rPr>
              <a:t>It will print all the directories present in HDFS. bin directory contains executables so, </a:t>
            </a:r>
            <a:r>
              <a:rPr kumimoji="0" lang="en-US" altLang="en-US" b="0" i="1" u="none" strike="noStrike" cap="none" normalizeH="0" baseline="0" dirty="0">
                <a:ln>
                  <a:noFill/>
                </a:ln>
                <a:solidFill>
                  <a:srgbClr val="273239"/>
                </a:solidFill>
                <a:effectLst/>
                <a:latin typeface="urw-din"/>
              </a:rPr>
              <a:t>bin/</a:t>
            </a:r>
            <a:r>
              <a:rPr kumimoji="0" lang="en-US" altLang="en-US" b="0" i="1" u="none" strike="noStrike" cap="none" normalizeH="0" baseline="0" dirty="0" err="1">
                <a:ln>
                  <a:noFill/>
                </a:ln>
                <a:solidFill>
                  <a:srgbClr val="273239"/>
                </a:solidFill>
                <a:effectLst/>
                <a:latin typeface="urw-din"/>
              </a:rPr>
              <a:t>hdfs</a:t>
            </a:r>
            <a:r>
              <a:rPr kumimoji="0" lang="en-US" altLang="en-US" b="0" i="0" u="none" strike="noStrike" cap="none" normalizeH="0" baseline="0" dirty="0">
                <a:ln>
                  <a:noFill/>
                </a:ln>
                <a:solidFill>
                  <a:srgbClr val="273239"/>
                </a:solidFill>
                <a:effectLst/>
                <a:latin typeface="urw-din"/>
              </a:rPr>
              <a:t> means we want the executables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urw-din"/>
              </a:rPr>
              <a:t>of </a:t>
            </a:r>
            <a:r>
              <a:rPr kumimoji="0" lang="en-US" altLang="en-US" b="0" i="0" u="none" strike="noStrike" cap="none" normalizeH="0" baseline="0" dirty="0" err="1">
                <a:ln>
                  <a:noFill/>
                </a:ln>
                <a:solidFill>
                  <a:srgbClr val="273239"/>
                </a:solidFill>
                <a:effectLst/>
                <a:latin typeface="urw-din"/>
              </a:rPr>
              <a:t>hdfs</a:t>
            </a:r>
            <a:r>
              <a:rPr kumimoji="0" lang="en-US" altLang="en-US" b="0" i="0" u="none" strike="noStrike" cap="none" normalizeH="0" baseline="0" dirty="0">
                <a:ln>
                  <a:noFill/>
                </a:ln>
                <a:solidFill>
                  <a:srgbClr val="273239"/>
                </a:solidFill>
                <a:effectLst/>
                <a:latin typeface="urw-din"/>
              </a:rPr>
              <a:t> particularly </a:t>
            </a:r>
            <a:r>
              <a:rPr kumimoji="0" lang="en-US" altLang="en-US" b="0" i="1" u="none" strike="noStrike" cap="none" normalizeH="0" baseline="0" dirty="0" err="1">
                <a:ln>
                  <a:noFill/>
                </a:ln>
                <a:solidFill>
                  <a:srgbClr val="273239"/>
                </a:solidFill>
                <a:effectLst/>
                <a:latin typeface="urw-din"/>
              </a:rPr>
              <a:t>dfs</a:t>
            </a:r>
            <a:r>
              <a:rPr kumimoji="0" lang="en-US" altLang="en-US" b="0" i="0" u="none" strike="noStrike" cap="none" normalizeH="0" baseline="0" dirty="0">
                <a:ln>
                  <a:noFill/>
                </a:ln>
                <a:solidFill>
                  <a:srgbClr val="273239"/>
                </a:solidFill>
                <a:effectLst/>
                <a:latin typeface="urw-din"/>
              </a:rPr>
              <a:t>(Distributed File System) commands.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7" name="Picture 3"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 y="4010297"/>
            <a:ext cx="9548949" cy="25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840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677334" y="117135"/>
            <a:ext cx="9054495" cy="23057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273239"/>
                </a:solidFill>
                <a:effectLst/>
                <a:latin typeface="urw-din"/>
              </a:rPr>
              <a:t>mkdir</a:t>
            </a:r>
            <a:r>
              <a:rPr kumimoji="0" lang="en-US" altLang="en-US" sz="1400" b="0" i="0" u="none" strike="noStrike" cap="none" normalizeH="0" baseline="0" dirty="0">
                <a:ln>
                  <a:noFill/>
                </a:ln>
                <a:solidFill>
                  <a:srgbClr val="273239"/>
                </a:solidFill>
                <a:effectLst/>
                <a:latin typeface="urw-din"/>
              </a:rPr>
              <a:t>: To create a directory. In Hadoop </a:t>
            </a:r>
            <a:r>
              <a:rPr kumimoji="0" lang="en-US" altLang="en-US" sz="1400" b="0" i="1" u="none" strike="noStrike" cap="none" normalizeH="0" baseline="0" dirty="0" err="1">
                <a:ln>
                  <a:noFill/>
                </a:ln>
                <a:solidFill>
                  <a:srgbClr val="273239"/>
                </a:solidFill>
                <a:effectLst/>
                <a:latin typeface="urw-din"/>
              </a:rPr>
              <a:t>dfs</a:t>
            </a:r>
            <a:r>
              <a:rPr kumimoji="0" lang="en-US" altLang="en-US" sz="1400" b="0" i="1" u="none" strike="noStrike" cap="none" normalizeH="0" baseline="0" dirty="0">
                <a:ln>
                  <a:noFill/>
                </a:ln>
                <a:solidFill>
                  <a:srgbClr val="273239"/>
                </a:solidFill>
                <a:effectLst/>
                <a:latin typeface="urw-din"/>
              </a:rPr>
              <a:t> </a:t>
            </a:r>
            <a:r>
              <a:rPr kumimoji="0" lang="en-US" altLang="en-US" sz="1400" b="0" i="0" u="none" strike="noStrike" cap="none" normalizeH="0" baseline="0" dirty="0">
                <a:ln>
                  <a:noFill/>
                </a:ln>
                <a:solidFill>
                  <a:srgbClr val="273239"/>
                </a:solidFill>
                <a:effectLst/>
                <a:latin typeface="urw-din"/>
              </a:rPr>
              <a:t>there is no home directory by default. So let’s first create it.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73239"/>
                </a:solidFill>
                <a:effectLst/>
                <a:latin typeface="urw-din"/>
              </a:rPr>
              <a:t>Syntax:</a:t>
            </a:r>
            <a:endParaRPr kumimoji="0" lang="en-US" altLang="en-US" sz="1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bin/</a:t>
            </a:r>
            <a:r>
              <a:rPr kumimoji="0" lang="en-US" altLang="en-US" sz="1400" b="0" i="0" u="none" strike="noStrike" cap="none" normalizeH="0" baseline="0" dirty="0" err="1">
                <a:ln>
                  <a:noFill/>
                </a:ln>
                <a:solidFill>
                  <a:srgbClr val="273239"/>
                </a:solidFill>
                <a:effectLst/>
                <a:latin typeface="Consolas" panose="020B0609020204030204" pitchFamily="49" charset="0"/>
              </a:rPr>
              <a:t>hdfs</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273239"/>
                </a:solidFill>
                <a:effectLst/>
                <a:latin typeface="Consolas" panose="020B0609020204030204" pitchFamily="49" charset="0"/>
              </a:rPr>
              <a:t>dfs</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273239"/>
                </a:solidFill>
                <a:effectLst/>
                <a:latin typeface="Consolas" panose="020B0609020204030204" pitchFamily="49" charset="0"/>
              </a:rPr>
              <a:t>mkdir</a:t>
            </a:r>
            <a:r>
              <a:rPr kumimoji="0" lang="en-US" altLang="en-US" sz="1400" b="0" i="0" u="none" strike="noStrike" cap="none" normalizeH="0" baseline="0" dirty="0">
                <a:ln>
                  <a:noFill/>
                </a:ln>
                <a:solidFill>
                  <a:srgbClr val="273239"/>
                </a:solidFill>
                <a:effectLst/>
                <a:latin typeface="Consolas" panose="020B0609020204030204" pitchFamily="49" charset="0"/>
              </a:rPr>
              <a:t> &lt;folder name&gt; creating home directory: </a:t>
            </a:r>
            <a:r>
              <a:rPr kumimoji="0" lang="en-US" altLang="en-US" sz="1400" b="0" i="0" u="none" strike="noStrike" cap="none" normalizeH="0" baseline="0" dirty="0" err="1">
                <a:ln>
                  <a:noFill/>
                </a:ln>
                <a:solidFill>
                  <a:srgbClr val="273239"/>
                </a:solidFill>
                <a:effectLst/>
                <a:latin typeface="Consolas" panose="020B0609020204030204" pitchFamily="49" charset="0"/>
              </a:rPr>
              <a:t>hdfs</a:t>
            </a:r>
            <a:r>
              <a:rPr kumimoji="0" lang="en-US" altLang="en-US" sz="1400" b="0" i="0" u="none" strike="noStrike" cap="none" normalizeH="0" baseline="0" dirty="0">
                <a:ln>
                  <a:noFill/>
                </a:ln>
                <a:solidFill>
                  <a:srgbClr val="273239"/>
                </a:solidFill>
                <a:effectLst/>
                <a:latin typeface="Consolas" panose="020B0609020204030204" pitchFamily="49" charset="0"/>
              </a:rPr>
              <a:t>/bin -</a:t>
            </a:r>
            <a:r>
              <a:rPr kumimoji="0" lang="en-US" altLang="en-US" sz="1400" b="0" i="0" u="none" strike="noStrike" cap="none" normalizeH="0" baseline="0" dirty="0" err="1">
                <a:ln>
                  <a:noFill/>
                </a:ln>
                <a:solidFill>
                  <a:srgbClr val="273239"/>
                </a:solidFill>
                <a:effectLst/>
                <a:latin typeface="Consolas" panose="020B0609020204030204" pitchFamily="49" charset="0"/>
              </a:rPr>
              <a:t>mkdir</a:t>
            </a:r>
            <a:r>
              <a:rPr kumimoji="0" lang="en-US" altLang="en-US" sz="1400" b="0" i="0" u="none" strike="noStrike" cap="none" normalizeH="0" baseline="0" dirty="0">
                <a:ln>
                  <a:noFill/>
                </a:ln>
                <a:solidFill>
                  <a:srgbClr val="273239"/>
                </a:solidFill>
                <a:effectLst/>
                <a:latin typeface="Consolas" panose="020B0609020204030204" pitchFamily="49" charset="0"/>
              </a:rPr>
              <a:t> /user </a:t>
            </a:r>
            <a:r>
              <a:rPr kumimoji="0" lang="en-US" altLang="en-US" sz="1400" b="0" i="0" u="none" strike="noStrike" cap="none" normalizeH="0" baseline="0" dirty="0" err="1">
                <a:ln>
                  <a:noFill/>
                </a:ln>
                <a:solidFill>
                  <a:srgbClr val="273239"/>
                </a:solidFill>
                <a:effectLst/>
                <a:latin typeface="Consolas" panose="020B0609020204030204" pitchFamily="49" charset="0"/>
              </a:rPr>
              <a:t>hdfs</a:t>
            </a:r>
            <a:r>
              <a:rPr kumimoji="0" lang="en-US" altLang="en-US" sz="1400" b="0" i="0" u="none" strike="noStrike" cap="none" normalizeH="0" baseline="0" dirty="0">
                <a:ln>
                  <a:noFill/>
                </a:ln>
                <a:solidFill>
                  <a:srgbClr val="273239"/>
                </a:solidFill>
                <a:effectLst/>
                <a:latin typeface="Consolas" panose="020B0609020204030204" pitchFamily="49" charset="0"/>
              </a:rPr>
              <a:t>/bin -</a:t>
            </a:r>
            <a:r>
              <a:rPr kumimoji="0" lang="en-US" altLang="en-US" sz="1400" b="0" i="0" u="none" strike="noStrike" cap="none" normalizeH="0" baseline="0" dirty="0" err="1">
                <a:ln>
                  <a:noFill/>
                </a:ln>
                <a:solidFill>
                  <a:srgbClr val="273239"/>
                </a:solidFill>
                <a:effectLst/>
                <a:latin typeface="Consolas" panose="020B0609020204030204" pitchFamily="49" charset="0"/>
              </a:rPr>
              <a:t>mkdir</a:t>
            </a:r>
            <a:r>
              <a:rPr kumimoji="0" lang="en-US" altLang="en-US" sz="1400" b="0" i="0" u="none" strike="noStrike" cap="none" normalizeH="0" baseline="0" dirty="0">
                <a:ln>
                  <a:noFill/>
                </a:ln>
                <a:solidFill>
                  <a:srgbClr val="273239"/>
                </a:solidFill>
                <a:effectLst/>
                <a:latin typeface="Consolas" panose="020B0609020204030204" pitchFamily="49" charset="0"/>
              </a:rPr>
              <a:t> /user/username </a:t>
            </a:r>
            <a:br>
              <a:rPr kumimoji="0" lang="en-US" altLang="en-US" sz="1400" b="0" i="0" u="none" strike="noStrike" cap="none" normalizeH="0" baseline="0" dirty="0">
                <a:ln>
                  <a:noFill/>
                </a:ln>
                <a:solidFill>
                  <a:srgbClr val="273239"/>
                </a:solidFill>
                <a:effectLst/>
                <a:latin typeface="Consolas" panose="020B0609020204030204" pitchFamily="49" charset="0"/>
              </a:rPr>
            </a:br>
            <a:r>
              <a:rPr kumimoji="0" lang="en-US" altLang="en-US" sz="1400" b="0" i="0" u="none" strike="noStrike" cap="none" normalizeH="0" baseline="0" dirty="0">
                <a:ln>
                  <a:noFill/>
                </a:ln>
                <a:solidFill>
                  <a:srgbClr val="273239"/>
                </a:solidFill>
                <a:effectLst/>
                <a:latin typeface="Consolas" panose="020B0609020204030204" pitchFamily="49" charset="0"/>
              </a:rPr>
              <a:t>-&gt; write the username of your computer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73239"/>
                </a:solidFill>
                <a:effectLst/>
                <a:latin typeface="urw-din"/>
              </a:rPr>
              <a:t>Example:</a:t>
            </a:r>
            <a:endParaRPr kumimoji="0" lang="en-US" altLang="en-US" sz="1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bin/</a:t>
            </a:r>
            <a:r>
              <a:rPr kumimoji="0" lang="en-US" altLang="en-US" sz="1400" b="0" i="0" u="none" strike="noStrike" cap="none" normalizeH="0" baseline="0" dirty="0" err="1">
                <a:ln>
                  <a:noFill/>
                </a:ln>
                <a:solidFill>
                  <a:srgbClr val="273239"/>
                </a:solidFill>
                <a:effectLst/>
                <a:latin typeface="Consolas" panose="020B0609020204030204" pitchFamily="49" charset="0"/>
              </a:rPr>
              <a:t>hdfs</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273239"/>
                </a:solidFill>
                <a:effectLst/>
                <a:latin typeface="Consolas" panose="020B0609020204030204" pitchFamily="49" charset="0"/>
              </a:rPr>
              <a:t>dfs</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273239"/>
                </a:solidFill>
                <a:effectLst/>
                <a:latin typeface="Consolas" panose="020B0609020204030204" pitchFamily="49" charset="0"/>
              </a:rPr>
              <a:t>mkdir</a:t>
            </a:r>
            <a:r>
              <a:rPr kumimoji="0" lang="en-US" altLang="en-US" sz="1400" b="0" i="0" u="none" strike="noStrike" cap="none" normalizeH="0" baseline="0" dirty="0">
                <a:ln>
                  <a:noFill/>
                </a:ln>
                <a:solidFill>
                  <a:srgbClr val="273239"/>
                </a:solidFill>
                <a:effectLst/>
                <a:latin typeface="Consolas" panose="020B0609020204030204" pitchFamily="49" charset="0"/>
              </a:rPr>
              <a:t> /geeks =&gt; '/' means absolute path bin/</a:t>
            </a:r>
            <a:r>
              <a:rPr kumimoji="0" lang="en-US" altLang="en-US" sz="1400" b="0" i="0" u="none" strike="noStrike" cap="none" normalizeH="0" baseline="0" dirty="0" err="1">
                <a:ln>
                  <a:noFill/>
                </a:ln>
                <a:solidFill>
                  <a:srgbClr val="273239"/>
                </a:solidFill>
                <a:effectLst/>
                <a:latin typeface="Consolas" panose="020B0609020204030204" pitchFamily="49" charset="0"/>
              </a:rPr>
              <a:t>hdfs</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273239"/>
                </a:solidFill>
                <a:effectLst/>
                <a:latin typeface="Consolas" panose="020B0609020204030204" pitchFamily="49" charset="0"/>
              </a:rPr>
              <a:t>dfs</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273239"/>
                </a:solidFill>
                <a:effectLst/>
                <a:latin typeface="Consolas" panose="020B0609020204030204" pitchFamily="49" charset="0"/>
              </a:rPr>
              <a:t>mkdir</a:t>
            </a:r>
            <a:r>
              <a:rPr kumimoji="0" lang="en-US" altLang="en-US" sz="1400" b="0" i="0" u="none" strike="noStrike" cap="none" normalizeH="0" baseline="0" dirty="0">
                <a:ln>
                  <a:noFill/>
                </a:ln>
                <a:solidFill>
                  <a:srgbClr val="273239"/>
                </a:solidFill>
                <a:effectLst/>
                <a:latin typeface="Consolas" panose="020B0609020204030204" pitchFamily="49" charset="0"/>
              </a:rPr>
              <a:t> geeks2 =&gt; Relative path </a:t>
            </a:r>
            <a:br>
              <a:rPr kumimoji="0" lang="en-US" altLang="en-US" sz="1400" b="0" i="0" u="none" strike="noStrike" cap="none" normalizeH="0" baseline="0" dirty="0">
                <a:ln>
                  <a:noFill/>
                </a:ln>
                <a:solidFill>
                  <a:srgbClr val="273239"/>
                </a:solidFill>
                <a:effectLst/>
                <a:latin typeface="Consolas" panose="020B0609020204030204" pitchFamily="49" charset="0"/>
              </a:rPr>
            </a:br>
            <a:r>
              <a:rPr kumimoji="0" lang="en-US" altLang="en-US" sz="1400" b="0" i="0" u="none" strike="noStrike" cap="none" normalizeH="0" baseline="0" dirty="0">
                <a:ln>
                  <a:noFill/>
                </a:ln>
                <a:solidFill>
                  <a:srgbClr val="273239"/>
                </a:solidFill>
                <a:effectLst/>
                <a:latin typeface="Consolas" panose="020B0609020204030204" pitchFamily="49" charset="0"/>
              </a:rPr>
              <a:t>-&gt; the folder will be created relative to the home directory. </a:t>
            </a: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1" name="Picture 3" descr="https://media.geeksforgeeks.org/wp-content/uploads/mkdir_ls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612572"/>
            <a:ext cx="8596312" cy="133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844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media.geeksforgeeks.org/wp-content/uploads/mkdir_ls_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1567543"/>
            <a:ext cx="8596312" cy="32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18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677334" y="408228"/>
            <a:ext cx="6441923"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273239"/>
                </a:solidFill>
                <a:effectLst/>
                <a:latin typeface="urw-din"/>
              </a:rPr>
              <a:t>touchz</a:t>
            </a:r>
            <a:r>
              <a:rPr kumimoji="0" lang="en-US" altLang="en-US" sz="1600" b="0" i="0" u="none" strike="noStrike" cap="none" normalizeH="0" baseline="0" dirty="0">
                <a:ln>
                  <a:noFill/>
                </a:ln>
                <a:solidFill>
                  <a:srgbClr val="273239"/>
                </a:solidFill>
                <a:effectLst/>
                <a:latin typeface="urw-din"/>
              </a:rPr>
              <a:t>: It creates an empty file.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Syntax:</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touchz</a:t>
            </a:r>
            <a:r>
              <a:rPr kumimoji="0" lang="en-US" altLang="en-US" sz="1600" b="0" i="0" u="none" strike="noStrike" cap="none" normalizeH="0" baseline="0" dirty="0">
                <a:ln>
                  <a:noFill/>
                </a:ln>
                <a:solidFill>
                  <a:srgbClr val="273239"/>
                </a:solidFill>
                <a:effectLst/>
                <a:latin typeface="Consolas" panose="020B0609020204030204" pitchFamily="49" charset="0"/>
              </a:rPr>
              <a:t> &lt;</a:t>
            </a:r>
            <a:r>
              <a:rPr kumimoji="0" lang="en-US" altLang="en-US" sz="1600" b="0" i="0" u="none" strike="noStrike" cap="none" normalizeH="0" baseline="0" dirty="0" err="1">
                <a:ln>
                  <a:noFill/>
                </a:ln>
                <a:solidFill>
                  <a:srgbClr val="273239"/>
                </a:solidFill>
                <a:effectLst/>
                <a:latin typeface="Consolas" panose="020B0609020204030204" pitchFamily="49" charset="0"/>
              </a:rPr>
              <a:t>file_path</a:t>
            </a:r>
            <a:r>
              <a:rPr kumimoji="0" lang="en-US" altLang="en-US" sz="1600" b="0" i="0" u="none" strike="noStrike" cap="none" normalizeH="0" baseline="0" dirty="0">
                <a:ln>
                  <a:noFill/>
                </a:ln>
                <a:solidFill>
                  <a:srgbClr val="273239"/>
                </a:solidFill>
                <a:effectLst/>
                <a:latin typeface="Consolas" panose="020B0609020204030204" pitchFamily="49" charset="0"/>
              </a:rPr>
              <a:t>&gt;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Example:  </a:t>
            </a:r>
            <a:r>
              <a:rPr kumimoji="0" lang="en-US" altLang="en-US" sz="1600" b="1" i="0" u="none" strike="noStrike" cap="none" normalizeH="0" baseline="0" dirty="0" err="1">
                <a:ln>
                  <a:noFill/>
                </a:ln>
                <a:solidFill>
                  <a:srgbClr val="273239"/>
                </a:solidFill>
                <a:effectLst/>
                <a:latin typeface="urw-din"/>
              </a:rPr>
              <a:t>hdfs</a:t>
            </a:r>
            <a:r>
              <a:rPr kumimoji="0" lang="en-US" altLang="en-US" sz="1600" b="1" i="0" u="none" strike="noStrike" cap="none" normalizeH="0" baseline="0" dirty="0">
                <a:ln>
                  <a:noFill/>
                </a:ln>
                <a:solidFill>
                  <a:srgbClr val="273239"/>
                </a:solidFill>
                <a:effectLst/>
                <a:latin typeface="urw-din"/>
              </a:rPr>
              <a:t> </a:t>
            </a:r>
            <a:r>
              <a:rPr kumimoji="0" lang="en-US" altLang="en-US" sz="1600" b="1" i="0" u="none" strike="noStrike" cap="none" normalizeH="0" baseline="0" dirty="0" err="1">
                <a:ln>
                  <a:noFill/>
                </a:ln>
                <a:solidFill>
                  <a:srgbClr val="273239"/>
                </a:solidFill>
                <a:effectLst/>
                <a:latin typeface="urw-din"/>
              </a:rPr>
              <a:t>dfs</a:t>
            </a:r>
            <a:r>
              <a:rPr kumimoji="0" lang="en-US" altLang="en-US" sz="1600" b="1" i="0" u="none" strike="noStrike" cap="none" normalizeH="0" baseline="0" dirty="0">
                <a:ln>
                  <a:noFill/>
                </a:ln>
                <a:solidFill>
                  <a:srgbClr val="273239"/>
                </a:solidFill>
                <a:effectLst/>
                <a:latin typeface="urw-din"/>
              </a:rPr>
              <a:t>  –</a:t>
            </a:r>
            <a:r>
              <a:rPr lang="en-US" altLang="en-US" sz="1600" b="1" dirty="0">
                <a:solidFill>
                  <a:srgbClr val="273239"/>
                </a:solidFill>
                <a:latin typeface="urw-din"/>
              </a:rPr>
              <a:t>t</a:t>
            </a:r>
            <a:r>
              <a:rPr kumimoji="0" lang="en-US" altLang="en-US" sz="1600" b="1" i="0" u="none" strike="noStrike" cap="none" normalizeH="0" baseline="0" dirty="0">
                <a:ln>
                  <a:noFill/>
                </a:ln>
                <a:solidFill>
                  <a:srgbClr val="273239"/>
                </a:solidFill>
                <a:effectLst/>
                <a:latin typeface="urw-din"/>
              </a:rPr>
              <a:t>ouch /geeks/myfile.txt</a:t>
            </a:r>
            <a:r>
              <a:rPr kumimoji="0" lang="en-US" altLang="en-US" sz="1600" b="1" i="0" u="none" strike="noStrike" cap="none" normalizeH="0" dirty="0">
                <a:ln>
                  <a:noFill/>
                </a:ln>
                <a:solidFill>
                  <a:srgbClr val="273239"/>
                </a:solidFill>
                <a:effectLst/>
                <a:latin typeface="urw-din"/>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bin/hdfs dfs -touchz /geeks/myfile.txt </a:t>
            </a: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21" name="Picture 5" descr="https://media.geeksforgeeks.org/wp-content/uploads/touchz.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011680"/>
            <a:ext cx="8596312" cy="267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846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94008" y="176399"/>
            <a:ext cx="9916643" cy="27366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273239"/>
                </a:solidFill>
                <a:effectLst/>
                <a:latin typeface="urw-din"/>
              </a:rPr>
              <a:t>copyFromLocal</a:t>
            </a:r>
            <a:r>
              <a:rPr kumimoji="0" lang="en-US" altLang="en-US" sz="1800" b="1" i="0" u="none" strike="noStrike" cap="none" normalizeH="0" baseline="0" dirty="0">
                <a:ln>
                  <a:noFill/>
                </a:ln>
                <a:solidFill>
                  <a:srgbClr val="273239"/>
                </a:solidFill>
                <a:effectLst/>
                <a:latin typeface="urw-din"/>
              </a:rPr>
              <a:t> (or) put:</a:t>
            </a:r>
            <a:r>
              <a:rPr kumimoji="0" lang="en-US" altLang="en-US" sz="1800" b="0" i="0" u="none" strike="noStrike" cap="none" normalizeH="0" baseline="0" dirty="0">
                <a:ln>
                  <a:noFill/>
                </a:ln>
                <a:solidFill>
                  <a:srgbClr val="273239"/>
                </a:solidFill>
                <a:effectLst/>
                <a:latin typeface="urw-din"/>
              </a:rPr>
              <a:t> To copy files/folders from local file system to </a:t>
            </a:r>
            <a:r>
              <a:rPr kumimoji="0" lang="en-US" altLang="en-US" sz="1800" b="0" i="0" u="none" strike="noStrike" cap="none" normalizeH="0" baseline="0" dirty="0" err="1">
                <a:ln>
                  <a:noFill/>
                </a:ln>
                <a:solidFill>
                  <a:srgbClr val="273239"/>
                </a:solidFill>
                <a:effectLst/>
                <a:latin typeface="urw-din"/>
              </a:rPr>
              <a:t>hdfs</a:t>
            </a:r>
            <a:r>
              <a:rPr kumimoji="0" lang="en-US" altLang="en-US" sz="1800" b="0" i="0" u="none" strike="noStrike" cap="none" normalizeH="0" baseline="0" dirty="0">
                <a:ln>
                  <a:noFill/>
                </a:ln>
                <a:solidFill>
                  <a:srgbClr val="273239"/>
                </a:solidFill>
                <a:effectLst/>
                <a:latin typeface="urw-din"/>
              </a:rPr>
              <a:t> store. </a:t>
            </a:r>
            <a:br>
              <a:rPr kumimoji="0" lang="en-US" altLang="en-US" sz="1800" b="0" i="0" u="none" strike="noStrike" cap="none" normalizeH="0" baseline="0" dirty="0">
                <a:ln>
                  <a:noFill/>
                </a:ln>
                <a:solidFill>
                  <a:srgbClr val="273239"/>
                </a:solidFill>
                <a:effectLst/>
                <a:latin typeface="urw-din"/>
              </a:rPr>
            </a:br>
            <a:r>
              <a:rPr kumimoji="0" lang="en-US" altLang="en-US" sz="1800" b="0" i="0" u="none" strike="noStrike" cap="none" normalizeH="0" baseline="0" dirty="0">
                <a:ln>
                  <a:noFill/>
                </a:ln>
                <a:solidFill>
                  <a:srgbClr val="273239"/>
                </a:solidFill>
                <a:effectLst/>
                <a:latin typeface="urw-din"/>
              </a:rPr>
              <a:t>This is the most important command. Local </a:t>
            </a:r>
            <a:r>
              <a:rPr kumimoji="0" lang="en-US" altLang="en-US" sz="1800" b="0" i="0" u="none" strike="noStrike" cap="none" normalizeH="0" baseline="0" dirty="0" err="1">
                <a:ln>
                  <a:noFill/>
                </a:ln>
                <a:solidFill>
                  <a:srgbClr val="273239"/>
                </a:solidFill>
                <a:effectLst/>
                <a:latin typeface="urw-din"/>
              </a:rPr>
              <a:t>filesystem</a:t>
            </a:r>
            <a:r>
              <a:rPr kumimoji="0" lang="en-US" altLang="en-US" sz="1800" b="0" i="0" u="none" strike="noStrike" cap="none" normalizeH="0" baseline="0" dirty="0">
                <a:ln>
                  <a:noFill/>
                </a:ln>
                <a:solidFill>
                  <a:srgbClr val="273239"/>
                </a:solidFill>
                <a:effectLst/>
                <a:latin typeface="urw-din"/>
              </a:rPr>
              <a:t> means the files present on the OS.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urw-din"/>
              </a:rPr>
              <a:t>Syntax:</a:t>
            </a:r>
            <a:endParaRPr kumimoji="0" lang="en-US" altLang="en-US" sz="18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bin/</a:t>
            </a:r>
            <a:r>
              <a:rPr kumimoji="0" lang="en-US" altLang="en-US" sz="1800" b="0" i="0" u="none" strike="noStrike" cap="none" normalizeH="0" baseline="0" dirty="0" err="1">
                <a:ln>
                  <a:noFill/>
                </a:ln>
                <a:solidFill>
                  <a:srgbClr val="273239"/>
                </a:solidFill>
                <a:effectLst/>
                <a:latin typeface="Consolas" panose="020B0609020204030204" pitchFamily="49" charset="0"/>
              </a:rPr>
              <a:t>hdfs</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273239"/>
                </a:solidFill>
                <a:effectLst/>
                <a:latin typeface="Consolas" panose="020B0609020204030204" pitchFamily="49" charset="0"/>
              </a:rPr>
              <a:t>dfs</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273239"/>
                </a:solidFill>
                <a:effectLst/>
                <a:latin typeface="Consolas" panose="020B0609020204030204" pitchFamily="49" charset="0"/>
              </a:rPr>
              <a:t>copyFromLocal</a:t>
            </a:r>
            <a:r>
              <a:rPr kumimoji="0" lang="en-US" altLang="en-US" sz="1800" b="0" i="0" u="none" strike="noStrike" cap="none" normalizeH="0" baseline="0" dirty="0">
                <a:ln>
                  <a:noFill/>
                </a:ln>
                <a:solidFill>
                  <a:srgbClr val="273239"/>
                </a:solidFill>
                <a:effectLst/>
                <a:latin typeface="Consolas" panose="020B0609020204030204" pitchFamily="49" charset="0"/>
              </a:rPr>
              <a:t> &lt;local file path&gt; &lt;</a:t>
            </a:r>
            <a:r>
              <a:rPr kumimoji="0" lang="en-US" altLang="en-US" sz="1800" b="0" i="0" u="none" strike="noStrike" cap="none" normalizeH="0" baseline="0" dirty="0" err="1">
                <a:ln>
                  <a:noFill/>
                </a:ln>
                <a:solidFill>
                  <a:srgbClr val="273239"/>
                </a:solidFill>
                <a:effectLst/>
                <a:latin typeface="Consolas" panose="020B0609020204030204" pitchFamily="49" charset="0"/>
              </a:rPr>
              <a:t>dest</a:t>
            </a:r>
            <a:r>
              <a:rPr kumimoji="0" lang="en-US" altLang="en-US" sz="1800" b="0" i="0" u="none" strike="noStrike" cap="none" normalizeH="0" baseline="0" dirty="0">
                <a:ln>
                  <a:noFill/>
                </a:ln>
                <a:solidFill>
                  <a:srgbClr val="273239"/>
                </a:solidFill>
                <a:effectLst/>
                <a:latin typeface="Consolas" panose="020B0609020204030204" pitchFamily="49" charset="0"/>
              </a:rPr>
              <a:t>(present on </a:t>
            </a:r>
            <a:r>
              <a:rPr kumimoji="0" lang="en-US" altLang="en-US" sz="1800" b="0" i="0" u="none" strike="noStrike" cap="none" normalizeH="0" baseline="0" dirty="0" err="1">
                <a:ln>
                  <a:noFill/>
                </a:ln>
                <a:solidFill>
                  <a:srgbClr val="273239"/>
                </a:solidFill>
                <a:effectLst/>
                <a:latin typeface="Consolas" panose="020B0609020204030204" pitchFamily="49" charset="0"/>
              </a:rPr>
              <a:t>hdfs</a:t>
            </a:r>
            <a:r>
              <a:rPr kumimoji="0" lang="en-US" altLang="en-US" sz="1800" b="0" i="0" u="none" strike="noStrike" cap="none" normalizeH="0" baseline="0" dirty="0">
                <a:ln>
                  <a:noFill/>
                </a:ln>
                <a:solidFill>
                  <a:srgbClr val="273239"/>
                </a:solidFill>
                <a:effectLst/>
                <a:latin typeface="Consolas" panose="020B0609020204030204" pitchFamily="49" charset="0"/>
              </a:rPr>
              <a:t>)&gt;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urw-din"/>
              </a:rPr>
              <a:t>Example:</a:t>
            </a:r>
            <a:r>
              <a:rPr kumimoji="0" lang="en-US" altLang="en-US" sz="1800" b="0" i="0" u="none" strike="noStrike" cap="none" normalizeH="0" baseline="0" dirty="0">
                <a:ln>
                  <a:noFill/>
                </a:ln>
                <a:solidFill>
                  <a:srgbClr val="273239"/>
                </a:solidFill>
                <a:effectLst/>
                <a:latin typeface="urw-din"/>
              </a:rPr>
              <a:t> Let’s suppose we have a file </a:t>
            </a:r>
            <a:r>
              <a:rPr kumimoji="0" lang="en-US" altLang="en-US" sz="1800" b="0" i="1" u="none" strike="noStrike" cap="none" normalizeH="0" baseline="0" dirty="0">
                <a:ln>
                  <a:noFill/>
                </a:ln>
                <a:solidFill>
                  <a:srgbClr val="273239"/>
                </a:solidFill>
                <a:effectLst/>
                <a:latin typeface="urw-din"/>
              </a:rPr>
              <a:t>AI.txt</a:t>
            </a:r>
            <a:r>
              <a:rPr kumimoji="0" lang="en-US" altLang="en-US" sz="1800" b="0" i="0" u="none" strike="noStrike" cap="none" normalizeH="0" baseline="0" dirty="0">
                <a:ln>
                  <a:noFill/>
                </a:ln>
                <a:solidFill>
                  <a:srgbClr val="273239"/>
                </a:solidFill>
                <a:effectLst/>
                <a:latin typeface="urw-din"/>
              </a:rPr>
              <a:t> on Desktop which we want to copy to folder </a:t>
            </a:r>
            <a:r>
              <a:rPr kumimoji="0" lang="en-US" altLang="en-US" sz="1800" b="0" i="1" u="none" strike="noStrike" cap="none" normalizeH="0" baseline="0" dirty="0">
                <a:ln>
                  <a:noFill/>
                </a:ln>
                <a:solidFill>
                  <a:srgbClr val="273239"/>
                </a:solidFill>
                <a:effectLst/>
                <a:latin typeface="urw-din"/>
              </a:rPr>
              <a:t>geeks </a:t>
            </a:r>
            <a:r>
              <a:rPr kumimoji="0" lang="en-US" altLang="en-US" sz="1800" b="0" i="0" u="none" strike="noStrike" cap="none" normalizeH="0" baseline="0" dirty="0">
                <a:ln>
                  <a:noFill/>
                </a:ln>
                <a:solidFill>
                  <a:srgbClr val="273239"/>
                </a:solidFill>
                <a:effectLst/>
                <a:latin typeface="urw-din"/>
              </a:rPr>
              <a:t>present on </a:t>
            </a:r>
            <a:r>
              <a:rPr kumimoji="0" lang="en-US" altLang="en-US" sz="1800" b="0" i="0" u="none" strike="noStrike" cap="none" normalizeH="0" baseline="0" dirty="0" err="1">
                <a:ln>
                  <a:noFill/>
                </a:ln>
                <a:solidFill>
                  <a:srgbClr val="273239"/>
                </a:solidFill>
                <a:effectLst/>
                <a:latin typeface="urw-din"/>
              </a:rPr>
              <a:t>hdfs</a:t>
            </a:r>
            <a:r>
              <a:rPr kumimoji="0" lang="en-US" altLang="en-US" sz="1800" b="0" i="0" u="none" strike="noStrike" cap="none" normalizeH="0" baseline="0" dirty="0">
                <a:ln>
                  <a:noFill/>
                </a:ln>
                <a:solidFill>
                  <a:srgbClr val="273239"/>
                </a:solidFill>
                <a:effectLst/>
                <a:latin typeface="urw-din"/>
              </a:rPr>
              <a:t>.</a:t>
            </a:r>
            <a:endParaRPr kumimoji="0" lang="en-US" altLang="en-US" sz="18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bin/</a:t>
            </a:r>
            <a:r>
              <a:rPr kumimoji="0" lang="en-US" altLang="en-US" sz="1800" b="0" i="0" u="none" strike="noStrike" cap="none" normalizeH="0" baseline="0" dirty="0" err="1">
                <a:ln>
                  <a:noFill/>
                </a:ln>
                <a:solidFill>
                  <a:srgbClr val="273239"/>
                </a:solidFill>
                <a:effectLst/>
                <a:latin typeface="Consolas" panose="020B0609020204030204" pitchFamily="49" charset="0"/>
              </a:rPr>
              <a:t>hdfs</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273239"/>
                </a:solidFill>
                <a:effectLst/>
                <a:latin typeface="Consolas" panose="020B0609020204030204" pitchFamily="49" charset="0"/>
              </a:rPr>
              <a:t>dfs</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273239"/>
                </a:solidFill>
                <a:effectLst/>
                <a:latin typeface="Consolas" panose="020B0609020204030204" pitchFamily="49" charset="0"/>
              </a:rPr>
              <a:t>copyFromLocal</a:t>
            </a:r>
            <a:r>
              <a:rPr kumimoji="0" lang="en-US" altLang="en-US" sz="1800" b="0" i="0" u="none" strike="noStrike" cap="none" normalizeH="0" baseline="0" dirty="0">
                <a:ln>
                  <a:noFill/>
                </a:ln>
                <a:solidFill>
                  <a:srgbClr val="273239"/>
                </a:solidFill>
                <a:effectLst/>
                <a:latin typeface="Consolas" panose="020B0609020204030204" pitchFamily="49" charset="0"/>
              </a:rPr>
              <a:t> ../Desktop/AI.txt /geeks (OR) bin/</a:t>
            </a:r>
            <a:r>
              <a:rPr kumimoji="0" lang="en-US" altLang="en-US" sz="1800" b="0" i="0" u="none" strike="noStrike" cap="none" normalizeH="0" baseline="0" dirty="0" err="1">
                <a:ln>
                  <a:noFill/>
                </a:ln>
                <a:solidFill>
                  <a:srgbClr val="273239"/>
                </a:solidFill>
                <a:effectLst/>
                <a:latin typeface="Consolas" panose="020B0609020204030204" pitchFamily="49" charset="0"/>
              </a:rPr>
              <a:t>hdfs</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273239"/>
                </a:solidFill>
                <a:effectLst/>
                <a:latin typeface="Consolas" panose="020B0609020204030204" pitchFamily="49" charset="0"/>
              </a:rPr>
              <a:t>dfs</a:t>
            </a:r>
            <a:r>
              <a:rPr kumimoji="0" lang="en-US" altLang="en-US" sz="1800" b="0" i="0" u="none" strike="noStrike" cap="none" normalizeH="0" baseline="0" dirty="0">
                <a:ln>
                  <a:noFill/>
                </a:ln>
                <a:solidFill>
                  <a:srgbClr val="273239"/>
                </a:solidFill>
                <a:effectLst/>
                <a:latin typeface="Consolas" panose="020B0609020204030204" pitchFamily="49" charset="0"/>
              </a:rPr>
              <a:t> -put ../Desktop/AI.txt /geeks </a:t>
            </a:r>
            <a:br>
              <a:rPr kumimoji="0" lang="en-US" altLang="en-US" sz="16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0243" name="Picture 3" descr="https://media.geeksforgeeks.org/wp-content/uploads/put-comman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9486" y="3161212"/>
            <a:ext cx="8596312" cy="299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33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41757" y="359599"/>
            <a:ext cx="10996600" cy="16901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273239"/>
                </a:solidFill>
                <a:latin typeface="urw-din"/>
              </a:rPr>
              <a:t>5 </a:t>
            </a:r>
            <a:r>
              <a:rPr kumimoji="0" lang="en-US" altLang="en-US" sz="1600" b="1" i="0" u="none" strike="noStrike" cap="none" normalizeH="0" baseline="0" dirty="0">
                <a:ln>
                  <a:noFill/>
                </a:ln>
                <a:solidFill>
                  <a:srgbClr val="273239"/>
                </a:solidFill>
                <a:effectLst/>
                <a:latin typeface="urw-din"/>
              </a:rPr>
              <a:t>cat:</a:t>
            </a:r>
            <a:r>
              <a:rPr kumimoji="0" lang="en-US" altLang="en-US" sz="1600" b="0" i="0" u="none" strike="noStrike" cap="none" normalizeH="0" baseline="0" dirty="0">
                <a:ln>
                  <a:noFill/>
                </a:ln>
                <a:solidFill>
                  <a:srgbClr val="273239"/>
                </a:solidFill>
                <a:effectLst/>
                <a:latin typeface="urw-din"/>
              </a:rPr>
              <a:t> To print file contents.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Syntax:</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-cat &lt;path&gt;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Example:</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print the content of AI.txt present // inside geeks folder. 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-cat /geeks/AI.txt -&gt; </a:t>
            </a:r>
            <a:br>
              <a:rPr kumimoji="0" lang="en-US" altLang="en-US" sz="1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1267" name="Picture 3" descr="https://media.geeksforgeeks.org/wp-content/uploads/cat-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297" y="2220842"/>
            <a:ext cx="8596312" cy="205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70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80946" y="162901"/>
            <a:ext cx="1189428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273239"/>
                </a:solidFill>
                <a:effectLst/>
                <a:latin typeface="urw-din"/>
              </a:rPr>
              <a:t>copyToLocal</a:t>
            </a:r>
            <a:r>
              <a:rPr kumimoji="0" lang="en-US" altLang="en-US" sz="1600" b="1" i="0" u="none" strike="noStrike" cap="none" normalizeH="0" baseline="0" dirty="0">
                <a:ln>
                  <a:noFill/>
                </a:ln>
                <a:solidFill>
                  <a:srgbClr val="273239"/>
                </a:solidFill>
                <a:effectLst/>
                <a:latin typeface="urw-din"/>
              </a:rPr>
              <a:t> (or) get:</a:t>
            </a:r>
            <a:r>
              <a:rPr kumimoji="0" lang="en-US" altLang="en-US" sz="1600" b="0" i="0" u="none" strike="noStrike" cap="none" normalizeH="0" baseline="0" dirty="0">
                <a:ln>
                  <a:noFill/>
                </a:ln>
                <a:solidFill>
                  <a:srgbClr val="273239"/>
                </a:solidFill>
                <a:effectLst/>
                <a:latin typeface="urw-din"/>
              </a:rPr>
              <a:t> To copy files/folders from </a:t>
            </a:r>
            <a:r>
              <a:rPr kumimoji="0" lang="en-US" altLang="en-US" sz="1600" b="0" i="0" u="none" strike="noStrike" cap="none" normalizeH="0" baseline="0" dirty="0" err="1">
                <a:ln>
                  <a:noFill/>
                </a:ln>
                <a:solidFill>
                  <a:srgbClr val="273239"/>
                </a:solidFill>
                <a:effectLst/>
                <a:latin typeface="urw-din"/>
              </a:rPr>
              <a:t>hdfs</a:t>
            </a:r>
            <a:r>
              <a:rPr kumimoji="0" lang="en-US" altLang="en-US" sz="1600" b="0" i="0" u="none" strike="noStrike" cap="none" normalizeH="0" baseline="0" dirty="0">
                <a:ln>
                  <a:noFill/>
                </a:ln>
                <a:solidFill>
                  <a:srgbClr val="273239"/>
                </a:solidFill>
                <a:effectLst/>
                <a:latin typeface="urw-din"/>
              </a:rPr>
              <a:t> store to local file system.</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Syntax:</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copyToLocal</a:t>
            </a:r>
            <a:r>
              <a:rPr kumimoji="0" lang="en-US" altLang="en-US" sz="1600" b="0" i="0" u="none" strike="noStrike" cap="none" normalizeH="0" baseline="0" dirty="0">
                <a:ln>
                  <a:noFill/>
                </a:ln>
                <a:solidFill>
                  <a:srgbClr val="273239"/>
                </a:solidFill>
                <a:effectLst/>
                <a:latin typeface="Consolas" panose="020B0609020204030204" pitchFamily="49" charset="0"/>
              </a:rPr>
              <a:t> &lt;&lt;</a:t>
            </a:r>
            <a:r>
              <a:rPr kumimoji="0" lang="en-US" altLang="en-US" sz="1600" b="0" i="0" u="none" strike="noStrike" cap="none" normalizeH="0" baseline="0" dirty="0" err="1">
                <a:ln>
                  <a:noFill/>
                </a:ln>
                <a:solidFill>
                  <a:srgbClr val="273239"/>
                </a:solidFill>
                <a:effectLst/>
                <a:latin typeface="Consolas" panose="020B0609020204030204" pitchFamily="49" charset="0"/>
              </a:rPr>
              <a:t>srcfile</a:t>
            </a:r>
            <a:r>
              <a:rPr kumimoji="0" lang="en-US" altLang="en-US" sz="1600" b="0" i="0" u="none" strike="noStrike" cap="none" normalizeH="0" baseline="0" dirty="0">
                <a:ln>
                  <a:noFill/>
                </a:ln>
                <a:solidFill>
                  <a:srgbClr val="273239"/>
                </a:solidFill>
                <a:effectLst/>
                <a:latin typeface="Consolas" panose="020B0609020204030204" pitchFamily="49" charset="0"/>
              </a:rPr>
              <a:t>(on </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)&gt; &lt;local file </a:t>
            </a:r>
            <a:r>
              <a:rPr kumimoji="0" lang="en-US" altLang="en-US" sz="1600" b="0" i="0" u="none" strike="noStrike" cap="none" normalizeH="0" baseline="0" dirty="0" err="1">
                <a:ln>
                  <a:noFill/>
                </a:ln>
                <a:solidFill>
                  <a:srgbClr val="273239"/>
                </a:solidFill>
                <a:effectLst/>
                <a:latin typeface="Consolas" panose="020B0609020204030204" pitchFamily="49" charset="0"/>
              </a:rPr>
              <a:t>dest</a:t>
            </a:r>
            <a:r>
              <a:rPr kumimoji="0" lang="en-US" altLang="en-US" sz="1600" b="0" i="0" u="none" strike="noStrike" cap="none" normalizeH="0" baseline="0" dirty="0">
                <a:ln>
                  <a:noFill/>
                </a:ln>
                <a:solidFill>
                  <a:srgbClr val="273239"/>
                </a:solidFill>
                <a:effectLst/>
                <a:latin typeface="Consolas" panose="020B0609020204030204" pitchFamily="49" charset="0"/>
              </a:rPr>
              <a:t>&gt;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Example:</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copyToLocal</a:t>
            </a:r>
            <a:r>
              <a:rPr kumimoji="0" lang="en-US" altLang="en-US" sz="1600" b="0" i="0" u="none" strike="noStrike" cap="none" normalizeH="0" baseline="0" dirty="0">
                <a:ln>
                  <a:noFill/>
                </a:ln>
                <a:solidFill>
                  <a:srgbClr val="273239"/>
                </a:solidFill>
                <a:effectLst/>
                <a:latin typeface="Consolas" panose="020B0609020204030204" pitchFamily="49" charset="0"/>
              </a:rPr>
              <a:t> /geeks ../Desktop/hero (OR) 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-get /geeks/myfile.txt ../Desktop/hero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273239"/>
                </a:solidFill>
                <a:effectLst/>
                <a:latin typeface="urw-din"/>
              </a:rPr>
              <a:t>myfile.txt</a:t>
            </a:r>
            <a:r>
              <a:rPr kumimoji="0" lang="en-US" altLang="en-US" sz="1600" b="0" i="0" u="none" strike="noStrike" cap="none" normalizeH="0" baseline="0" dirty="0">
                <a:ln>
                  <a:noFill/>
                </a:ln>
                <a:solidFill>
                  <a:srgbClr val="273239"/>
                </a:solidFill>
                <a:effectLst/>
                <a:latin typeface="urw-din"/>
              </a:rPr>
              <a:t> from </a:t>
            </a:r>
            <a:r>
              <a:rPr kumimoji="0" lang="en-US" altLang="en-US" sz="1600" b="0" i="1" u="none" strike="noStrike" cap="none" normalizeH="0" baseline="0" dirty="0">
                <a:ln>
                  <a:noFill/>
                </a:ln>
                <a:solidFill>
                  <a:srgbClr val="273239"/>
                </a:solidFill>
                <a:effectLst/>
                <a:latin typeface="urw-din"/>
              </a:rPr>
              <a:t>geeks </a:t>
            </a:r>
            <a:r>
              <a:rPr kumimoji="0" lang="en-US" altLang="en-US" sz="1600" b="0" i="0" u="none" strike="noStrike" cap="none" normalizeH="0" baseline="0" dirty="0">
                <a:ln>
                  <a:noFill/>
                </a:ln>
                <a:solidFill>
                  <a:srgbClr val="273239"/>
                </a:solidFill>
                <a:effectLst/>
                <a:latin typeface="urw-din"/>
              </a:rPr>
              <a:t>folder will be copied to folder </a:t>
            </a:r>
            <a:r>
              <a:rPr kumimoji="0" lang="en-US" altLang="en-US" sz="1600" b="0" i="1" u="none" strike="noStrike" cap="none" normalizeH="0" baseline="0" dirty="0">
                <a:ln>
                  <a:noFill/>
                </a:ln>
                <a:solidFill>
                  <a:srgbClr val="273239"/>
                </a:solidFill>
                <a:effectLst/>
                <a:latin typeface="urw-din"/>
              </a:rPr>
              <a:t>hero </a:t>
            </a:r>
            <a:r>
              <a:rPr kumimoji="0" lang="en-US" altLang="en-US" sz="1600" b="0" i="0" u="none" strike="noStrike" cap="none" normalizeH="0" baseline="0" dirty="0">
                <a:ln>
                  <a:noFill/>
                </a:ln>
                <a:solidFill>
                  <a:srgbClr val="273239"/>
                </a:solidFill>
                <a:effectLst/>
                <a:latin typeface="urw-din"/>
              </a:rPr>
              <a:t>present on </a:t>
            </a:r>
            <a:r>
              <a:rPr kumimoji="0" lang="en-US" altLang="en-US" sz="1600" b="0" i="1" u="none" strike="noStrike" cap="none" normalizeH="0" baseline="0" dirty="0">
                <a:ln>
                  <a:noFill/>
                </a:ln>
                <a:solidFill>
                  <a:srgbClr val="273239"/>
                </a:solidFill>
                <a:effectLst/>
                <a:latin typeface="urw-din"/>
              </a:rPr>
              <a:t>Desktop</a:t>
            </a:r>
            <a:r>
              <a:rPr kumimoji="0" lang="en-US" altLang="en-US" sz="1600" b="0" i="0" u="none" strike="noStrike" cap="none" normalizeH="0" baseline="0" dirty="0">
                <a:ln>
                  <a:noFill/>
                </a:ln>
                <a:solidFill>
                  <a:srgbClr val="273239"/>
                </a:solidFill>
                <a:effectLst/>
                <a:latin typeface="urw-din"/>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91" name="Picture 3" descr="https://media.geeksforgeeks.org/wp-content/uploads/get-comman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299063"/>
            <a:ext cx="8596312" cy="257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285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677334" y="176719"/>
            <a:ext cx="6844823" cy="16901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273239"/>
                </a:solidFill>
                <a:effectLst/>
                <a:latin typeface="urw-din"/>
              </a:rPr>
              <a:t>moveFromLocal</a:t>
            </a:r>
            <a:r>
              <a:rPr kumimoji="0" lang="en-US" altLang="en-US" sz="1600" b="1" i="0" u="none" strike="noStrike" cap="none" normalizeH="0" baseline="0" dirty="0">
                <a:ln>
                  <a:noFill/>
                </a:ln>
                <a:solidFill>
                  <a:srgbClr val="273239"/>
                </a:solidFill>
                <a:effectLst/>
                <a:latin typeface="urw-din"/>
              </a:rPr>
              <a:t>:</a:t>
            </a:r>
            <a:r>
              <a:rPr kumimoji="0" lang="en-US" altLang="en-US" sz="1600" b="0" i="0" u="none" strike="noStrike" cap="none" normalizeH="0" baseline="0" dirty="0">
                <a:ln>
                  <a:noFill/>
                </a:ln>
                <a:solidFill>
                  <a:srgbClr val="273239"/>
                </a:solidFill>
                <a:effectLst/>
                <a:latin typeface="urw-din"/>
              </a:rPr>
              <a:t> This command will move file from local to </a:t>
            </a:r>
            <a:r>
              <a:rPr kumimoji="0" lang="en-US" altLang="en-US" sz="1600" b="0" i="0" u="none" strike="noStrike" cap="none" normalizeH="0" baseline="0" dirty="0" err="1">
                <a:ln>
                  <a:noFill/>
                </a:ln>
                <a:solidFill>
                  <a:srgbClr val="273239"/>
                </a:solidFill>
                <a:effectLst/>
                <a:latin typeface="urw-din"/>
              </a:rPr>
              <a:t>hdfs</a:t>
            </a:r>
            <a:r>
              <a:rPr kumimoji="0" lang="en-US" altLang="en-US" sz="1600" b="0" i="0" u="none" strike="noStrike" cap="none" normalizeH="0" baseline="0" dirty="0">
                <a:ln>
                  <a:noFill/>
                </a:ln>
                <a:solidFill>
                  <a:srgbClr val="273239"/>
                </a:solidFill>
                <a:effectLst/>
                <a:latin typeface="urw-din"/>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Syntax:</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moveFromLocal</a:t>
            </a:r>
            <a:r>
              <a:rPr kumimoji="0" lang="en-US" altLang="en-US" sz="1600" b="0" i="0" u="none" strike="noStrike" cap="none" normalizeH="0" baseline="0" dirty="0">
                <a:ln>
                  <a:noFill/>
                </a:ln>
                <a:solidFill>
                  <a:srgbClr val="273239"/>
                </a:solidFill>
                <a:effectLst/>
                <a:latin typeface="Consolas" panose="020B0609020204030204" pitchFamily="49" charset="0"/>
              </a:rPr>
              <a:t> &lt;local </a:t>
            </a:r>
            <a:r>
              <a:rPr kumimoji="0" lang="en-US" altLang="en-US" sz="1600" b="0" i="0" u="none" strike="noStrike" cap="none" normalizeH="0" baseline="0" dirty="0" err="1">
                <a:ln>
                  <a:noFill/>
                </a:ln>
                <a:solidFill>
                  <a:srgbClr val="273239"/>
                </a:solidFill>
                <a:effectLst/>
                <a:latin typeface="Consolas" panose="020B0609020204030204" pitchFamily="49" charset="0"/>
              </a:rPr>
              <a:t>src</a:t>
            </a:r>
            <a:r>
              <a:rPr kumimoji="0" lang="en-US" altLang="en-US" sz="1600" b="0" i="0" u="none" strike="noStrike" cap="none" normalizeH="0" baseline="0" dirty="0">
                <a:ln>
                  <a:noFill/>
                </a:ln>
                <a:solidFill>
                  <a:srgbClr val="273239"/>
                </a:solidFill>
                <a:effectLst/>
                <a:latin typeface="Consolas" panose="020B0609020204030204" pitchFamily="49" charset="0"/>
              </a:rPr>
              <a:t>&gt; &lt;</a:t>
            </a:r>
            <a:r>
              <a:rPr kumimoji="0" lang="en-US" altLang="en-US" sz="1600" b="0" i="0" u="none" strike="noStrike" cap="none" normalizeH="0" baseline="0" dirty="0" err="1">
                <a:ln>
                  <a:noFill/>
                </a:ln>
                <a:solidFill>
                  <a:srgbClr val="273239"/>
                </a:solidFill>
                <a:effectLst/>
                <a:latin typeface="Consolas" panose="020B0609020204030204" pitchFamily="49" charset="0"/>
              </a:rPr>
              <a:t>dest</a:t>
            </a:r>
            <a:r>
              <a:rPr kumimoji="0" lang="en-US" altLang="en-US" sz="1600" b="0" i="0" u="none" strike="noStrike" cap="none" normalizeH="0" baseline="0" dirty="0">
                <a:ln>
                  <a:noFill/>
                </a:ln>
                <a:solidFill>
                  <a:srgbClr val="273239"/>
                </a:solidFill>
                <a:effectLst/>
                <a:latin typeface="Consolas" panose="020B0609020204030204" pitchFamily="49" charset="0"/>
              </a:rPr>
              <a:t>(on </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)&gt;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Example: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moveFromLocal</a:t>
            </a:r>
            <a:r>
              <a:rPr kumimoji="0" lang="en-US" altLang="en-US" sz="1600" b="0" i="0" u="none" strike="noStrike" cap="none" normalizeH="0" baseline="0" dirty="0">
                <a:ln>
                  <a:noFill/>
                </a:ln>
                <a:solidFill>
                  <a:srgbClr val="273239"/>
                </a:solidFill>
                <a:effectLst/>
                <a:latin typeface="Consolas" panose="020B0609020204030204" pitchFamily="49" charset="0"/>
              </a:rPr>
              <a:t> ../Desktop/cutAndPaste.txt /geeks</a:t>
            </a:r>
            <a:br>
              <a:rPr kumimoji="0" lang="en-US" altLang="en-US" sz="1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3315" name="Picture 3" descr="https://media.geeksforgeeks.org/wp-content/uploads/movefromLoca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299064"/>
            <a:ext cx="8596312" cy="263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6236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677334" y="471079"/>
            <a:ext cx="8361263" cy="15978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273239"/>
                </a:solidFill>
                <a:effectLst/>
                <a:latin typeface="urw-din"/>
              </a:rPr>
              <a:t>cp</a:t>
            </a:r>
            <a:r>
              <a:rPr kumimoji="0" lang="en-US" altLang="en-US" sz="1600" b="1" i="0" u="none" strike="noStrike" cap="none" normalizeH="0" baseline="0" dirty="0">
                <a:ln>
                  <a:noFill/>
                </a:ln>
                <a:solidFill>
                  <a:srgbClr val="273239"/>
                </a:solidFill>
                <a:effectLst/>
                <a:latin typeface="urw-din"/>
              </a:rPr>
              <a:t>: </a:t>
            </a:r>
            <a:r>
              <a:rPr kumimoji="0" lang="en-US" altLang="en-US" sz="1600" b="0" i="0" u="none" strike="noStrike" cap="none" normalizeH="0" baseline="0" dirty="0">
                <a:ln>
                  <a:noFill/>
                </a:ln>
                <a:solidFill>
                  <a:srgbClr val="273239"/>
                </a:solidFill>
                <a:effectLst/>
                <a:latin typeface="urw-din"/>
              </a:rPr>
              <a:t>This command is used to copy files within </a:t>
            </a:r>
            <a:r>
              <a:rPr kumimoji="0" lang="en-US" altLang="en-US" sz="1600" b="0" i="0" u="none" strike="noStrike" cap="none" normalizeH="0" baseline="0" dirty="0" err="1">
                <a:ln>
                  <a:noFill/>
                </a:ln>
                <a:solidFill>
                  <a:srgbClr val="273239"/>
                </a:solidFill>
                <a:effectLst/>
                <a:latin typeface="urw-din"/>
              </a:rPr>
              <a:t>hdfs</a:t>
            </a:r>
            <a:r>
              <a:rPr kumimoji="0" lang="en-US" altLang="en-US" sz="1600" b="0" i="0" u="none" strike="noStrike" cap="none" normalizeH="0" baseline="0" dirty="0">
                <a:ln>
                  <a:noFill/>
                </a:ln>
                <a:solidFill>
                  <a:srgbClr val="273239"/>
                </a:solidFill>
                <a:effectLst/>
                <a:latin typeface="urw-din"/>
              </a:rPr>
              <a:t>. Lets copy folder </a:t>
            </a:r>
            <a:r>
              <a:rPr kumimoji="0" lang="en-US" altLang="en-US" sz="1600" b="0" i="1" u="none" strike="noStrike" cap="none" normalizeH="0" baseline="0" dirty="0">
                <a:ln>
                  <a:noFill/>
                </a:ln>
                <a:solidFill>
                  <a:srgbClr val="273239"/>
                </a:solidFill>
                <a:effectLst/>
                <a:latin typeface="urw-din"/>
              </a:rPr>
              <a:t>geeks </a:t>
            </a:r>
            <a:r>
              <a:rPr kumimoji="0" lang="en-US" altLang="en-US" sz="1600" b="0" i="0" u="none" strike="noStrike" cap="none" normalizeH="0" baseline="0" dirty="0">
                <a:ln>
                  <a:noFill/>
                </a:ln>
                <a:solidFill>
                  <a:srgbClr val="273239"/>
                </a:solidFill>
                <a:effectLst/>
                <a:latin typeface="urw-din"/>
              </a:rPr>
              <a:t>to </a:t>
            </a:r>
            <a:r>
              <a:rPr kumimoji="0" lang="en-US" altLang="en-US" sz="1600" b="0" i="1" u="none" strike="noStrike" cap="none" normalizeH="0" baseline="0" dirty="0" err="1">
                <a:ln>
                  <a:noFill/>
                </a:ln>
                <a:solidFill>
                  <a:srgbClr val="273239"/>
                </a:solidFill>
                <a:effectLst/>
                <a:latin typeface="urw-din"/>
              </a:rPr>
              <a:t>geeks_copied</a:t>
            </a:r>
            <a:r>
              <a:rPr kumimoji="0" lang="en-US" altLang="en-US" sz="1600" b="0" i="0" u="none" strike="noStrike" cap="none" normalizeH="0" baseline="0" dirty="0">
                <a:ln>
                  <a:noFill/>
                </a:ln>
                <a:solidFill>
                  <a:srgbClr val="273239"/>
                </a:solidFill>
                <a:effectLst/>
                <a:latin typeface="urw-din"/>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Syntax:</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cp</a:t>
            </a:r>
            <a:r>
              <a:rPr kumimoji="0" lang="en-US" altLang="en-US" sz="1600" b="0" i="0" u="none" strike="noStrike" cap="none" normalizeH="0" baseline="0" dirty="0">
                <a:ln>
                  <a:noFill/>
                </a:ln>
                <a:solidFill>
                  <a:srgbClr val="273239"/>
                </a:solidFill>
                <a:effectLst/>
                <a:latin typeface="Consolas" panose="020B0609020204030204" pitchFamily="49" charset="0"/>
              </a:rPr>
              <a:t> &lt;</a:t>
            </a:r>
            <a:r>
              <a:rPr kumimoji="0" lang="en-US" altLang="en-US" sz="1600" b="0" i="0" u="none" strike="noStrike" cap="none" normalizeH="0" baseline="0" dirty="0" err="1">
                <a:ln>
                  <a:noFill/>
                </a:ln>
                <a:solidFill>
                  <a:srgbClr val="273239"/>
                </a:solidFill>
                <a:effectLst/>
                <a:latin typeface="Consolas" panose="020B0609020204030204" pitchFamily="49" charset="0"/>
              </a:rPr>
              <a:t>src</a:t>
            </a:r>
            <a:r>
              <a:rPr kumimoji="0" lang="en-US" altLang="en-US" sz="1600" b="0" i="0" u="none" strike="noStrike" cap="none" normalizeH="0" baseline="0" dirty="0">
                <a:ln>
                  <a:noFill/>
                </a:ln>
                <a:solidFill>
                  <a:srgbClr val="273239"/>
                </a:solidFill>
                <a:effectLst/>
                <a:latin typeface="Consolas" panose="020B0609020204030204" pitchFamily="49" charset="0"/>
              </a:rPr>
              <a:t>(on </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)&gt; &lt;</a:t>
            </a:r>
            <a:r>
              <a:rPr kumimoji="0" lang="en-US" altLang="en-US" sz="1600" b="0" i="0" u="none" strike="noStrike" cap="none" normalizeH="0" baseline="0" dirty="0" err="1">
                <a:ln>
                  <a:noFill/>
                </a:ln>
                <a:solidFill>
                  <a:srgbClr val="273239"/>
                </a:solidFill>
                <a:effectLst/>
                <a:latin typeface="Consolas" panose="020B0609020204030204" pitchFamily="49" charset="0"/>
              </a:rPr>
              <a:t>dest</a:t>
            </a:r>
            <a:r>
              <a:rPr kumimoji="0" lang="en-US" altLang="en-US" sz="1600" b="0" i="0" u="none" strike="noStrike" cap="none" normalizeH="0" baseline="0" dirty="0">
                <a:ln>
                  <a:noFill/>
                </a:ln>
                <a:solidFill>
                  <a:srgbClr val="273239"/>
                </a:solidFill>
                <a:effectLst/>
                <a:latin typeface="Consolas" panose="020B0609020204030204" pitchFamily="49" charset="0"/>
              </a:rPr>
              <a:t>(on </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)&gt;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Example:</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cp</a:t>
            </a:r>
            <a:r>
              <a:rPr kumimoji="0" lang="en-US" altLang="en-US" sz="1600" b="0" i="0" u="none" strike="noStrike" cap="none" normalizeH="0" baseline="0" dirty="0">
                <a:ln>
                  <a:noFill/>
                </a:ln>
                <a:solidFill>
                  <a:srgbClr val="273239"/>
                </a:solidFill>
                <a:effectLst/>
                <a:latin typeface="Consolas" panose="020B0609020204030204" pitchFamily="49" charset="0"/>
              </a:rPr>
              <a:t> /geeks /</a:t>
            </a:r>
            <a:r>
              <a:rPr kumimoji="0" lang="en-US" altLang="en-US" sz="1600" b="0" i="0" u="none" strike="noStrike" cap="none" normalizeH="0" baseline="0" dirty="0" err="1">
                <a:ln>
                  <a:noFill/>
                </a:ln>
                <a:solidFill>
                  <a:srgbClr val="273239"/>
                </a:solidFill>
                <a:effectLst/>
                <a:latin typeface="Consolas" panose="020B0609020204030204" pitchFamily="49" charset="0"/>
              </a:rPr>
              <a:t>geeks_copied</a:t>
            </a: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39" name="Picture 3" descr="https://media.geeksforgeeks.org/wp-content/uploads/cp-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573383"/>
            <a:ext cx="8596312" cy="267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546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358" y="4847852"/>
            <a:ext cx="5742551" cy="557268"/>
          </a:xfrm>
        </p:spPr>
        <p:txBody>
          <a:bodyPr>
            <a:normAutofit fontScale="90000"/>
          </a:bodyPr>
          <a:lstStyle/>
          <a:p>
            <a:endParaRPr lang="en-IN" dirty="0"/>
          </a:p>
        </p:txBody>
      </p:sp>
      <p:sp>
        <p:nvSpPr>
          <p:cNvPr id="4" name="Rectangle 1"/>
          <p:cNvSpPr>
            <a:spLocks noChangeArrowheads="1"/>
          </p:cNvSpPr>
          <p:nvPr/>
        </p:nvSpPr>
        <p:spPr bwMode="auto">
          <a:xfrm>
            <a:off x="966024" y="427014"/>
            <a:ext cx="7864467" cy="5614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273239"/>
                </a:solidFill>
                <a:effectLst/>
                <a:latin typeface="urw-din"/>
              </a:rPr>
              <a:t>mv:</a:t>
            </a:r>
            <a:r>
              <a:rPr kumimoji="0" lang="en-US" altLang="en-US" sz="1200" b="0" i="0" u="none" strike="noStrike" cap="none" normalizeH="0" baseline="0" dirty="0">
                <a:ln>
                  <a:noFill/>
                </a:ln>
                <a:solidFill>
                  <a:srgbClr val="273239"/>
                </a:solidFill>
                <a:effectLst/>
                <a:latin typeface="urw-din"/>
              </a:rPr>
              <a:t> This command is used to move files within </a:t>
            </a:r>
            <a:r>
              <a:rPr kumimoji="0" lang="en-US" altLang="en-US" sz="1200" b="0" i="0" u="none" strike="noStrike" cap="none" normalizeH="0" baseline="0" dirty="0" err="1">
                <a:ln>
                  <a:noFill/>
                </a:ln>
                <a:solidFill>
                  <a:srgbClr val="273239"/>
                </a:solidFill>
                <a:effectLst/>
                <a:latin typeface="urw-din"/>
              </a:rPr>
              <a:t>hdfs</a:t>
            </a:r>
            <a:r>
              <a:rPr kumimoji="0" lang="en-US" altLang="en-US" sz="1200" b="0" i="0" u="none" strike="noStrike" cap="none" normalizeH="0" baseline="0" dirty="0">
                <a:ln>
                  <a:noFill/>
                </a:ln>
                <a:solidFill>
                  <a:srgbClr val="273239"/>
                </a:solidFill>
                <a:effectLst/>
                <a:latin typeface="urw-din"/>
              </a:rPr>
              <a:t>. Lets cut-paste a file </a:t>
            </a:r>
            <a:r>
              <a:rPr kumimoji="0" lang="en-US" altLang="en-US" sz="1200" b="0" i="1" u="none" strike="noStrike" cap="none" normalizeH="0" baseline="0" dirty="0">
                <a:ln>
                  <a:noFill/>
                </a:ln>
                <a:solidFill>
                  <a:srgbClr val="273239"/>
                </a:solidFill>
                <a:effectLst/>
                <a:latin typeface="urw-din"/>
              </a:rPr>
              <a:t>myfile.txt</a:t>
            </a:r>
            <a:r>
              <a:rPr kumimoji="0" lang="en-US" altLang="en-US" sz="1200" b="0" i="0" u="none" strike="noStrike" cap="none" normalizeH="0" baseline="0" dirty="0">
                <a:ln>
                  <a:noFill/>
                </a:ln>
                <a:solidFill>
                  <a:srgbClr val="273239"/>
                </a:solidFill>
                <a:effectLst/>
                <a:latin typeface="urw-din"/>
              </a:rPr>
              <a:t> from </a:t>
            </a:r>
            <a:r>
              <a:rPr kumimoji="0" lang="en-US" altLang="en-US" sz="1200" b="0" i="1" u="none" strike="noStrike" cap="none" normalizeH="0" baseline="0" dirty="0">
                <a:ln>
                  <a:noFill/>
                </a:ln>
                <a:solidFill>
                  <a:srgbClr val="273239"/>
                </a:solidFill>
                <a:effectLst/>
                <a:latin typeface="urw-din"/>
              </a:rPr>
              <a:t>geeks </a:t>
            </a:r>
            <a:r>
              <a:rPr kumimoji="0" lang="en-US" altLang="en-US" sz="1200" b="0" i="0" u="none" strike="noStrike" cap="none" normalizeH="0" baseline="0" dirty="0">
                <a:ln>
                  <a:noFill/>
                </a:ln>
                <a:solidFill>
                  <a:srgbClr val="273239"/>
                </a:solidFill>
                <a:effectLst/>
                <a:latin typeface="urw-din"/>
              </a:rPr>
              <a:t>folder to </a:t>
            </a:r>
            <a:r>
              <a:rPr kumimoji="0" lang="en-US" altLang="en-US" sz="1200" b="0" i="1" u="none" strike="noStrike" cap="none" normalizeH="0" baseline="0" dirty="0" err="1">
                <a:ln>
                  <a:noFill/>
                </a:ln>
                <a:solidFill>
                  <a:srgbClr val="273239"/>
                </a:solidFill>
                <a:effectLst/>
                <a:latin typeface="urw-din"/>
              </a:rPr>
              <a:t>geeks_copied</a:t>
            </a:r>
            <a:r>
              <a:rPr kumimoji="0" lang="en-US" altLang="en-US" sz="1200" b="0" i="0" u="none" strike="noStrike" cap="none" normalizeH="0" baseline="0" dirty="0">
                <a:ln>
                  <a:noFill/>
                </a:ln>
                <a:solidFill>
                  <a:srgbClr val="273239"/>
                </a:solidFill>
                <a:effectLst/>
                <a:latin typeface="urw-din"/>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urw-din"/>
              </a:rPr>
              <a:t>Syntax:</a:t>
            </a:r>
            <a:endParaRPr kumimoji="0" lang="en-US" altLang="en-US" sz="12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bin/</a:t>
            </a:r>
            <a:r>
              <a:rPr kumimoji="0" lang="en-US" altLang="en-US" sz="1200" b="0" i="0" u="none" strike="noStrike" cap="none" normalizeH="0" baseline="0" dirty="0" err="1">
                <a:ln>
                  <a:noFill/>
                </a:ln>
                <a:solidFill>
                  <a:srgbClr val="273239"/>
                </a:solidFill>
                <a:effectLst/>
                <a:latin typeface="Consolas" panose="020B0609020204030204" pitchFamily="49" charset="0"/>
              </a:rPr>
              <a:t>hdfs</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err="1">
                <a:ln>
                  <a:noFill/>
                </a:ln>
                <a:solidFill>
                  <a:srgbClr val="273239"/>
                </a:solidFill>
                <a:effectLst/>
                <a:latin typeface="Consolas" panose="020B0609020204030204" pitchFamily="49" charset="0"/>
              </a:rPr>
              <a:t>dfs</a:t>
            </a:r>
            <a:r>
              <a:rPr kumimoji="0" lang="en-US" altLang="en-US" sz="1200" b="0" i="0" u="none" strike="noStrike" cap="none" normalizeH="0" baseline="0" dirty="0">
                <a:ln>
                  <a:noFill/>
                </a:ln>
                <a:solidFill>
                  <a:srgbClr val="273239"/>
                </a:solidFill>
                <a:effectLst/>
                <a:latin typeface="Consolas" panose="020B0609020204030204" pitchFamily="49" charset="0"/>
              </a:rPr>
              <a:t> -mv &lt;</a:t>
            </a:r>
            <a:r>
              <a:rPr kumimoji="0" lang="en-US" altLang="en-US" sz="1200" b="0" i="0" u="none" strike="noStrike" cap="none" normalizeH="0" baseline="0" dirty="0" err="1">
                <a:ln>
                  <a:noFill/>
                </a:ln>
                <a:solidFill>
                  <a:srgbClr val="273239"/>
                </a:solidFill>
                <a:effectLst/>
                <a:latin typeface="Consolas" panose="020B0609020204030204" pitchFamily="49" charset="0"/>
              </a:rPr>
              <a:t>src</a:t>
            </a:r>
            <a:r>
              <a:rPr kumimoji="0" lang="en-US" altLang="en-US" sz="1200" b="0" i="0" u="none" strike="noStrike" cap="none" normalizeH="0" baseline="0" dirty="0">
                <a:ln>
                  <a:noFill/>
                </a:ln>
                <a:solidFill>
                  <a:srgbClr val="273239"/>
                </a:solidFill>
                <a:effectLst/>
                <a:latin typeface="Consolas" panose="020B0609020204030204" pitchFamily="49" charset="0"/>
              </a:rPr>
              <a:t>(on </a:t>
            </a:r>
            <a:r>
              <a:rPr kumimoji="0" lang="en-US" altLang="en-US" sz="1200" b="0" i="0" u="none" strike="noStrike" cap="none" normalizeH="0" baseline="0" dirty="0" err="1">
                <a:ln>
                  <a:noFill/>
                </a:ln>
                <a:solidFill>
                  <a:srgbClr val="273239"/>
                </a:solidFill>
                <a:effectLst/>
                <a:latin typeface="Consolas" panose="020B0609020204030204" pitchFamily="49" charset="0"/>
              </a:rPr>
              <a:t>hdfs</a:t>
            </a:r>
            <a:r>
              <a:rPr kumimoji="0" lang="en-US" altLang="en-US" sz="1200" b="0" i="0" u="none" strike="noStrike" cap="none" normalizeH="0" baseline="0" dirty="0">
                <a:ln>
                  <a:noFill/>
                </a:ln>
                <a:solidFill>
                  <a:srgbClr val="273239"/>
                </a:solidFill>
                <a:effectLst/>
                <a:latin typeface="Consolas" panose="020B0609020204030204" pitchFamily="49" charset="0"/>
              </a:rPr>
              <a:t>)&gt; &lt;</a:t>
            </a:r>
            <a:r>
              <a:rPr kumimoji="0" lang="en-US" altLang="en-US" sz="1200" b="0" i="0" u="none" strike="noStrike" cap="none" normalizeH="0" baseline="0" dirty="0" err="1">
                <a:ln>
                  <a:noFill/>
                </a:ln>
                <a:solidFill>
                  <a:srgbClr val="273239"/>
                </a:solidFill>
                <a:effectLst/>
                <a:latin typeface="Consolas" panose="020B0609020204030204" pitchFamily="49" charset="0"/>
              </a:rPr>
              <a:t>src</a:t>
            </a:r>
            <a:r>
              <a:rPr kumimoji="0" lang="en-US" altLang="en-US" sz="1200" b="0" i="0" u="none" strike="noStrike" cap="none" normalizeH="0" baseline="0" dirty="0">
                <a:ln>
                  <a:noFill/>
                </a:ln>
                <a:solidFill>
                  <a:srgbClr val="273239"/>
                </a:solidFill>
                <a:effectLst/>
                <a:latin typeface="Consolas" panose="020B0609020204030204" pitchFamily="49" charset="0"/>
              </a:rPr>
              <a:t>(on </a:t>
            </a:r>
            <a:r>
              <a:rPr kumimoji="0" lang="en-US" altLang="en-US" sz="1200" b="0" i="0" u="none" strike="noStrike" cap="none" normalizeH="0" baseline="0" dirty="0" err="1">
                <a:ln>
                  <a:noFill/>
                </a:ln>
                <a:solidFill>
                  <a:srgbClr val="273239"/>
                </a:solidFill>
                <a:effectLst/>
                <a:latin typeface="Consolas" panose="020B0609020204030204" pitchFamily="49" charset="0"/>
              </a:rPr>
              <a:t>hdfs</a:t>
            </a:r>
            <a:r>
              <a:rPr kumimoji="0" lang="en-US" altLang="en-US" sz="1200" b="0" i="0" u="none" strike="noStrike" cap="none" normalizeH="0" baseline="0" dirty="0">
                <a:ln>
                  <a:noFill/>
                </a:ln>
                <a:solidFill>
                  <a:srgbClr val="273239"/>
                </a:solidFill>
                <a:effectLst/>
                <a:latin typeface="Consolas" panose="020B0609020204030204" pitchFamily="49" charset="0"/>
              </a:rPr>
              <a:t>)&gt;</a:t>
            </a:r>
            <a:endParaRPr kumimoji="0" lang="en-US" altLang="en-US" sz="12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urw-din"/>
              </a:rPr>
              <a:t>Example:</a:t>
            </a:r>
            <a:endParaRPr kumimoji="0" lang="en-US" altLang="en-US" sz="12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bin/</a:t>
            </a:r>
            <a:r>
              <a:rPr kumimoji="0" lang="en-US" altLang="en-US" sz="1200" b="0" i="0" u="none" strike="noStrike" cap="none" normalizeH="0" baseline="0" dirty="0" err="1">
                <a:ln>
                  <a:noFill/>
                </a:ln>
                <a:solidFill>
                  <a:srgbClr val="273239"/>
                </a:solidFill>
                <a:effectLst/>
                <a:latin typeface="Consolas" panose="020B0609020204030204" pitchFamily="49" charset="0"/>
              </a:rPr>
              <a:t>hdfs</a:t>
            </a:r>
            <a:r>
              <a:rPr kumimoji="0" lang="en-US" altLang="en-US" sz="1200" b="0" i="0" u="none" strike="noStrike" cap="none" normalizeH="0" baseline="0" dirty="0">
                <a:ln>
                  <a:noFill/>
                </a:ln>
                <a:solidFill>
                  <a:srgbClr val="273239"/>
                </a:solidFill>
                <a:effectLst/>
                <a:latin typeface="Consolas" panose="020B0609020204030204" pitchFamily="49" charset="0"/>
              </a:rPr>
              <a:t> -mv /geeks/myfile.txt /</a:t>
            </a:r>
            <a:r>
              <a:rPr kumimoji="0" lang="en-US" altLang="en-US" sz="1200" b="0" i="0" u="none" strike="noStrike" cap="none" normalizeH="0" baseline="0" dirty="0" err="1">
                <a:ln>
                  <a:noFill/>
                </a:ln>
                <a:solidFill>
                  <a:srgbClr val="273239"/>
                </a:solidFill>
                <a:effectLst/>
                <a:latin typeface="Consolas" panose="020B0609020204030204" pitchFamily="49" charset="0"/>
              </a:rPr>
              <a:t>geeks_copied</a:t>
            </a:r>
            <a:endParaRPr kumimoji="0" lang="en-US" altLang="en-US" sz="12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urw-din"/>
              </a:rPr>
              <a:t>  </a:t>
            </a:r>
            <a:r>
              <a:rPr kumimoji="0" lang="en-US" altLang="en-US" sz="23400" b="0" i="0" u="none" strike="noStrike" cap="none" normalizeH="0" baseline="0" dirty="0">
                <a:ln>
                  <a:noFill/>
                </a:ln>
                <a:solidFill>
                  <a:srgbClr val="273239"/>
                </a:solidFill>
                <a:effectLst/>
                <a:latin typeface="urw-din"/>
              </a:rPr>
              <a:t> </a:t>
            </a:r>
            <a:r>
              <a:rPr kumimoji="0" lang="en-US" altLang="en-US" sz="1200" b="0" i="0" u="none" strike="noStrike" cap="none" normalizeH="0" baseline="0" dirty="0">
                <a:ln>
                  <a:noFill/>
                </a:ln>
                <a:solidFill>
                  <a:srgbClr val="273239"/>
                </a:solidFill>
                <a:effectLst/>
                <a:latin typeface="urw-din"/>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200" b="0" i="0" u="none" strike="noStrike" cap="none" normalizeH="0" baseline="0" dirty="0">
              <a:ln>
                <a:noFill/>
              </a:ln>
              <a:solidFill>
                <a:srgbClr val="273239"/>
              </a:solidFill>
              <a:effectLst/>
              <a:latin typeface="urw-din"/>
            </a:endParaRPr>
          </a:p>
        </p:txBody>
      </p:sp>
      <p:pic>
        <p:nvPicPr>
          <p:cNvPr id="15362" name="Picture 2" descr="https://media.geeksforgeeks.org/wp-content/uploads/m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024" y="2638697"/>
            <a:ext cx="8265114" cy="306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4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44DE-1F2C-C611-348F-F9C838BB23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DE8D1C-0DF9-47C1-F4A8-6531932FDD6F}"/>
              </a:ext>
            </a:extLst>
          </p:cNvPr>
          <p:cNvSpPr>
            <a:spLocks noGrp="1"/>
          </p:cNvSpPr>
          <p:nvPr>
            <p:ph idx="1"/>
          </p:nvPr>
        </p:nvSpPr>
        <p:spPr/>
        <p:txBody>
          <a:bodyPr/>
          <a:lstStyle/>
          <a:p>
            <a:endParaRPr lang="en-IN"/>
          </a:p>
        </p:txBody>
      </p:sp>
      <p:pic>
        <p:nvPicPr>
          <p:cNvPr id="4100" name="Picture 4" descr="MapReduce in Detail">
            <a:extLst>
              <a:ext uri="{FF2B5EF4-FFF2-40B4-BE49-F238E27FC236}">
                <a16:creationId xmlns:a16="http://schemas.microsoft.com/office/drawing/2014/main" id="{860322EC-DF4E-ECAB-CCE1-38C4243DB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600200"/>
            <a:ext cx="6783355" cy="428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468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677334" y="292146"/>
            <a:ext cx="8087843" cy="25827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273239"/>
                </a:solidFill>
                <a:effectLst/>
                <a:latin typeface="urw-din"/>
              </a:rPr>
              <a:t>rmr</a:t>
            </a:r>
            <a:r>
              <a:rPr kumimoji="0" lang="en-US" altLang="en-US" sz="1600" b="1" i="0" u="none" strike="noStrike" cap="none" normalizeH="0" baseline="0" dirty="0">
                <a:ln>
                  <a:noFill/>
                </a:ln>
                <a:solidFill>
                  <a:srgbClr val="273239"/>
                </a:solidFill>
                <a:effectLst/>
                <a:latin typeface="urw-din"/>
              </a:rPr>
              <a:t>:</a:t>
            </a:r>
            <a:r>
              <a:rPr kumimoji="0" lang="en-US" altLang="en-US" sz="1600" b="0" i="0" u="none" strike="noStrike" cap="none" normalizeH="0" baseline="0" dirty="0">
                <a:ln>
                  <a:noFill/>
                </a:ln>
                <a:solidFill>
                  <a:srgbClr val="273239"/>
                </a:solidFill>
                <a:effectLst/>
                <a:latin typeface="urw-din"/>
              </a:rPr>
              <a:t> This command deletes a file from HDFS </a:t>
            </a:r>
            <a:r>
              <a:rPr kumimoji="0" lang="en-US" altLang="en-US" sz="1600" b="0" i="1" u="none" strike="noStrike" cap="none" normalizeH="0" baseline="0" dirty="0">
                <a:ln>
                  <a:noFill/>
                </a:ln>
                <a:solidFill>
                  <a:srgbClr val="273239"/>
                </a:solidFill>
                <a:effectLst/>
                <a:latin typeface="urw-din"/>
              </a:rPr>
              <a:t>recursively</a:t>
            </a:r>
            <a:r>
              <a:rPr kumimoji="0" lang="en-US" altLang="en-US" sz="1600" b="0" i="0" u="none" strike="noStrike" cap="none" normalizeH="0" baseline="0" dirty="0">
                <a:ln>
                  <a:noFill/>
                </a:ln>
                <a:solidFill>
                  <a:srgbClr val="273239"/>
                </a:solidFill>
                <a:effectLst/>
                <a:latin typeface="urw-din"/>
              </a:rPr>
              <a:t>. It is very useful command when you want to delete a</a:t>
            </a:r>
            <a:br>
              <a:rPr kumimoji="0" lang="en-US" altLang="en-US" sz="1600" b="0" i="0" u="none" strike="noStrike" cap="none" normalizeH="0" baseline="0" dirty="0">
                <a:ln>
                  <a:noFill/>
                </a:ln>
                <a:solidFill>
                  <a:srgbClr val="273239"/>
                </a:solidFill>
                <a:effectLst/>
                <a:latin typeface="urw-din"/>
              </a:rPr>
            </a:br>
            <a:r>
              <a:rPr kumimoji="0" lang="en-US" altLang="en-US" sz="1600" b="0" i="0" u="none" strike="noStrike" cap="none" normalizeH="0" baseline="0" dirty="0">
                <a:ln>
                  <a:noFill/>
                </a:ln>
                <a:solidFill>
                  <a:srgbClr val="273239"/>
                </a:solidFill>
                <a:effectLst/>
                <a:latin typeface="urw-din"/>
              </a:rPr>
              <a:t> </a:t>
            </a:r>
            <a:r>
              <a:rPr kumimoji="0" lang="en-US" altLang="en-US" sz="1600" b="0" i="1" u="none" strike="noStrike" cap="none" normalizeH="0" baseline="0" dirty="0">
                <a:ln>
                  <a:noFill/>
                </a:ln>
                <a:solidFill>
                  <a:srgbClr val="273239"/>
                </a:solidFill>
                <a:effectLst/>
                <a:latin typeface="urw-din"/>
              </a:rPr>
              <a:t>non-empty directory</a:t>
            </a:r>
            <a:r>
              <a:rPr kumimoji="0" lang="en-US" altLang="en-US" sz="1600" b="0" i="0" u="none" strike="noStrike" cap="none" normalizeH="0" baseline="0" dirty="0">
                <a:ln>
                  <a:noFill/>
                </a:ln>
                <a:solidFill>
                  <a:srgbClr val="273239"/>
                </a:solidFill>
                <a:effectLst/>
                <a:latin typeface="urw-din"/>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Syntax:</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rmr</a:t>
            </a:r>
            <a:r>
              <a:rPr kumimoji="0" lang="en-US" altLang="en-US" sz="1600" b="0" i="0" u="none" strike="noStrike" cap="none" normalizeH="0" baseline="0" dirty="0">
                <a:ln>
                  <a:noFill/>
                </a:ln>
                <a:solidFill>
                  <a:srgbClr val="273239"/>
                </a:solidFill>
                <a:effectLst/>
                <a:latin typeface="Consolas" panose="020B0609020204030204" pitchFamily="49" charset="0"/>
              </a:rPr>
              <a:t> &lt;filename/</a:t>
            </a:r>
            <a:r>
              <a:rPr kumimoji="0" lang="en-US" altLang="en-US" sz="1600" b="0" i="0" u="none" strike="noStrike" cap="none" normalizeH="0" baseline="0" dirty="0" err="1">
                <a:ln>
                  <a:noFill/>
                </a:ln>
                <a:solidFill>
                  <a:srgbClr val="273239"/>
                </a:solidFill>
                <a:effectLst/>
                <a:latin typeface="Consolas" panose="020B0609020204030204" pitchFamily="49" charset="0"/>
              </a:rPr>
              <a:t>directoryName</a:t>
            </a:r>
            <a:r>
              <a:rPr kumimoji="0" lang="en-US" altLang="en-US" sz="1600" b="0" i="0" u="none" strike="noStrike" cap="none" normalizeH="0" baseline="0" dirty="0">
                <a:ln>
                  <a:noFill/>
                </a:ln>
                <a:solidFill>
                  <a:srgbClr val="273239"/>
                </a:solidFill>
                <a:effectLst/>
                <a:latin typeface="Consolas" panose="020B0609020204030204" pitchFamily="49" charset="0"/>
              </a:rPr>
              <a:t>&gt;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Example:</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bin/</a:t>
            </a:r>
            <a:r>
              <a:rPr kumimoji="0" lang="en-US" altLang="en-US" sz="1600" b="0" i="0" u="none" strike="noStrike" cap="none" normalizeH="0" baseline="0" dirty="0" err="1">
                <a:ln>
                  <a:noFill/>
                </a:ln>
                <a:solidFill>
                  <a:srgbClr val="273239"/>
                </a:solidFill>
                <a:effectLst/>
                <a:latin typeface="Consolas" panose="020B0609020204030204" pitchFamily="49" charset="0"/>
              </a:rPr>
              <a:t>hdfs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dfs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rmr</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rPr>
              <a:t>geeks_copied</a:t>
            </a:r>
            <a:r>
              <a:rPr kumimoji="0" lang="en-US" altLang="en-US" sz="1600" b="0" i="0" u="none" strike="noStrike" cap="none" normalizeH="0" baseline="0" dirty="0">
                <a:ln>
                  <a:noFill/>
                </a:ln>
                <a:solidFill>
                  <a:srgbClr val="273239"/>
                </a:solidFill>
                <a:effectLst/>
                <a:latin typeface="Consolas" panose="020B0609020204030204" pitchFamily="49" charset="0"/>
              </a:rPr>
              <a:t> -&gt; It will delete all the content inside the directory</a:t>
            </a:r>
            <a:br>
              <a:rPr kumimoji="0" lang="en-US" altLang="en-US" sz="1600" b="0" i="0" u="none" strike="noStrike" cap="none" normalizeH="0" baseline="0" dirty="0">
                <a:ln>
                  <a:noFill/>
                </a:ln>
                <a:solidFill>
                  <a:srgbClr val="273239"/>
                </a:solidFill>
                <a:effectLst/>
                <a:latin typeface="Consolas" panose="020B0609020204030204" pitchFamily="49" charset="0"/>
              </a:rPr>
            </a:br>
            <a:r>
              <a:rPr kumimoji="0" lang="en-US" altLang="en-US" sz="1600" b="0" i="0" u="none" strike="noStrike" cap="none" normalizeH="0" baseline="0" dirty="0">
                <a:ln>
                  <a:noFill/>
                </a:ln>
                <a:solidFill>
                  <a:srgbClr val="273239"/>
                </a:solidFill>
                <a:effectLst/>
                <a:latin typeface="Consolas" panose="020B0609020204030204" pitchFamily="49" charset="0"/>
              </a:rPr>
              <a:t> then the directory itself. </a:t>
            </a: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7" name="Picture 3"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769326"/>
            <a:ext cx="8596312" cy="334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29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A3EC-C66A-8F3F-719B-9EA26BD74D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99463B-629F-7986-3AD0-38707B7639E4}"/>
              </a:ext>
            </a:extLst>
          </p:cNvPr>
          <p:cNvSpPr>
            <a:spLocks noGrp="1"/>
          </p:cNvSpPr>
          <p:nvPr>
            <p:ph idx="1"/>
          </p:nvPr>
        </p:nvSpPr>
        <p:spPr/>
        <p:txBody>
          <a:bodyPr/>
          <a:lstStyle/>
          <a:p>
            <a:endParaRPr lang="en-IN"/>
          </a:p>
        </p:txBody>
      </p:sp>
      <p:pic>
        <p:nvPicPr>
          <p:cNvPr id="6146" name="Picture 2" descr="Anatomy of MapReduce">
            <a:extLst>
              <a:ext uri="{FF2B5EF4-FFF2-40B4-BE49-F238E27FC236}">
                <a16:creationId xmlns:a16="http://schemas.microsoft.com/office/drawing/2014/main" id="{2390BA5C-5C9D-87F6-E8E7-FDCD589B4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12" y="2243040"/>
            <a:ext cx="5448396" cy="355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74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0E6F-553E-227C-7038-9BD64CAC22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83EFD1-626C-2DE5-A672-A289501C9EED}"/>
              </a:ext>
            </a:extLst>
          </p:cNvPr>
          <p:cNvSpPr>
            <a:spLocks noGrp="1"/>
          </p:cNvSpPr>
          <p:nvPr>
            <p:ph idx="1"/>
          </p:nvPr>
        </p:nvSpPr>
        <p:spPr/>
        <p:txBody>
          <a:bodyPr/>
          <a:lstStyle/>
          <a:p>
            <a:endParaRPr lang="en-IN"/>
          </a:p>
        </p:txBody>
      </p:sp>
      <p:pic>
        <p:nvPicPr>
          <p:cNvPr id="5126" name="Picture 6" descr="Overall MapReduce Word Count Process">
            <a:extLst>
              <a:ext uri="{FF2B5EF4-FFF2-40B4-BE49-F238E27FC236}">
                <a16:creationId xmlns:a16="http://schemas.microsoft.com/office/drawing/2014/main" id="{2B821763-6EFD-CFA5-A153-1C5A86739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54" y="444370"/>
            <a:ext cx="7925966" cy="5689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012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4427</Words>
  <Application>Microsoft Office PowerPoint</Application>
  <PresentationFormat>Widescreen</PresentationFormat>
  <Paragraphs>263</Paragraphs>
  <Slides>70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70</vt:i4>
      </vt:variant>
    </vt:vector>
  </HeadingPairs>
  <TitlesOfParts>
    <vt:vector size="84" baseType="lpstr">
      <vt:lpstr>Arial</vt:lpstr>
      <vt:lpstr>Calibri</vt:lpstr>
      <vt:lpstr>Calibri Light</vt:lpstr>
      <vt:lpstr>Consolas</vt:lpstr>
      <vt:lpstr>Heebo</vt:lpstr>
      <vt:lpstr>inter-bold</vt:lpstr>
      <vt:lpstr>inter-regular</vt:lpstr>
      <vt:lpstr>Nunito</vt:lpstr>
      <vt:lpstr>Open Sans</vt:lpstr>
      <vt:lpstr>Roboto</vt:lpstr>
      <vt:lpstr>urw-din</vt:lpstr>
      <vt:lpstr>Verdana</vt:lpstr>
      <vt:lpstr>Verdana,Bold</vt:lpstr>
      <vt:lpstr>Office Theme</vt:lpstr>
      <vt:lpstr>Introduction to Hadoop</vt:lpstr>
      <vt:lpstr>Hadoop and its Ecosystem</vt:lpstr>
      <vt:lpstr>PowerPoint Presentation</vt:lpstr>
      <vt:lpstr>PowerPoint Presentation</vt:lpstr>
      <vt:lpstr>Hadoop HDFS </vt:lpstr>
      <vt:lpstr>Hadoop MapReduce </vt:lpstr>
      <vt:lpstr>PowerPoint Presentation</vt:lpstr>
      <vt:lpstr>PowerPoint Presentation</vt:lpstr>
      <vt:lpstr>PowerPoint Presentation</vt:lpstr>
      <vt:lpstr>`</vt:lpstr>
      <vt:lpstr>PowerPoint Presentation</vt:lpstr>
      <vt:lpstr>Advantages of MapReduce </vt:lpstr>
      <vt:lpstr>PowerPoint Presentation</vt:lpstr>
      <vt:lpstr>PowerPoint Presentation</vt:lpstr>
      <vt:lpstr>PowerPoint Presentation</vt:lpstr>
      <vt:lpstr>Hadoop YARN </vt:lpstr>
      <vt:lpstr>PowerPoint Presentation</vt:lpstr>
      <vt:lpstr>PowerPoint Presentation</vt:lpstr>
      <vt:lpstr>CON…</vt:lpstr>
      <vt:lpstr>PowerPoint Presentation</vt:lpstr>
      <vt:lpstr>CON…</vt:lpstr>
      <vt:lpstr>Introduction to Hadoop Tools</vt:lpstr>
      <vt:lpstr>PowerPoint Presentation</vt:lpstr>
      <vt:lpstr>Sqoop </vt:lpstr>
      <vt:lpstr>PowerPoint Presentation</vt:lpstr>
      <vt:lpstr>PowerPoint Presentation</vt:lpstr>
      <vt:lpstr>Sqoop Working</vt:lpstr>
      <vt:lpstr>Flume </vt:lpstr>
      <vt:lpstr>PowerPoint Presentation</vt:lpstr>
      <vt:lpstr>PowerPoint Presentation</vt:lpstr>
      <vt:lpstr>CON…</vt:lpstr>
      <vt:lpstr>Pig </vt:lpstr>
      <vt:lpstr>Features of Pig </vt:lpstr>
      <vt:lpstr>PowerPoint Presentation</vt:lpstr>
      <vt:lpstr>PowerPoint Presentation</vt:lpstr>
      <vt:lpstr>PowerPoint Presentation</vt:lpstr>
      <vt:lpstr>PowerPoint Presentation</vt:lpstr>
      <vt:lpstr>CON…</vt:lpstr>
      <vt:lpstr>Oozie </vt:lpstr>
      <vt:lpstr>Oozie CON…..</vt:lpstr>
      <vt:lpstr>HBase </vt:lpstr>
      <vt:lpstr>PowerPoint Presentation</vt:lpstr>
      <vt:lpstr>PowerPoint Presentation</vt:lpstr>
      <vt:lpstr>        Hadoop Distributed File System (HDFS)   </vt:lpstr>
      <vt:lpstr>       How Does HDFS work? </vt:lpstr>
      <vt:lpstr>PowerPoint Presentation</vt:lpstr>
      <vt:lpstr>PowerPoint Presentation</vt:lpstr>
      <vt:lpstr>PowerPoint Presentation</vt:lpstr>
      <vt:lpstr>HDFS architecture, NameNodes and DataNodes  </vt:lpstr>
      <vt:lpstr>PowerPoint Presentation</vt:lpstr>
      <vt:lpstr>Features of HDFS  </vt:lpstr>
      <vt:lpstr>PowerPoint Presentation</vt:lpstr>
      <vt:lpstr>What are the benefits of using HDFS?</vt:lpstr>
      <vt:lpstr>PowerPoint Presentation</vt:lpstr>
      <vt:lpstr>        HDFS use cases and examples </vt:lpstr>
      <vt:lpstr>PowerPoint Presentation</vt:lpstr>
      <vt:lpstr>PowerPoint Presentation</vt:lpstr>
      <vt:lpstr>HDFS Commands with Examples and Usage </vt:lpstr>
      <vt:lpstr>PowerPoint Presentation</vt:lpstr>
      <vt:lpstr>PowerPoint Presentation</vt:lpstr>
      <vt:lpstr>mkdir: To create a directory. In Hadoop dfs there is no home directory by default. So let’s first create it. Syntax: bin/hdfs dfs -mkdir &lt;folder name&gt; creating home directory: hdfs/bin -mkdir /user hdfs/bin -mkdir /user/username  -&gt; write the username of your computer  Example: bin/hdfs dfs -mkdir /geeks =&gt; '/' means absolute path bin/hdfs dfs -mkdir geeks2 =&gt; Relative path  -&gt; the folder will be created relative to the home directory.  </vt:lpstr>
      <vt:lpstr>PowerPoint Presentation</vt:lpstr>
      <vt:lpstr>touchz: It creates an empty file. Syntax: bin/hdfs dfs -touchz &lt;file_path&gt; Example:  hdfs dfs  –touch /geeks/myfile.txt   </vt:lpstr>
      <vt:lpstr>copyFromLocal (or) put: To copy files/folders from local file system to hdfs store.  This is the most important command. Local filesystem means the files present on the OS. Syntax: bin/hdfs dfs -copyFromLocal &lt;local file path&gt; &lt;dest(present on hdfs)&gt; Example: Let’s suppose we have a file AI.txt on Desktop which we want to copy to folder geeks present on hdfs. bin/hdfs dfs -copyFromLocal ../Desktop/AI.txt /geeks (OR) bin/hdfs dfs -put ../Desktop/AI.txt /geeks  </vt:lpstr>
      <vt:lpstr>5 cat: To print file contents. Syntax: bin/hdfs dfs -cat &lt;path&gt; Example: // print the content of AI.txt present // inside geeks folder. bin/hdfs dfs -cat /geeks/AI.txt -&gt;  </vt:lpstr>
      <vt:lpstr>copyToLocal (or) get: To copy files/folders from hdfs store to local file system. Syntax: bin/hdfs dfs -copyToLocal &lt;&lt;srcfile(on hdfs)&gt; &lt;local file dest&gt; Example: bin/hdfs dfs -copyToLocal /geeks ../Desktop/hero (OR) bin/hdfs dfs -get /geeks/myfile.txt ../Desktop/hero  myfile.txt from geeks folder will be copied to folder hero present on Desktop.  </vt:lpstr>
      <vt:lpstr>moveFromLocal: This command will move file from local to hdfs. Syntax: bin/hdfs dfs -moveFromLocal &lt;local src&gt; &lt;dest(on hdfs)&gt;  Example: bin/hdfs dfs -moveFromLocal ../Desktop/cutAndPaste.txt /geeks </vt:lpstr>
      <vt:lpstr>cp: This command is used to copy files within hdfs. Lets copy folder geeks to geeks_copied. Syntax: bin/hdfs dfs -cp &lt;src(on hdfs)&gt; &lt;dest(on hdfs)&gt; Example: bin/hdfs -cp /geeks /geeks_copied </vt:lpstr>
      <vt:lpstr>PowerPoint Presentation</vt:lpstr>
      <vt:lpstr>rmr: This command deletes a file from HDFS recursively. It is very useful command when you want to delete a  non-empty directory. Syntax: bin/hdfs dfs -rmr &lt;filename/directoryName&gt; Example: bin/hdfs dfs -rmr /geeks_copied -&gt; It will delete all the content inside the directory  then the directory itself.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Hadoop</dc:title>
  <dc:creator>logeswari selvakumar</dc:creator>
  <cp:lastModifiedBy>sudhakar tharuman</cp:lastModifiedBy>
  <cp:revision>23</cp:revision>
  <dcterms:created xsi:type="dcterms:W3CDTF">2023-03-15T04:29:17Z</dcterms:created>
  <dcterms:modified xsi:type="dcterms:W3CDTF">2023-04-19T10:20:12Z</dcterms:modified>
</cp:coreProperties>
</file>