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56" r:id="rId1"/>
  </p:sldMasterIdLst>
  <p:sldIdLst>
    <p:sldId id="256" r:id="rId2"/>
    <p:sldId id="260" r:id="rId3"/>
    <p:sldId id="262" r:id="rId4"/>
    <p:sldId id="263" r:id="rId5"/>
    <p:sldId id="326" r:id="rId6"/>
    <p:sldId id="264" r:id="rId7"/>
    <p:sldId id="265" r:id="rId8"/>
    <p:sldId id="266" r:id="rId9"/>
    <p:sldId id="268" r:id="rId10"/>
    <p:sldId id="314" r:id="rId11"/>
    <p:sldId id="336" r:id="rId12"/>
    <p:sldId id="269" r:id="rId13"/>
    <p:sldId id="270" r:id="rId14"/>
    <p:sldId id="315" r:id="rId15"/>
    <p:sldId id="271" r:id="rId16"/>
    <p:sldId id="272" r:id="rId17"/>
    <p:sldId id="337" r:id="rId18"/>
    <p:sldId id="273" r:id="rId19"/>
    <p:sldId id="274" r:id="rId20"/>
    <p:sldId id="275" r:id="rId21"/>
    <p:sldId id="276" r:id="rId22"/>
    <p:sldId id="277" r:id="rId23"/>
    <p:sldId id="278" r:id="rId24"/>
    <p:sldId id="338" r:id="rId25"/>
    <p:sldId id="279" r:id="rId26"/>
    <p:sldId id="281" r:id="rId27"/>
    <p:sldId id="282" r:id="rId28"/>
    <p:sldId id="283" r:id="rId29"/>
    <p:sldId id="316" r:id="rId30"/>
    <p:sldId id="284" r:id="rId31"/>
    <p:sldId id="285" r:id="rId32"/>
    <p:sldId id="286" r:id="rId33"/>
    <p:sldId id="339" r:id="rId34"/>
    <p:sldId id="287" r:id="rId35"/>
    <p:sldId id="288" r:id="rId36"/>
    <p:sldId id="289" r:id="rId37"/>
    <p:sldId id="290" r:id="rId38"/>
    <p:sldId id="317" r:id="rId39"/>
    <p:sldId id="291" r:id="rId40"/>
    <p:sldId id="292" r:id="rId41"/>
    <p:sldId id="293" r:id="rId42"/>
    <p:sldId id="318" r:id="rId43"/>
    <p:sldId id="294" r:id="rId44"/>
    <p:sldId id="295" r:id="rId45"/>
    <p:sldId id="340" r:id="rId46"/>
    <p:sldId id="296" r:id="rId47"/>
    <p:sldId id="319" r:id="rId48"/>
    <p:sldId id="320" r:id="rId49"/>
    <p:sldId id="297" r:id="rId50"/>
    <p:sldId id="321" r:id="rId51"/>
    <p:sldId id="298" r:id="rId52"/>
    <p:sldId id="322" r:id="rId53"/>
    <p:sldId id="341" r:id="rId54"/>
    <p:sldId id="299" r:id="rId55"/>
    <p:sldId id="300" r:id="rId56"/>
    <p:sldId id="323" r:id="rId57"/>
    <p:sldId id="301" r:id="rId58"/>
    <p:sldId id="302" r:id="rId59"/>
    <p:sldId id="303" r:id="rId60"/>
    <p:sldId id="324" r:id="rId61"/>
    <p:sldId id="304" r:id="rId62"/>
    <p:sldId id="305" r:id="rId63"/>
    <p:sldId id="325" r:id="rId64"/>
    <p:sldId id="306" r:id="rId65"/>
    <p:sldId id="307" r:id="rId66"/>
    <p:sldId id="343" r:id="rId67"/>
    <p:sldId id="308" r:id="rId68"/>
    <p:sldId id="309" r:id="rId69"/>
    <p:sldId id="310" r:id="rId70"/>
    <p:sldId id="311" r:id="rId71"/>
    <p:sldId id="344"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578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564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518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5465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7220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5094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9454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85032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823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70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965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8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272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014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665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455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13-Apr-22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598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13-Apr-22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13233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BIG DATA </a:t>
            </a:r>
            <a:r>
              <a:rPr lang="en-US" smtClean="0"/>
              <a:t>PLANNING  CONSIDERATIONS</a:t>
            </a:r>
            <a:endParaRPr lang="en-US" dirty="0"/>
          </a:p>
        </p:txBody>
      </p:sp>
      <p:sp>
        <p:nvSpPr>
          <p:cNvPr id="3" name="Subtitle 2"/>
          <p:cNvSpPr>
            <a:spLocks noGrp="1"/>
          </p:cNvSpPr>
          <p:nvPr>
            <p:ph type="subTitle" idx="1"/>
          </p:nvPr>
        </p:nvSpPr>
        <p:spPr/>
        <p:txBody>
          <a:bodyPr/>
          <a:lstStyle/>
          <a:p>
            <a:r>
              <a:rPr lang="en-US" dirty="0" smtClean="0"/>
              <a:t>UNIT VI</a:t>
            </a:r>
            <a:endParaRPr lang="en-US" dirty="0"/>
          </a:p>
        </p:txBody>
      </p:sp>
    </p:spTree>
    <p:extLst>
      <p:ext uri="{BB962C8B-B14F-4D97-AF65-F5344CB8AC3E}">
        <p14:creationId xmlns:p14="http://schemas.microsoft.com/office/powerpoint/2010/main" val="239127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28613"/>
            <a:ext cx="10018713" cy="5462587"/>
          </a:xfrm>
        </p:spPr>
        <p:txBody>
          <a:bodyPr>
            <a:normAutofit/>
          </a:bodyPr>
          <a:lstStyle/>
          <a:p>
            <a:pPr algn="just"/>
            <a:r>
              <a:rPr lang="en-US" sz="2800" dirty="0"/>
              <a:t>In the case of internal datasets, a list of available datasets from internal sources, such as data marts and operational systems, are typically compiled and matched against a pre- defined dataset specification.</a:t>
            </a:r>
          </a:p>
          <a:p>
            <a:pPr algn="just"/>
            <a:r>
              <a:rPr lang="en-US" sz="2800" dirty="0"/>
              <a:t>In the case of external datasets, a list of possible third-party data providers, such as data markets and publicly available datasets, are compiled. </a:t>
            </a:r>
            <a:endParaRPr lang="en-US" sz="2800" dirty="0" smtClean="0"/>
          </a:p>
          <a:p>
            <a:pPr algn="just"/>
            <a:r>
              <a:rPr lang="en-US" sz="2800" dirty="0" smtClean="0"/>
              <a:t>Some </a:t>
            </a:r>
            <a:r>
              <a:rPr lang="en-US" sz="2800" dirty="0"/>
              <a:t>forms of external data may be embedded within blogs or other types of content-based web sites, in which case they may need to be harvested via automated tools.</a:t>
            </a:r>
          </a:p>
          <a:p>
            <a:pPr algn="just"/>
            <a:endParaRPr lang="en-US" sz="2800" dirty="0"/>
          </a:p>
        </p:txBody>
      </p:sp>
    </p:spTree>
    <p:extLst>
      <p:ext uri="{BB962C8B-B14F-4D97-AF65-F5344CB8AC3E}">
        <p14:creationId xmlns:p14="http://schemas.microsoft.com/office/powerpoint/2010/main" val="346268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
        <p:nvSpPr>
          <p:cNvPr id="2" name="Rectangle 1"/>
          <p:cNvSpPr/>
          <p:nvPr/>
        </p:nvSpPr>
        <p:spPr>
          <a:xfrm>
            <a:off x="1657350" y="2210097"/>
            <a:ext cx="8496300" cy="3785652"/>
          </a:xfrm>
          <a:prstGeom prst="rect">
            <a:avLst/>
          </a:prstGeom>
        </p:spPr>
        <p:txBody>
          <a:bodyPr wrap="square">
            <a:spAutoFit/>
          </a:bodyPr>
          <a:lstStyle/>
          <a:p>
            <a:r>
              <a:rPr lang="en-US" sz="4000" dirty="0" smtClean="0"/>
              <a:t>Which of the following is third-party </a:t>
            </a:r>
            <a:r>
              <a:rPr lang="en-US" sz="4000" dirty="0"/>
              <a:t>data </a:t>
            </a:r>
            <a:r>
              <a:rPr lang="en-US" sz="4000" dirty="0" smtClean="0"/>
              <a:t>providers</a:t>
            </a:r>
          </a:p>
          <a:p>
            <a:r>
              <a:rPr lang="en-US" sz="4000" dirty="0" smtClean="0"/>
              <a:t>A  Data Markets </a:t>
            </a:r>
          </a:p>
          <a:p>
            <a:r>
              <a:rPr lang="en-US" sz="4000" dirty="0" smtClean="0"/>
              <a:t>B Public repositories </a:t>
            </a:r>
          </a:p>
          <a:p>
            <a:r>
              <a:rPr lang="en-US" sz="4000" dirty="0" smtClean="0"/>
              <a:t>C. Online surveys </a:t>
            </a:r>
          </a:p>
          <a:p>
            <a:r>
              <a:rPr lang="en-US" sz="4000" dirty="0" smtClean="0"/>
              <a:t>D. None of the above </a:t>
            </a:r>
          </a:p>
        </p:txBody>
      </p:sp>
    </p:spTree>
    <p:extLst>
      <p:ext uri="{BB962C8B-B14F-4D97-AF65-F5344CB8AC3E}">
        <p14:creationId xmlns:p14="http://schemas.microsoft.com/office/powerpoint/2010/main" val="174907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4.jpeg"/>
          <p:cNvPicPr>
            <a:picLocks noGrp="1"/>
          </p:cNvPicPr>
          <p:nvPr>
            <p:ph idx="1"/>
          </p:nvPr>
        </p:nvPicPr>
        <p:blipFill>
          <a:blip r:embed="rId2" cstate="print"/>
          <a:stretch>
            <a:fillRect/>
          </a:stretch>
        </p:blipFill>
        <p:spPr>
          <a:xfrm>
            <a:off x="3829049" y="0"/>
            <a:ext cx="5629275" cy="6543674"/>
          </a:xfrm>
          <a:prstGeom prst="rect">
            <a:avLst/>
          </a:prstGeom>
        </p:spPr>
      </p:pic>
    </p:spTree>
    <p:extLst>
      <p:ext uri="{BB962C8B-B14F-4D97-AF65-F5344CB8AC3E}">
        <p14:creationId xmlns:p14="http://schemas.microsoft.com/office/powerpoint/2010/main" val="32378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5634037"/>
          </a:xfrm>
        </p:spPr>
        <p:txBody>
          <a:bodyPr>
            <a:normAutofit lnSpcReduction="10000"/>
          </a:bodyPr>
          <a:lstStyle/>
          <a:p>
            <a:pPr algn="just"/>
            <a:r>
              <a:rPr lang="en-US" dirty="0"/>
              <a:t>Depending on the type of data source, data may come as a collection of files, such as data purchased from a third-party data provider, or may require API integration, such as with Twitter</a:t>
            </a:r>
            <a:r>
              <a:rPr lang="en-US" dirty="0" smtClean="0"/>
              <a:t>.</a:t>
            </a:r>
          </a:p>
          <a:p>
            <a:pPr algn="just"/>
            <a:r>
              <a:rPr lang="en-US" dirty="0" smtClean="0"/>
              <a:t> </a:t>
            </a:r>
            <a:r>
              <a:rPr lang="en-US" dirty="0"/>
              <a:t>In many cases, especially where external, unstructured data is concerned, some or most of the acquired data may be irrelevant (noise) and can be discarded as part of the filtering process.</a:t>
            </a:r>
          </a:p>
          <a:p>
            <a:pPr algn="just"/>
            <a:r>
              <a:rPr lang="en-US" dirty="0"/>
              <a:t>Data classified as “corrupt” can include records with missing or nonsensical values or invalid data types. </a:t>
            </a:r>
            <a:endParaRPr lang="en-US" dirty="0" smtClean="0"/>
          </a:p>
          <a:p>
            <a:pPr algn="just"/>
            <a:r>
              <a:rPr lang="en-US" dirty="0" smtClean="0"/>
              <a:t>Data </a:t>
            </a:r>
            <a:r>
              <a:rPr lang="en-US" dirty="0"/>
              <a:t>that is filtered out for one analysis may possibly be valuable for </a:t>
            </a:r>
            <a:r>
              <a:rPr lang="en-US" dirty="0" smtClean="0"/>
              <a:t>a different </a:t>
            </a:r>
            <a:r>
              <a:rPr lang="en-US" dirty="0"/>
              <a:t>type of analysis</a:t>
            </a:r>
            <a:r>
              <a:rPr lang="en-US" dirty="0" smtClean="0"/>
              <a:t>.</a:t>
            </a:r>
          </a:p>
          <a:p>
            <a:pPr algn="just"/>
            <a:r>
              <a:rPr lang="en-US" dirty="0" smtClean="0"/>
              <a:t> </a:t>
            </a:r>
            <a:r>
              <a:rPr lang="en-US" dirty="0"/>
              <a:t>Therefore, it is advisable to store a verbatim copy of the original dataset before proceeding with the filtering. </a:t>
            </a:r>
            <a:endParaRPr lang="en-US" dirty="0" smtClean="0"/>
          </a:p>
          <a:p>
            <a:pPr algn="just"/>
            <a:r>
              <a:rPr lang="en-US" dirty="0" smtClean="0"/>
              <a:t>To </a:t>
            </a:r>
            <a:r>
              <a:rPr lang="en-US" dirty="0"/>
              <a:t>minimize the required storage space, the verbatim copy can be compressed</a:t>
            </a:r>
            <a:r>
              <a:rPr lang="en-US" dirty="0" smtClean="0"/>
              <a:t>.</a:t>
            </a:r>
            <a:endParaRPr lang="en-US" dirty="0"/>
          </a:p>
        </p:txBody>
      </p:sp>
    </p:spTree>
    <p:extLst>
      <p:ext uri="{BB962C8B-B14F-4D97-AF65-F5344CB8AC3E}">
        <p14:creationId xmlns:p14="http://schemas.microsoft.com/office/powerpoint/2010/main" val="61123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42889"/>
            <a:ext cx="10018713" cy="5548312"/>
          </a:xfrm>
        </p:spPr>
        <p:txBody>
          <a:bodyPr>
            <a:normAutofit fontScale="92500" lnSpcReduction="10000"/>
          </a:bodyPr>
          <a:lstStyle/>
          <a:p>
            <a:pPr algn="just"/>
            <a:r>
              <a:rPr lang="en-US" dirty="0"/>
              <a:t>Both internal and external data needs to be persisted once it gets generated or enters the enterprise boundary. </a:t>
            </a:r>
            <a:endParaRPr lang="en-US" dirty="0" smtClean="0"/>
          </a:p>
          <a:p>
            <a:pPr algn="just"/>
            <a:r>
              <a:rPr lang="en-US" dirty="0" smtClean="0"/>
              <a:t>For </a:t>
            </a:r>
            <a:r>
              <a:rPr lang="en-US" dirty="0"/>
              <a:t>batch analytics, this data is persisted to disk prior to analysis. </a:t>
            </a:r>
            <a:endParaRPr lang="en-US" dirty="0" smtClean="0"/>
          </a:p>
          <a:p>
            <a:pPr algn="just"/>
            <a:r>
              <a:rPr lang="en-US" dirty="0" smtClean="0"/>
              <a:t>In </a:t>
            </a:r>
            <a:r>
              <a:rPr lang="en-US" dirty="0"/>
              <a:t>the case of </a:t>
            </a:r>
            <a:r>
              <a:rPr lang="en-US" dirty="0" smtClean="0"/>
              <a:t>real-time </a:t>
            </a:r>
            <a:r>
              <a:rPr lang="en-US" dirty="0"/>
              <a:t>analytics, the data is analyzed first and then persisted to disk.</a:t>
            </a:r>
          </a:p>
          <a:p>
            <a:pPr algn="just"/>
            <a:r>
              <a:rPr lang="en-US" dirty="0" smtClean="0"/>
              <a:t>The metadata </a:t>
            </a:r>
            <a:r>
              <a:rPr lang="en-US" dirty="0"/>
              <a:t>can be added via automation to data from both internal and external data sources to improve the classification and querying</a:t>
            </a:r>
            <a:r>
              <a:rPr lang="en-US" dirty="0" smtClean="0"/>
              <a:t>.</a:t>
            </a:r>
          </a:p>
          <a:p>
            <a:pPr algn="just"/>
            <a:r>
              <a:rPr lang="en-US" dirty="0" smtClean="0"/>
              <a:t> </a:t>
            </a:r>
            <a:r>
              <a:rPr lang="en-US" dirty="0"/>
              <a:t>Examples of appended metadata include dataset size and structure, source information, date and time of creation or collection and language-specific information. </a:t>
            </a:r>
            <a:endParaRPr lang="en-US" dirty="0" smtClean="0"/>
          </a:p>
          <a:p>
            <a:pPr algn="just"/>
            <a:r>
              <a:rPr lang="en-US" dirty="0" smtClean="0"/>
              <a:t>It </a:t>
            </a:r>
            <a:r>
              <a:rPr lang="en-US" dirty="0"/>
              <a:t>is vital that metadata be machine-readable and passed forward along subsequent analysis stages. </a:t>
            </a:r>
            <a:endParaRPr lang="en-US" dirty="0" smtClean="0"/>
          </a:p>
          <a:p>
            <a:pPr algn="just"/>
            <a:r>
              <a:rPr lang="en-US" dirty="0" smtClean="0"/>
              <a:t>This </a:t>
            </a:r>
            <a:r>
              <a:rPr lang="en-US" dirty="0"/>
              <a:t>helps maintain data provenance throughout the Big Data analytics lifecycle, which helps to establish and preserve data accuracy and quality.</a:t>
            </a:r>
          </a:p>
          <a:p>
            <a:pPr algn="just"/>
            <a:endParaRPr lang="en-US" dirty="0"/>
          </a:p>
        </p:txBody>
      </p:sp>
    </p:spTree>
    <p:extLst>
      <p:ext uri="{BB962C8B-B14F-4D97-AF65-F5344CB8AC3E}">
        <p14:creationId xmlns:p14="http://schemas.microsoft.com/office/powerpoint/2010/main" val="342093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5.jpeg"/>
          <p:cNvPicPr>
            <a:picLocks noGrp="1"/>
          </p:cNvPicPr>
          <p:nvPr>
            <p:ph idx="1"/>
          </p:nvPr>
        </p:nvPicPr>
        <p:blipFill>
          <a:blip r:embed="rId2" cstate="print"/>
          <a:stretch>
            <a:fillRect/>
          </a:stretch>
        </p:blipFill>
        <p:spPr>
          <a:xfrm>
            <a:off x="1759742" y="416717"/>
            <a:ext cx="8941595" cy="5698333"/>
          </a:xfrm>
          <a:prstGeom prst="rect">
            <a:avLst/>
          </a:prstGeom>
        </p:spPr>
      </p:pic>
    </p:spTree>
    <p:extLst>
      <p:ext uri="{BB962C8B-B14F-4D97-AF65-F5344CB8AC3E}">
        <p14:creationId xmlns:p14="http://schemas.microsoft.com/office/powerpoint/2010/main" val="172570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5634037"/>
          </a:xfrm>
        </p:spPr>
        <p:txBody>
          <a:bodyPr>
            <a:normAutofit lnSpcReduction="10000"/>
          </a:bodyPr>
          <a:lstStyle/>
          <a:p>
            <a:pPr marL="0" indent="0" algn="ctr">
              <a:buNone/>
            </a:pPr>
            <a:r>
              <a:rPr lang="en-US" sz="3200" b="1" dirty="0"/>
              <a:t>Data </a:t>
            </a:r>
            <a:r>
              <a:rPr lang="en-US" sz="3200" b="1" dirty="0" smtClean="0"/>
              <a:t>Extraction</a:t>
            </a:r>
          </a:p>
          <a:p>
            <a:pPr marL="0" indent="0" algn="ctr">
              <a:buNone/>
            </a:pPr>
            <a:endParaRPr lang="en-US" sz="3200" b="1" dirty="0"/>
          </a:p>
          <a:p>
            <a:pPr algn="just"/>
            <a:r>
              <a:rPr lang="en-US" sz="2800" dirty="0"/>
              <a:t>Some of the data identified as input for the analysis may arrive in a format incompatible with the Big Data solution. </a:t>
            </a:r>
            <a:endParaRPr lang="en-US" sz="2800" dirty="0" smtClean="0"/>
          </a:p>
          <a:p>
            <a:pPr algn="just"/>
            <a:r>
              <a:rPr lang="en-US" sz="2800" dirty="0" smtClean="0"/>
              <a:t>The </a:t>
            </a:r>
            <a:r>
              <a:rPr lang="en-US" sz="2800" dirty="0"/>
              <a:t>need to address disparate types of data is more likely with data from external sources. </a:t>
            </a:r>
            <a:endParaRPr lang="en-US" sz="2800" dirty="0" smtClean="0"/>
          </a:p>
          <a:p>
            <a:pPr algn="just"/>
            <a:r>
              <a:rPr lang="en-US" sz="2800" dirty="0" smtClean="0"/>
              <a:t>The </a:t>
            </a:r>
            <a:r>
              <a:rPr lang="en-US" sz="2800" dirty="0"/>
              <a:t>Data Extraction lifecycle stage, </a:t>
            </a:r>
            <a:r>
              <a:rPr lang="en-US" sz="2800" dirty="0" smtClean="0"/>
              <a:t>is </a:t>
            </a:r>
            <a:r>
              <a:rPr lang="en-US" sz="2800" dirty="0"/>
              <a:t>dedicated to extracting disparate data and transforming it into a format that the underlying Big Data solution can use for the purpose of the data analysis.</a:t>
            </a:r>
          </a:p>
          <a:p>
            <a:r>
              <a:rPr lang="en-US" sz="2800" dirty="0"/>
              <a:t/>
            </a:r>
            <a:br>
              <a:rPr lang="en-US" sz="2800" dirty="0"/>
            </a:br>
            <a:endParaRPr lang="en-US" sz="2800" dirty="0"/>
          </a:p>
        </p:txBody>
      </p:sp>
    </p:spTree>
    <p:extLst>
      <p:ext uri="{BB962C8B-B14F-4D97-AF65-F5344CB8AC3E}">
        <p14:creationId xmlns:p14="http://schemas.microsoft.com/office/powerpoint/2010/main" val="159195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
        <p:nvSpPr>
          <p:cNvPr id="2" name="Rectangle 1"/>
          <p:cNvSpPr/>
          <p:nvPr/>
        </p:nvSpPr>
        <p:spPr>
          <a:xfrm>
            <a:off x="1214438" y="2967335"/>
            <a:ext cx="10858500" cy="4031873"/>
          </a:xfrm>
          <a:prstGeom prst="rect">
            <a:avLst/>
          </a:prstGeom>
        </p:spPr>
        <p:txBody>
          <a:bodyPr wrap="square">
            <a:spAutoFit/>
          </a:bodyPr>
          <a:lstStyle/>
          <a:p>
            <a:pPr algn="just"/>
            <a:r>
              <a:rPr lang="en-US" sz="3200" dirty="0"/>
              <a:t>The metadata can be added via automation to data from </a:t>
            </a:r>
            <a:r>
              <a:rPr lang="en-US" sz="3200" dirty="0" smtClean="0"/>
              <a:t>________________data </a:t>
            </a:r>
            <a:r>
              <a:rPr lang="en-US" sz="3200" dirty="0"/>
              <a:t>sources to improve the classification and querying</a:t>
            </a:r>
            <a:r>
              <a:rPr lang="en-US" sz="3200" dirty="0" smtClean="0"/>
              <a:t>.</a:t>
            </a:r>
          </a:p>
          <a:p>
            <a:pPr marL="514350" indent="-514350" algn="just">
              <a:buAutoNum type="alphaLcPeriod"/>
            </a:pPr>
            <a:r>
              <a:rPr lang="en-US" sz="3200" dirty="0" smtClean="0"/>
              <a:t>Internal source only</a:t>
            </a:r>
          </a:p>
          <a:p>
            <a:pPr marL="514350" indent="-514350" algn="just">
              <a:buAutoNum type="alphaLcPeriod"/>
            </a:pPr>
            <a:r>
              <a:rPr lang="en-US" sz="3200" dirty="0" smtClean="0"/>
              <a:t>External Sources</a:t>
            </a:r>
          </a:p>
          <a:p>
            <a:pPr marL="514350" indent="-514350" algn="just">
              <a:buAutoNum type="alphaLcPeriod"/>
            </a:pPr>
            <a:r>
              <a:rPr lang="en-US" sz="3200" dirty="0" smtClean="0"/>
              <a:t>Both Internal and external sources </a:t>
            </a:r>
          </a:p>
          <a:p>
            <a:pPr marL="514350" indent="-514350" algn="just">
              <a:buAutoNum type="alphaLcPeriod"/>
            </a:pPr>
            <a:r>
              <a:rPr lang="en-US" sz="3200" dirty="0" smtClean="0"/>
              <a:t>None of the above</a:t>
            </a:r>
          </a:p>
          <a:p>
            <a:pPr marL="514350" indent="-514350" algn="just">
              <a:buAutoNum type="alphaLcPeriod"/>
            </a:pPr>
            <a:endParaRPr lang="en-US" sz="3200" dirty="0" smtClean="0"/>
          </a:p>
        </p:txBody>
      </p:sp>
    </p:spTree>
    <p:extLst>
      <p:ext uri="{BB962C8B-B14F-4D97-AF65-F5344CB8AC3E}">
        <p14:creationId xmlns:p14="http://schemas.microsoft.com/office/powerpoint/2010/main" val="686500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6.jpeg"/>
          <p:cNvPicPr>
            <a:picLocks noGrp="1"/>
          </p:cNvPicPr>
          <p:nvPr>
            <p:ph idx="1"/>
          </p:nvPr>
        </p:nvPicPr>
        <p:blipFill>
          <a:blip r:embed="rId2" cstate="print"/>
          <a:stretch>
            <a:fillRect/>
          </a:stretch>
        </p:blipFill>
        <p:spPr>
          <a:xfrm>
            <a:off x="3300412" y="528638"/>
            <a:ext cx="5729287" cy="5634037"/>
          </a:xfrm>
          <a:prstGeom prst="rect">
            <a:avLst/>
          </a:prstGeom>
        </p:spPr>
      </p:pic>
    </p:spTree>
    <p:extLst>
      <p:ext uri="{BB962C8B-B14F-4D97-AF65-F5344CB8AC3E}">
        <p14:creationId xmlns:p14="http://schemas.microsoft.com/office/powerpoint/2010/main" val="225656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5634037"/>
          </a:xfrm>
        </p:spPr>
        <p:txBody>
          <a:bodyPr/>
          <a:lstStyle/>
          <a:p>
            <a:pPr algn="just"/>
            <a:r>
              <a:rPr lang="en-US" dirty="0"/>
              <a:t>The extent of extraction and transformation required depends on the types of analytics and capabilities of the Big Data solution. </a:t>
            </a:r>
            <a:endParaRPr lang="en-US" dirty="0" smtClean="0"/>
          </a:p>
          <a:p>
            <a:pPr algn="just"/>
            <a:r>
              <a:rPr lang="en-US" dirty="0" smtClean="0"/>
              <a:t>For </a:t>
            </a:r>
            <a:r>
              <a:rPr lang="en-US" dirty="0"/>
              <a:t>example, extracting the required fields from delimited textual data, such as with webserver log files, may not be necessary if the underlying Big Data solution can already directly process those files.</a:t>
            </a:r>
          </a:p>
          <a:p>
            <a:pPr algn="just"/>
            <a:r>
              <a:rPr lang="en-US" dirty="0"/>
              <a:t>Similarly, extracting text for text analytics, which requires scans of whole documents, is simplified if the underlying Big Data solution can directly read the document in its native format</a:t>
            </a:r>
            <a:r>
              <a:rPr lang="en-US" dirty="0" smtClean="0"/>
              <a:t>.</a:t>
            </a:r>
            <a:r>
              <a:rPr lang="en-US" dirty="0"/>
              <a:t/>
            </a:r>
            <a:br>
              <a:rPr lang="en-US" dirty="0"/>
            </a:br>
            <a:endParaRPr lang="en-US" dirty="0" smtClean="0"/>
          </a:p>
          <a:p>
            <a:pPr algn="just"/>
            <a:r>
              <a:rPr lang="en-US" dirty="0" smtClean="0"/>
              <a:t>The </a:t>
            </a:r>
            <a:r>
              <a:rPr lang="en-US" dirty="0"/>
              <a:t>extraction of comments and a user ID embedded within an XML document without the need for further </a:t>
            </a:r>
            <a:r>
              <a:rPr lang="en-US" dirty="0" smtClean="0"/>
              <a:t>transformation is also shown here </a:t>
            </a:r>
            <a:endParaRPr lang="en-US" dirty="0"/>
          </a:p>
          <a:p>
            <a:pPr algn="just"/>
            <a:endParaRPr lang="en-US" dirty="0"/>
          </a:p>
        </p:txBody>
      </p:sp>
    </p:spTree>
    <p:extLst>
      <p:ext uri="{BB962C8B-B14F-4D97-AF65-F5344CB8AC3E}">
        <p14:creationId xmlns:p14="http://schemas.microsoft.com/office/powerpoint/2010/main" val="238673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42901"/>
            <a:ext cx="4659315" cy="5448300"/>
          </a:xfrm>
        </p:spPr>
        <p:txBody>
          <a:bodyPr>
            <a:normAutofit fontScale="92500" lnSpcReduction="10000"/>
          </a:bodyPr>
          <a:lstStyle/>
          <a:p>
            <a:pPr marL="0" indent="0">
              <a:buNone/>
            </a:pPr>
            <a:r>
              <a:rPr lang="en-US" dirty="0"/>
              <a:t>The Big Data analytics lifecycle can be divided into the following nine stages, as shown in</a:t>
            </a:r>
          </a:p>
          <a:p>
            <a:r>
              <a:rPr lang="en-US" dirty="0" smtClean="0"/>
              <a:t>1</a:t>
            </a:r>
            <a:r>
              <a:rPr lang="en-US" dirty="0"/>
              <a:t>. Business Case Evaluation</a:t>
            </a:r>
          </a:p>
          <a:p>
            <a:r>
              <a:rPr lang="en-US" dirty="0"/>
              <a:t>2. Data Identification</a:t>
            </a:r>
          </a:p>
          <a:p>
            <a:r>
              <a:rPr lang="en-US" dirty="0"/>
              <a:t>3. Data Acquisition &amp; Filtering</a:t>
            </a:r>
          </a:p>
          <a:p>
            <a:r>
              <a:rPr lang="en-US" dirty="0"/>
              <a:t>4. Data Extraction</a:t>
            </a:r>
          </a:p>
          <a:p>
            <a:r>
              <a:rPr lang="en-US" dirty="0"/>
              <a:t>5. Data Validation &amp; Cleansing</a:t>
            </a:r>
          </a:p>
          <a:p>
            <a:r>
              <a:rPr lang="en-US" dirty="0"/>
              <a:t>6. Data Aggregation &amp; Representation</a:t>
            </a:r>
          </a:p>
          <a:p>
            <a:r>
              <a:rPr lang="en-US" dirty="0"/>
              <a:t>7. Data Analysis</a:t>
            </a:r>
          </a:p>
          <a:p>
            <a:r>
              <a:rPr lang="en-US" dirty="0"/>
              <a:t>8. Data Visualization</a:t>
            </a:r>
          </a:p>
          <a:p>
            <a:r>
              <a:rPr lang="en-US" dirty="0"/>
              <a:t>9. Utilization of Analysis Result</a:t>
            </a:r>
          </a:p>
        </p:txBody>
      </p:sp>
      <p:pic>
        <p:nvPicPr>
          <p:cNvPr id="4" name="image41.jpeg"/>
          <p:cNvPicPr>
            <a:picLocks/>
          </p:cNvPicPr>
          <p:nvPr/>
        </p:nvPicPr>
        <p:blipFill>
          <a:blip r:embed="rId2" cstate="print"/>
          <a:stretch>
            <a:fillRect/>
          </a:stretch>
        </p:blipFill>
        <p:spPr>
          <a:xfrm>
            <a:off x="6143625" y="157163"/>
            <a:ext cx="5600700" cy="6586537"/>
          </a:xfrm>
          <a:prstGeom prst="rect">
            <a:avLst/>
          </a:prstGeom>
        </p:spPr>
      </p:pic>
    </p:spTree>
    <p:extLst>
      <p:ext uri="{BB962C8B-B14F-4D97-AF65-F5344CB8AC3E}">
        <p14:creationId xmlns:p14="http://schemas.microsoft.com/office/powerpoint/2010/main" val="92330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7.jpeg"/>
          <p:cNvPicPr>
            <a:picLocks noGrp="1"/>
          </p:cNvPicPr>
          <p:nvPr>
            <p:ph idx="1"/>
          </p:nvPr>
        </p:nvPicPr>
        <p:blipFill>
          <a:blip r:embed="rId2" cstate="print"/>
          <a:stretch>
            <a:fillRect/>
          </a:stretch>
        </p:blipFill>
        <p:spPr>
          <a:xfrm>
            <a:off x="1371600" y="400051"/>
            <a:ext cx="9829800" cy="5986462"/>
          </a:xfrm>
          <a:prstGeom prst="rect">
            <a:avLst/>
          </a:prstGeom>
        </p:spPr>
      </p:pic>
    </p:spTree>
    <p:extLst>
      <p:ext uri="{BB962C8B-B14F-4D97-AF65-F5344CB8AC3E}">
        <p14:creationId xmlns:p14="http://schemas.microsoft.com/office/powerpoint/2010/main" val="93839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471613" y="257175"/>
            <a:ext cx="8365048" cy="4229302"/>
          </a:xfrm>
          <a:prstGeom prst="rect">
            <a:avLst/>
          </a:prstGeom>
        </p:spPr>
      </p:pic>
      <p:sp>
        <p:nvSpPr>
          <p:cNvPr id="4" name="Rectangle 3"/>
          <p:cNvSpPr/>
          <p:nvPr/>
        </p:nvSpPr>
        <p:spPr>
          <a:xfrm>
            <a:off x="2964939" y="5025874"/>
            <a:ext cx="7650674" cy="635302"/>
          </a:xfrm>
          <a:prstGeom prst="rect">
            <a:avLst/>
          </a:prstGeom>
        </p:spPr>
        <p:txBody>
          <a:bodyPr wrap="square">
            <a:spAutoFit/>
          </a:bodyPr>
          <a:lstStyle/>
          <a:p>
            <a:pPr marL="76200" marR="0">
              <a:lnSpc>
                <a:spcPct val="98000"/>
              </a:lnSpc>
              <a:spcBef>
                <a:spcPts val="735"/>
              </a:spcBef>
              <a:spcAft>
                <a:spcPts val="0"/>
              </a:spcAft>
            </a:pPr>
            <a:r>
              <a:rPr lang="en-US" dirty="0">
                <a:latin typeface="Times New Roman" panose="02020603050405020304" pitchFamily="18" charset="0"/>
                <a:ea typeface="Times New Roman" panose="02020603050405020304" pitchFamily="18" charset="0"/>
              </a:rPr>
              <a:t>Further</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transformation</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is</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needed</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order</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to</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separate</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into</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two</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separate</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fields</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as</a:t>
            </a:r>
            <a:r>
              <a:rPr lang="en-US" spc="-3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required</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by</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Big</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solution.</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211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5634037"/>
          </a:xfrm>
        </p:spPr>
        <p:txBody>
          <a:bodyPr>
            <a:normAutofit fontScale="92500" lnSpcReduction="20000"/>
          </a:bodyPr>
          <a:lstStyle/>
          <a:p>
            <a:pPr marL="0" indent="0" algn="ctr">
              <a:buNone/>
            </a:pPr>
            <a:r>
              <a:rPr lang="en-US" b="1" dirty="0"/>
              <a:t>Data Validation and Cleansing</a:t>
            </a:r>
          </a:p>
          <a:p>
            <a:pPr algn="just"/>
            <a:r>
              <a:rPr lang="en-US" sz="3200" dirty="0"/>
              <a:t>Invalid data can skew and falsify analysis results. Unlike traditional enterprise data, where the data structure is pre-defined and data is pre-validated, data input into Big Data analyses can be unstructured without any indication of validity. </a:t>
            </a:r>
            <a:endParaRPr lang="en-US" sz="3200" dirty="0" smtClean="0"/>
          </a:p>
          <a:p>
            <a:pPr algn="just"/>
            <a:r>
              <a:rPr lang="en-US" sz="3200" dirty="0" smtClean="0"/>
              <a:t>Its </a:t>
            </a:r>
            <a:r>
              <a:rPr lang="en-US" sz="3200" dirty="0"/>
              <a:t>complexity can further make it difficult to arrive at a set of suitable validation constraints.</a:t>
            </a:r>
          </a:p>
          <a:p>
            <a:pPr algn="just"/>
            <a:r>
              <a:rPr lang="en-US" sz="3200" dirty="0"/>
              <a:t>The Data Validation and Cleansing stage </a:t>
            </a:r>
            <a:r>
              <a:rPr lang="en-US" sz="3200" dirty="0" smtClean="0"/>
              <a:t>is </a:t>
            </a:r>
            <a:r>
              <a:rPr lang="en-US" sz="3200" dirty="0"/>
              <a:t>dedicated to establishing often complex validation rules and removing any known invalid data.</a:t>
            </a:r>
          </a:p>
          <a:p>
            <a:r>
              <a:rPr lang="en-US" dirty="0"/>
              <a:t/>
            </a:r>
            <a:br>
              <a:rPr lang="en-US" dirty="0"/>
            </a:br>
            <a:endParaRPr lang="en-US" dirty="0"/>
          </a:p>
        </p:txBody>
      </p:sp>
    </p:spTree>
    <p:extLst>
      <p:ext uri="{BB962C8B-B14F-4D97-AF65-F5344CB8AC3E}">
        <p14:creationId xmlns:p14="http://schemas.microsoft.com/office/powerpoint/2010/main" val="131420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9.jpeg"/>
          <p:cNvPicPr>
            <a:picLocks noGrp="1"/>
          </p:cNvPicPr>
          <p:nvPr>
            <p:ph idx="1"/>
          </p:nvPr>
        </p:nvPicPr>
        <p:blipFill>
          <a:blip r:embed="rId2" cstate="print"/>
          <a:stretch>
            <a:fillRect/>
          </a:stretch>
        </p:blipFill>
        <p:spPr>
          <a:xfrm>
            <a:off x="3900488" y="157163"/>
            <a:ext cx="6729412" cy="6457950"/>
          </a:xfrm>
          <a:prstGeom prst="rect">
            <a:avLst/>
          </a:prstGeom>
        </p:spPr>
      </p:pic>
    </p:spTree>
    <p:extLst>
      <p:ext uri="{BB962C8B-B14F-4D97-AF65-F5344CB8AC3E}">
        <p14:creationId xmlns:p14="http://schemas.microsoft.com/office/powerpoint/2010/main" val="186069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
        <p:nvSpPr>
          <p:cNvPr id="2" name="Rectangle 1"/>
          <p:cNvSpPr/>
          <p:nvPr/>
        </p:nvSpPr>
        <p:spPr>
          <a:xfrm>
            <a:off x="1657350" y="2167508"/>
            <a:ext cx="9615488" cy="3046988"/>
          </a:xfrm>
          <a:prstGeom prst="rect">
            <a:avLst/>
          </a:prstGeom>
        </p:spPr>
        <p:txBody>
          <a:bodyPr wrap="square">
            <a:spAutoFit/>
          </a:bodyPr>
          <a:lstStyle/>
          <a:p>
            <a:pPr algn="just"/>
            <a:r>
              <a:rPr lang="en-US" sz="3200" dirty="0" smtClean="0"/>
              <a:t>In traditional </a:t>
            </a:r>
            <a:r>
              <a:rPr lang="en-US" sz="3200" dirty="0"/>
              <a:t>enterprise </a:t>
            </a:r>
            <a:r>
              <a:rPr lang="en-US" sz="3200" dirty="0" smtClean="0"/>
              <a:t>data, the data </a:t>
            </a:r>
          </a:p>
          <a:p>
            <a:pPr algn="just"/>
            <a:r>
              <a:rPr lang="en-US" sz="3200" dirty="0" smtClean="0"/>
              <a:t>a. Data Structure is Predefined and data is pre-validated</a:t>
            </a:r>
          </a:p>
          <a:p>
            <a:pPr algn="just"/>
            <a:r>
              <a:rPr lang="en-US" sz="3200" dirty="0" smtClean="0"/>
              <a:t>b. Data is predefined only</a:t>
            </a:r>
          </a:p>
          <a:p>
            <a:pPr algn="just"/>
            <a:r>
              <a:rPr lang="en-US" sz="3200" dirty="0" smtClean="0"/>
              <a:t>c. Data is not validated until later stage .</a:t>
            </a:r>
          </a:p>
          <a:p>
            <a:pPr algn="just"/>
            <a:r>
              <a:rPr lang="en-US" sz="3200" dirty="0" smtClean="0"/>
              <a:t>d. None of the above </a:t>
            </a:r>
          </a:p>
          <a:p>
            <a:pPr algn="just"/>
            <a:endParaRPr lang="en-US" sz="3200" dirty="0"/>
          </a:p>
        </p:txBody>
      </p:sp>
    </p:spTree>
    <p:extLst>
      <p:ext uri="{BB962C8B-B14F-4D97-AF65-F5344CB8AC3E}">
        <p14:creationId xmlns:p14="http://schemas.microsoft.com/office/powerpoint/2010/main" val="236909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242888"/>
            <a:ext cx="5514976" cy="5929312"/>
          </a:xfrm>
        </p:spPr>
        <p:txBody>
          <a:bodyPr>
            <a:normAutofit fontScale="92500"/>
          </a:bodyPr>
          <a:lstStyle/>
          <a:p>
            <a:pPr algn="just"/>
            <a:r>
              <a:rPr lang="en-US" dirty="0"/>
              <a:t>Big Data solutions often receive redundant data across different </a:t>
            </a:r>
            <a:r>
              <a:rPr lang="en-US" dirty="0" smtClean="0"/>
              <a:t>datasets</a:t>
            </a:r>
          </a:p>
          <a:p>
            <a:pPr algn="just"/>
            <a:r>
              <a:rPr lang="en-US" dirty="0" smtClean="0"/>
              <a:t> </a:t>
            </a:r>
            <a:r>
              <a:rPr lang="en-US" dirty="0"/>
              <a:t>This redundancy can be exploited to explore interconnected datasets in order to assemble validation parameters and fill in missing valid data.</a:t>
            </a:r>
          </a:p>
          <a:p>
            <a:pPr lvl="0" algn="just"/>
            <a:r>
              <a:rPr lang="en-US" dirty="0" smtClean="0"/>
              <a:t>The </a:t>
            </a:r>
            <a:r>
              <a:rPr lang="en-US" dirty="0"/>
              <a:t>first value in Dataset B is validated against its corresponding value in Dataset A.</a:t>
            </a:r>
          </a:p>
          <a:p>
            <a:pPr lvl="0" algn="just"/>
            <a:r>
              <a:rPr lang="en-US" dirty="0"/>
              <a:t/>
            </a:r>
            <a:br>
              <a:rPr lang="en-US" dirty="0"/>
            </a:br>
            <a:r>
              <a:rPr lang="en-US" dirty="0"/>
              <a:t>The second value in Dataset B is not validated against its corresponding value in Dataset A.</a:t>
            </a:r>
          </a:p>
          <a:p>
            <a:pPr lvl="0" algn="just"/>
            <a:r>
              <a:rPr lang="en-US" dirty="0"/>
              <a:t>If a value is missing, it is inserted from Dataset A.</a:t>
            </a:r>
          </a:p>
        </p:txBody>
      </p:sp>
      <p:pic>
        <p:nvPicPr>
          <p:cNvPr id="4" name="image50.jpeg"/>
          <p:cNvPicPr>
            <a:picLocks/>
          </p:cNvPicPr>
          <p:nvPr/>
        </p:nvPicPr>
        <p:blipFill>
          <a:blip r:embed="rId2" cstate="print"/>
          <a:stretch>
            <a:fillRect/>
          </a:stretch>
        </p:blipFill>
        <p:spPr>
          <a:xfrm>
            <a:off x="7662863" y="664368"/>
            <a:ext cx="4529137" cy="5779295"/>
          </a:xfrm>
          <a:prstGeom prst="rect">
            <a:avLst/>
          </a:prstGeom>
        </p:spPr>
      </p:pic>
    </p:spTree>
    <p:extLst>
      <p:ext uri="{BB962C8B-B14F-4D97-AF65-F5344CB8AC3E}">
        <p14:creationId xmlns:p14="http://schemas.microsoft.com/office/powerpoint/2010/main" val="130960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09" y="100011"/>
            <a:ext cx="5988054" cy="6486527"/>
          </a:xfrm>
        </p:spPr>
        <p:txBody>
          <a:bodyPr>
            <a:normAutofit/>
          </a:bodyPr>
          <a:lstStyle/>
          <a:p>
            <a:pPr marL="0" indent="0" algn="just">
              <a:buNone/>
            </a:pPr>
            <a:r>
              <a:rPr lang="en-US" dirty="0" smtClean="0"/>
              <a:t>For batch analytics, data validation and cleansing can be achieved via an offline ETL operation. </a:t>
            </a:r>
          </a:p>
          <a:p>
            <a:pPr marL="0" indent="0" algn="just">
              <a:buNone/>
            </a:pPr>
            <a:r>
              <a:rPr lang="en-US" dirty="0" smtClean="0"/>
              <a:t>For real-time analytics, a more complex in-memory system is required to validate and cleanse the data as it arrives from the source. </a:t>
            </a:r>
          </a:p>
          <a:p>
            <a:pPr marL="0" indent="0" algn="just">
              <a:buNone/>
            </a:pPr>
            <a:r>
              <a:rPr lang="en-US" dirty="0" smtClean="0"/>
              <a:t>Provenance can play an important role in determining the accuracy and quality of questionable data. Data that appears to be invalid may still be valuable in that it may possess hidden patterns and trends</a:t>
            </a:r>
            <a:endParaRPr lang="en-US" dirty="0"/>
          </a:p>
        </p:txBody>
      </p:sp>
      <p:pic>
        <p:nvPicPr>
          <p:cNvPr id="6" name="image51.jpeg"/>
          <p:cNvPicPr/>
          <p:nvPr/>
        </p:nvPicPr>
        <p:blipFill>
          <a:blip r:embed="rId2" cstate="print"/>
          <a:stretch>
            <a:fillRect/>
          </a:stretch>
        </p:blipFill>
        <p:spPr>
          <a:xfrm>
            <a:off x="7772399" y="914400"/>
            <a:ext cx="3459635" cy="2019300"/>
          </a:xfrm>
          <a:prstGeom prst="rect">
            <a:avLst/>
          </a:prstGeom>
        </p:spPr>
      </p:pic>
      <p:sp>
        <p:nvSpPr>
          <p:cNvPr id="5" name="Rectangle 4"/>
          <p:cNvSpPr/>
          <p:nvPr/>
        </p:nvSpPr>
        <p:spPr>
          <a:xfrm>
            <a:off x="6893716" y="3347082"/>
            <a:ext cx="4564860" cy="1178271"/>
          </a:xfrm>
          <a:prstGeom prst="rect">
            <a:avLst/>
          </a:prstGeom>
        </p:spPr>
        <p:txBody>
          <a:bodyPr wrap="square">
            <a:spAutoFit/>
          </a:bodyPr>
          <a:lstStyle/>
          <a:p>
            <a:pPr marL="1346200" marR="0" indent="-917575">
              <a:lnSpc>
                <a:spcPct val="98000"/>
              </a:lnSpc>
              <a:spcBef>
                <a:spcPts val="530"/>
              </a:spcBef>
              <a:spcAft>
                <a:spcPts val="0"/>
              </a:spcAft>
            </a:pPr>
            <a:r>
              <a:rPr lang="en-US" dirty="0" smtClean="0">
                <a:latin typeface="Times New Roman" panose="02020603050405020304" pitchFamily="18" charset="0"/>
                <a:ea typeface="Times New Roman" panose="02020603050405020304" pitchFamily="18" charset="0"/>
              </a:rPr>
              <a:t>	The</a:t>
            </a:r>
            <a:r>
              <a:rPr lang="en-US" spc="-45"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presence</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invalid</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is</a:t>
            </a:r>
            <a:r>
              <a:rPr lang="en-US" spc="-40"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resulting</a:t>
            </a:r>
            <a:r>
              <a:rPr lang="en-US" spc="-45"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in</a:t>
            </a:r>
            <a:r>
              <a:rPr lang="en-US" spc="-40"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spikes.</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Although</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3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appears</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abnormal,</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it</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may</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be</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indicative</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new</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pattern.</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1608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2.jpeg"/>
          <p:cNvPicPr>
            <a:picLocks noGrp="1"/>
          </p:cNvPicPr>
          <p:nvPr>
            <p:ph idx="1"/>
          </p:nvPr>
        </p:nvPicPr>
        <p:blipFill>
          <a:blip r:embed="rId2" cstate="print"/>
          <a:stretch>
            <a:fillRect/>
          </a:stretch>
        </p:blipFill>
        <p:spPr>
          <a:xfrm>
            <a:off x="2857500" y="142876"/>
            <a:ext cx="6572250" cy="6243637"/>
          </a:xfrm>
          <a:prstGeom prst="rect">
            <a:avLst/>
          </a:prstGeom>
        </p:spPr>
      </p:pic>
    </p:spTree>
    <p:extLst>
      <p:ext uri="{BB962C8B-B14F-4D97-AF65-F5344CB8AC3E}">
        <p14:creationId xmlns:p14="http://schemas.microsoft.com/office/powerpoint/2010/main" val="326836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147" y="1014413"/>
            <a:ext cx="10018713" cy="5634037"/>
          </a:xfrm>
        </p:spPr>
        <p:txBody>
          <a:bodyPr>
            <a:noAutofit/>
          </a:bodyPr>
          <a:lstStyle/>
          <a:p>
            <a:pPr algn="just"/>
            <a:r>
              <a:rPr lang="en-US" sz="2800" dirty="0"/>
              <a:t>Performing this stage can become complicated because of differences in:</a:t>
            </a:r>
          </a:p>
          <a:p>
            <a:pPr lvl="0" algn="just"/>
            <a:r>
              <a:rPr lang="en-US" sz="2800" i="1" dirty="0"/>
              <a:t>Data Structure </a:t>
            </a:r>
            <a:r>
              <a:rPr lang="en-US" sz="2800" dirty="0"/>
              <a:t>– Although the data format may be the same, the data model may be different.</a:t>
            </a:r>
          </a:p>
          <a:p>
            <a:pPr lvl="0" algn="just"/>
            <a:r>
              <a:rPr lang="en-US" sz="2800" i="1" dirty="0"/>
              <a:t>Semantics </a:t>
            </a:r>
            <a:r>
              <a:rPr lang="en-US" sz="2800" dirty="0"/>
              <a:t>– A value that is labeled differently in two different datasets may mean the same thing, for example “surname” and “last name.”</a:t>
            </a:r>
          </a:p>
          <a:p>
            <a:pPr algn="just"/>
            <a:r>
              <a:rPr lang="en-US" sz="2800" dirty="0"/>
              <a:t>The large volumes processed by Big Data solutions can make data aggregation a time </a:t>
            </a:r>
            <a:r>
              <a:rPr lang="en-US" sz="2800" dirty="0" smtClean="0"/>
              <a:t>and effort-intensive </a:t>
            </a:r>
            <a:r>
              <a:rPr lang="en-US" sz="2800" dirty="0"/>
              <a:t>operation. Reconciling these differences can require complex logic that is executed automatically without the need for human intervention.</a:t>
            </a:r>
          </a:p>
          <a:p>
            <a:pPr algn="just"/>
            <a:endParaRPr lang="en-US" sz="2800" dirty="0"/>
          </a:p>
        </p:txBody>
      </p:sp>
    </p:spTree>
    <p:extLst>
      <p:ext uri="{BB962C8B-B14F-4D97-AF65-F5344CB8AC3E}">
        <p14:creationId xmlns:p14="http://schemas.microsoft.com/office/powerpoint/2010/main" val="2940498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14325"/>
            <a:ext cx="10018713" cy="5476875"/>
          </a:xfrm>
        </p:spPr>
        <p:txBody>
          <a:bodyPr>
            <a:normAutofit/>
          </a:bodyPr>
          <a:lstStyle/>
          <a:p>
            <a:pPr algn="just"/>
            <a:r>
              <a:rPr lang="en-US" dirty="0"/>
              <a:t>Future data analysis requirements need to be considered during this stage to help foster data reusability. </a:t>
            </a:r>
            <a:endParaRPr lang="en-US" dirty="0" smtClean="0"/>
          </a:p>
          <a:p>
            <a:pPr algn="just"/>
            <a:r>
              <a:rPr lang="en-US" dirty="0" smtClean="0"/>
              <a:t>Whether </a:t>
            </a:r>
            <a:r>
              <a:rPr lang="en-US" dirty="0"/>
              <a:t>data aggregation is required or not, it is important to understand that the same data can be stored in many different forms. </a:t>
            </a:r>
            <a:endParaRPr lang="en-US" dirty="0" smtClean="0"/>
          </a:p>
          <a:p>
            <a:pPr algn="just"/>
            <a:r>
              <a:rPr lang="en-US" dirty="0" smtClean="0"/>
              <a:t>One </a:t>
            </a:r>
            <a:r>
              <a:rPr lang="en-US" dirty="0"/>
              <a:t>form may be better suited for a particular type of analysis than another. </a:t>
            </a:r>
            <a:endParaRPr lang="en-US" dirty="0" smtClean="0"/>
          </a:p>
          <a:p>
            <a:pPr algn="just"/>
            <a:r>
              <a:rPr lang="en-US" dirty="0" smtClean="0"/>
              <a:t>For </a:t>
            </a:r>
            <a:r>
              <a:rPr lang="en-US" dirty="0"/>
              <a:t>example, data stored as a BLOB would be of little use if the analysis requires access to individual data fields.</a:t>
            </a:r>
          </a:p>
          <a:p>
            <a:pPr algn="just"/>
            <a:r>
              <a:rPr lang="en-US" dirty="0"/>
              <a:t>A data structure standardized by the Big Data solution can act as a common denominator that can be used for a range of analysis techniques and projects. </a:t>
            </a:r>
            <a:endParaRPr lang="en-US" dirty="0" smtClean="0"/>
          </a:p>
          <a:p>
            <a:pPr algn="just"/>
            <a:r>
              <a:rPr lang="en-US" dirty="0" smtClean="0"/>
              <a:t>This </a:t>
            </a:r>
            <a:r>
              <a:rPr lang="en-US" dirty="0"/>
              <a:t>can require establishing a central, standard analysis repository, such as a </a:t>
            </a:r>
            <a:r>
              <a:rPr lang="en-US" dirty="0" err="1"/>
              <a:t>NoSQL</a:t>
            </a:r>
            <a:r>
              <a:rPr lang="en-US" dirty="0"/>
              <a:t> </a:t>
            </a:r>
            <a:r>
              <a:rPr lang="en-US" dirty="0" smtClean="0"/>
              <a:t>database</a:t>
            </a:r>
            <a:endParaRPr lang="en-US" dirty="0"/>
          </a:p>
        </p:txBody>
      </p:sp>
    </p:spTree>
    <p:extLst>
      <p:ext uri="{BB962C8B-B14F-4D97-AF65-F5344CB8AC3E}">
        <p14:creationId xmlns:p14="http://schemas.microsoft.com/office/powerpoint/2010/main" val="50495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5634037"/>
          </a:xfrm>
        </p:spPr>
        <p:txBody>
          <a:bodyPr>
            <a:normAutofit fontScale="92500" lnSpcReduction="20000"/>
          </a:bodyPr>
          <a:lstStyle/>
          <a:p>
            <a:pPr marL="0" indent="0" algn="ctr">
              <a:buNone/>
            </a:pPr>
            <a:r>
              <a:rPr lang="en-US" sz="4000" b="1" dirty="0"/>
              <a:t>Business Case Evaluation</a:t>
            </a:r>
          </a:p>
          <a:p>
            <a:pPr algn="just"/>
            <a:r>
              <a:rPr lang="en-US" sz="4000" dirty="0"/>
              <a:t>Each Big Data analytics lifecycle must begin with a well-defined business case that presents a clear understanding of the justification, motivation and goals of carrying out the analysis. </a:t>
            </a:r>
            <a:endParaRPr lang="en-US" sz="4000" dirty="0" smtClean="0"/>
          </a:p>
          <a:p>
            <a:pPr algn="just"/>
            <a:r>
              <a:rPr lang="en-US" sz="4000" dirty="0" smtClean="0"/>
              <a:t>The </a:t>
            </a:r>
            <a:r>
              <a:rPr lang="en-US" sz="4000" dirty="0"/>
              <a:t>Business Case Evaluation stage </a:t>
            </a:r>
            <a:r>
              <a:rPr lang="en-US" sz="4000" dirty="0" smtClean="0"/>
              <a:t>requires </a:t>
            </a:r>
            <a:r>
              <a:rPr lang="en-US" sz="4000" dirty="0"/>
              <a:t>that a business case be created, assessed and approved prior to proceeding with the actual hands-on analysis tasks.</a:t>
            </a:r>
          </a:p>
          <a:p>
            <a:pPr algn="just"/>
            <a:r>
              <a:rPr lang="en-US" dirty="0"/>
              <a:t/>
            </a:r>
            <a:br>
              <a:rPr lang="en-US" dirty="0"/>
            </a:br>
            <a:endParaRPr lang="en-US" dirty="0"/>
          </a:p>
        </p:txBody>
      </p:sp>
    </p:spTree>
    <p:extLst>
      <p:ext uri="{BB962C8B-B14F-4D97-AF65-F5344CB8AC3E}">
        <p14:creationId xmlns:p14="http://schemas.microsoft.com/office/powerpoint/2010/main" val="2464912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3.jpeg"/>
          <p:cNvPicPr>
            <a:picLocks noGrp="1"/>
          </p:cNvPicPr>
          <p:nvPr>
            <p:ph idx="1"/>
          </p:nvPr>
        </p:nvPicPr>
        <p:blipFill>
          <a:blip r:embed="rId2" cstate="print"/>
          <a:stretch>
            <a:fillRect/>
          </a:stretch>
        </p:blipFill>
        <p:spPr>
          <a:xfrm>
            <a:off x="1771651" y="1764506"/>
            <a:ext cx="7822406" cy="2419350"/>
          </a:xfrm>
          <a:prstGeom prst="rect">
            <a:avLst/>
          </a:prstGeom>
        </p:spPr>
      </p:pic>
      <p:sp>
        <p:nvSpPr>
          <p:cNvPr id="2" name="Rectangle 1"/>
          <p:cNvSpPr/>
          <p:nvPr/>
        </p:nvSpPr>
        <p:spPr>
          <a:xfrm>
            <a:off x="1771651" y="4706035"/>
            <a:ext cx="9958387"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A</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simple</a:t>
            </a:r>
            <a:r>
              <a:rPr lang="en-US" spc="1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example</a:t>
            </a:r>
            <a:r>
              <a:rPr lang="en-US" spc="1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1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1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aggregation</a:t>
            </a:r>
            <a:r>
              <a:rPr lang="en-US" spc="1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where</a:t>
            </a:r>
            <a:r>
              <a:rPr lang="en-US" spc="1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two</a:t>
            </a:r>
            <a:r>
              <a:rPr lang="en-US" spc="1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datasets</a:t>
            </a:r>
            <a:r>
              <a:rPr lang="en-US" spc="1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are</a:t>
            </a:r>
            <a:r>
              <a:rPr lang="en-US" spc="1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aggregated</a:t>
            </a:r>
            <a:r>
              <a:rPr lang="en-US" spc="-3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together</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using</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Id</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field.</a:t>
            </a:r>
            <a:endParaRPr lang="en-US" dirty="0"/>
          </a:p>
        </p:txBody>
      </p:sp>
    </p:spTree>
    <p:extLst>
      <p:ext uri="{BB962C8B-B14F-4D97-AF65-F5344CB8AC3E}">
        <p14:creationId xmlns:p14="http://schemas.microsoft.com/office/powerpoint/2010/main" val="553764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447" y="314325"/>
            <a:ext cx="10018713" cy="3328987"/>
          </a:xfrm>
        </p:spPr>
        <p:txBody>
          <a:bodyPr/>
          <a:lstStyle/>
          <a:p>
            <a:pPr marL="0" indent="0">
              <a:buNone/>
            </a:pPr>
            <a:r>
              <a:rPr lang="en-US" dirty="0" smtClean="0"/>
              <a:t>The following figure shows </a:t>
            </a:r>
            <a:r>
              <a:rPr lang="en-US" dirty="0"/>
              <a:t>the same piece of data stored in two different formats. </a:t>
            </a:r>
            <a:endParaRPr lang="en-US" dirty="0" smtClean="0"/>
          </a:p>
          <a:p>
            <a:pPr marL="0" indent="0">
              <a:buNone/>
            </a:pPr>
            <a:r>
              <a:rPr lang="en-US" dirty="0" smtClean="0"/>
              <a:t>Dataset </a:t>
            </a:r>
            <a:r>
              <a:rPr lang="en-US" dirty="0"/>
              <a:t>A contains the desired piece of data, but it is part of a BLOB that is not readily accessible for querying. </a:t>
            </a:r>
            <a:endParaRPr lang="en-US" dirty="0" smtClean="0"/>
          </a:p>
          <a:p>
            <a:pPr marL="0" indent="0">
              <a:buNone/>
            </a:pPr>
            <a:r>
              <a:rPr lang="en-US" dirty="0" smtClean="0"/>
              <a:t>Dataset </a:t>
            </a:r>
            <a:r>
              <a:rPr lang="en-US" dirty="0"/>
              <a:t>B contains the same piece of data organized in column-based storage, enabling each field to be queried individually</a:t>
            </a:r>
            <a:r>
              <a:rPr lang="en-US" dirty="0" smtClean="0"/>
              <a:t>.</a:t>
            </a:r>
          </a:p>
          <a:p>
            <a:endParaRPr lang="en-US" dirty="0"/>
          </a:p>
          <a:p>
            <a:endParaRPr lang="en-US" dirty="0"/>
          </a:p>
        </p:txBody>
      </p:sp>
      <p:pic>
        <p:nvPicPr>
          <p:cNvPr id="4" name="image54.jpeg"/>
          <p:cNvPicPr/>
          <p:nvPr/>
        </p:nvPicPr>
        <p:blipFill>
          <a:blip r:embed="rId2" cstate="print"/>
          <a:stretch>
            <a:fillRect/>
          </a:stretch>
        </p:blipFill>
        <p:spPr>
          <a:xfrm>
            <a:off x="1863722" y="3228974"/>
            <a:ext cx="8303896" cy="2179941"/>
          </a:xfrm>
          <a:prstGeom prst="rect">
            <a:avLst/>
          </a:prstGeom>
        </p:spPr>
      </p:pic>
      <p:sp>
        <p:nvSpPr>
          <p:cNvPr id="2" name="Rectangle 1"/>
          <p:cNvSpPr/>
          <p:nvPr/>
        </p:nvSpPr>
        <p:spPr>
          <a:xfrm>
            <a:off x="2049460" y="6032518"/>
            <a:ext cx="10037765" cy="825482"/>
          </a:xfrm>
          <a:prstGeom prst="rect">
            <a:avLst/>
          </a:prstGeom>
        </p:spPr>
        <p:txBody>
          <a:bodyPr wrap="square">
            <a:spAutoFit/>
          </a:bodyPr>
          <a:lstStyle/>
          <a:p>
            <a:pPr marL="2482850" marR="217805" indent="-2185670">
              <a:lnSpc>
                <a:spcPct val="98000"/>
              </a:lnSpc>
              <a:spcBef>
                <a:spcPts val="535"/>
              </a:spcBef>
              <a:spcAft>
                <a:spcPts val="0"/>
              </a:spcAft>
            </a:pPr>
            <a:r>
              <a:rPr lang="en-US" dirty="0">
                <a:latin typeface="Times New Roman" panose="02020603050405020304" pitchFamily="18" charset="0"/>
                <a:ea typeface="Times New Roman" panose="02020603050405020304" pitchFamily="18" charset="0"/>
              </a:rPr>
              <a:t>Dataset</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can</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be</a:t>
            </a:r>
            <a:r>
              <a:rPr lang="en-US" spc="1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combined</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to</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create</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125" dirty="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tandardized</a:t>
            </a:r>
            <a:r>
              <a:rPr lang="en-US" spc="130"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1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structure</a:t>
            </a:r>
            <a:r>
              <a:rPr lang="en-US" spc="-3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with</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Big</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solution.</a:t>
            </a:r>
          </a:p>
          <a:p>
            <a:r>
              <a:rPr lang="en-US" sz="1200" dirty="0">
                <a:latin typeface="Times New Roman" panose="02020603050405020304" pitchFamily="18" charset="0"/>
                <a:ea typeface="Times New Roman" panose="02020603050405020304" pitchFamily="18" charset="0"/>
              </a:rPr>
              <a:t/>
            </a:r>
            <a:br>
              <a:rPr lang="en-US" sz="1200" dirty="0">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721917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7185" y="1814512"/>
            <a:ext cx="10018713" cy="3543301"/>
          </a:xfrm>
        </p:spPr>
        <p:txBody>
          <a:bodyPr/>
          <a:lstStyle/>
          <a:p>
            <a:pPr marL="0" indent="0" algn="just">
              <a:buNone/>
            </a:pPr>
            <a:r>
              <a:rPr lang="en-US" b="1" dirty="0"/>
              <a:t>Data Analysis</a:t>
            </a:r>
          </a:p>
          <a:p>
            <a:pPr algn="just"/>
            <a:r>
              <a:rPr lang="en-US" dirty="0"/>
              <a:t>The Data Analysis stage </a:t>
            </a:r>
            <a:r>
              <a:rPr lang="en-US" dirty="0" smtClean="0"/>
              <a:t>is </a:t>
            </a:r>
            <a:r>
              <a:rPr lang="en-US" dirty="0"/>
              <a:t>dedicated to carrying out the actual analysis task, which typically involves one or more types of analytics</a:t>
            </a:r>
            <a:r>
              <a:rPr lang="en-US" dirty="0" smtClean="0"/>
              <a:t>.</a:t>
            </a:r>
          </a:p>
          <a:p>
            <a:pPr algn="just"/>
            <a:r>
              <a:rPr lang="en-US" dirty="0" smtClean="0"/>
              <a:t> </a:t>
            </a:r>
            <a:r>
              <a:rPr lang="en-US" dirty="0"/>
              <a:t>This stage can be iterative in nature, especially if the data analysis is exploratory, in which case analysis is repeated until the appropriate pattern or correlation is uncovered. </a:t>
            </a:r>
            <a:endParaRPr lang="en-US" dirty="0" smtClean="0"/>
          </a:p>
          <a:p>
            <a:pPr algn="just"/>
            <a:r>
              <a:rPr lang="en-US" dirty="0" smtClean="0"/>
              <a:t>The </a:t>
            </a:r>
            <a:r>
              <a:rPr lang="en-US" dirty="0"/>
              <a:t>exploratory analysis approach will be explained shortly, along with confirmatory analysis</a:t>
            </a:r>
            <a:r>
              <a:rPr lang="en-US" dirty="0" smtClean="0"/>
              <a:t>.</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043104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
        <p:nvSpPr>
          <p:cNvPr id="2" name="Rectangle 1"/>
          <p:cNvSpPr/>
          <p:nvPr/>
        </p:nvSpPr>
        <p:spPr>
          <a:xfrm>
            <a:off x="2405431" y="2435334"/>
            <a:ext cx="6936514" cy="1815882"/>
          </a:xfrm>
          <a:prstGeom prst="rect">
            <a:avLst/>
          </a:prstGeom>
        </p:spPr>
        <p:txBody>
          <a:bodyPr wrap="none">
            <a:spAutoFit/>
          </a:bodyPr>
          <a:lstStyle/>
          <a:p>
            <a:r>
              <a:rPr lang="en-US" sz="2800" dirty="0" smtClean="0"/>
              <a:t>Data analysis stage </a:t>
            </a:r>
            <a:r>
              <a:rPr lang="en-US" sz="2800" dirty="0"/>
              <a:t>can be iterative in </a:t>
            </a:r>
            <a:r>
              <a:rPr lang="en-US" sz="2800" dirty="0" smtClean="0"/>
              <a:t>nature. </a:t>
            </a:r>
          </a:p>
          <a:p>
            <a:pPr marL="342900" indent="-342900">
              <a:buAutoNum type="alphaLcPeriod"/>
            </a:pPr>
            <a:r>
              <a:rPr lang="en-US" sz="2800" dirty="0" smtClean="0"/>
              <a:t>True </a:t>
            </a:r>
          </a:p>
          <a:p>
            <a:pPr marL="342900" indent="-342900">
              <a:buAutoNum type="alphaLcPeriod"/>
            </a:pPr>
            <a:r>
              <a:rPr lang="en-US" sz="2800" dirty="0" smtClean="0"/>
              <a:t>False </a:t>
            </a:r>
          </a:p>
          <a:p>
            <a:r>
              <a:rPr lang="en-US" sz="2800" dirty="0" smtClean="0"/>
              <a:t> </a:t>
            </a:r>
            <a:endParaRPr lang="en-US" sz="2800" dirty="0"/>
          </a:p>
        </p:txBody>
      </p:sp>
    </p:spTree>
    <p:extLst>
      <p:ext uri="{BB962C8B-B14F-4D97-AF65-F5344CB8AC3E}">
        <p14:creationId xmlns:p14="http://schemas.microsoft.com/office/powerpoint/2010/main" val="4030097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5.jpeg"/>
          <p:cNvPicPr>
            <a:picLocks noGrp="1"/>
          </p:cNvPicPr>
          <p:nvPr>
            <p:ph idx="1"/>
          </p:nvPr>
        </p:nvPicPr>
        <p:blipFill>
          <a:blip r:embed="rId2" cstate="print"/>
          <a:stretch>
            <a:fillRect/>
          </a:stretch>
        </p:blipFill>
        <p:spPr>
          <a:xfrm>
            <a:off x="3243263" y="241578"/>
            <a:ext cx="6215062" cy="5634037"/>
          </a:xfrm>
          <a:prstGeom prst="rect">
            <a:avLst/>
          </a:prstGeom>
        </p:spPr>
      </p:pic>
      <p:sp>
        <p:nvSpPr>
          <p:cNvPr id="2" name="Rectangle 1"/>
          <p:cNvSpPr/>
          <p:nvPr/>
        </p:nvSpPr>
        <p:spPr>
          <a:xfrm>
            <a:off x="3730458" y="6062422"/>
            <a:ext cx="4302460" cy="369332"/>
          </a:xfrm>
          <a:prstGeom prst="rect">
            <a:avLst/>
          </a:prstGeom>
        </p:spPr>
        <p:txBody>
          <a:bodyPr wrap="none">
            <a:spAutoFit/>
          </a:bodyPr>
          <a:lstStyle/>
          <a:p>
            <a:pPr marL="103505" marR="103505" algn="ctr">
              <a:spcBef>
                <a:spcPts val="530"/>
              </a:spcBef>
              <a:spcAft>
                <a:spcPts val="0"/>
              </a:spcAft>
            </a:pPr>
            <a:r>
              <a:rPr lang="en-US" dirty="0">
                <a:latin typeface="Times New Roman" panose="02020603050405020304" pitchFamily="18" charset="0"/>
                <a:ea typeface="Times New Roman" panose="02020603050405020304" pitchFamily="18" charset="0"/>
              </a:rPr>
              <a:t>Stage</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7</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of</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Big</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Data</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analytics</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lifecycle.</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9846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4297" y="228600"/>
            <a:ext cx="10231441" cy="6415088"/>
          </a:xfrm>
        </p:spPr>
        <p:txBody>
          <a:bodyPr>
            <a:normAutofit/>
          </a:bodyPr>
          <a:lstStyle/>
          <a:p>
            <a:pPr algn="just"/>
            <a:r>
              <a:rPr lang="en-US" sz="2800" dirty="0"/>
              <a:t>Depending on the type of analytic result required, this stage can be as simple as querying a dataset to compute an aggregation for comparison. On the other hand, it can be as challenging as combining data mining and complex statistical analysis techniques to discover patterns and anomalies or to generate a statistical or mathematical model to depict relationships between variables.</a:t>
            </a:r>
          </a:p>
          <a:p>
            <a:pPr algn="just"/>
            <a:r>
              <a:rPr lang="en-US" sz="2800" dirty="0"/>
              <a:t>Data analysis can be classified as confirmatory analysis or exploratory analysis, the latter of which is linked to data mining, as shown </a:t>
            </a:r>
            <a:r>
              <a:rPr lang="en-US" sz="2800" dirty="0" smtClean="0"/>
              <a:t>in the following figure.</a:t>
            </a:r>
            <a:endParaRPr lang="en-US" sz="2800" dirty="0"/>
          </a:p>
        </p:txBody>
      </p:sp>
    </p:spTree>
    <p:extLst>
      <p:ext uri="{BB962C8B-B14F-4D97-AF65-F5344CB8AC3E}">
        <p14:creationId xmlns:p14="http://schemas.microsoft.com/office/powerpoint/2010/main" val="3483432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6.jpeg"/>
          <p:cNvPicPr>
            <a:picLocks noGrp="1"/>
          </p:cNvPicPr>
          <p:nvPr>
            <p:ph idx="1"/>
          </p:nvPr>
        </p:nvPicPr>
        <p:blipFill>
          <a:blip r:embed="rId2" cstate="print"/>
          <a:stretch>
            <a:fillRect/>
          </a:stretch>
        </p:blipFill>
        <p:spPr>
          <a:xfrm>
            <a:off x="1971675" y="414338"/>
            <a:ext cx="8143875" cy="5900737"/>
          </a:xfrm>
          <a:prstGeom prst="rect">
            <a:avLst/>
          </a:prstGeom>
        </p:spPr>
      </p:pic>
    </p:spTree>
    <p:extLst>
      <p:ext uri="{BB962C8B-B14F-4D97-AF65-F5344CB8AC3E}">
        <p14:creationId xmlns:p14="http://schemas.microsoft.com/office/powerpoint/2010/main" val="3185224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pPr algn="just"/>
            <a:r>
              <a:rPr lang="en-US" sz="2800" dirty="0"/>
              <a:t>Confirmatory data analysis is a deductive approach where the cause of the phenomenon being investigated is proposed beforehand. The proposed cause or assumption is called a hypothesis. The data is then analyzed to prove or disprove the hypothesis and provide definitive answers to specific questions. Data sampling </a:t>
            </a:r>
            <a:r>
              <a:rPr lang="en-US" sz="2800" dirty="0" smtClean="0"/>
              <a:t>techniques </a:t>
            </a:r>
            <a:r>
              <a:rPr lang="en-US" sz="2800" dirty="0"/>
              <a:t>are typically used.</a:t>
            </a:r>
          </a:p>
          <a:p>
            <a:pPr algn="just"/>
            <a:r>
              <a:rPr lang="en-US" sz="2800" dirty="0"/>
              <a:t>Unexpected findings or anomalies are usually ignored since a predetermined cause was assumed</a:t>
            </a:r>
            <a:r>
              <a:rPr lang="en-US" sz="2800" dirty="0" smtClean="0"/>
              <a:t>.</a:t>
            </a:r>
            <a:endParaRPr lang="en-US" sz="2800" dirty="0"/>
          </a:p>
        </p:txBody>
      </p:sp>
    </p:spTree>
    <p:extLst>
      <p:ext uri="{BB962C8B-B14F-4D97-AF65-F5344CB8AC3E}">
        <p14:creationId xmlns:p14="http://schemas.microsoft.com/office/powerpoint/2010/main" val="2186515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00025"/>
            <a:ext cx="10018713" cy="5591175"/>
          </a:xfrm>
        </p:spPr>
        <p:txBody>
          <a:bodyPr>
            <a:normAutofit/>
          </a:bodyPr>
          <a:lstStyle/>
          <a:p>
            <a:pPr algn="just"/>
            <a:r>
              <a:rPr lang="en-US" sz="2800" dirty="0"/>
              <a:t>Exploratory data analysis is an inductive approach that is closely associated with data mining</a:t>
            </a:r>
            <a:r>
              <a:rPr lang="en-US" sz="2800" dirty="0" smtClean="0"/>
              <a:t>.</a:t>
            </a:r>
          </a:p>
          <a:p>
            <a:pPr algn="just"/>
            <a:r>
              <a:rPr lang="en-US" sz="2800" dirty="0" smtClean="0"/>
              <a:t> </a:t>
            </a:r>
            <a:r>
              <a:rPr lang="en-US" sz="2800" dirty="0"/>
              <a:t>No hypothesis or predetermined assumptions are generated. Instead, the data is explored through analysis to develop an understanding of the cause of the phenomenon. </a:t>
            </a:r>
            <a:endParaRPr lang="en-US" sz="2800" dirty="0" smtClean="0"/>
          </a:p>
          <a:p>
            <a:pPr algn="just"/>
            <a:r>
              <a:rPr lang="en-US" sz="2800" dirty="0" smtClean="0"/>
              <a:t>Although </a:t>
            </a:r>
            <a:r>
              <a:rPr lang="en-US" sz="2800" dirty="0"/>
              <a:t>it may not provide definitive answers, this method provides a general direction that can facilitate the discovery of patterns or anomalies.</a:t>
            </a:r>
          </a:p>
          <a:p>
            <a:pPr algn="just"/>
            <a:endParaRPr lang="en-US" sz="2800" dirty="0"/>
          </a:p>
        </p:txBody>
      </p:sp>
    </p:spTree>
    <p:extLst>
      <p:ext uri="{BB962C8B-B14F-4D97-AF65-F5344CB8AC3E}">
        <p14:creationId xmlns:p14="http://schemas.microsoft.com/office/powerpoint/2010/main" val="3097166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r>
              <a:rPr lang="en-US" sz="2800" b="1" dirty="0"/>
              <a:t>Data Visualization</a:t>
            </a:r>
          </a:p>
          <a:p>
            <a:r>
              <a:rPr lang="en-US" sz="2800" dirty="0"/>
              <a:t>The ability to analyze massive amounts of data and find useful insights carries little value if the only ones that can interpret the results are the analysts.</a:t>
            </a:r>
          </a:p>
          <a:p>
            <a:r>
              <a:rPr lang="en-US" sz="2800" dirty="0"/>
              <a:t>The Data Visualization </a:t>
            </a:r>
            <a:r>
              <a:rPr lang="en-US" sz="2800" dirty="0" smtClean="0"/>
              <a:t>stage is </a:t>
            </a:r>
            <a:r>
              <a:rPr lang="en-US" sz="2800" dirty="0"/>
              <a:t>dedicated to using data visualization techniques and tools to graphically communicate the analysis results for effective interpretation by business users.</a:t>
            </a:r>
          </a:p>
          <a:p>
            <a:pPr marL="0" indent="0">
              <a:buNone/>
            </a:pPr>
            <a:endParaRPr lang="en-US" sz="2800" dirty="0"/>
          </a:p>
        </p:txBody>
      </p:sp>
    </p:spTree>
    <p:extLst>
      <p:ext uri="{BB962C8B-B14F-4D97-AF65-F5344CB8AC3E}">
        <p14:creationId xmlns:p14="http://schemas.microsoft.com/office/powerpoint/2010/main" val="190863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2.jpeg"/>
          <p:cNvPicPr>
            <a:picLocks noGrp="1"/>
          </p:cNvPicPr>
          <p:nvPr>
            <p:ph idx="1"/>
          </p:nvPr>
        </p:nvPicPr>
        <p:blipFill>
          <a:blip r:embed="rId2" cstate="print"/>
          <a:stretch>
            <a:fillRect/>
          </a:stretch>
        </p:blipFill>
        <p:spPr>
          <a:xfrm>
            <a:off x="3443286" y="228600"/>
            <a:ext cx="5329239" cy="6500812"/>
          </a:xfrm>
          <a:prstGeom prst="rect">
            <a:avLst/>
          </a:prstGeom>
        </p:spPr>
      </p:pic>
    </p:spTree>
    <p:extLst>
      <p:ext uri="{BB962C8B-B14F-4D97-AF65-F5344CB8AC3E}">
        <p14:creationId xmlns:p14="http://schemas.microsoft.com/office/powerpoint/2010/main" val="1653851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7.jpeg"/>
          <p:cNvPicPr>
            <a:picLocks noGrp="1"/>
          </p:cNvPicPr>
          <p:nvPr>
            <p:ph idx="1"/>
          </p:nvPr>
        </p:nvPicPr>
        <p:blipFill>
          <a:blip r:embed="rId2" cstate="print"/>
          <a:stretch>
            <a:fillRect/>
          </a:stretch>
        </p:blipFill>
        <p:spPr>
          <a:xfrm>
            <a:off x="3157537" y="528638"/>
            <a:ext cx="5729288" cy="6329362"/>
          </a:xfrm>
          <a:prstGeom prst="rect">
            <a:avLst/>
          </a:prstGeom>
        </p:spPr>
      </p:pic>
    </p:spTree>
    <p:extLst>
      <p:ext uri="{BB962C8B-B14F-4D97-AF65-F5344CB8AC3E}">
        <p14:creationId xmlns:p14="http://schemas.microsoft.com/office/powerpoint/2010/main" val="4021240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8"/>
            <a:ext cx="10018713" cy="6157911"/>
          </a:xfrm>
        </p:spPr>
        <p:txBody>
          <a:bodyPr>
            <a:normAutofit/>
          </a:bodyPr>
          <a:lstStyle/>
          <a:p>
            <a:pPr algn="just"/>
            <a:r>
              <a:rPr lang="en-US" sz="2800" dirty="0"/>
              <a:t>Business users need to be able to understand the results in order to obtain value from the analysis and subsequently have the ability to provide feedback, as indicated by the dashed line leading from stage 8 back to stage 7.</a:t>
            </a:r>
          </a:p>
          <a:p>
            <a:pPr algn="just"/>
            <a:r>
              <a:rPr lang="en-US" sz="2800" dirty="0"/>
              <a:t>The results of completing the Data Visualization stage provide users with the ability to perform visual analysis, allowing for the discovery of answers to questions that users have not yet even formulated. </a:t>
            </a:r>
          </a:p>
          <a:p>
            <a:pPr algn="just"/>
            <a:r>
              <a:rPr lang="en-US" sz="2800" dirty="0"/>
              <a:t/>
            </a:r>
            <a:br>
              <a:rPr lang="en-US" sz="2800" dirty="0"/>
            </a:br>
            <a:endParaRPr lang="en-US" sz="2800" dirty="0"/>
          </a:p>
        </p:txBody>
      </p:sp>
    </p:spTree>
    <p:extLst>
      <p:ext uri="{BB962C8B-B14F-4D97-AF65-F5344CB8AC3E}">
        <p14:creationId xmlns:p14="http://schemas.microsoft.com/office/powerpoint/2010/main" val="1881140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14351"/>
            <a:ext cx="10018713" cy="5276850"/>
          </a:xfrm>
        </p:spPr>
        <p:txBody>
          <a:bodyPr>
            <a:normAutofit/>
          </a:bodyPr>
          <a:lstStyle/>
          <a:p>
            <a:pPr algn="just"/>
            <a:r>
              <a:rPr lang="en-US" sz="2800" dirty="0"/>
              <a:t>The same results may be presented in a number of different ways, which can influence the interpretation of the results. </a:t>
            </a:r>
            <a:endParaRPr lang="en-US" sz="2800" dirty="0" smtClean="0"/>
          </a:p>
          <a:p>
            <a:pPr algn="just"/>
            <a:r>
              <a:rPr lang="en-US" sz="2800" dirty="0" smtClean="0"/>
              <a:t>Consequently</a:t>
            </a:r>
            <a:r>
              <a:rPr lang="en-US" sz="2800" dirty="0"/>
              <a:t>, it is important to use the most suitable visualization technique by keeping the business domain in context.</a:t>
            </a:r>
          </a:p>
          <a:p>
            <a:pPr algn="just"/>
            <a:r>
              <a:rPr lang="en-US" sz="2800" dirty="0"/>
              <a:t>Another aspect to keep in mind is that providing a method of drilling down to comparatively simple statistics is crucial, in order for users to understand how the rolled up or aggregated results were generated.</a:t>
            </a:r>
          </a:p>
          <a:p>
            <a:endParaRPr lang="en-US" sz="2800" dirty="0"/>
          </a:p>
        </p:txBody>
      </p:sp>
    </p:spTree>
    <p:extLst>
      <p:ext uri="{BB962C8B-B14F-4D97-AF65-F5344CB8AC3E}">
        <p14:creationId xmlns:p14="http://schemas.microsoft.com/office/powerpoint/2010/main" val="3256159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lstStyle/>
          <a:p>
            <a:pPr marL="0" indent="0" algn="ctr">
              <a:buNone/>
            </a:pPr>
            <a:r>
              <a:rPr lang="en-US" b="1" dirty="0"/>
              <a:t>Utilization of Analysis </a:t>
            </a:r>
            <a:r>
              <a:rPr lang="en-US" b="1" dirty="0" smtClean="0"/>
              <a:t>Results</a:t>
            </a:r>
          </a:p>
          <a:p>
            <a:pPr marL="0" indent="0" algn="ctr">
              <a:buNone/>
            </a:pPr>
            <a:endParaRPr lang="en-US" b="1" dirty="0"/>
          </a:p>
          <a:p>
            <a:r>
              <a:rPr lang="en-US" dirty="0"/>
              <a:t>Subsequent to analysis results being made available to business users to support business decision-making, such as via dashboards, there may be further opportunities to utilize the analysis results. </a:t>
            </a:r>
            <a:endParaRPr lang="en-US" dirty="0" smtClean="0"/>
          </a:p>
          <a:p>
            <a:r>
              <a:rPr lang="en-US" dirty="0" smtClean="0"/>
              <a:t>The </a:t>
            </a:r>
            <a:r>
              <a:rPr lang="en-US" dirty="0"/>
              <a:t>Utilization of Analysis Results </a:t>
            </a:r>
            <a:r>
              <a:rPr lang="en-US" dirty="0" smtClean="0"/>
              <a:t>stage </a:t>
            </a:r>
            <a:r>
              <a:rPr lang="en-US" dirty="0"/>
              <a:t>is dedicated to determining how and where processed analysis data can be further leveraged.</a:t>
            </a:r>
          </a:p>
          <a:p>
            <a:pPr marL="0" indent="0">
              <a:buNone/>
            </a:pPr>
            <a:r>
              <a:rPr lang="en-US" dirty="0"/>
              <a:t/>
            </a:r>
            <a:br>
              <a:rPr lang="en-US" dirty="0"/>
            </a:br>
            <a:endParaRPr lang="en-US" dirty="0"/>
          </a:p>
        </p:txBody>
      </p:sp>
    </p:spTree>
    <p:extLst>
      <p:ext uri="{BB962C8B-B14F-4D97-AF65-F5344CB8AC3E}">
        <p14:creationId xmlns:p14="http://schemas.microsoft.com/office/powerpoint/2010/main" val="1895754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8.jpeg"/>
          <p:cNvPicPr>
            <a:picLocks noGrp="1"/>
          </p:cNvPicPr>
          <p:nvPr>
            <p:ph idx="1"/>
          </p:nvPr>
        </p:nvPicPr>
        <p:blipFill>
          <a:blip r:embed="rId2" cstate="print"/>
          <a:stretch>
            <a:fillRect/>
          </a:stretch>
        </p:blipFill>
        <p:spPr>
          <a:xfrm>
            <a:off x="3271838" y="471488"/>
            <a:ext cx="5129211" cy="6115050"/>
          </a:xfrm>
          <a:prstGeom prst="rect">
            <a:avLst/>
          </a:prstGeom>
        </p:spPr>
      </p:pic>
    </p:spTree>
    <p:extLst>
      <p:ext uri="{BB962C8B-B14F-4D97-AF65-F5344CB8AC3E}">
        <p14:creationId xmlns:p14="http://schemas.microsoft.com/office/powerpoint/2010/main" val="1863058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535110" y="2251075"/>
            <a:ext cx="10018713" cy="244792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The Utilization of Analysis Results stage is dedicated to determining </a:t>
            </a:r>
            <a:r>
              <a:rPr lang="en-US" dirty="0" smtClean="0"/>
              <a:t>____________________processed </a:t>
            </a:r>
            <a:r>
              <a:rPr lang="en-US" dirty="0"/>
              <a:t>analysis data can be further leveraged</a:t>
            </a:r>
            <a:r>
              <a:rPr lang="en-US" dirty="0" smtClean="0"/>
              <a:t>.</a:t>
            </a:r>
            <a:endParaRPr lang="en-US" dirty="0"/>
          </a:p>
          <a:p>
            <a:r>
              <a:rPr lang="en-US" dirty="0" smtClean="0"/>
              <a:t>A.  What and why</a:t>
            </a:r>
          </a:p>
          <a:p>
            <a:r>
              <a:rPr lang="en-US" dirty="0" smtClean="0"/>
              <a:t>B. By whom </a:t>
            </a:r>
          </a:p>
          <a:p>
            <a:r>
              <a:rPr lang="en-US" dirty="0" smtClean="0"/>
              <a:t>C. How </a:t>
            </a:r>
            <a:r>
              <a:rPr lang="en-US" dirty="0"/>
              <a:t>and Where </a:t>
            </a:r>
          </a:p>
          <a:p>
            <a:r>
              <a:rPr lang="en-US" dirty="0" smtClean="0"/>
              <a:t>D. None of the above </a:t>
            </a:r>
            <a:endParaRPr lang="en-US" dirty="0"/>
          </a:p>
        </p:txBody>
      </p:sp>
    </p:spTree>
    <p:extLst>
      <p:ext uri="{BB962C8B-B14F-4D97-AF65-F5344CB8AC3E}">
        <p14:creationId xmlns:p14="http://schemas.microsoft.com/office/powerpoint/2010/main" val="1849094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r>
              <a:rPr lang="en-US" dirty="0"/>
              <a:t>Depending on the nature of the analysis problems being addressed, it is possible for the analysis results to produce “models” that encapsulate new insights and understandings about the nature of the patterns and relationships that exist within the data that was analyzed. </a:t>
            </a:r>
            <a:endParaRPr lang="en-US" dirty="0" smtClean="0"/>
          </a:p>
          <a:p>
            <a:r>
              <a:rPr lang="en-US" dirty="0" smtClean="0"/>
              <a:t>A </a:t>
            </a:r>
            <a:r>
              <a:rPr lang="en-US" dirty="0"/>
              <a:t>model may look like a mathematical equation or a set of rules. Models can be used to improve business process logic and application system logic, and they can form the basis of a new system or software program</a:t>
            </a:r>
            <a:r>
              <a:rPr lang="en-US" dirty="0" smtClean="0"/>
              <a:t>.</a:t>
            </a:r>
            <a:endParaRPr lang="en-US" dirty="0"/>
          </a:p>
        </p:txBody>
      </p:sp>
    </p:spTree>
    <p:extLst>
      <p:ext uri="{BB962C8B-B14F-4D97-AF65-F5344CB8AC3E}">
        <p14:creationId xmlns:p14="http://schemas.microsoft.com/office/powerpoint/2010/main" val="2557411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42901"/>
            <a:ext cx="10018713" cy="5448300"/>
          </a:xfrm>
        </p:spPr>
        <p:txBody>
          <a:bodyPr>
            <a:normAutofit/>
          </a:bodyPr>
          <a:lstStyle/>
          <a:p>
            <a:pPr algn="just"/>
            <a:r>
              <a:rPr lang="en-US" dirty="0"/>
              <a:t>Common areas that are explored during this stage include the following:</a:t>
            </a:r>
          </a:p>
          <a:p>
            <a:pPr lvl="0" algn="just"/>
            <a:r>
              <a:rPr lang="en-US" dirty="0"/>
              <a:t/>
            </a:r>
            <a:br>
              <a:rPr lang="en-US" dirty="0"/>
            </a:br>
            <a:r>
              <a:rPr lang="en-US" i="1" dirty="0"/>
              <a:t>Input for Enterprise Systems </a:t>
            </a:r>
            <a:r>
              <a:rPr lang="en-US" dirty="0"/>
              <a:t>– The data analysis results may be automatically or manually fed directly into enterprise systems to enhance and optimize their behaviors and performance. For example, an online store can be fed processed customer-related analysis results that may impact how it generates product recommendations. New models may be used to improve the programming logic within existing enterprise systems or may form the basis of new systems</a:t>
            </a:r>
            <a:r>
              <a:rPr lang="en-US" dirty="0" smtClean="0"/>
              <a:t>.</a:t>
            </a:r>
          </a:p>
        </p:txBody>
      </p:sp>
    </p:spTree>
    <p:extLst>
      <p:ext uri="{BB962C8B-B14F-4D97-AF65-F5344CB8AC3E}">
        <p14:creationId xmlns:p14="http://schemas.microsoft.com/office/powerpoint/2010/main" val="783704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00013"/>
            <a:ext cx="10018713" cy="5691187"/>
          </a:xfrm>
        </p:spPr>
        <p:txBody>
          <a:bodyPr>
            <a:normAutofit/>
          </a:bodyPr>
          <a:lstStyle/>
          <a:p>
            <a:pPr algn="just"/>
            <a:r>
              <a:rPr lang="en-US" sz="2800" i="1" dirty="0"/>
              <a:t>Business Process Optimization </a:t>
            </a:r>
            <a:r>
              <a:rPr lang="en-US" sz="2800" dirty="0"/>
              <a:t>– The identified patterns, correlations and anomalies discovered during the data analysis are used to refine business processes. An example is consolidating transportation routes as part of a supply chain process. Models may also lead to opportunities to improve business process logic.</a:t>
            </a:r>
          </a:p>
          <a:p>
            <a:pPr algn="just"/>
            <a:r>
              <a:rPr lang="en-US" sz="2800" i="1" dirty="0"/>
              <a:t>Alerts </a:t>
            </a:r>
            <a:r>
              <a:rPr lang="en-US" sz="2800" dirty="0"/>
              <a:t>– Data analysis results can be used as input for existing alerts or may form the basis of new alerts. For example, alerts may be created to inform users via email or SMS text about an event that requires them to take corrective action</a:t>
            </a:r>
          </a:p>
          <a:p>
            <a:endParaRPr lang="en-US" sz="2800" dirty="0"/>
          </a:p>
        </p:txBody>
      </p:sp>
    </p:spTree>
    <p:extLst>
      <p:ext uri="{BB962C8B-B14F-4D97-AF65-F5344CB8AC3E}">
        <p14:creationId xmlns:p14="http://schemas.microsoft.com/office/powerpoint/2010/main" val="4192868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lnSpcReduction="10000"/>
          </a:bodyPr>
          <a:lstStyle/>
          <a:p>
            <a:pPr algn="ctr"/>
            <a:r>
              <a:rPr lang="en-US" b="1" dirty="0"/>
              <a:t>Case Study Example</a:t>
            </a:r>
          </a:p>
          <a:p>
            <a:r>
              <a:rPr lang="en-US" dirty="0"/>
              <a:t>The majority of ETI’s IT team is convinced that Big Data is the silver bullet that will address all of their current issues. </a:t>
            </a:r>
            <a:endParaRPr lang="en-US" dirty="0" smtClean="0"/>
          </a:p>
          <a:p>
            <a:r>
              <a:rPr lang="en-US" dirty="0" smtClean="0"/>
              <a:t>However</a:t>
            </a:r>
            <a:r>
              <a:rPr lang="en-US" dirty="0"/>
              <a:t>, the trained IT members point out that adopting Big Data is not the same as simply adopting a technology platform. </a:t>
            </a:r>
            <a:endParaRPr lang="en-US" dirty="0" smtClean="0"/>
          </a:p>
          <a:p>
            <a:r>
              <a:rPr lang="en-US" dirty="0" smtClean="0"/>
              <a:t>Rather</a:t>
            </a:r>
            <a:r>
              <a:rPr lang="en-US" dirty="0"/>
              <a:t>, a range of factors first need to be considered in order to ensure successful adoption of Big Data. </a:t>
            </a:r>
            <a:endParaRPr lang="en-US" dirty="0" smtClean="0"/>
          </a:p>
          <a:p>
            <a:r>
              <a:rPr lang="en-US" dirty="0" smtClean="0"/>
              <a:t>Therefore</a:t>
            </a:r>
            <a:r>
              <a:rPr lang="en-US" dirty="0"/>
              <a:t>, to ensure that the impact of business-related factors is fully understood, the IT team sits together with the business managers to create a feasibility report. </a:t>
            </a:r>
            <a:endParaRPr lang="en-US" dirty="0" smtClean="0"/>
          </a:p>
          <a:p>
            <a:r>
              <a:rPr lang="en-US" dirty="0" smtClean="0"/>
              <a:t>Involving </a:t>
            </a:r>
            <a:r>
              <a:rPr lang="en-US" dirty="0"/>
              <a:t>business personnel at this early stage will further help create an environment that reduces the gap between management’s perceived expectations and what IT can actually deliver.</a:t>
            </a:r>
          </a:p>
          <a:p>
            <a:endParaRPr lang="en-US" dirty="0"/>
          </a:p>
        </p:txBody>
      </p:sp>
    </p:spTree>
    <p:extLst>
      <p:ext uri="{BB962C8B-B14F-4D97-AF65-F5344CB8AC3E}">
        <p14:creationId xmlns:p14="http://schemas.microsoft.com/office/powerpoint/2010/main" val="100146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
        <p:nvSpPr>
          <p:cNvPr id="4" name="Rectangle 3"/>
          <p:cNvSpPr/>
          <p:nvPr/>
        </p:nvSpPr>
        <p:spPr>
          <a:xfrm>
            <a:off x="2276474" y="1974771"/>
            <a:ext cx="7739063" cy="3816429"/>
          </a:xfrm>
          <a:prstGeom prst="rect">
            <a:avLst/>
          </a:prstGeom>
        </p:spPr>
        <p:txBody>
          <a:bodyPr wrap="square">
            <a:spAutoFit/>
          </a:bodyPr>
          <a:lstStyle/>
          <a:p>
            <a:r>
              <a:rPr lang="en-US" sz="2800" dirty="0"/>
              <a:t>The Business Case Evaluation stage requires that a business case be </a:t>
            </a:r>
            <a:r>
              <a:rPr lang="en-US" sz="2800" dirty="0" smtClean="0"/>
              <a:t> created</a:t>
            </a:r>
            <a:r>
              <a:rPr lang="en-US" sz="2800" dirty="0"/>
              <a:t>, </a:t>
            </a:r>
            <a:r>
              <a:rPr lang="en-US" sz="2800" dirty="0" smtClean="0"/>
              <a:t> assessed  and _________________ </a:t>
            </a:r>
            <a:r>
              <a:rPr lang="en-US" sz="2800" dirty="0"/>
              <a:t>prior to proceeding with the actual hands-on analysis </a:t>
            </a:r>
            <a:r>
              <a:rPr lang="en-US" sz="2800" dirty="0" smtClean="0"/>
              <a:t>tasks</a:t>
            </a:r>
          </a:p>
          <a:p>
            <a:pPr marL="342900" indent="-342900">
              <a:buAutoNum type="alphaLcPeriod"/>
            </a:pPr>
            <a:r>
              <a:rPr lang="en-US" sz="2800" dirty="0" smtClean="0"/>
              <a:t>Approved </a:t>
            </a:r>
          </a:p>
          <a:p>
            <a:pPr marL="342900" indent="-342900">
              <a:buAutoNum type="alphaLcPeriod"/>
            </a:pPr>
            <a:r>
              <a:rPr lang="en-US" sz="2800" dirty="0" smtClean="0"/>
              <a:t>Executed</a:t>
            </a:r>
          </a:p>
          <a:p>
            <a:pPr marL="342900" indent="-342900">
              <a:buAutoNum type="alphaLcPeriod"/>
            </a:pPr>
            <a:r>
              <a:rPr lang="en-US" sz="2800" dirty="0" smtClean="0"/>
              <a:t>Processed</a:t>
            </a:r>
          </a:p>
          <a:p>
            <a:pPr marL="342900" indent="-342900">
              <a:buAutoNum type="alphaLcPeriod"/>
            </a:pPr>
            <a:r>
              <a:rPr lang="en-US" sz="2800" dirty="0" smtClean="0"/>
              <a:t>All </a:t>
            </a:r>
            <a:r>
              <a:rPr lang="en-US" sz="2800" dirty="0" smtClean="0"/>
              <a:t>of </a:t>
            </a:r>
            <a:r>
              <a:rPr lang="en-US" sz="2800" dirty="0" smtClean="0"/>
              <a:t>the </a:t>
            </a:r>
            <a:r>
              <a:rPr lang="en-US" sz="2800" dirty="0" smtClean="0"/>
              <a:t>above </a:t>
            </a:r>
            <a:endParaRPr lang="en-US" sz="2800" dirty="0" smtClean="0"/>
          </a:p>
          <a:p>
            <a:endParaRPr lang="en-US" dirty="0"/>
          </a:p>
        </p:txBody>
      </p:sp>
    </p:spTree>
    <p:extLst>
      <p:ext uri="{BB962C8B-B14F-4D97-AF65-F5344CB8AC3E}">
        <p14:creationId xmlns:p14="http://schemas.microsoft.com/office/powerpoint/2010/main" val="1205765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2860" y="409574"/>
            <a:ext cx="10018713" cy="6248401"/>
          </a:xfrm>
        </p:spPr>
        <p:txBody>
          <a:bodyPr>
            <a:normAutofit/>
          </a:bodyPr>
          <a:lstStyle/>
          <a:p>
            <a:pPr algn="just"/>
            <a:r>
              <a:rPr lang="en-US" sz="2800" dirty="0"/>
              <a:t>There is a strong understanding that the adoption of Big Data is business-oriented and will assist ETI in reaching its goals. </a:t>
            </a:r>
            <a:endParaRPr lang="en-US" sz="2800" dirty="0" smtClean="0"/>
          </a:p>
          <a:p>
            <a:pPr algn="just"/>
            <a:r>
              <a:rPr lang="en-US" sz="2800" dirty="0" smtClean="0"/>
              <a:t>Big </a:t>
            </a:r>
            <a:r>
              <a:rPr lang="en-US" sz="2800" dirty="0"/>
              <a:t>Data’s abilities to store and process large amounts of unstructured data and combine multiple datasets will help ETI comprehend risk</a:t>
            </a:r>
            <a:r>
              <a:rPr lang="en-US" sz="2800" dirty="0" smtClean="0"/>
              <a:t>.</a:t>
            </a:r>
          </a:p>
          <a:p>
            <a:pPr algn="just"/>
            <a:r>
              <a:rPr lang="en-US" sz="2800" dirty="0" smtClean="0"/>
              <a:t> </a:t>
            </a:r>
            <a:r>
              <a:rPr lang="en-US" sz="2800" dirty="0"/>
              <a:t>The company hopes that, as a result, it can minimize losses by only accepting less-risky applicants as customers. </a:t>
            </a:r>
            <a:endParaRPr lang="en-US" sz="2800" dirty="0" smtClean="0"/>
          </a:p>
          <a:p>
            <a:pPr algn="just"/>
            <a:r>
              <a:rPr lang="en-US" sz="2800" dirty="0" smtClean="0"/>
              <a:t>Similarly</a:t>
            </a:r>
            <a:r>
              <a:rPr lang="en-US" sz="2800" dirty="0"/>
              <a:t>, ETI predicts that the ability to look into the unstructured behavioral data of a customer and discover abnormal behavior will further help reduce loss because fraudulent claims can be rejected.</a:t>
            </a:r>
          </a:p>
          <a:p>
            <a:pPr algn="just"/>
            <a:endParaRPr lang="en-US" sz="2800" dirty="0"/>
          </a:p>
        </p:txBody>
      </p:sp>
    </p:spTree>
    <p:extLst>
      <p:ext uri="{BB962C8B-B14F-4D97-AF65-F5344CB8AC3E}">
        <p14:creationId xmlns:p14="http://schemas.microsoft.com/office/powerpoint/2010/main" val="1687852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6143624"/>
          </a:xfrm>
        </p:spPr>
        <p:txBody>
          <a:bodyPr>
            <a:noAutofit/>
          </a:bodyPr>
          <a:lstStyle/>
          <a:p>
            <a:pPr algn="just"/>
            <a:r>
              <a:rPr lang="en-US" sz="3200" dirty="0"/>
              <a:t>The decision to train the IT team in the field of Big Data has increased ETI’s readiness for adopting Big Data. </a:t>
            </a:r>
            <a:endParaRPr lang="en-US" sz="3200" dirty="0" smtClean="0"/>
          </a:p>
          <a:p>
            <a:pPr algn="just"/>
            <a:r>
              <a:rPr lang="en-US" sz="3200" dirty="0" smtClean="0"/>
              <a:t>The </a:t>
            </a:r>
            <a:r>
              <a:rPr lang="en-US" sz="3200" dirty="0"/>
              <a:t>team believes that it now has the basic skillset required for undertaking a Big Data initiative. </a:t>
            </a:r>
            <a:endParaRPr lang="en-US" sz="3200" dirty="0" smtClean="0"/>
          </a:p>
          <a:p>
            <a:pPr algn="just"/>
            <a:r>
              <a:rPr lang="en-US" sz="3200" dirty="0" smtClean="0"/>
              <a:t>Data </a:t>
            </a:r>
            <a:r>
              <a:rPr lang="en-US" sz="3200" dirty="0"/>
              <a:t>identified and categorized earlier puts the team in a strong position for deciding on the required technologies. </a:t>
            </a:r>
            <a:endParaRPr lang="en-US" sz="3200" dirty="0" smtClean="0"/>
          </a:p>
          <a:p>
            <a:pPr algn="just"/>
            <a:r>
              <a:rPr lang="en-US" sz="3200" dirty="0" smtClean="0"/>
              <a:t>The </a:t>
            </a:r>
            <a:r>
              <a:rPr lang="en-US" sz="3200" dirty="0"/>
              <a:t>early engagement of business management has also provided insights that allow them to anticipate changes that may be required in the future to keep the Big Data solution platform in alignment with any emerging business requirements</a:t>
            </a:r>
            <a:r>
              <a:rPr lang="en-US" sz="3200" dirty="0" smtClean="0"/>
              <a:t>.</a:t>
            </a:r>
            <a:endParaRPr lang="en-US" sz="3200" dirty="0"/>
          </a:p>
        </p:txBody>
      </p:sp>
    </p:spTree>
    <p:extLst>
      <p:ext uri="{BB962C8B-B14F-4D97-AF65-F5344CB8AC3E}">
        <p14:creationId xmlns:p14="http://schemas.microsoft.com/office/powerpoint/2010/main" val="3756500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8585" y="542925"/>
            <a:ext cx="10317165" cy="6315075"/>
          </a:xfrm>
        </p:spPr>
        <p:txBody>
          <a:bodyPr>
            <a:noAutofit/>
          </a:bodyPr>
          <a:lstStyle/>
          <a:p>
            <a:pPr algn="just"/>
            <a:r>
              <a:rPr lang="en-US" dirty="0"/>
              <a:t>At this preliminary stage, only a handful of external data sources, such as social media and census data, have been identified. </a:t>
            </a:r>
            <a:endParaRPr lang="en-US" dirty="0" smtClean="0"/>
          </a:p>
          <a:p>
            <a:pPr algn="just"/>
            <a:r>
              <a:rPr lang="en-US" dirty="0" smtClean="0"/>
              <a:t>It </a:t>
            </a:r>
            <a:r>
              <a:rPr lang="en-US" dirty="0"/>
              <a:t>is agreed by the business personnel that a sufficient budget will be allocated for the acquisition of data from third-party data providers</a:t>
            </a:r>
            <a:r>
              <a:rPr lang="en-US" dirty="0" smtClean="0"/>
              <a:t>.</a:t>
            </a:r>
          </a:p>
          <a:p>
            <a:pPr algn="just"/>
            <a:r>
              <a:rPr lang="en-US" dirty="0" smtClean="0"/>
              <a:t> </a:t>
            </a:r>
            <a:r>
              <a:rPr lang="en-US" dirty="0"/>
              <a:t>Regarding privacy, the business users are a bit wary that obtaining</a:t>
            </a:r>
          </a:p>
          <a:p>
            <a:pPr algn="just"/>
            <a:r>
              <a:rPr lang="en-US" dirty="0" smtClean="0"/>
              <a:t>Additional </a:t>
            </a:r>
            <a:r>
              <a:rPr lang="en-US" dirty="0"/>
              <a:t>data about customers could spark customer distrust. </a:t>
            </a:r>
            <a:endParaRPr lang="en-US" dirty="0" smtClean="0"/>
          </a:p>
          <a:p>
            <a:pPr algn="just"/>
            <a:r>
              <a:rPr lang="en-US" dirty="0" smtClean="0"/>
              <a:t>However</a:t>
            </a:r>
            <a:r>
              <a:rPr lang="en-US" dirty="0"/>
              <a:t>, it is thought that an incentive-driven scheme, such as lower premiums, can be introduced in order to gain customers’ consent and trust. </a:t>
            </a:r>
            <a:endParaRPr lang="en-US" dirty="0" smtClean="0"/>
          </a:p>
          <a:p>
            <a:pPr algn="just"/>
            <a:r>
              <a:rPr lang="en-US" dirty="0" smtClean="0"/>
              <a:t>When </a:t>
            </a:r>
            <a:r>
              <a:rPr lang="en-US" dirty="0"/>
              <a:t>considering issues of security, the IT team notes that additional development efforts will be required to ensure that standardized, role-based access controls are in place for data held within the Big Data solution environment. </a:t>
            </a:r>
            <a:endParaRPr lang="en-US" dirty="0" smtClean="0"/>
          </a:p>
          <a:p>
            <a:pPr algn="just"/>
            <a:r>
              <a:rPr lang="en-US" dirty="0" smtClean="0"/>
              <a:t>This </a:t>
            </a:r>
            <a:r>
              <a:rPr lang="en-US" dirty="0"/>
              <a:t>is especially relevant for the open-source databases that will hold non-relational data</a:t>
            </a:r>
            <a:r>
              <a:rPr lang="en-US" dirty="0" smtClean="0"/>
              <a:t>.</a:t>
            </a:r>
          </a:p>
          <a:p>
            <a:pPr marL="0" indent="0" algn="just">
              <a:buNone/>
            </a:pPr>
            <a:r>
              <a:rPr lang="en-US" dirty="0"/>
              <a:t/>
            </a:r>
            <a:br>
              <a:rPr lang="en-US" dirty="0"/>
            </a:br>
            <a:endParaRPr lang="en-US" dirty="0"/>
          </a:p>
          <a:p>
            <a:pPr algn="just"/>
            <a:endParaRPr lang="en-US" dirty="0"/>
          </a:p>
        </p:txBody>
      </p:sp>
    </p:spTree>
    <p:extLst>
      <p:ext uri="{BB962C8B-B14F-4D97-AF65-F5344CB8AC3E}">
        <p14:creationId xmlns:p14="http://schemas.microsoft.com/office/powerpoint/2010/main" val="3763818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
        <p:nvSpPr>
          <p:cNvPr id="2" name="Rectangle 1"/>
          <p:cNvSpPr/>
          <p:nvPr/>
        </p:nvSpPr>
        <p:spPr>
          <a:xfrm>
            <a:off x="1193800" y="1915072"/>
            <a:ext cx="10858500" cy="3970318"/>
          </a:xfrm>
          <a:prstGeom prst="rect">
            <a:avLst/>
          </a:prstGeom>
        </p:spPr>
        <p:txBody>
          <a:bodyPr wrap="square">
            <a:spAutoFit/>
          </a:bodyPr>
          <a:lstStyle/>
          <a:p>
            <a:r>
              <a:rPr lang="en-US" sz="3600" dirty="0"/>
              <a:t>Involving business </a:t>
            </a:r>
            <a:r>
              <a:rPr lang="en-US" sz="3600" dirty="0" smtClean="0"/>
              <a:t>personnel in big data implementation help in creating  </a:t>
            </a:r>
            <a:r>
              <a:rPr lang="en-US" sz="3600" dirty="0"/>
              <a:t>an environment that </a:t>
            </a:r>
            <a:endParaRPr lang="en-US" sz="3600" dirty="0" smtClean="0"/>
          </a:p>
          <a:p>
            <a:r>
              <a:rPr lang="en-US" sz="3600" dirty="0" smtClean="0"/>
              <a:t>a. reduces </a:t>
            </a:r>
            <a:r>
              <a:rPr lang="en-US" sz="3600" dirty="0"/>
              <a:t>the gap between management’s perceived expectations and what IT can actually </a:t>
            </a:r>
            <a:r>
              <a:rPr lang="en-US" sz="3600" dirty="0" smtClean="0"/>
              <a:t>deliver</a:t>
            </a:r>
          </a:p>
          <a:p>
            <a:r>
              <a:rPr lang="en-US" sz="3600" dirty="0" smtClean="0"/>
              <a:t>b. Can mange budget</a:t>
            </a:r>
          </a:p>
          <a:p>
            <a:r>
              <a:rPr lang="en-US" sz="3600" dirty="0" smtClean="0"/>
              <a:t>c. Can arrange required software and hardware</a:t>
            </a:r>
          </a:p>
          <a:p>
            <a:r>
              <a:rPr lang="en-US" sz="3600" dirty="0" smtClean="0"/>
              <a:t>d. None of the above </a:t>
            </a:r>
          </a:p>
        </p:txBody>
      </p:sp>
    </p:spTree>
    <p:extLst>
      <p:ext uri="{BB962C8B-B14F-4D97-AF65-F5344CB8AC3E}">
        <p14:creationId xmlns:p14="http://schemas.microsoft.com/office/powerpoint/2010/main" val="730639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8"/>
            <a:ext cx="10018713" cy="6386511"/>
          </a:xfrm>
        </p:spPr>
        <p:txBody>
          <a:bodyPr>
            <a:noAutofit/>
          </a:bodyPr>
          <a:lstStyle/>
          <a:p>
            <a:pPr algn="just"/>
            <a:r>
              <a:rPr lang="en-US" sz="2200" dirty="0"/>
              <a:t>Although the business users are excited about being able to perform deep analytics through the use of unstructured data, they pose a question regarding the degree to which can they trust the results, for the analysis involves data from third-party data providers. </a:t>
            </a:r>
            <a:endParaRPr lang="en-US" sz="2200" dirty="0" smtClean="0"/>
          </a:p>
          <a:p>
            <a:pPr algn="just"/>
            <a:r>
              <a:rPr lang="en-US" sz="2200" dirty="0" smtClean="0"/>
              <a:t>The </a:t>
            </a:r>
            <a:r>
              <a:rPr lang="en-US" sz="2200" dirty="0"/>
              <a:t>IT team responds that a framework will be adopted for adding and updating metadata for each dataset that is stored and processed so that provenance is maintained at all times and processing results can be traced all the way back to the constituent data sources.</a:t>
            </a:r>
          </a:p>
          <a:p>
            <a:pPr algn="just"/>
            <a:r>
              <a:rPr lang="en-US" sz="2200" dirty="0"/>
              <a:t>ETI’s present goals include decreasing the time it takes to settle claims and detect fraudulent claims. </a:t>
            </a:r>
            <a:endParaRPr lang="en-US" sz="2200" dirty="0" smtClean="0"/>
          </a:p>
          <a:p>
            <a:pPr algn="just"/>
            <a:r>
              <a:rPr lang="en-US" sz="2200" dirty="0" smtClean="0"/>
              <a:t>The </a:t>
            </a:r>
            <a:r>
              <a:rPr lang="en-US" sz="2200" dirty="0"/>
              <a:t>achievement of these goals will require a solution that provides results in a timely manner. </a:t>
            </a:r>
            <a:endParaRPr lang="en-US" sz="2200" dirty="0" smtClean="0"/>
          </a:p>
          <a:p>
            <a:pPr algn="just"/>
            <a:r>
              <a:rPr lang="en-US" sz="2200" dirty="0" smtClean="0"/>
              <a:t>However</a:t>
            </a:r>
            <a:r>
              <a:rPr lang="en-US" sz="2200" dirty="0"/>
              <a:t>, it is not anticipated that </a:t>
            </a:r>
            <a:r>
              <a:rPr lang="en-US" sz="2200" dirty="0" err="1"/>
              <a:t>realtime</a:t>
            </a:r>
            <a:r>
              <a:rPr lang="en-US" sz="2200" dirty="0"/>
              <a:t> data analysis support will be required. </a:t>
            </a:r>
            <a:endParaRPr lang="en-US" sz="2200" dirty="0" smtClean="0"/>
          </a:p>
          <a:p>
            <a:pPr algn="just"/>
            <a:r>
              <a:rPr lang="en-US" sz="2200" dirty="0" smtClean="0"/>
              <a:t>The </a:t>
            </a:r>
            <a:r>
              <a:rPr lang="en-US" sz="2200" dirty="0"/>
              <a:t>IT team believes that these goals can be satisfied by developing a batch-based Big Data solution that leverages open source Big Data technology.</a:t>
            </a:r>
          </a:p>
          <a:p>
            <a:pPr algn="just"/>
            <a:endParaRPr lang="en-US" sz="2200" dirty="0"/>
          </a:p>
        </p:txBody>
      </p:sp>
    </p:spTree>
    <p:extLst>
      <p:ext uri="{BB962C8B-B14F-4D97-AF65-F5344CB8AC3E}">
        <p14:creationId xmlns:p14="http://schemas.microsoft.com/office/powerpoint/2010/main" val="3230830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r>
              <a:rPr lang="en-US" dirty="0"/>
              <a:t>ETI’s current IT infrastructure consists of comparatively older networking standards. Similarly, the specifications of most of the servers, such as the processor speed, disk capacity and disk speed, dictate that they are not capable of providing optimum data processing performance. Hence it is agreed that the current IT infrastructure needs an upgrade before a Big Data solution can be designed and built.</a:t>
            </a:r>
          </a:p>
          <a:p>
            <a:r>
              <a:rPr lang="en-US" dirty="0"/>
              <a:t>Both the business and IT teams strongly believe that a Big Data governance framework is required to not only help them standardize the usage of disparate data sources but also fully comply with any data privacy-related regulations</a:t>
            </a:r>
            <a:r>
              <a:rPr lang="en-US" dirty="0" smtClean="0"/>
              <a:t>.</a:t>
            </a:r>
            <a:endParaRPr lang="en-US" dirty="0"/>
          </a:p>
        </p:txBody>
      </p:sp>
    </p:spTree>
    <p:extLst>
      <p:ext uri="{BB962C8B-B14F-4D97-AF65-F5344CB8AC3E}">
        <p14:creationId xmlns:p14="http://schemas.microsoft.com/office/powerpoint/2010/main" val="2377699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
            <a:ext cx="10018713" cy="5791200"/>
          </a:xfrm>
        </p:spPr>
        <p:txBody>
          <a:bodyPr>
            <a:normAutofit/>
          </a:bodyPr>
          <a:lstStyle/>
          <a:p>
            <a:pPr algn="just"/>
            <a:r>
              <a:rPr lang="en-US" dirty="0"/>
              <a:t>Furthermore, due to the business focus of the data analysis and to ensure that meaningful analysis results are generated, it is decided that an iterative data analysis approach that includes business personnel from the relevant department needs to be adopted</a:t>
            </a:r>
            <a:r>
              <a:rPr lang="en-US" dirty="0" smtClean="0"/>
              <a:t>.</a:t>
            </a:r>
          </a:p>
          <a:p>
            <a:pPr algn="just"/>
            <a:r>
              <a:rPr lang="en-US" dirty="0" smtClean="0"/>
              <a:t> </a:t>
            </a:r>
            <a:r>
              <a:rPr lang="en-US" dirty="0"/>
              <a:t>For example, in the “improving customer retention” scenario, the marketing and sales team can be included in the data analysis process right from the selection of datasets so that only the relevant attributes of these datasets are chosen. </a:t>
            </a:r>
            <a:endParaRPr lang="en-US" dirty="0" smtClean="0"/>
          </a:p>
          <a:p>
            <a:pPr algn="just"/>
            <a:r>
              <a:rPr lang="en-US" dirty="0" smtClean="0"/>
              <a:t>Later</a:t>
            </a:r>
            <a:r>
              <a:rPr lang="en-US" dirty="0"/>
              <a:t>, the business team can provide valuable feedback in terms of interpretation and applicability of the analysis results</a:t>
            </a:r>
          </a:p>
          <a:p>
            <a:pPr algn="just"/>
            <a:endParaRPr lang="en-US" dirty="0"/>
          </a:p>
        </p:txBody>
      </p:sp>
    </p:spTree>
    <p:extLst>
      <p:ext uri="{BB962C8B-B14F-4D97-AF65-F5344CB8AC3E}">
        <p14:creationId xmlns:p14="http://schemas.microsoft.com/office/powerpoint/2010/main" val="2728695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pPr algn="just"/>
            <a:r>
              <a:rPr lang="en-US" sz="2800" dirty="0"/>
              <a:t>With regards to cloud computing, the IT team observes that none of its systems are currently hosted in the cloud and that the team does not possess cloud-related skillsets. </a:t>
            </a:r>
            <a:endParaRPr lang="en-US" sz="2800" dirty="0" smtClean="0"/>
          </a:p>
          <a:p>
            <a:pPr algn="just"/>
            <a:r>
              <a:rPr lang="en-US" sz="2800" dirty="0" smtClean="0"/>
              <a:t>These </a:t>
            </a:r>
            <a:r>
              <a:rPr lang="en-US" sz="2800" dirty="0"/>
              <a:t>facts alongside data privacy concerns lead the IT team to the decision to build an </a:t>
            </a:r>
            <a:r>
              <a:rPr lang="en-US" sz="2800" dirty="0" err="1"/>
              <a:t>on-premise</a:t>
            </a:r>
            <a:r>
              <a:rPr lang="en-US" sz="2800" dirty="0"/>
              <a:t> Big Data solution</a:t>
            </a:r>
            <a:r>
              <a:rPr lang="en-US" sz="2800" dirty="0" smtClean="0"/>
              <a:t>.</a:t>
            </a:r>
          </a:p>
          <a:p>
            <a:pPr algn="just"/>
            <a:r>
              <a:rPr lang="en-US" sz="2800" dirty="0" smtClean="0"/>
              <a:t> </a:t>
            </a:r>
            <a:r>
              <a:rPr lang="en-US" sz="2800" dirty="0"/>
              <a:t>The group notes that they will leave the option of cloud-based hosting open because there is some speculation that their internal CRM system may be replaced with a cloud-hosted, software-as-a- service CRM solution in the future.</a:t>
            </a:r>
          </a:p>
          <a:p>
            <a:pPr algn="just"/>
            <a:r>
              <a:rPr lang="en-US" sz="2800" dirty="0"/>
              <a:t/>
            </a:r>
            <a:br>
              <a:rPr lang="en-US" sz="2800" dirty="0"/>
            </a:br>
            <a:endParaRPr lang="en-US" sz="2800" dirty="0"/>
          </a:p>
        </p:txBody>
      </p:sp>
    </p:spTree>
    <p:extLst>
      <p:ext uri="{BB962C8B-B14F-4D97-AF65-F5344CB8AC3E}">
        <p14:creationId xmlns:p14="http://schemas.microsoft.com/office/powerpoint/2010/main" val="3818514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Autofit/>
          </a:bodyPr>
          <a:lstStyle/>
          <a:p>
            <a:pPr marL="0" indent="0" algn="just">
              <a:buNone/>
            </a:pPr>
            <a:r>
              <a:rPr lang="en-US" sz="2800" b="1" dirty="0" smtClean="0"/>
              <a:t>Big </a:t>
            </a:r>
            <a:r>
              <a:rPr lang="en-US" sz="2800" b="1" dirty="0"/>
              <a:t>Data Analytics Lifecycle</a:t>
            </a:r>
          </a:p>
          <a:p>
            <a:pPr algn="just"/>
            <a:r>
              <a:rPr lang="en-US" sz="2800" dirty="0"/>
              <a:t>ETI’s Big Data journey has reached the stage where its IT team possesses the necessary skills and the management is convinced of the potential benefits that a Big Data solution can bring in support of the business goals. </a:t>
            </a:r>
            <a:endParaRPr lang="en-US" sz="2800" dirty="0" smtClean="0"/>
          </a:p>
          <a:p>
            <a:pPr algn="just"/>
            <a:r>
              <a:rPr lang="en-US" sz="2800" dirty="0" smtClean="0"/>
              <a:t>The </a:t>
            </a:r>
            <a:r>
              <a:rPr lang="en-US" sz="2800" dirty="0"/>
              <a:t>CEO and the directors are eager to see Big Data in action. In response to this, the IT team, in partnership with the business personnel, take on ETI’s first Big Data </a:t>
            </a:r>
            <a:r>
              <a:rPr lang="en-US" sz="2800" dirty="0" smtClean="0"/>
              <a:t>project</a:t>
            </a:r>
          </a:p>
          <a:p>
            <a:pPr algn="just"/>
            <a:r>
              <a:rPr lang="en-US" sz="2800" dirty="0" smtClean="0"/>
              <a:t>After </a:t>
            </a:r>
            <a:r>
              <a:rPr lang="en-US" sz="2800" dirty="0"/>
              <a:t>a thorough evaluation process, the “detection of fraudulent claims” objective is chosen as the first Big Data solution. </a:t>
            </a:r>
            <a:endParaRPr lang="en-US" sz="2800" dirty="0" smtClean="0"/>
          </a:p>
          <a:p>
            <a:pPr algn="just"/>
            <a:r>
              <a:rPr lang="en-US" sz="2800" dirty="0" smtClean="0"/>
              <a:t>The </a:t>
            </a:r>
            <a:r>
              <a:rPr lang="en-US" sz="2800" dirty="0"/>
              <a:t>team then follows a step-by-step approach as set forth by the Big Data Analytics Lifecycle in pursuit of achieving this objective.</a:t>
            </a:r>
          </a:p>
        </p:txBody>
      </p:sp>
    </p:spTree>
    <p:extLst>
      <p:ext uri="{BB962C8B-B14F-4D97-AF65-F5344CB8AC3E}">
        <p14:creationId xmlns:p14="http://schemas.microsoft.com/office/powerpoint/2010/main" val="4011026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pPr marL="0" indent="0" algn="ctr">
              <a:buNone/>
            </a:pPr>
            <a:r>
              <a:rPr lang="en-US" b="1" dirty="0"/>
              <a:t>Business Case Evaluation</a:t>
            </a:r>
          </a:p>
          <a:p>
            <a:pPr algn="just"/>
            <a:r>
              <a:rPr lang="en-US" dirty="0"/>
              <a:t>Carrying out Big Data analysis for the “detection of fraudulent claims” directly corresponds to a decrease in monetary loss and hence carries complete business backing. Although fraud occurs across all the four business sectors of ETI, in the interest of keeping the analysis somewhat straightforward, the scope of Big Data analysis is limited to identification of fraud in the building sector.</a:t>
            </a:r>
          </a:p>
          <a:p>
            <a:pPr algn="just"/>
            <a:r>
              <a:rPr lang="en-US" dirty="0"/>
              <a:t>ETI provides building and contents insurance to both domestic and commercial customers. Although insurance fraud can both be opportunistic and organized, opportunistic fraud in the form of lying and exaggeration covers the majority of the cases. To measure the success of the Big Data solution for fraud detection, one of the KPIs set is the </a:t>
            </a:r>
            <a:r>
              <a:rPr lang="en-US" i="1" dirty="0"/>
              <a:t>reduction in fraudulent claims by 15</a:t>
            </a:r>
            <a:r>
              <a:rPr lang="en-US" i="1" dirty="0" smtClean="0"/>
              <a:t>%.</a:t>
            </a:r>
            <a:endParaRPr lang="en-US" dirty="0"/>
          </a:p>
        </p:txBody>
      </p:sp>
    </p:spTree>
    <p:extLst>
      <p:ext uri="{BB962C8B-B14F-4D97-AF65-F5344CB8AC3E}">
        <p14:creationId xmlns:p14="http://schemas.microsoft.com/office/powerpoint/2010/main" val="183431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6700837"/>
          </a:xfrm>
        </p:spPr>
        <p:txBody>
          <a:bodyPr>
            <a:normAutofit fontScale="92500"/>
          </a:bodyPr>
          <a:lstStyle/>
          <a:p>
            <a:pPr algn="just"/>
            <a:r>
              <a:rPr lang="en-US" sz="3200" dirty="0"/>
              <a:t>An evaluation of a Big Data analytics business case helps decision-makers understand the business resources that will need to be utilized and which business challenges the analysis will tackle. </a:t>
            </a:r>
            <a:endParaRPr lang="en-US" sz="3200" dirty="0" smtClean="0"/>
          </a:p>
          <a:p>
            <a:pPr algn="just"/>
            <a:r>
              <a:rPr lang="en-US" sz="3200" dirty="0" smtClean="0"/>
              <a:t>The </a:t>
            </a:r>
            <a:r>
              <a:rPr lang="en-US" sz="3200" dirty="0"/>
              <a:t>further identification of KPIs during this stage can help determine assessment criteria and guidance for the evaluation of the analytic results</a:t>
            </a:r>
            <a:r>
              <a:rPr lang="en-US" sz="3200" dirty="0" smtClean="0"/>
              <a:t>.</a:t>
            </a:r>
          </a:p>
          <a:p>
            <a:pPr algn="just"/>
            <a:r>
              <a:rPr lang="en-US" sz="3200" dirty="0" smtClean="0"/>
              <a:t> </a:t>
            </a:r>
            <a:r>
              <a:rPr lang="en-US" sz="3200" dirty="0"/>
              <a:t>If KPIs are not readily available, efforts should be made to make the goals of the analysis project SMART, which stands for specific, measurable, attainable, relevant and timely.</a:t>
            </a:r>
          </a:p>
          <a:p>
            <a:pPr algn="just"/>
            <a:r>
              <a:rPr lang="en-US" sz="3200" dirty="0"/>
              <a:t>Based on business requirements that are documented in the business case, it can </a:t>
            </a:r>
            <a:r>
              <a:rPr lang="en-US" sz="3200" dirty="0" smtClean="0"/>
              <a:t>be </a:t>
            </a:r>
            <a:r>
              <a:rPr lang="en-US" sz="3200" dirty="0"/>
              <a:t>determined whether the business problems being addressed are really Big Data problems</a:t>
            </a:r>
          </a:p>
          <a:p>
            <a:pPr marL="0" indent="0" algn="just">
              <a:buNone/>
            </a:pPr>
            <a:endParaRPr lang="en-US" dirty="0"/>
          </a:p>
        </p:txBody>
      </p:sp>
    </p:spTree>
    <p:extLst>
      <p:ext uri="{BB962C8B-B14F-4D97-AF65-F5344CB8AC3E}">
        <p14:creationId xmlns:p14="http://schemas.microsoft.com/office/powerpoint/2010/main" val="2252778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448" y="1071563"/>
            <a:ext cx="10018713" cy="5057775"/>
          </a:xfrm>
        </p:spPr>
        <p:txBody>
          <a:bodyPr>
            <a:normAutofit fontScale="92500" lnSpcReduction="10000"/>
          </a:bodyPr>
          <a:lstStyle/>
          <a:p>
            <a:pPr algn="just"/>
            <a:r>
              <a:rPr lang="en-US" dirty="0"/>
              <a:t>Taking their budget into account, the team decides that their largest expense will be in the procuring of new infrastructure that is appropriate for building a Big Data solution environment</a:t>
            </a:r>
            <a:r>
              <a:rPr lang="en-US" dirty="0" smtClean="0"/>
              <a:t>.</a:t>
            </a:r>
          </a:p>
          <a:p>
            <a:pPr algn="just"/>
            <a:r>
              <a:rPr lang="en-US" dirty="0" smtClean="0"/>
              <a:t> </a:t>
            </a:r>
            <a:r>
              <a:rPr lang="en-US" dirty="0"/>
              <a:t>They realize that they will be leveraging open source technologies to support batch processing and therefore do not believe that a large, initial up-front investment is required for tooling. </a:t>
            </a:r>
            <a:endParaRPr lang="en-US" dirty="0" smtClean="0"/>
          </a:p>
          <a:p>
            <a:pPr algn="just"/>
            <a:r>
              <a:rPr lang="en-US" dirty="0" smtClean="0"/>
              <a:t>However</a:t>
            </a:r>
            <a:r>
              <a:rPr lang="en-US" dirty="0"/>
              <a:t>, when they consider the broader Big Data analytics lifecycle, the team members realize that they should budget for the acquisition of additional data quality and cleansing tools and newer data visualization technologies</a:t>
            </a:r>
            <a:r>
              <a:rPr lang="en-US" dirty="0" smtClean="0"/>
              <a:t>.</a:t>
            </a:r>
          </a:p>
          <a:p>
            <a:pPr algn="just"/>
            <a:r>
              <a:rPr lang="en-US" dirty="0" smtClean="0"/>
              <a:t> </a:t>
            </a:r>
            <a:r>
              <a:rPr lang="en-US" dirty="0"/>
              <a:t>After accounting for these expenses, a cost-benefit analysis reveals that the investment in the Big Data solution can return itself several times over if the targeted fraud-detecting KPIs can be attained. </a:t>
            </a:r>
            <a:endParaRPr lang="en-US" dirty="0" smtClean="0"/>
          </a:p>
          <a:p>
            <a:pPr algn="just"/>
            <a:r>
              <a:rPr lang="en-US" dirty="0" smtClean="0"/>
              <a:t>As </a:t>
            </a:r>
            <a:r>
              <a:rPr lang="en-US" dirty="0"/>
              <a:t>a result of this analysis, the team believes that a strong business case exists for using Big Data for enhanced data analysis.</a:t>
            </a:r>
          </a:p>
          <a:p>
            <a:pPr algn="just"/>
            <a:endParaRPr lang="en-US" dirty="0"/>
          </a:p>
          <a:p>
            <a:pPr algn="just"/>
            <a:endParaRPr lang="en-US" dirty="0"/>
          </a:p>
        </p:txBody>
      </p:sp>
    </p:spTree>
    <p:extLst>
      <p:ext uri="{BB962C8B-B14F-4D97-AF65-F5344CB8AC3E}">
        <p14:creationId xmlns:p14="http://schemas.microsoft.com/office/powerpoint/2010/main" val="35633451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lstStyle/>
          <a:p>
            <a:pPr marL="0" indent="0" algn="ctr">
              <a:buNone/>
            </a:pPr>
            <a:r>
              <a:rPr lang="en-US" b="1" dirty="0"/>
              <a:t>Data Identification</a:t>
            </a:r>
          </a:p>
          <a:p>
            <a:pPr algn="just"/>
            <a:r>
              <a:rPr lang="en-US" dirty="0"/>
              <a:t>A number of </a:t>
            </a:r>
            <a:r>
              <a:rPr lang="en-US" i="1" dirty="0"/>
              <a:t>internal </a:t>
            </a:r>
            <a:r>
              <a:rPr lang="en-US" dirty="0"/>
              <a:t>and </a:t>
            </a:r>
            <a:r>
              <a:rPr lang="en-US" i="1" dirty="0"/>
              <a:t>external </a:t>
            </a:r>
            <a:r>
              <a:rPr lang="en-US" dirty="0"/>
              <a:t>datasets are identified. Internal data includes policy data, insurance application documents, claim data, claim adjuster notes, incident photographs, call center agent notes and emails. </a:t>
            </a:r>
            <a:endParaRPr lang="en-US" dirty="0" smtClean="0"/>
          </a:p>
          <a:p>
            <a:pPr algn="just"/>
            <a:r>
              <a:rPr lang="en-US" dirty="0" smtClean="0"/>
              <a:t>External </a:t>
            </a:r>
            <a:r>
              <a:rPr lang="en-US" dirty="0"/>
              <a:t>data includes social media data (Twitter feeds), weather reports, geographical (GIS) data and census data. Nearly all datasets go back five years in time. </a:t>
            </a:r>
            <a:endParaRPr lang="en-US" dirty="0" smtClean="0"/>
          </a:p>
          <a:p>
            <a:pPr algn="just"/>
            <a:r>
              <a:rPr lang="en-US" dirty="0" smtClean="0"/>
              <a:t>The </a:t>
            </a:r>
            <a:r>
              <a:rPr lang="en-US" dirty="0"/>
              <a:t>claim data consists of historical claim data consisting of multiple fields where one of the fields specifies if the claim was </a:t>
            </a:r>
            <a:r>
              <a:rPr lang="en-US" i="1" dirty="0"/>
              <a:t>fraudulent </a:t>
            </a:r>
            <a:r>
              <a:rPr lang="en-US" dirty="0"/>
              <a:t>or </a:t>
            </a:r>
            <a:r>
              <a:rPr lang="en-US" i="1" dirty="0"/>
              <a:t>legitimate</a:t>
            </a:r>
            <a:r>
              <a:rPr lang="en-US" dirty="0"/>
              <a:t>.</a:t>
            </a:r>
          </a:p>
        </p:txBody>
      </p:sp>
    </p:spTree>
    <p:extLst>
      <p:ext uri="{BB962C8B-B14F-4D97-AF65-F5344CB8AC3E}">
        <p14:creationId xmlns:p14="http://schemas.microsoft.com/office/powerpoint/2010/main" val="755003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normAutofit/>
          </a:bodyPr>
          <a:lstStyle/>
          <a:p>
            <a:pPr marL="0" indent="0" algn="ctr">
              <a:buNone/>
            </a:pPr>
            <a:r>
              <a:rPr lang="en-US" b="1" dirty="0"/>
              <a:t>Data Acquisition and Filtering</a:t>
            </a:r>
          </a:p>
          <a:p>
            <a:r>
              <a:rPr lang="en-US" dirty="0" smtClean="0"/>
              <a:t>The </a:t>
            </a:r>
            <a:r>
              <a:rPr lang="en-US" dirty="0"/>
              <a:t>policy data is obtained from the policy administration system, the claim data, incident photographs and claim adjuster notes are acquired from the claims management system and the insurance application documents are obtained from the document management system. The claim adjuster notes are currently embedded within the claim data. Hence a separate process is used to extract them. Call center agent notes and emails are obtained from the CRM system</a:t>
            </a:r>
            <a:r>
              <a:rPr lang="en-US" dirty="0" smtClean="0"/>
              <a:t>.</a:t>
            </a:r>
            <a:endParaRPr lang="en-US" dirty="0"/>
          </a:p>
        </p:txBody>
      </p:sp>
    </p:spTree>
    <p:extLst>
      <p:ext uri="{BB962C8B-B14F-4D97-AF65-F5344CB8AC3E}">
        <p14:creationId xmlns:p14="http://schemas.microsoft.com/office/powerpoint/2010/main" val="851440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39"/>
            <a:ext cx="10018713" cy="5605462"/>
          </a:xfrm>
        </p:spPr>
        <p:txBody>
          <a:bodyPr>
            <a:normAutofit/>
          </a:bodyPr>
          <a:lstStyle/>
          <a:p>
            <a:pPr algn="just"/>
            <a:r>
              <a:rPr lang="en-US" dirty="0"/>
              <a:t>The rest of the datasets are acquired from third-party data providers. </a:t>
            </a:r>
            <a:endParaRPr lang="en-US" dirty="0" smtClean="0"/>
          </a:p>
          <a:p>
            <a:pPr algn="just"/>
            <a:r>
              <a:rPr lang="en-US" dirty="0" smtClean="0"/>
              <a:t>A </a:t>
            </a:r>
            <a:r>
              <a:rPr lang="en-US" dirty="0"/>
              <a:t>compressed copy of the original version of all of the datasets is stored on-disk. </a:t>
            </a:r>
            <a:endParaRPr lang="en-US" dirty="0" smtClean="0"/>
          </a:p>
          <a:p>
            <a:pPr algn="just"/>
            <a:r>
              <a:rPr lang="en-US" dirty="0" smtClean="0"/>
              <a:t>From </a:t>
            </a:r>
            <a:r>
              <a:rPr lang="en-US" dirty="0"/>
              <a:t>a provenance perspective, the following metadata is tracked to capture the pedigree of each dataset: dataset’s name, source, size, format, checksum, acquired date and number of records. </a:t>
            </a:r>
            <a:endParaRPr lang="en-US" dirty="0" smtClean="0"/>
          </a:p>
          <a:p>
            <a:pPr algn="just"/>
            <a:r>
              <a:rPr lang="en-US" dirty="0" smtClean="0"/>
              <a:t>A </a:t>
            </a:r>
            <a:r>
              <a:rPr lang="en-US" dirty="0"/>
              <a:t>quick check of the data qualities of Twitter feeds and weather reports suggests that around four to five percent of their records are corrupt.</a:t>
            </a:r>
          </a:p>
          <a:p>
            <a:pPr algn="just"/>
            <a:r>
              <a:rPr lang="en-US" dirty="0"/>
              <a:t>Consequently, two batch data filtering jobs are established to remove the corrupt records.</a:t>
            </a:r>
          </a:p>
          <a:p>
            <a:pPr algn="just"/>
            <a:endParaRPr lang="en-US" dirty="0"/>
          </a:p>
        </p:txBody>
      </p:sp>
    </p:spTree>
    <p:extLst>
      <p:ext uri="{BB962C8B-B14F-4D97-AF65-F5344CB8AC3E}">
        <p14:creationId xmlns:p14="http://schemas.microsoft.com/office/powerpoint/2010/main" val="921968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lstStyle/>
          <a:p>
            <a:pPr marL="0" indent="0" algn="ctr">
              <a:buNone/>
            </a:pPr>
            <a:r>
              <a:rPr lang="en-US" b="1" dirty="0"/>
              <a:t>Data Extraction</a:t>
            </a:r>
          </a:p>
          <a:p>
            <a:pPr algn="just"/>
            <a:r>
              <a:rPr lang="en-US" dirty="0"/>
              <a:t>The IT team observes that some of the datasets will need to be pre-processed in order to extract the required fields. </a:t>
            </a:r>
            <a:endParaRPr lang="en-US" dirty="0" smtClean="0"/>
          </a:p>
          <a:p>
            <a:pPr algn="just"/>
            <a:r>
              <a:rPr lang="en-US" dirty="0" smtClean="0"/>
              <a:t>For </a:t>
            </a:r>
            <a:r>
              <a:rPr lang="en-US" dirty="0"/>
              <a:t>example, the tweets dataset is in JSON format. In order to be able to analyze the tweets, the </a:t>
            </a:r>
            <a:r>
              <a:rPr lang="en-US" i="1" dirty="0"/>
              <a:t>user id</a:t>
            </a:r>
            <a:r>
              <a:rPr lang="en-US" dirty="0"/>
              <a:t>, </a:t>
            </a:r>
            <a:r>
              <a:rPr lang="en-US" i="1" dirty="0"/>
              <a:t>timestamp </a:t>
            </a:r>
            <a:r>
              <a:rPr lang="en-US" dirty="0"/>
              <a:t>and the tweet </a:t>
            </a:r>
            <a:r>
              <a:rPr lang="en-US" i="1" dirty="0"/>
              <a:t>text </a:t>
            </a:r>
            <a:r>
              <a:rPr lang="en-US" dirty="0"/>
              <a:t>need to be extracted and converted to tabular form. </a:t>
            </a:r>
            <a:endParaRPr lang="en-US" dirty="0" smtClean="0"/>
          </a:p>
          <a:p>
            <a:pPr algn="just"/>
            <a:r>
              <a:rPr lang="en-US" dirty="0" smtClean="0"/>
              <a:t>Further</a:t>
            </a:r>
            <a:r>
              <a:rPr lang="en-US" dirty="0"/>
              <a:t>, the weather dataset arrives in a hierarchical format (XML), and fields such as </a:t>
            </a:r>
            <a:r>
              <a:rPr lang="en-US" i="1" dirty="0"/>
              <a:t>timestamp</a:t>
            </a:r>
            <a:r>
              <a:rPr lang="en-US" dirty="0"/>
              <a:t>, </a:t>
            </a:r>
            <a:r>
              <a:rPr lang="en-US" i="1" dirty="0"/>
              <a:t>temperature forecast</a:t>
            </a:r>
            <a:r>
              <a:rPr lang="en-US" dirty="0"/>
              <a:t>, </a:t>
            </a:r>
            <a:r>
              <a:rPr lang="en-US" i="1" dirty="0"/>
              <a:t>wind speed forecast</a:t>
            </a:r>
            <a:r>
              <a:rPr lang="en-US" dirty="0"/>
              <a:t>, </a:t>
            </a:r>
            <a:r>
              <a:rPr lang="en-US" i="1" dirty="0"/>
              <a:t>wind direction forecast</a:t>
            </a:r>
            <a:r>
              <a:rPr lang="en-US" dirty="0"/>
              <a:t>, </a:t>
            </a:r>
            <a:r>
              <a:rPr lang="en-US" i="1" dirty="0"/>
              <a:t>snow forecast </a:t>
            </a:r>
            <a:r>
              <a:rPr lang="en-US" dirty="0"/>
              <a:t>and </a:t>
            </a:r>
            <a:r>
              <a:rPr lang="en-US" i="1" dirty="0"/>
              <a:t>flood forecast </a:t>
            </a:r>
            <a:r>
              <a:rPr lang="en-US" dirty="0"/>
              <a:t>are also extracted and saved in a tabular form</a:t>
            </a:r>
          </a:p>
        </p:txBody>
      </p:sp>
    </p:spTree>
    <p:extLst>
      <p:ext uri="{BB962C8B-B14F-4D97-AF65-F5344CB8AC3E}">
        <p14:creationId xmlns:p14="http://schemas.microsoft.com/office/powerpoint/2010/main" val="256209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71489"/>
            <a:ext cx="10018713" cy="5319712"/>
          </a:xfrm>
        </p:spPr>
        <p:txBody>
          <a:bodyPr/>
          <a:lstStyle/>
          <a:p>
            <a:pPr marL="0" indent="0" algn="ctr">
              <a:buNone/>
            </a:pPr>
            <a:r>
              <a:rPr lang="en-US" b="1" dirty="0"/>
              <a:t>Data Validation and Cleansing</a:t>
            </a:r>
          </a:p>
          <a:p>
            <a:r>
              <a:rPr lang="en-US" dirty="0"/>
              <a:t>To keep costs down, ETI is currently using free versions of the weather and the census datasets that are not guaranteed to be 100% accurate. </a:t>
            </a:r>
            <a:endParaRPr lang="en-US" dirty="0" smtClean="0"/>
          </a:p>
          <a:p>
            <a:r>
              <a:rPr lang="en-US" dirty="0" smtClean="0"/>
              <a:t>As </a:t>
            </a:r>
            <a:r>
              <a:rPr lang="en-US" dirty="0"/>
              <a:t>a result, these datasets need to be validated and cleansed. </a:t>
            </a:r>
            <a:endParaRPr lang="en-US" dirty="0" smtClean="0"/>
          </a:p>
          <a:p>
            <a:r>
              <a:rPr lang="en-US" dirty="0" smtClean="0"/>
              <a:t>Based </a:t>
            </a:r>
            <a:r>
              <a:rPr lang="en-US" dirty="0"/>
              <a:t>on the published field information, the team is able to check the extracted fields for typographical errors and any incorrect data as well as data type and range validation</a:t>
            </a:r>
            <a:r>
              <a:rPr lang="en-US" dirty="0" smtClean="0"/>
              <a:t>.</a:t>
            </a:r>
          </a:p>
          <a:p>
            <a:r>
              <a:rPr lang="en-US" dirty="0" smtClean="0"/>
              <a:t> </a:t>
            </a:r>
            <a:r>
              <a:rPr lang="en-US" dirty="0"/>
              <a:t>A rule is established that a record will not be removed if it contains some meaningful level of information even though some of its fields may contain invalid data.</a:t>
            </a:r>
          </a:p>
        </p:txBody>
      </p:sp>
    </p:spTree>
    <p:extLst>
      <p:ext uri="{BB962C8B-B14F-4D97-AF65-F5344CB8AC3E}">
        <p14:creationId xmlns:p14="http://schemas.microsoft.com/office/powerpoint/2010/main" val="157874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Tree>
    <p:extLst>
      <p:ext uri="{BB962C8B-B14F-4D97-AF65-F5344CB8AC3E}">
        <p14:creationId xmlns:p14="http://schemas.microsoft.com/office/powerpoint/2010/main" val="3308231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57201"/>
            <a:ext cx="10018713" cy="5334000"/>
          </a:xfrm>
        </p:spPr>
        <p:txBody>
          <a:bodyPr/>
          <a:lstStyle/>
          <a:p>
            <a:pPr marL="0" indent="0" algn="ctr">
              <a:buNone/>
            </a:pPr>
            <a:r>
              <a:rPr lang="en-US" b="1" dirty="0"/>
              <a:t>Data Aggregation and Representation</a:t>
            </a:r>
          </a:p>
          <a:p>
            <a:r>
              <a:rPr lang="en-US" dirty="0"/>
              <a:t>For meaningful analysis of data, it is decided to join together policy data, claim data and call center agent notes in a single dataset that is tabular in nature where each field can be referenced via a data query. </a:t>
            </a:r>
            <a:endParaRPr lang="en-US" dirty="0" smtClean="0"/>
          </a:p>
          <a:p>
            <a:r>
              <a:rPr lang="en-US" dirty="0" smtClean="0"/>
              <a:t>It </a:t>
            </a:r>
            <a:r>
              <a:rPr lang="en-US" dirty="0"/>
              <a:t>is thought that this will not only help with the current data analysis task of detecting fraudulent claims but will also help with other data analysis tasks, such as risk evaluation and speedy settlement of claims</a:t>
            </a:r>
            <a:r>
              <a:rPr lang="en-US" dirty="0" smtClean="0"/>
              <a:t>.</a:t>
            </a:r>
          </a:p>
          <a:p>
            <a:r>
              <a:rPr lang="en-US" dirty="0" smtClean="0"/>
              <a:t> </a:t>
            </a:r>
            <a:r>
              <a:rPr lang="en-US" dirty="0"/>
              <a:t>The resulting dataset is stored in a </a:t>
            </a:r>
            <a:r>
              <a:rPr lang="en-US" dirty="0" err="1"/>
              <a:t>NoSQL</a:t>
            </a:r>
            <a:r>
              <a:rPr lang="en-US" dirty="0"/>
              <a:t> database.</a:t>
            </a:r>
          </a:p>
          <a:p>
            <a:endParaRPr lang="en-US" dirty="0"/>
          </a:p>
        </p:txBody>
      </p:sp>
    </p:spTree>
    <p:extLst>
      <p:ext uri="{BB962C8B-B14F-4D97-AF65-F5344CB8AC3E}">
        <p14:creationId xmlns:p14="http://schemas.microsoft.com/office/powerpoint/2010/main" val="3026057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57201"/>
            <a:ext cx="10018713" cy="5334000"/>
          </a:xfrm>
        </p:spPr>
        <p:txBody>
          <a:bodyPr>
            <a:normAutofit fontScale="92500" lnSpcReduction="10000"/>
          </a:bodyPr>
          <a:lstStyle/>
          <a:p>
            <a:pPr marL="0" indent="0" algn="ctr">
              <a:buNone/>
            </a:pPr>
            <a:r>
              <a:rPr lang="en-US" b="1" dirty="0"/>
              <a:t>Data Analysis</a:t>
            </a:r>
          </a:p>
          <a:p>
            <a:pPr algn="just"/>
            <a:r>
              <a:rPr lang="en-US" dirty="0"/>
              <a:t>The IT team involves the data analysts at this stage as it does not have the right skillset for analyzing data in support of detecting fraudulent claims. </a:t>
            </a:r>
            <a:endParaRPr lang="en-US" dirty="0" smtClean="0"/>
          </a:p>
          <a:p>
            <a:pPr algn="just"/>
            <a:r>
              <a:rPr lang="en-US" dirty="0" smtClean="0"/>
              <a:t>In </a:t>
            </a:r>
            <a:r>
              <a:rPr lang="en-US" dirty="0"/>
              <a:t>order to be able to detect fraudulent transactions, first the nature of fraudulent claims needs </a:t>
            </a:r>
            <a:r>
              <a:rPr lang="en-US" dirty="0" err="1" smtClean="0"/>
              <a:t>to</a:t>
            </a:r>
            <a:r>
              <a:rPr lang="en-US" dirty="0" err="1"/>
              <a:t>be</a:t>
            </a:r>
            <a:r>
              <a:rPr lang="en-US" dirty="0"/>
              <a:t> analyzed in order to find which characteristics differentiate a fraudulent claim from a legitimate claim. </a:t>
            </a:r>
            <a:endParaRPr lang="en-US" dirty="0" smtClean="0"/>
          </a:p>
          <a:p>
            <a:pPr algn="just"/>
            <a:r>
              <a:rPr lang="en-US" dirty="0" smtClean="0"/>
              <a:t>For </a:t>
            </a:r>
            <a:r>
              <a:rPr lang="en-US" dirty="0"/>
              <a:t>this, the </a:t>
            </a:r>
            <a:r>
              <a:rPr lang="en-US" i="1" dirty="0"/>
              <a:t>exploratory data analysis </a:t>
            </a:r>
            <a:r>
              <a:rPr lang="en-US" dirty="0"/>
              <a:t>approach is taken. </a:t>
            </a:r>
            <a:endParaRPr lang="en-US" dirty="0" smtClean="0"/>
          </a:p>
          <a:p>
            <a:pPr algn="just"/>
            <a:r>
              <a:rPr lang="en-US" dirty="0" smtClean="0"/>
              <a:t>This </a:t>
            </a:r>
            <a:r>
              <a:rPr lang="en-US" dirty="0"/>
              <a:t>stage is repeated a number of times as the results generated after the first pass are not conclusive enough to comprehend what makes a fraudulent claim different from a legitimate claim. </a:t>
            </a:r>
            <a:endParaRPr lang="en-US" dirty="0" smtClean="0"/>
          </a:p>
          <a:p>
            <a:pPr algn="just"/>
            <a:r>
              <a:rPr lang="en-US" dirty="0" smtClean="0"/>
              <a:t>As </a:t>
            </a:r>
            <a:r>
              <a:rPr lang="en-US" dirty="0"/>
              <a:t>part of this exercise, attributes that are less indicative of a fraudulent claim are dropped while attributes that carry a direct relationship are kept or added</a:t>
            </a:r>
          </a:p>
          <a:p>
            <a:pPr algn="just"/>
            <a:r>
              <a:rPr lang="en-US" dirty="0"/>
              <a:t/>
            </a:r>
            <a:br>
              <a:rPr lang="en-US" dirty="0"/>
            </a:br>
            <a:endParaRPr lang="en-US" dirty="0"/>
          </a:p>
        </p:txBody>
      </p:sp>
    </p:spTree>
    <p:extLst>
      <p:ext uri="{BB962C8B-B14F-4D97-AF65-F5344CB8AC3E}">
        <p14:creationId xmlns:p14="http://schemas.microsoft.com/office/powerpoint/2010/main" val="1585316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57201"/>
            <a:ext cx="10018713" cy="5334000"/>
          </a:xfrm>
        </p:spPr>
        <p:txBody>
          <a:bodyPr/>
          <a:lstStyle/>
          <a:p>
            <a:pPr marL="0" indent="0" algn="just">
              <a:buNone/>
            </a:pPr>
            <a:r>
              <a:rPr lang="en-US" b="1" dirty="0"/>
              <a:t>Data Visualization</a:t>
            </a:r>
          </a:p>
          <a:p>
            <a:pPr algn="just"/>
            <a:r>
              <a:rPr lang="en-US" dirty="0"/>
              <a:t>The team has discovered some interesting findings and now needs to convey the results to the actuaries, underwriters and claim adjusters. </a:t>
            </a:r>
            <a:endParaRPr lang="en-US" dirty="0" smtClean="0"/>
          </a:p>
          <a:p>
            <a:pPr algn="just"/>
            <a:r>
              <a:rPr lang="en-US" dirty="0" smtClean="0"/>
              <a:t>Different </a:t>
            </a:r>
            <a:r>
              <a:rPr lang="en-US" dirty="0"/>
              <a:t>visualization methods are used including bar and line graphs and scatter plots</a:t>
            </a:r>
            <a:r>
              <a:rPr lang="en-US" dirty="0" smtClean="0"/>
              <a:t>.</a:t>
            </a:r>
          </a:p>
          <a:p>
            <a:pPr algn="just"/>
            <a:r>
              <a:rPr lang="en-US" dirty="0" smtClean="0"/>
              <a:t> </a:t>
            </a:r>
            <a:r>
              <a:rPr lang="en-US" dirty="0"/>
              <a:t>Scatter plots are used to analyze groups of fraudulent and legitimate claims in the light of different factors, such as </a:t>
            </a:r>
            <a:r>
              <a:rPr lang="en-US" i="1" dirty="0"/>
              <a:t>customer age</a:t>
            </a:r>
            <a:r>
              <a:rPr lang="en-US" dirty="0"/>
              <a:t>, </a:t>
            </a:r>
            <a:r>
              <a:rPr lang="en-US" i="1" dirty="0"/>
              <a:t>age of policy</a:t>
            </a:r>
            <a:r>
              <a:rPr lang="en-US" dirty="0"/>
              <a:t>, </a:t>
            </a:r>
            <a:r>
              <a:rPr lang="en-US" i="1" dirty="0"/>
              <a:t>number of claims made </a:t>
            </a:r>
            <a:r>
              <a:rPr lang="en-US" dirty="0"/>
              <a:t>and </a:t>
            </a:r>
            <a:r>
              <a:rPr lang="en-US" i="1" dirty="0"/>
              <a:t>value of claim</a:t>
            </a:r>
            <a:r>
              <a:rPr lang="en-US" dirty="0"/>
              <a:t>.</a:t>
            </a:r>
          </a:p>
          <a:p>
            <a:pPr algn="just"/>
            <a:endParaRPr lang="en-US" dirty="0"/>
          </a:p>
        </p:txBody>
      </p:sp>
    </p:spTree>
    <p:extLst>
      <p:ext uri="{BB962C8B-B14F-4D97-AF65-F5344CB8AC3E}">
        <p14:creationId xmlns:p14="http://schemas.microsoft.com/office/powerpoint/2010/main" val="322505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
            <a:ext cx="10018713" cy="6858000"/>
          </a:xfrm>
        </p:spPr>
        <p:txBody>
          <a:bodyPr>
            <a:noAutofit/>
          </a:bodyPr>
          <a:lstStyle/>
          <a:p>
            <a:pPr algn="just"/>
            <a:r>
              <a:rPr lang="en-US" sz="2800" dirty="0" smtClean="0"/>
              <a:t> </a:t>
            </a:r>
            <a:r>
              <a:rPr lang="en-US" sz="2800" dirty="0"/>
              <a:t>In order to qualify as a Big Data problem, a business problem needs to be directly related to one or more of the Big Data characteristics of volume, velocity, or variety.</a:t>
            </a:r>
          </a:p>
          <a:p>
            <a:pPr algn="just"/>
            <a:r>
              <a:rPr lang="en-US" sz="2800" dirty="0"/>
              <a:t>Note also that another outcome of this stage is the determination of the underlying budget required to carry out the analysis project. </a:t>
            </a:r>
            <a:endParaRPr lang="en-US" sz="2800" dirty="0" smtClean="0"/>
          </a:p>
          <a:p>
            <a:pPr algn="just"/>
            <a:r>
              <a:rPr lang="en-US" sz="2800" dirty="0" smtClean="0"/>
              <a:t>Any </a:t>
            </a:r>
            <a:r>
              <a:rPr lang="en-US" sz="2800" dirty="0"/>
              <a:t>required purchase, such as tools, hardware and training, must be understood in advance so that the anticipated investment can be weighed against the expected benefits of achieving the goals</a:t>
            </a:r>
            <a:r>
              <a:rPr lang="en-US" sz="2800" dirty="0" smtClean="0"/>
              <a:t>.</a:t>
            </a:r>
          </a:p>
          <a:p>
            <a:pPr algn="just"/>
            <a:r>
              <a:rPr lang="en-US" sz="2800" dirty="0" smtClean="0"/>
              <a:t> </a:t>
            </a:r>
            <a:r>
              <a:rPr lang="en-US" sz="2800" dirty="0"/>
              <a:t>Initial iterations of the Big Data analytics lifecycle will require more up-front investment of Big Data technologies, products and training compared to later iterations where these earlier investments can be repeatedly leveraged.</a:t>
            </a:r>
          </a:p>
          <a:p>
            <a:pPr algn="just"/>
            <a:endParaRPr lang="en-US" sz="2800" dirty="0"/>
          </a:p>
        </p:txBody>
      </p:sp>
    </p:spTree>
    <p:extLst>
      <p:ext uri="{BB962C8B-B14F-4D97-AF65-F5344CB8AC3E}">
        <p14:creationId xmlns:p14="http://schemas.microsoft.com/office/powerpoint/2010/main" val="2140520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57201"/>
            <a:ext cx="10018713" cy="5334000"/>
          </a:xfrm>
        </p:spPr>
        <p:txBody>
          <a:bodyPr/>
          <a:lstStyle/>
          <a:p>
            <a:pPr marL="0" indent="0" algn="just">
              <a:buNone/>
            </a:pPr>
            <a:r>
              <a:rPr lang="en-US" b="1" dirty="0"/>
              <a:t>Utilization of Analysis Results</a:t>
            </a:r>
          </a:p>
          <a:p>
            <a:pPr algn="just"/>
            <a:r>
              <a:rPr lang="en-US" dirty="0"/>
              <a:t>Based on the data analysis results, the underwriting and the claims settlement users have now developed an understanding of the nature of fraudulent claims. </a:t>
            </a:r>
            <a:endParaRPr lang="en-US" dirty="0" smtClean="0"/>
          </a:p>
          <a:p>
            <a:pPr algn="just"/>
            <a:r>
              <a:rPr lang="en-US" dirty="0" smtClean="0"/>
              <a:t>However</a:t>
            </a:r>
            <a:r>
              <a:rPr lang="en-US" dirty="0"/>
              <a:t>, in order to realize tangible benefits from this data analysis exercise, a model based on a machine-learning technique is generated, which is then incorporated into the existing claim processing system to flag fraudulent claims. </a:t>
            </a:r>
          </a:p>
        </p:txBody>
      </p:sp>
    </p:spTree>
    <p:extLst>
      <p:ext uri="{BB962C8B-B14F-4D97-AF65-F5344CB8AC3E}">
        <p14:creationId xmlns:p14="http://schemas.microsoft.com/office/powerpoint/2010/main" val="34186604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e You Ready?  quiz time stock pictures, royalty-free photos &amp;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0"/>
            <a:ext cx="10086975" cy="19150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484310" y="3343275"/>
            <a:ext cx="10018713" cy="24479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endParaRPr lang="en-US" dirty="0"/>
          </a:p>
        </p:txBody>
      </p:sp>
    </p:spTree>
    <p:extLst>
      <p:ext uri="{BB962C8B-B14F-4D97-AF65-F5344CB8AC3E}">
        <p14:creationId xmlns:p14="http://schemas.microsoft.com/office/powerpoint/2010/main" val="370698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1447" y="0"/>
            <a:ext cx="3044828" cy="6858000"/>
          </a:xfrm>
        </p:spPr>
        <p:txBody>
          <a:bodyPr>
            <a:normAutofit/>
          </a:bodyPr>
          <a:lstStyle/>
          <a:p>
            <a:pPr marL="0" indent="0" algn="just">
              <a:buNone/>
            </a:pPr>
            <a:r>
              <a:rPr lang="en-US" b="1" dirty="0"/>
              <a:t>Data Identification</a:t>
            </a:r>
          </a:p>
          <a:p>
            <a:pPr algn="just"/>
            <a:r>
              <a:rPr lang="en-US" dirty="0"/>
              <a:t>The Data Identification stage </a:t>
            </a:r>
            <a:r>
              <a:rPr lang="en-US" dirty="0" smtClean="0"/>
              <a:t>is </a:t>
            </a:r>
            <a:r>
              <a:rPr lang="en-US" dirty="0"/>
              <a:t>dedicated to identifying the datasets required for the analysis project and their sources.</a:t>
            </a:r>
          </a:p>
          <a:p>
            <a:pPr algn="just"/>
            <a:endParaRPr lang="en-US" dirty="0"/>
          </a:p>
        </p:txBody>
      </p:sp>
      <p:pic>
        <p:nvPicPr>
          <p:cNvPr id="4" name="image43.jpeg"/>
          <p:cNvPicPr>
            <a:picLocks/>
          </p:cNvPicPr>
          <p:nvPr/>
        </p:nvPicPr>
        <p:blipFill>
          <a:blip r:embed="rId2" cstate="print"/>
          <a:stretch>
            <a:fillRect/>
          </a:stretch>
        </p:blipFill>
        <p:spPr>
          <a:xfrm>
            <a:off x="4972050" y="128588"/>
            <a:ext cx="5986462" cy="6486525"/>
          </a:xfrm>
          <a:prstGeom prst="rect">
            <a:avLst/>
          </a:prstGeom>
        </p:spPr>
      </p:pic>
    </p:spTree>
    <p:extLst>
      <p:ext uri="{BB962C8B-B14F-4D97-AF65-F5344CB8AC3E}">
        <p14:creationId xmlns:p14="http://schemas.microsoft.com/office/powerpoint/2010/main" val="125740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7163"/>
            <a:ext cx="10018713" cy="5634037"/>
          </a:xfrm>
        </p:spPr>
        <p:txBody>
          <a:bodyPr>
            <a:normAutofit/>
          </a:bodyPr>
          <a:lstStyle/>
          <a:p>
            <a:pPr algn="just"/>
            <a:r>
              <a:rPr lang="en-US" sz="2800" dirty="0"/>
              <a:t>Identifying a wider variety of data sources may increase the probability of finding hidden patterns and correlations. </a:t>
            </a:r>
            <a:endParaRPr lang="en-US" sz="2800" dirty="0" smtClean="0"/>
          </a:p>
          <a:p>
            <a:pPr algn="just"/>
            <a:r>
              <a:rPr lang="en-US" sz="2800" dirty="0" smtClean="0"/>
              <a:t>For </a:t>
            </a:r>
            <a:r>
              <a:rPr lang="en-US" sz="2800" dirty="0"/>
              <a:t>example, to provide insight, it can be beneficial to identify as many types of related data sources as possible, especially when it is unclear exactly what to look for.</a:t>
            </a:r>
          </a:p>
          <a:p>
            <a:pPr algn="just"/>
            <a:r>
              <a:rPr lang="en-US" sz="2800" dirty="0"/>
              <a:t>Depending on the business scope of the analysis project and nature of the business problems being addressed, the required datasets and their sources can be internal and/or external to the enterprise.</a:t>
            </a:r>
          </a:p>
          <a:p>
            <a:pPr algn="just"/>
            <a:r>
              <a:rPr lang="en-US" sz="2800" dirty="0"/>
              <a:t/>
            </a:r>
            <a:br>
              <a:rPr lang="en-US" sz="2800" dirty="0"/>
            </a:br>
            <a:endParaRPr lang="en-US" sz="2800" dirty="0"/>
          </a:p>
        </p:txBody>
      </p:sp>
    </p:spTree>
    <p:extLst>
      <p:ext uri="{BB962C8B-B14F-4D97-AF65-F5344CB8AC3E}">
        <p14:creationId xmlns:p14="http://schemas.microsoft.com/office/powerpoint/2010/main" val="1077213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589</TotalTime>
  <Words>4806</Words>
  <Application>Microsoft Office PowerPoint</Application>
  <PresentationFormat>Widescreen</PresentationFormat>
  <Paragraphs>242</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Corbel</vt:lpstr>
      <vt:lpstr>Times New Roman</vt:lpstr>
      <vt:lpstr>Parallax</vt:lpstr>
      <vt:lpstr>BIG DATA PLANNING  CONSIDERATIONS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ADOPTION CONSIDERATIONS </dc:title>
  <dc:creator>User</dc:creator>
  <cp:lastModifiedBy>sudhakar</cp:lastModifiedBy>
  <cp:revision>51</cp:revision>
  <dcterms:created xsi:type="dcterms:W3CDTF">2022-01-05T06:02:58Z</dcterms:created>
  <dcterms:modified xsi:type="dcterms:W3CDTF">2022-04-13T09:37:18Z</dcterms:modified>
</cp:coreProperties>
</file>