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47"/>
  </p:notesMasterIdLst>
  <p:sldIdLst>
    <p:sldId id="257" r:id="rId2"/>
    <p:sldId id="258" r:id="rId3"/>
    <p:sldId id="261" r:id="rId4"/>
    <p:sldId id="262" r:id="rId5"/>
    <p:sldId id="260" r:id="rId6"/>
    <p:sldId id="263" r:id="rId7"/>
    <p:sldId id="264" r:id="rId8"/>
    <p:sldId id="259" r:id="rId9"/>
    <p:sldId id="277" r:id="rId10"/>
    <p:sldId id="278" r:id="rId11"/>
    <p:sldId id="279" r:id="rId12"/>
    <p:sldId id="280" r:id="rId13"/>
    <p:sldId id="281" r:id="rId14"/>
    <p:sldId id="266" r:id="rId15"/>
    <p:sldId id="267" r:id="rId16"/>
    <p:sldId id="268" r:id="rId17"/>
    <p:sldId id="269" r:id="rId18"/>
    <p:sldId id="270" r:id="rId19"/>
    <p:sldId id="265" r:id="rId20"/>
    <p:sldId id="271" r:id="rId21"/>
    <p:sldId id="272" r:id="rId22"/>
    <p:sldId id="274" r:id="rId23"/>
    <p:sldId id="275" r:id="rId24"/>
    <p:sldId id="273" r:id="rId25"/>
    <p:sldId id="276" r:id="rId26"/>
    <p:sldId id="282" r:id="rId27"/>
    <p:sldId id="286" r:id="rId28"/>
    <p:sldId id="287" r:id="rId29"/>
    <p:sldId id="288" r:id="rId30"/>
    <p:sldId id="289" r:id="rId31"/>
    <p:sldId id="290" r:id="rId32"/>
    <p:sldId id="291" r:id="rId33"/>
    <p:sldId id="303" r:id="rId34"/>
    <p:sldId id="304" r:id="rId35"/>
    <p:sldId id="292" r:id="rId36"/>
    <p:sldId id="293" r:id="rId37"/>
    <p:sldId id="294" r:id="rId38"/>
    <p:sldId id="295" r:id="rId39"/>
    <p:sldId id="296" r:id="rId40"/>
    <p:sldId id="297" r:id="rId41"/>
    <p:sldId id="298" r:id="rId42"/>
    <p:sldId id="299" r:id="rId43"/>
    <p:sldId id="301" r:id="rId44"/>
    <p:sldId id="302"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6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A9871-519A-4047-B9D8-8245A804AC80}"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ECA6AC-C73C-41CF-B891-F24B9C2D45A0}" type="slidenum">
              <a:rPr lang="en-US" smtClean="0"/>
              <a:t>‹#›</a:t>
            </a:fld>
            <a:endParaRPr lang="en-US"/>
          </a:p>
        </p:txBody>
      </p:sp>
    </p:spTree>
    <p:extLst>
      <p:ext uri="{BB962C8B-B14F-4D97-AF65-F5344CB8AC3E}">
        <p14:creationId xmlns:p14="http://schemas.microsoft.com/office/powerpoint/2010/main" val="2127553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9C975A-5B1F-43BF-AD97-CD4BB62C1F6A}" type="datetime1">
              <a:rPr lang="en-US" smtClean="0"/>
              <a:t>8/30/2021</a:t>
            </a:fld>
            <a:endParaRPr lang="en-US"/>
          </a:p>
        </p:txBody>
      </p:sp>
      <p:sp>
        <p:nvSpPr>
          <p:cNvPr id="5" name="Footer Placeholder 4"/>
          <p:cNvSpPr>
            <a:spLocks noGrp="1"/>
          </p:cNvSpPr>
          <p:nvPr>
            <p:ph type="ftr" sz="quarter" idx="11"/>
          </p:nvPr>
        </p:nvSpPr>
        <p:spPr/>
        <p:txBody>
          <a:bodyPr/>
          <a:lstStyle/>
          <a:p>
            <a:r>
              <a:rPr lang="en-US"/>
              <a:t>Lovely Professional University</a:t>
            </a:r>
          </a:p>
        </p:txBody>
      </p:sp>
      <p:sp>
        <p:nvSpPr>
          <p:cNvPr id="6" name="Slide Number Placeholder 5"/>
          <p:cNvSpPr>
            <a:spLocks noGrp="1"/>
          </p:cNvSpPr>
          <p:nvPr>
            <p:ph type="sldNum" sz="quarter" idx="12"/>
          </p:nvPr>
        </p:nvSpPr>
        <p:spPr/>
        <p:txBody>
          <a:bodyPr/>
          <a:lstStyle/>
          <a:p>
            <a:fld id="{77F3A19B-8D3A-49F5-B07B-296ED2CE609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030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46188-39B3-4C2B-81DB-51B0A554782B}" type="datetime1">
              <a:rPr lang="en-US" smtClean="0"/>
              <a:t>8/30/2021</a:t>
            </a:fld>
            <a:endParaRPr lang="en-US"/>
          </a:p>
        </p:txBody>
      </p:sp>
      <p:sp>
        <p:nvSpPr>
          <p:cNvPr id="5" name="Footer Placeholder 4"/>
          <p:cNvSpPr>
            <a:spLocks noGrp="1"/>
          </p:cNvSpPr>
          <p:nvPr>
            <p:ph type="ftr" sz="quarter" idx="11"/>
          </p:nvPr>
        </p:nvSpPr>
        <p:spPr/>
        <p:txBody>
          <a:bodyPr/>
          <a:lstStyle/>
          <a:p>
            <a:r>
              <a:rPr lang="en-US"/>
              <a:t>Lovely Professional University</a:t>
            </a:r>
          </a:p>
        </p:txBody>
      </p:sp>
      <p:sp>
        <p:nvSpPr>
          <p:cNvPr id="6" name="Slide Number Placeholder 5"/>
          <p:cNvSpPr>
            <a:spLocks noGrp="1"/>
          </p:cNvSpPr>
          <p:nvPr>
            <p:ph type="sldNum" sz="quarter" idx="12"/>
          </p:nvPr>
        </p:nvSpPr>
        <p:spPr/>
        <p:txBody>
          <a:bodyPr/>
          <a:lstStyle/>
          <a:p>
            <a:fld id="{77F3A19B-8D3A-49F5-B07B-296ED2CE609D}" type="slidenum">
              <a:rPr lang="en-US" smtClean="0"/>
              <a:t>‹#›</a:t>
            </a:fld>
            <a:endParaRPr lang="en-US"/>
          </a:p>
        </p:txBody>
      </p:sp>
    </p:spTree>
    <p:extLst>
      <p:ext uri="{BB962C8B-B14F-4D97-AF65-F5344CB8AC3E}">
        <p14:creationId xmlns:p14="http://schemas.microsoft.com/office/powerpoint/2010/main" val="1810378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46A23-30C6-4C1C-93DD-AD2DCD2C6E46}" type="datetime1">
              <a:rPr lang="en-US" smtClean="0"/>
              <a:t>8/30/2021</a:t>
            </a:fld>
            <a:endParaRPr lang="en-US"/>
          </a:p>
        </p:txBody>
      </p:sp>
      <p:sp>
        <p:nvSpPr>
          <p:cNvPr id="5" name="Footer Placeholder 4"/>
          <p:cNvSpPr>
            <a:spLocks noGrp="1"/>
          </p:cNvSpPr>
          <p:nvPr>
            <p:ph type="ftr" sz="quarter" idx="11"/>
          </p:nvPr>
        </p:nvSpPr>
        <p:spPr/>
        <p:txBody>
          <a:bodyPr/>
          <a:lstStyle/>
          <a:p>
            <a:r>
              <a:rPr lang="en-US"/>
              <a:t>Lovely Professional University</a:t>
            </a:r>
          </a:p>
        </p:txBody>
      </p:sp>
      <p:sp>
        <p:nvSpPr>
          <p:cNvPr id="6" name="Slide Number Placeholder 5"/>
          <p:cNvSpPr>
            <a:spLocks noGrp="1"/>
          </p:cNvSpPr>
          <p:nvPr>
            <p:ph type="sldNum" sz="quarter" idx="12"/>
          </p:nvPr>
        </p:nvSpPr>
        <p:spPr/>
        <p:txBody>
          <a:bodyPr/>
          <a:lstStyle/>
          <a:p>
            <a:fld id="{77F3A19B-8D3A-49F5-B07B-296ED2CE609D}" type="slidenum">
              <a:rPr lang="en-US" smtClean="0"/>
              <a:t>‹#›</a:t>
            </a:fld>
            <a:endParaRPr lang="en-US"/>
          </a:p>
        </p:txBody>
      </p:sp>
    </p:spTree>
    <p:extLst>
      <p:ext uri="{BB962C8B-B14F-4D97-AF65-F5344CB8AC3E}">
        <p14:creationId xmlns:p14="http://schemas.microsoft.com/office/powerpoint/2010/main" val="4127037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C28B7-F9C1-4221-836C-03FD5855A67E}" type="datetime1">
              <a:rPr lang="en-US" smtClean="0"/>
              <a:t>8/30/2021</a:t>
            </a:fld>
            <a:endParaRPr lang="en-US"/>
          </a:p>
        </p:txBody>
      </p:sp>
      <p:sp>
        <p:nvSpPr>
          <p:cNvPr id="5" name="Footer Placeholder 4"/>
          <p:cNvSpPr>
            <a:spLocks noGrp="1"/>
          </p:cNvSpPr>
          <p:nvPr>
            <p:ph type="ftr" sz="quarter" idx="11"/>
          </p:nvPr>
        </p:nvSpPr>
        <p:spPr/>
        <p:txBody>
          <a:bodyPr/>
          <a:lstStyle/>
          <a:p>
            <a:r>
              <a:rPr lang="en-US"/>
              <a:t>Lovely Professional University</a:t>
            </a:r>
          </a:p>
        </p:txBody>
      </p:sp>
      <p:sp>
        <p:nvSpPr>
          <p:cNvPr id="6" name="Slide Number Placeholder 5"/>
          <p:cNvSpPr>
            <a:spLocks noGrp="1"/>
          </p:cNvSpPr>
          <p:nvPr>
            <p:ph type="sldNum" sz="quarter" idx="12"/>
          </p:nvPr>
        </p:nvSpPr>
        <p:spPr/>
        <p:txBody>
          <a:bodyPr/>
          <a:lstStyle/>
          <a:p>
            <a:fld id="{77F3A19B-8D3A-49F5-B07B-296ED2CE609D}" type="slidenum">
              <a:rPr lang="en-US" smtClean="0"/>
              <a:t>‹#›</a:t>
            </a:fld>
            <a:endParaRPr lang="en-US"/>
          </a:p>
        </p:txBody>
      </p:sp>
    </p:spTree>
    <p:extLst>
      <p:ext uri="{BB962C8B-B14F-4D97-AF65-F5344CB8AC3E}">
        <p14:creationId xmlns:p14="http://schemas.microsoft.com/office/powerpoint/2010/main" val="254370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7EF0B-3F4C-4337-9C43-D0501BFDC22E}" type="datetime1">
              <a:rPr lang="en-US" smtClean="0"/>
              <a:t>8/30/2021</a:t>
            </a:fld>
            <a:endParaRPr lang="en-US"/>
          </a:p>
        </p:txBody>
      </p:sp>
      <p:sp>
        <p:nvSpPr>
          <p:cNvPr id="5" name="Footer Placeholder 4"/>
          <p:cNvSpPr>
            <a:spLocks noGrp="1"/>
          </p:cNvSpPr>
          <p:nvPr>
            <p:ph type="ftr" sz="quarter" idx="11"/>
          </p:nvPr>
        </p:nvSpPr>
        <p:spPr/>
        <p:txBody>
          <a:bodyPr/>
          <a:lstStyle/>
          <a:p>
            <a:r>
              <a:rPr lang="en-US"/>
              <a:t>Lovely Professional University</a:t>
            </a:r>
          </a:p>
        </p:txBody>
      </p:sp>
      <p:sp>
        <p:nvSpPr>
          <p:cNvPr id="6" name="Slide Number Placeholder 5"/>
          <p:cNvSpPr>
            <a:spLocks noGrp="1"/>
          </p:cNvSpPr>
          <p:nvPr>
            <p:ph type="sldNum" sz="quarter" idx="12"/>
          </p:nvPr>
        </p:nvSpPr>
        <p:spPr/>
        <p:txBody>
          <a:bodyPr/>
          <a:lstStyle/>
          <a:p>
            <a:fld id="{77F3A19B-8D3A-49F5-B07B-296ED2CE609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647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0EE38F-2586-4458-8BB5-13D129886A6D}" type="datetime1">
              <a:rPr lang="en-US" smtClean="0"/>
              <a:t>8/30/2021</a:t>
            </a:fld>
            <a:endParaRPr lang="en-US"/>
          </a:p>
        </p:txBody>
      </p:sp>
      <p:sp>
        <p:nvSpPr>
          <p:cNvPr id="6" name="Footer Placeholder 5"/>
          <p:cNvSpPr>
            <a:spLocks noGrp="1"/>
          </p:cNvSpPr>
          <p:nvPr>
            <p:ph type="ftr" sz="quarter" idx="11"/>
          </p:nvPr>
        </p:nvSpPr>
        <p:spPr/>
        <p:txBody>
          <a:bodyPr/>
          <a:lstStyle/>
          <a:p>
            <a:r>
              <a:rPr lang="en-US"/>
              <a:t>Lovely Professional University</a:t>
            </a:r>
          </a:p>
        </p:txBody>
      </p:sp>
      <p:sp>
        <p:nvSpPr>
          <p:cNvPr id="7" name="Slide Number Placeholder 6"/>
          <p:cNvSpPr>
            <a:spLocks noGrp="1"/>
          </p:cNvSpPr>
          <p:nvPr>
            <p:ph type="sldNum" sz="quarter" idx="12"/>
          </p:nvPr>
        </p:nvSpPr>
        <p:spPr/>
        <p:txBody>
          <a:bodyPr/>
          <a:lstStyle/>
          <a:p>
            <a:fld id="{77F3A19B-8D3A-49F5-B07B-296ED2CE609D}" type="slidenum">
              <a:rPr lang="en-US" smtClean="0"/>
              <a:t>‹#›</a:t>
            </a:fld>
            <a:endParaRPr lang="en-US"/>
          </a:p>
        </p:txBody>
      </p:sp>
    </p:spTree>
    <p:extLst>
      <p:ext uri="{BB962C8B-B14F-4D97-AF65-F5344CB8AC3E}">
        <p14:creationId xmlns:p14="http://schemas.microsoft.com/office/powerpoint/2010/main" val="2165249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CA9F91-EB20-4484-ADCA-BE0D6FF26DD8}" type="datetime1">
              <a:rPr lang="en-US" smtClean="0"/>
              <a:t>8/30/2021</a:t>
            </a:fld>
            <a:endParaRPr lang="en-US"/>
          </a:p>
        </p:txBody>
      </p:sp>
      <p:sp>
        <p:nvSpPr>
          <p:cNvPr id="8" name="Footer Placeholder 7"/>
          <p:cNvSpPr>
            <a:spLocks noGrp="1"/>
          </p:cNvSpPr>
          <p:nvPr>
            <p:ph type="ftr" sz="quarter" idx="11"/>
          </p:nvPr>
        </p:nvSpPr>
        <p:spPr/>
        <p:txBody>
          <a:bodyPr/>
          <a:lstStyle/>
          <a:p>
            <a:r>
              <a:rPr lang="en-US"/>
              <a:t>Lovely Professional University</a:t>
            </a:r>
          </a:p>
        </p:txBody>
      </p:sp>
      <p:sp>
        <p:nvSpPr>
          <p:cNvPr id="9" name="Slide Number Placeholder 8"/>
          <p:cNvSpPr>
            <a:spLocks noGrp="1"/>
          </p:cNvSpPr>
          <p:nvPr>
            <p:ph type="sldNum" sz="quarter" idx="12"/>
          </p:nvPr>
        </p:nvSpPr>
        <p:spPr/>
        <p:txBody>
          <a:bodyPr/>
          <a:lstStyle/>
          <a:p>
            <a:fld id="{77F3A19B-8D3A-49F5-B07B-296ED2CE609D}" type="slidenum">
              <a:rPr lang="en-US" smtClean="0"/>
              <a:t>‹#›</a:t>
            </a:fld>
            <a:endParaRPr lang="en-US"/>
          </a:p>
        </p:txBody>
      </p:sp>
    </p:spTree>
    <p:extLst>
      <p:ext uri="{BB962C8B-B14F-4D97-AF65-F5344CB8AC3E}">
        <p14:creationId xmlns:p14="http://schemas.microsoft.com/office/powerpoint/2010/main" val="338504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B71ECE-35E1-4E3D-BC5C-6A4ECA48F0E4}" type="datetime1">
              <a:rPr lang="en-US" smtClean="0"/>
              <a:t>8/30/2021</a:t>
            </a:fld>
            <a:endParaRPr lang="en-US"/>
          </a:p>
        </p:txBody>
      </p:sp>
      <p:sp>
        <p:nvSpPr>
          <p:cNvPr id="4" name="Footer Placeholder 3"/>
          <p:cNvSpPr>
            <a:spLocks noGrp="1"/>
          </p:cNvSpPr>
          <p:nvPr>
            <p:ph type="ftr" sz="quarter" idx="11"/>
          </p:nvPr>
        </p:nvSpPr>
        <p:spPr/>
        <p:txBody>
          <a:bodyPr/>
          <a:lstStyle/>
          <a:p>
            <a:r>
              <a:rPr lang="en-US"/>
              <a:t>Lovely Professional University</a:t>
            </a:r>
          </a:p>
        </p:txBody>
      </p:sp>
      <p:sp>
        <p:nvSpPr>
          <p:cNvPr id="5" name="Slide Number Placeholder 4"/>
          <p:cNvSpPr>
            <a:spLocks noGrp="1"/>
          </p:cNvSpPr>
          <p:nvPr>
            <p:ph type="sldNum" sz="quarter" idx="12"/>
          </p:nvPr>
        </p:nvSpPr>
        <p:spPr/>
        <p:txBody>
          <a:bodyPr/>
          <a:lstStyle/>
          <a:p>
            <a:fld id="{77F3A19B-8D3A-49F5-B07B-296ED2CE609D}" type="slidenum">
              <a:rPr lang="en-US" smtClean="0"/>
              <a:t>‹#›</a:t>
            </a:fld>
            <a:endParaRPr lang="en-US"/>
          </a:p>
        </p:txBody>
      </p:sp>
    </p:spTree>
    <p:extLst>
      <p:ext uri="{BB962C8B-B14F-4D97-AF65-F5344CB8AC3E}">
        <p14:creationId xmlns:p14="http://schemas.microsoft.com/office/powerpoint/2010/main" val="410988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F30A60-08E9-410C-B3DB-12FC9AC6FC41}" type="datetime1">
              <a:rPr lang="en-US" smtClean="0"/>
              <a:t>8/30/2021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Lovely Professional University</a:t>
            </a:r>
          </a:p>
        </p:txBody>
      </p:sp>
      <p:sp>
        <p:nvSpPr>
          <p:cNvPr id="9" name="Slide Number Placeholder 8"/>
          <p:cNvSpPr>
            <a:spLocks noGrp="1"/>
          </p:cNvSpPr>
          <p:nvPr>
            <p:ph type="sldNum" sz="quarter" idx="12"/>
          </p:nvPr>
        </p:nvSpPr>
        <p:spPr/>
        <p:txBody>
          <a:bodyPr/>
          <a:lstStyle/>
          <a:p>
            <a:fld id="{77F3A19B-8D3A-49F5-B07B-296ED2CE609D}" type="slidenum">
              <a:rPr lang="en-US" smtClean="0"/>
              <a:t>‹#›</a:t>
            </a:fld>
            <a:endParaRPr lang="en-US"/>
          </a:p>
        </p:txBody>
      </p:sp>
    </p:spTree>
    <p:extLst>
      <p:ext uri="{BB962C8B-B14F-4D97-AF65-F5344CB8AC3E}">
        <p14:creationId xmlns:p14="http://schemas.microsoft.com/office/powerpoint/2010/main" val="2705041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04427BC-C4CE-4A54-BCEA-3F554D31F341}" type="datetime1">
              <a:rPr lang="en-US" smtClean="0"/>
              <a:t>8/30/2021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Lovely Professional University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7F3A19B-8D3A-49F5-B07B-296ED2CE609D}" type="slidenum">
              <a:rPr lang="en-US" smtClean="0"/>
              <a:t>‹#›</a:t>
            </a:fld>
            <a:endParaRPr lang="en-US"/>
          </a:p>
        </p:txBody>
      </p:sp>
    </p:spTree>
    <p:extLst>
      <p:ext uri="{BB962C8B-B14F-4D97-AF65-F5344CB8AC3E}">
        <p14:creationId xmlns:p14="http://schemas.microsoft.com/office/powerpoint/2010/main" val="4014735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29919E-6E11-48BB-8B7A-CCA3757327D5}" type="datetime1">
              <a:rPr lang="en-US" smtClean="0"/>
              <a:t>8/30/2021</a:t>
            </a:fld>
            <a:endParaRPr lang="en-US"/>
          </a:p>
        </p:txBody>
      </p:sp>
      <p:sp>
        <p:nvSpPr>
          <p:cNvPr id="6" name="Footer Placeholder 5"/>
          <p:cNvSpPr>
            <a:spLocks noGrp="1"/>
          </p:cNvSpPr>
          <p:nvPr>
            <p:ph type="ftr" sz="quarter" idx="11"/>
          </p:nvPr>
        </p:nvSpPr>
        <p:spPr/>
        <p:txBody>
          <a:bodyPr/>
          <a:lstStyle/>
          <a:p>
            <a:r>
              <a:rPr lang="en-US"/>
              <a:t>Lovely Professional University</a:t>
            </a:r>
          </a:p>
        </p:txBody>
      </p:sp>
      <p:sp>
        <p:nvSpPr>
          <p:cNvPr id="7" name="Slide Number Placeholder 6"/>
          <p:cNvSpPr>
            <a:spLocks noGrp="1"/>
          </p:cNvSpPr>
          <p:nvPr>
            <p:ph type="sldNum" sz="quarter" idx="12"/>
          </p:nvPr>
        </p:nvSpPr>
        <p:spPr/>
        <p:txBody>
          <a:bodyPr/>
          <a:lstStyle/>
          <a:p>
            <a:fld id="{77F3A19B-8D3A-49F5-B07B-296ED2CE609D}" type="slidenum">
              <a:rPr lang="en-US" smtClean="0"/>
              <a:t>‹#›</a:t>
            </a:fld>
            <a:endParaRPr lang="en-US"/>
          </a:p>
        </p:txBody>
      </p:sp>
    </p:spTree>
    <p:extLst>
      <p:ext uri="{BB962C8B-B14F-4D97-AF65-F5344CB8AC3E}">
        <p14:creationId xmlns:p14="http://schemas.microsoft.com/office/powerpoint/2010/main" val="3197589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CF2581C-66DE-4302-8153-04C6D6700C2A}" type="datetime1">
              <a:rPr lang="en-US" smtClean="0"/>
              <a:t>8/30/2021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Lovely Professional University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7F3A19B-8D3A-49F5-B07B-296ED2CE609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907916"/>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w3schools.com/html/tryit.asp?filename=tryhtml_links_button_ele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lideshare.net/login?from_source=https%3A%2F%2Fwww.slideshare.net%2FInfosys%2Fmaking-the-web-accessible%2F28-World_Wide_Web_Consortium_W3CTh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0CEB8-C510-4A6C-B8C9-E86113343F6D}"/>
              </a:ext>
            </a:extLst>
          </p:cNvPr>
          <p:cNvSpPr>
            <a:spLocks noGrp="1"/>
          </p:cNvSpPr>
          <p:nvPr>
            <p:ph type="ctrTitle"/>
          </p:nvPr>
        </p:nvSpPr>
        <p:spPr/>
        <p:txBody>
          <a:bodyPr/>
          <a:lstStyle/>
          <a:p>
            <a:r>
              <a:rPr lang="en-US" b="1" dirty="0"/>
              <a:t>WELCOME</a:t>
            </a:r>
          </a:p>
        </p:txBody>
      </p:sp>
      <p:sp>
        <p:nvSpPr>
          <p:cNvPr id="3" name="Footer Placeholder 2">
            <a:extLst>
              <a:ext uri="{FF2B5EF4-FFF2-40B4-BE49-F238E27FC236}">
                <a16:creationId xmlns:a16="http://schemas.microsoft.com/office/drawing/2014/main" id="{37E5EE25-67FF-497A-8691-C90B3BA4BE7D}"/>
              </a:ext>
            </a:extLst>
          </p:cNvPr>
          <p:cNvSpPr>
            <a:spLocks noGrp="1"/>
          </p:cNvSpPr>
          <p:nvPr>
            <p:ph type="ftr" sz="quarter" idx="11"/>
          </p:nvPr>
        </p:nvSpPr>
        <p:spPr>
          <a:xfrm>
            <a:off x="7138512" y="6427561"/>
            <a:ext cx="4822804" cy="365125"/>
          </a:xfrm>
        </p:spPr>
        <p:txBody>
          <a:bodyPr/>
          <a:lstStyle/>
          <a:p>
            <a:pPr algn="r"/>
            <a:r>
              <a:rPr lang="en-US" sz="1800" b="1" dirty="0"/>
              <a:t>Lovely Professional University</a:t>
            </a:r>
          </a:p>
        </p:txBody>
      </p:sp>
    </p:spTree>
    <p:extLst>
      <p:ext uri="{BB962C8B-B14F-4D97-AF65-F5344CB8AC3E}">
        <p14:creationId xmlns:p14="http://schemas.microsoft.com/office/powerpoint/2010/main" val="3098207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84AD-DC2B-40FD-AA53-527C201D9668}"/>
              </a:ext>
            </a:extLst>
          </p:cNvPr>
          <p:cNvSpPr>
            <a:spLocks noGrp="1"/>
          </p:cNvSpPr>
          <p:nvPr>
            <p:ph type="title"/>
          </p:nvPr>
        </p:nvSpPr>
        <p:spPr>
          <a:xfrm>
            <a:off x="247650" y="0"/>
            <a:ext cx="11944350" cy="1352550"/>
          </a:xfrm>
        </p:spPr>
        <p:txBody>
          <a:bodyPr/>
          <a:lstStyle/>
          <a:p>
            <a:r>
              <a:rPr lang="en-US" dirty="0"/>
              <a:t>Example Explained (Basic tags)</a:t>
            </a:r>
          </a:p>
        </p:txBody>
      </p:sp>
      <p:sp>
        <p:nvSpPr>
          <p:cNvPr id="3" name="Content Placeholder 2">
            <a:extLst>
              <a:ext uri="{FF2B5EF4-FFF2-40B4-BE49-F238E27FC236}">
                <a16:creationId xmlns:a16="http://schemas.microsoft.com/office/drawing/2014/main" id="{3BC21C4C-9EFD-41D3-87D5-BF1DD2693C93}"/>
              </a:ext>
            </a:extLst>
          </p:cNvPr>
          <p:cNvSpPr>
            <a:spLocks noGrp="1"/>
          </p:cNvSpPr>
          <p:nvPr>
            <p:ph idx="1"/>
          </p:nvPr>
        </p:nvSpPr>
        <p:spPr>
          <a:xfrm>
            <a:off x="378279" y="1806050"/>
            <a:ext cx="11944350" cy="4296171"/>
          </a:xfrm>
        </p:spPr>
        <p:txBody>
          <a:bodyPr>
            <a:normAutofit/>
          </a:bodyPr>
          <a:lstStyle/>
          <a:p>
            <a:r>
              <a:rPr lang="en-US" dirty="0"/>
              <a:t>The &lt;!DOCTYPE html&gt; declaration defines that this document is an HTML5 document</a:t>
            </a:r>
          </a:p>
          <a:p>
            <a:r>
              <a:rPr lang="en-US" dirty="0"/>
              <a:t>The &lt;html&gt; element is the root element of an HTML page</a:t>
            </a:r>
          </a:p>
          <a:p>
            <a:r>
              <a:rPr lang="en-US" dirty="0"/>
              <a:t>The &lt;head&gt; element contains meta information about the HTML page</a:t>
            </a:r>
          </a:p>
          <a:p>
            <a:r>
              <a:rPr lang="en-US" dirty="0"/>
              <a:t>The &lt;title&gt; element specifies a title for the HTML page (which is shown in the browser's title bar or in the page's tab)</a:t>
            </a:r>
          </a:p>
          <a:p>
            <a:r>
              <a:rPr lang="en-US" dirty="0"/>
              <a:t>The &lt;body&gt; element defines the document's body, and is a container for all the, such as headings, paragraphs, images, hyperlinks, tables, lists, etc. visible contents</a:t>
            </a:r>
          </a:p>
          <a:p>
            <a:r>
              <a:rPr lang="en-US" dirty="0"/>
              <a:t>The &lt;h1&gt; element defines a large heading</a:t>
            </a:r>
          </a:p>
          <a:p>
            <a:r>
              <a:rPr lang="en-US" dirty="0"/>
              <a:t>The &lt;p&gt; element defines a paragraph</a:t>
            </a:r>
          </a:p>
        </p:txBody>
      </p:sp>
      <p:sp>
        <p:nvSpPr>
          <p:cNvPr id="4" name="Slide Number Placeholder 3">
            <a:extLst>
              <a:ext uri="{FF2B5EF4-FFF2-40B4-BE49-F238E27FC236}">
                <a16:creationId xmlns:a16="http://schemas.microsoft.com/office/drawing/2014/main" id="{E2A8991C-601D-47A1-B949-CFBDEB1688EA}"/>
              </a:ext>
            </a:extLst>
          </p:cNvPr>
          <p:cNvSpPr>
            <a:spLocks noGrp="1"/>
          </p:cNvSpPr>
          <p:nvPr>
            <p:ph type="sldNum" sz="quarter" idx="12"/>
          </p:nvPr>
        </p:nvSpPr>
        <p:spPr/>
        <p:txBody>
          <a:bodyPr/>
          <a:lstStyle/>
          <a:p>
            <a:fld id="{699BE967-9311-4DCA-9376-B71883C18474}" type="slidenum">
              <a:rPr lang="en-US" smtClean="0"/>
              <a:t>10</a:t>
            </a:fld>
            <a:endParaRPr lang="en-US"/>
          </a:p>
        </p:txBody>
      </p:sp>
      <p:sp>
        <p:nvSpPr>
          <p:cNvPr id="6" name="Footer Placeholder 5">
            <a:extLst>
              <a:ext uri="{FF2B5EF4-FFF2-40B4-BE49-F238E27FC236}">
                <a16:creationId xmlns:a16="http://schemas.microsoft.com/office/drawing/2014/main" id="{59B9D5AB-1843-46B9-8134-B5793C5CD93D}"/>
              </a:ext>
            </a:extLst>
          </p:cNvPr>
          <p:cNvSpPr>
            <a:spLocks noGrp="1"/>
          </p:cNvSpPr>
          <p:nvPr>
            <p:ph type="ftr" sz="quarter" idx="11"/>
          </p:nvPr>
        </p:nvSpPr>
        <p:spPr/>
        <p:txBody>
          <a:bodyPr/>
          <a:lstStyle/>
          <a:p>
            <a:r>
              <a:rPr lang="en-US" sz="1800" b="1" dirty="0"/>
              <a:t>Lovely Professional University</a:t>
            </a:r>
          </a:p>
        </p:txBody>
      </p:sp>
      <p:pic>
        <p:nvPicPr>
          <p:cNvPr id="7" name="Picture 6">
            <a:extLst>
              <a:ext uri="{FF2B5EF4-FFF2-40B4-BE49-F238E27FC236}">
                <a16:creationId xmlns:a16="http://schemas.microsoft.com/office/drawing/2014/main" id="{20488723-B0FF-4167-89D2-0913EF741A1D}"/>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1950049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6D60-9DBF-4D77-8232-379A0D8BA617}"/>
              </a:ext>
            </a:extLst>
          </p:cNvPr>
          <p:cNvSpPr>
            <a:spLocks noGrp="1"/>
          </p:cNvSpPr>
          <p:nvPr>
            <p:ph type="title"/>
          </p:nvPr>
        </p:nvSpPr>
        <p:spPr/>
        <p:txBody>
          <a:bodyPr/>
          <a:lstStyle/>
          <a:p>
            <a:r>
              <a:rPr lang="en-US" dirty="0"/>
              <a:t>Formatting tags</a:t>
            </a:r>
          </a:p>
        </p:txBody>
      </p:sp>
      <p:sp>
        <p:nvSpPr>
          <p:cNvPr id="3" name="Content Placeholder 2">
            <a:extLst>
              <a:ext uri="{FF2B5EF4-FFF2-40B4-BE49-F238E27FC236}">
                <a16:creationId xmlns:a16="http://schemas.microsoft.com/office/drawing/2014/main" id="{BF1DE60A-69FE-4A18-98EF-DDB865A69A0E}"/>
              </a:ext>
            </a:extLst>
          </p:cNvPr>
          <p:cNvSpPr>
            <a:spLocks noGrp="1"/>
          </p:cNvSpPr>
          <p:nvPr>
            <p:ph idx="1"/>
          </p:nvPr>
        </p:nvSpPr>
        <p:spPr>
          <a:xfrm>
            <a:off x="1097280" y="1845733"/>
            <a:ext cx="10058400" cy="4603277"/>
          </a:xfrm>
        </p:spPr>
        <p:txBody>
          <a:bodyPr>
            <a:normAutofit lnSpcReduction="10000"/>
          </a:bodyPr>
          <a:lstStyle/>
          <a:p>
            <a:r>
              <a:rPr lang="en-US" dirty="0"/>
              <a:t>&lt;acronym&gt;	Not supported in HTML5. Use &lt;</a:t>
            </a:r>
            <a:r>
              <a:rPr lang="en-US" dirty="0" err="1"/>
              <a:t>abbr</a:t>
            </a:r>
            <a:r>
              <a:rPr lang="en-US" dirty="0"/>
              <a:t>&gt; instead. Defines an acronym</a:t>
            </a:r>
          </a:p>
          <a:p>
            <a:r>
              <a:rPr lang="en-US" dirty="0"/>
              <a:t>&lt;</a:t>
            </a:r>
            <a:r>
              <a:rPr lang="en-US" dirty="0" err="1"/>
              <a:t>abbr</a:t>
            </a:r>
            <a:r>
              <a:rPr lang="en-US" dirty="0"/>
              <a:t>&gt;	                Defines an abbreviation or an acronym</a:t>
            </a:r>
          </a:p>
          <a:p>
            <a:r>
              <a:rPr lang="en-US" dirty="0"/>
              <a:t>&lt;address&gt;	Defines contact information for the author/owner of a document/article</a:t>
            </a:r>
          </a:p>
          <a:p>
            <a:r>
              <a:rPr lang="en-US" dirty="0"/>
              <a:t>&lt;b&gt;	                Defines bold text</a:t>
            </a:r>
          </a:p>
          <a:p>
            <a:r>
              <a:rPr lang="en-US" dirty="0"/>
              <a:t>&lt;</a:t>
            </a:r>
            <a:r>
              <a:rPr lang="en-US" dirty="0" err="1"/>
              <a:t>bdi</a:t>
            </a:r>
            <a:r>
              <a:rPr lang="en-US" dirty="0"/>
              <a:t>&gt;	              Isolates a part of text that might be formatted in a different direction from other     text outside it</a:t>
            </a:r>
          </a:p>
          <a:p>
            <a:r>
              <a:rPr lang="en-US" dirty="0"/>
              <a:t>&lt;</a:t>
            </a:r>
            <a:r>
              <a:rPr lang="en-US" dirty="0" err="1"/>
              <a:t>bdo</a:t>
            </a:r>
            <a:r>
              <a:rPr lang="en-US" dirty="0"/>
              <a:t>&gt;	              Overrides the current text direction</a:t>
            </a:r>
          </a:p>
          <a:p>
            <a:r>
              <a:rPr lang="en-US" dirty="0"/>
              <a:t>&lt;big&gt;	               Not supported in HTML5. Use CSS instead. Defines big text</a:t>
            </a:r>
          </a:p>
          <a:p>
            <a:r>
              <a:rPr lang="en-US" dirty="0"/>
              <a:t>&lt;blockquote&gt;	Defines a section that is quoted from another source</a:t>
            </a:r>
          </a:p>
          <a:p>
            <a:r>
              <a:rPr lang="en-US" dirty="0"/>
              <a:t>&lt;cite&gt;	               Defines the title of a work</a:t>
            </a:r>
          </a:p>
          <a:p>
            <a:r>
              <a:rPr lang="en-US" dirty="0"/>
              <a:t>&lt;code&gt;	              Defines a piece of computer code</a:t>
            </a:r>
          </a:p>
        </p:txBody>
      </p:sp>
      <p:sp>
        <p:nvSpPr>
          <p:cNvPr id="4" name="Footer Placeholder 3">
            <a:extLst>
              <a:ext uri="{FF2B5EF4-FFF2-40B4-BE49-F238E27FC236}">
                <a16:creationId xmlns:a16="http://schemas.microsoft.com/office/drawing/2014/main" id="{C6396C40-1589-4949-B141-47A73F8D6AE0}"/>
              </a:ext>
            </a:extLst>
          </p:cNvPr>
          <p:cNvSpPr>
            <a:spLocks noGrp="1"/>
          </p:cNvSpPr>
          <p:nvPr>
            <p:ph type="ftr" sz="quarter" idx="11"/>
          </p:nvPr>
        </p:nvSpPr>
        <p:spPr/>
        <p:txBody>
          <a:bodyPr/>
          <a:lstStyle/>
          <a:p>
            <a:r>
              <a:rPr lang="en-US" sz="1800" b="1" dirty="0"/>
              <a:t>Lovely Professional University</a:t>
            </a:r>
          </a:p>
        </p:txBody>
      </p:sp>
      <p:sp>
        <p:nvSpPr>
          <p:cNvPr id="5" name="Slide Number Placeholder 4">
            <a:extLst>
              <a:ext uri="{FF2B5EF4-FFF2-40B4-BE49-F238E27FC236}">
                <a16:creationId xmlns:a16="http://schemas.microsoft.com/office/drawing/2014/main" id="{C8FCFC62-A635-46A3-A2B0-703BC9CA820A}"/>
              </a:ext>
            </a:extLst>
          </p:cNvPr>
          <p:cNvSpPr>
            <a:spLocks noGrp="1"/>
          </p:cNvSpPr>
          <p:nvPr>
            <p:ph type="sldNum" sz="quarter" idx="12"/>
          </p:nvPr>
        </p:nvSpPr>
        <p:spPr/>
        <p:txBody>
          <a:bodyPr/>
          <a:lstStyle/>
          <a:p>
            <a:fld id="{699BE967-9311-4DCA-9376-B71883C18474}" type="slidenum">
              <a:rPr lang="en-US" smtClean="0"/>
              <a:t>11</a:t>
            </a:fld>
            <a:endParaRPr lang="en-US" dirty="0"/>
          </a:p>
        </p:txBody>
      </p:sp>
      <p:pic>
        <p:nvPicPr>
          <p:cNvPr id="6" name="Picture 5">
            <a:extLst>
              <a:ext uri="{FF2B5EF4-FFF2-40B4-BE49-F238E27FC236}">
                <a16:creationId xmlns:a16="http://schemas.microsoft.com/office/drawing/2014/main" id="{DD26EAF8-3740-4DAD-949A-BE65038B0A70}"/>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3433189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FC6AE-6820-405A-B224-2E65CA3278A4}"/>
              </a:ext>
            </a:extLst>
          </p:cNvPr>
          <p:cNvSpPr>
            <a:spLocks noGrp="1"/>
          </p:cNvSpPr>
          <p:nvPr>
            <p:ph type="title"/>
          </p:nvPr>
        </p:nvSpPr>
        <p:spPr/>
        <p:txBody>
          <a:bodyPr/>
          <a:lstStyle/>
          <a:p>
            <a:r>
              <a:rPr lang="en-US" dirty="0"/>
              <a:t>Forms and Input tags</a:t>
            </a:r>
          </a:p>
        </p:txBody>
      </p:sp>
      <p:sp>
        <p:nvSpPr>
          <p:cNvPr id="3" name="Content Placeholder 2">
            <a:extLst>
              <a:ext uri="{FF2B5EF4-FFF2-40B4-BE49-F238E27FC236}">
                <a16:creationId xmlns:a16="http://schemas.microsoft.com/office/drawing/2014/main" id="{4C9A1FDA-99C7-4F10-8B70-E9F62FBD1B60}"/>
              </a:ext>
            </a:extLst>
          </p:cNvPr>
          <p:cNvSpPr>
            <a:spLocks noGrp="1"/>
          </p:cNvSpPr>
          <p:nvPr>
            <p:ph idx="1"/>
          </p:nvPr>
        </p:nvSpPr>
        <p:spPr>
          <a:xfrm>
            <a:off x="1097280" y="1845733"/>
            <a:ext cx="10058400" cy="4362561"/>
          </a:xfrm>
        </p:spPr>
        <p:txBody>
          <a:bodyPr>
            <a:normAutofit lnSpcReduction="10000"/>
          </a:bodyPr>
          <a:lstStyle/>
          <a:p>
            <a:r>
              <a:rPr lang="en-US" dirty="0"/>
              <a:t>&lt;form&gt;           	Defines an HTML form for user input</a:t>
            </a:r>
          </a:p>
          <a:p>
            <a:r>
              <a:rPr lang="en-US" dirty="0"/>
              <a:t>&lt;input&gt;	                Defines an input control</a:t>
            </a:r>
          </a:p>
          <a:p>
            <a:r>
              <a:rPr lang="en-US" dirty="0"/>
              <a:t>&lt;</a:t>
            </a:r>
            <a:r>
              <a:rPr lang="en-US" dirty="0" err="1"/>
              <a:t>textarea</a:t>
            </a:r>
            <a:r>
              <a:rPr lang="en-US" dirty="0"/>
              <a:t>&gt;	Defines a multiline input control (text area)</a:t>
            </a:r>
          </a:p>
          <a:p>
            <a:r>
              <a:rPr lang="en-US" dirty="0"/>
              <a:t>&lt;button&gt;	Defines a clickable button</a:t>
            </a:r>
          </a:p>
          <a:p>
            <a:r>
              <a:rPr lang="en-US" dirty="0"/>
              <a:t>&lt;select&gt;	Defines a drop-down list</a:t>
            </a:r>
          </a:p>
          <a:p>
            <a:r>
              <a:rPr lang="en-US" dirty="0"/>
              <a:t>&lt;</a:t>
            </a:r>
            <a:r>
              <a:rPr lang="en-US" dirty="0" err="1"/>
              <a:t>optgroup</a:t>
            </a:r>
            <a:r>
              <a:rPr lang="en-US" dirty="0"/>
              <a:t>&gt;	Defines a group of related options in a drop-down list</a:t>
            </a:r>
          </a:p>
          <a:p>
            <a:r>
              <a:rPr lang="en-US" dirty="0"/>
              <a:t>&lt;option&gt;	Defines an option in a drop-down list</a:t>
            </a:r>
          </a:p>
          <a:p>
            <a:r>
              <a:rPr lang="en-US" dirty="0"/>
              <a:t>&lt;label&gt;	Defines a label for an &lt;input&gt; element</a:t>
            </a:r>
          </a:p>
          <a:p>
            <a:r>
              <a:rPr lang="en-US" dirty="0"/>
              <a:t>&lt;</a:t>
            </a:r>
            <a:r>
              <a:rPr lang="en-US" dirty="0" err="1"/>
              <a:t>fieldset</a:t>
            </a:r>
            <a:r>
              <a:rPr lang="en-US" dirty="0"/>
              <a:t>&gt;	Groups related elements in a form</a:t>
            </a:r>
          </a:p>
          <a:p>
            <a:r>
              <a:rPr lang="en-US" dirty="0"/>
              <a:t>&lt;output&gt;	Defines the result of a calculation</a:t>
            </a:r>
          </a:p>
          <a:p>
            <a:endParaRPr lang="en-US" dirty="0"/>
          </a:p>
        </p:txBody>
      </p:sp>
      <p:sp>
        <p:nvSpPr>
          <p:cNvPr id="4" name="Footer Placeholder 3">
            <a:extLst>
              <a:ext uri="{FF2B5EF4-FFF2-40B4-BE49-F238E27FC236}">
                <a16:creationId xmlns:a16="http://schemas.microsoft.com/office/drawing/2014/main" id="{B2BF12A7-2C91-49E1-8B23-2CF62BDB86D0}"/>
              </a:ext>
            </a:extLst>
          </p:cNvPr>
          <p:cNvSpPr>
            <a:spLocks noGrp="1"/>
          </p:cNvSpPr>
          <p:nvPr>
            <p:ph type="ftr" sz="quarter" idx="11"/>
          </p:nvPr>
        </p:nvSpPr>
        <p:spPr/>
        <p:txBody>
          <a:bodyPr/>
          <a:lstStyle/>
          <a:p>
            <a:r>
              <a:rPr lang="en-US" sz="1800" b="1"/>
              <a:t>Lovely Professional University</a:t>
            </a:r>
          </a:p>
        </p:txBody>
      </p:sp>
      <p:sp>
        <p:nvSpPr>
          <p:cNvPr id="5" name="Slide Number Placeholder 4">
            <a:extLst>
              <a:ext uri="{FF2B5EF4-FFF2-40B4-BE49-F238E27FC236}">
                <a16:creationId xmlns:a16="http://schemas.microsoft.com/office/drawing/2014/main" id="{234CF17F-142C-4C3A-AE42-28CC0E0F7856}"/>
              </a:ext>
            </a:extLst>
          </p:cNvPr>
          <p:cNvSpPr>
            <a:spLocks noGrp="1"/>
          </p:cNvSpPr>
          <p:nvPr>
            <p:ph type="sldNum" sz="quarter" idx="12"/>
          </p:nvPr>
        </p:nvSpPr>
        <p:spPr/>
        <p:txBody>
          <a:bodyPr/>
          <a:lstStyle/>
          <a:p>
            <a:fld id="{699BE967-9311-4DCA-9376-B71883C18474}" type="slidenum">
              <a:rPr lang="en-US" smtClean="0"/>
              <a:t>12</a:t>
            </a:fld>
            <a:endParaRPr lang="en-US"/>
          </a:p>
        </p:txBody>
      </p:sp>
      <p:pic>
        <p:nvPicPr>
          <p:cNvPr id="6" name="Picture 5">
            <a:extLst>
              <a:ext uri="{FF2B5EF4-FFF2-40B4-BE49-F238E27FC236}">
                <a16:creationId xmlns:a16="http://schemas.microsoft.com/office/drawing/2014/main" id="{999DFBCC-6BBC-4074-BB14-A9AA1A75B5C5}"/>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283783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B3C9-B28C-4057-A862-1B32A453A365}"/>
              </a:ext>
            </a:extLst>
          </p:cNvPr>
          <p:cNvSpPr>
            <a:spLocks noGrp="1"/>
          </p:cNvSpPr>
          <p:nvPr>
            <p:ph type="title"/>
          </p:nvPr>
        </p:nvSpPr>
        <p:spPr/>
        <p:txBody>
          <a:bodyPr/>
          <a:lstStyle/>
          <a:p>
            <a:r>
              <a:rPr lang="en-US" dirty="0"/>
              <a:t>Image tags</a:t>
            </a:r>
          </a:p>
        </p:txBody>
      </p:sp>
      <p:sp>
        <p:nvSpPr>
          <p:cNvPr id="3" name="Content Placeholder 2">
            <a:extLst>
              <a:ext uri="{FF2B5EF4-FFF2-40B4-BE49-F238E27FC236}">
                <a16:creationId xmlns:a16="http://schemas.microsoft.com/office/drawing/2014/main" id="{475F490F-7A99-44B1-A1C3-C9B5157E98F0}"/>
              </a:ext>
            </a:extLst>
          </p:cNvPr>
          <p:cNvSpPr>
            <a:spLocks noGrp="1"/>
          </p:cNvSpPr>
          <p:nvPr>
            <p:ph idx="1"/>
          </p:nvPr>
        </p:nvSpPr>
        <p:spPr/>
        <p:txBody>
          <a:bodyPr/>
          <a:lstStyle/>
          <a:p>
            <a:r>
              <a:rPr lang="en-US" dirty="0"/>
              <a:t>&lt;</a:t>
            </a:r>
            <a:r>
              <a:rPr lang="en-US" dirty="0" err="1"/>
              <a:t>img</a:t>
            </a:r>
            <a:r>
              <a:rPr lang="en-US" dirty="0"/>
              <a:t>&gt;	               Defines an image</a:t>
            </a:r>
          </a:p>
          <a:p>
            <a:r>
              <a:rPr lang="en-US" dirty="0"/>
              <a:t>&lt;map&gt;           	Defines a client-side image map</a:t>
            </a:r>
          </a:p>
          <a:p>
            <a:r>
              <a:rPr lang="en-US" dirty="0"/>
              <a:t>&lt;area&gt;	                 Defines an area inside an image map</a:t>
            </a:r>
          </a:p>
          <a:p>
            <a:r>
              <a:rPr lang="en-US" dirty="0"/>
              <a:t>&lt;canvas&gt;	Used to draw graphics, on the fly, via scripting (usually JavaScript)</a:t>
            </a:r>
          </a:p>
          <a:p>
            <a:r>
              <a:rPr lang="en-US" dirty="0"/>
              <a:t>&lt;</a:t>
            </a:r>
            <a:r>
              <a:rPr lang="en-US" dirty="0" err="1"/>
              <a:t>figcaption</a:t>
            </a:r>
            <a:r>
              <a:rPr lang="en-US" dirty="0"/>
              <a:t>&gt;	Defines a caption for a &lt;figure&gt; element</a:t>
            </a:r>
          </a:p>
          <a:p>
            <a:r>
              <a:rPr lang="en-US" dirty="0"/>
              <a:t>&lt;figure&gt;	Specifies self-contained content</a:t>
            </a:r>
          </a:p>
          <a:p>
            <a:r>
              <a:rPr lang="en-US" dirty="0"/>
              <a:t>&lt;picture&gt;	Defines a container for multiple image resources</a:t>
            </a:r>
          </a:p>
          <a:p>
            <a:r>
              <a:rPr lang="en-US" dirty="0"/>
              <a:t>&lt;</a:t>
            </a:r>
            <a:r>
              <a:rPr lang="en-US" dirty="0" err="1"/>
              <a:t>svg</a:t>
            </a:r>
            <a:r>
              <a:rPr lang="en-US" dirty="0"/>
              <a:t>&gt;	                Defines a container for SVG graphics</a:t>
            </a:r>
          </a:p>
        </p:txBody>
      </p:sp>
      <p:sp>
        <p:nvSpPr>
          <p:cNvPr id="4" name="Footer Placeholder 3">
            <a:extLst>
              <a:ext uri="{FF2B5EF4-FFF2-40B4-BE49-F238E27FC236}">
                <a16:creationId xmlns:a16="http://schemas.microsoft.com/office/drawing/2014/main" id="{B82855A1-4B45-4926-A2C9-2F5259AA613A}"/>
              </a:ext>
            </a:extLst>
          </p:cNvPr>
          <p:cNvSpPr>
            <a:spLocks noGrp="1"/>
          </p:cNvSpPr>
          <p:nvPr>
            <p:ph type="ftr" sz="quarter" idx="11"/>
          </p:nvPr>
        </p:nvSpPr>
        <p:spPr/>
        <p:txBody>
          <a:bodyPr/>
          <a:lstStyle/>
          <a:p>
            <a:r>
              <a:rPr lang="en-US" sz="1800" b="1" dirty="0"/>
              <a:t>Lovely Professional University</a:t>
            </a:r>
          </a:p>
        </p:txBody>
      </p:sp>
      <p:sp>
        <p:nvSpPr>
          <p:cNvPr id="5" name="Slide Number Placeholder 4">
            <a:extLst>
              <a:ext uri="{FF2B5EF4-FFF2-40B4-BE49-F238E27FC236}">
                <a16:creationId xmlns:a16="http://schemas.microsoft.com/office/drawing/2014/main" id="{EAE85048-25D8-49D3-B61B-13F525C5C184}"/>
              </a:ext>
            </a:extLst>
          </p:cNvPr>
          <p:cNvSpPr>
            <a:spLocks noGrp="1"/>
          </p:cNvSpPr>
          <p:nvPr>
            <p:ph type="sldNum" sz="quarter" idx="12"/>
          </p:nvPr>
        </p:nvSpPr>
        <p:spPr/>
        <p:txBody>
          <a:bodyPr/>
          <a:lstStyle/>
          <a:p>
            <a:fld id="{699BE967-9311-4DCA-9376-B71883C18474}" type="slidenum">
              <a:rPr lang="en-US" smtClean="0"/>
              <a:t>13</a:t>
            </a:fld>
            <a:endParaRPr lang="en-US"/>
          </a:p>
        </p:txBody>
      </p:sp>
      <p:pic>
        <p:nvPicPr>
          <p:cNvPr id="7" name="Picture 6">
            <a:extLst>
              <a:ext uri="{FF2B5EF4-FFF2-40B4-BE49-F238E27FC236}">
                <a16:creationId xmlns:a16="http://schemas.microsoft.com/office/drawing/2014/main" id="{7415CA2F-111E-4D7B-95E9-0350FEFA621B}"/>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2029470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025D-AC2E-420E-94C6-F9CE414A2CB0}"/>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CE8469E1-B2EC-4B82-BF1D-3E2A16A7EA0E}"/>
              </a:ext>
            </a:extLst>
          </p:cNvPr>
          <p:cNvSpPr>
            <a:spLocks noGrp="1"/>
          </p:cNvSpPr>
          <p:nvPr>
            <p:ph idx="1"/>
          </p:nvPr>
        </p:nvSpPr>
        <p:spPr/>
        <p:txBody>
          <a:bodyPr/>
          <a:lstStyle/>
          <a:p>
            <a:pPr algn="just"/>
            <a:r>
              <a:rPr lang="en-US" b="0" i="0" dirty="0">
                <a:solidFill>
                  <a:srgbClr val="333333"/>
                </a:solidFill>
                <a:effectLst/>
                <a:latin typeface="inter-regular"/>
              </a:rPr>
              <a:t>Which of the following tag is used for inserting the largest heading in HTML?</a:t>
            </a:r>
          </a:p>
          <a:p>
            <a:pPr marL="457200" indent="-457200" algn="just">
              <a:buFont typeface="+mj-lt"/>
              <a:buAutoNum type="alphaUcPeriod"/>
            </a:pPr>
            <a:r>
              <a:rPr lang="en-US" b="0" i="0" dirty="0">
                <a:solidFill>
                  <a:srgbClr val="000000"/>
                </a:solidFill>
                <a:effectLst/>
                <a:latin typeface="inter-regular"/>
              </a:rPr>
              <a:t>&lt;h3&gt;</a:t>
            </a:r>
          </a:p>
          <a:p>
            <a:pPr marL="457200" indent="-457200" algn="just">
              <a:buFont typeface="+mj-lt"/>
              <a:buAutoNum type="alphaUcPeriod"/>
            </a:pPr>
            <a:r>
              <a:rPr lang="en-US" b="0" i="0" dirty="0">
                <a:solidFill>
                  <a:srgbClr val="000000"/>
                </a:solidFill>
                <a:effectLst/>
                <a:latin typeface="inter-regular"/>
              </a:rPr>
              <a:t>&lt;h1&gt;</a:t>
            </a:r>
          </a:p>
          <a:p>
            <a:pPr marL="457200" indent="-457200" algn="just">
              <a:buFont typeface="+mj-lt"/>
              <a:buAutoNum type="alphaUcPeriod"/>
            </a:pPr>
            <a:r>
              <a:rPr lang="en-US" b="0" i="0" dirty="0">
                <a:solidFill>
                  <a:srgbClr val="000000"/>
                </a:solidFill>
                <a:effectLst/>
                <a:latin typeface="inter-regular"/>
              </a:rPr>
              <a:t>&lt;h5&gt;</a:t>
            </a:r>
          </a:p>
          <a:p>
            <a:pPr marL="457200" indent="-457200" algn="just">
              <a:buFont typeface="+mj-lt"/>
              <a:buAutoNum type="alphaUcPeriod"/>
            </a:pPr>
            <a:r>
              <a:rPr lang="en-US" b="0" i="0" dirty="0">
                <a:solidFill>
                  <a:srgbClr val="000000"/>
                </a:solidFill>
                <a:effectLst/>
                <a:latin typeface="inter-regular"/>
              </a:rPr>
              <a:t>&lt;h6&gt;</a:t>
            </a:r>
          </a:p>
          <a:p>
            <a:endParaRPr lang="en-US" dirty="0"/>
          </a:p>
        </p:txBody>
      </p:sp>
      <p:sp>
        <p:nvSpPr>
          <p:cNvPr id="4" name="Footer Placeholder 3">
            <a:extLst>
              <a:ext uri="{FF2B5EF4-FFF2-40B4-BE49-F238E27FC236}">
                <a16:creationId xmlns:a16="http://schemas.microsoft.com/office/drawing/2014/main" id="{369E11A9-D3F9-4036-9047-F5E74B8CBB11}"/>
              </a:ext>
            </a:extLst>
          </p:cNvPr>
          <p:cNvSpPr>
            <a:spLocks noGrp="1"/>
          </p:cNvSpPr>
          <p:nvPr>
            <p:ph type="ftr" sz="quarter" idx="11"/>
          </p:nvPr>
        </p:nvSpPr>
        <p:spPr/>
        <p:txBody>
          <a:bodyPr/>
          <a:lstStyle/>
          <a:p>
            <a:r>
              <a:rPr lang="en-US" sz="1800" b="1" dirty="0"/>
              <a:t>Lovely Professional University</a:t>
            </a:r>
          </a:p>
        </p:txBody>
      </p:sp>
      <p:pic>
        <p:nvPicPr>
          <p:cNvPr id="5" name="Picture 4">
            <a:extLst>
              <a:ext uri="{FF2B5EF4-FFF2-40B4-BE49-F238E27FC236}">
                <a16:creationId xmlns:a16="http://schemas.microsoft.com/office/drawing/2014/main" id="{A571546B-A6B8-4BE7-AEEA-40BF35801C72}"/>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2981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7D51E-6B95-449C-951B-B3A3529F9F46}"/>
              </a:ext>
            </a:extLst>
          </p:cNvPr>
          <p:cNvSpPr>
            <a:spLocks noGrp="1"/>
          </p:cNvSpPr>
          <p:nvPr>
            <p:ph type="title"/>
          </p:nvPr>
        </p:nvSpPr>
        <p:spPr/>
        <p:txBody>
          <a:bodyPr/>
          <a:lstStyle/>
          <a:p>
            <a:r>
              <a:rPr lang="en-US" dirty="0"/>
              <a:t>Example program &amp; O/P</a:t>
            </a:r>
          </a:p>
        </p:txBody>
      </p:sp>
      <p:sp>
        <p:nvSpPr>
          <p:cNvPr id="3" name="Content Placeholder 2">
            <a:extLst>
              <a:ext uri="{FF2B5EF4-FFF2-40B4-BE49-F238E27FC236}">
                <a16:creationId xmlns:a16="http://schemas.microsoft.com/office/drawing/2014/main" id="{091176FD-0544-46FC-9585-9878B692403D}"/>
              </a:ext>
            </a:extLst>
          </p:cNvPr>
          <p:cNvSpPr>
            <a:spLocks noGrp="1"/>
          </p:cNvSpPr>
          <p:nvPr>
            <p:ph idx="1"/>
          </p:nvPr>
        </p:nvSpPr>
        <p:spPr/>
        <p:txBody>
          <a:bodyPr>
            <a:normAutofit fontScale="92500" lnSpcReduction="20000"/>
          </a:bodyPr>
          <a:lstStyle/>
          <a:p>
            <a:r>
              <a:rPr lang="en-US" dirty="0"/>
              <a:t>&lt;!DOCTYPE html&gt;</a:t>
            </a:r>
          </a:p>
          <a:p>
            <a:r>
              <a:rPr lang="en-US" dirty="0"/>
              <a:t>&lt;html&gt;</a:t>
            </a:r>
          </a:p>
          <a:p>
            <a:r>
              <a:rPr lang="en-US" dirty="0"/>
              <a:t>&lt;head&gt;</a:t>
            </a:r>
          </a:p>
          <a:p>
            <a:r>
              <a:rPr lang="en-US" dirty="0"/>
              <a:t>&lt;/head&gt;</a:t>
            </a:r>
          </a:p>
          <a:p>
            <a:r>
              <a:rPr lang="en-US" dirty="0"/>
              <a:t>&lt;body&gt;</a:t>
            </a:r>
          </a:p>
          <a:p>
            <a:r>
              <a:rPr lang="en-US" dirty="0"/>
              <a:t>    &lt;h1&gt; This is Style attribute&lt;/h1&gt;</a:t>
            </a:r>
          </a:p>
          <a:p>
            <a:r>
              <a:rPr lang="en-US" dirty="0"/>
              <a:t>   &lt;p style="height: 50px; color: blue"&gt;It will add style property in element&lt;/p&gt;</a:t>
            </a:r>
          </a:p>
          <a:p>
            <a:r>
              <a:rPr lang="en-US" dirty="0"/>
              <a:t>    &lt;p style="color: red"&gt;It will change the color of content&lt;/p&gt;</a:t>
            </a:r>
          </a:p>
          <a:p>
            <a:r>
              <a:rPr lang="en-US" dirty="0"/>
              <a:t>&lt;/body&gt;</a:t>
            </a:r>
          </a:p>
          <a:p>
            <a:r>
              <a:rPr lang="en-US" dirty="0"/>
              <a:t>&lt;/html&gt;</a:t>
            </a:r>
          </a:p>
          <a:p>
            <a:endParaRPr lang="en-US" dirty="0"/>
          </a:p>
        </p:txBody>
      </p:sp>
      <p:sp>
        <p:nvSpPr>
          <p:cNvPr id="4" name="Footer Placeholder 3">
            <a:extLst>
              <a:ext uri="{FF2B5EF4-FFF2-40B4-BE49-F238E27FC236}">
                <a16:creationId xmlns:a16="http://schemas.microsoft.com/office/drawing/2014/main" id="{57B115D4-381C-4594-A614-5C1DF662C37C}"/>
              </a:ext>
            </a:extLst>
          </p:cNvPr>
          <p:cNvSpPr>
            <a:spLocks noGrp="1"/>
          </p:cNvSpPr>
          <p:nvPr>
            <p:ph type="ftr" sz="quarter" idx="11"/>
          </p:nvPr>
        </p:nvSpPr>
        <p:spPr/>
        <p:txBody>
          <a:bodyPr/>
          <a:lstStyle/>
          <a:p>
            <a:r>
              <a:rPr lang="en-US" sz="1800" b="1" dirty="0"/>
              <a:t>Lovely Professional University</a:t>
            </a:r>
          </a:p>
        </p:txBody>
      </p:sp>
      <p:pic>
        <p:nvPicPr>
          <p:cNvPr id="5" name="Picture 4">
            <a:extLst>
              <a:ext uri="{FF2B5EF4-FFF2-40B4-BE49-F238E27FC236}">
                <a16:creationId xmlns:a16="http://schemas.microsoft.com/office/drawing/2014/main" id="{120405EB-5B68-432D-A511-0CAFFC0E3A8F}"/>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pic>
        <p:nvPicPr>
          <p:cNvPr id="7" name="Picture 6">
            <a:extLst>
              <a:ext uri="{FF2B5EF4-FFF2-40B4-BE49-F238E27FC236}">
                <a16:creationId xmlns:a16="http://schemas.microsoft.com/office/drawing/2014/main" id="{268FC4B7-F644-4B66-8950-772A23853F98}"/>
              </a:ext>
            </a:extLst>
          </p:cNvPr>
          <p:cNvPicPr>
            <a:picLocks noChangeAspect="1"/>
          </p:cNvPicPr>
          <p:nvPr/>
        </p:nvPicPr>
        <p:blipFill rotWithShape="1">
          <a:blip r:embed="rId3"/>
          <a:srcRect l="50000" t="32690" r="13828" b="39042"/>
          <a:stretch/>
        </p:blipFill>
        <p:spPr>
          <a:xfrm>
            <a:off x="7781925" y="4522128"/>
            <a:ext cx="4410075" cy="1937657"/>
          </a:xfrm>
          <a:prstGeom prst="rect">
            <a:avLst/>
          </a:prstGeom>
        </p:spPr>
      </p:pic>
    </p:spTree>
    <p:extLst>
      <p:ext uri="{BB962C8B-B14F-4D97-AF65-F5344CB8AC3E}">
        <p14:creationId xmlns:p14="http://schemas.microsoft.com/office/powerpoint/2010/main" val="3889434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A6297-D2C1-4BA3-A2BC-20E877C3ADFE}"/>
              </a:ext>
            </a:extLst>
          </p:cNvPr>
          <p:cNvSpPr>
            <a:spLocks noGrp="1"/>
          </p:cNvSpPr>
          <p:nvPr>
            <p:ph type="title"/>
          </p:nvPr>
        </p:nvSpPr>
        <p:spPr/>
        <p:txBody>
          <a:bodyPr/>
          <a:lstStyle/>
          <a:p>
            <a:r>
              <a:rPr lang="en-US" dirty="0"/>
              <a:t>Web page Layout using HTML</a:t>
            </a:r>
          </a:p>
        </p:txBody>
      </p:sp>
      <p:sp>
        <p:nvSpPr>
          <p:cNvPr id="3" name="Content Placeholder 2">
            <a:extLst>
              <a:ext uri="{FF2B5EF4-FFF2-40B4-BE49-F238E27FC236}">
                <a16:creationId xmlns:a16="http://schemas.microsoft.com/office/drawing/2014/main" id="{F1FE8A03-8007-411F-8FF1-1D3C3D98EAFC}"/>
              </a:ext>
            </a:extLst>
          </p:cNvPr>
          <p:cNvSpPr>
            <a:spLocks noGrp="1"/>
          </p:cNvSpPr>
          <p:nvPr>
            <p:ph idx="1"/>
          </p:nvPr>
        </p:nvSpPr>
        <p:spPr/>
        <p:txBody>
          <a:bodyPr/>
          <a:lstStyle/>
          <a:p>
            <a:r>
              <a:rPr lang="en-US" dirty="0"/>
              <a:t>Working with images in web pages (Background image, image map and image)</a:t>
            </a:r>
          </a:p>
          <a:p>
            <a:pPr>
              <a:buFont typeface="Wingdings" panose="05000000000000000000" pitchFamily="2" charset="2"/>
              <a:buChar char="§"/>
            </a:pPr>
            <a:r>
              <a:rPr lang="en-US" dirty="0"/>
              <a:t> </a:t>
            </a:r>
            <a:r>
              <a:rPr lang="en-US" b="1" i="0" dirty="0">
                <a:solidFill>
                  <a:srgbClr val="333333"/>
                </a:solidFill>
                <a:effectLst/>
                <a:latin typeface="inter-bold"/>
              </a:rPr>
              <a:t>HTML </a:t>
            </a:r>
            <a:r>
              <a:rPr lang="en-US" b="1" i="0" dirty="0" err="1">
                <a:solidFill>
                  <a:srgbClr val="333333"/>
                </a:solidFill>
                <a:effectLst/>
                <a:latin typeface="inter-bold"/>
              </a:rPr>
              <a:t>img</a:t>
            </a:r>
            <a:r>
              <a:rPr lang="en-US" b="1" i="0" dirty="0">
                <a:solidFill>
                  <a:srgbClr val="333333"/>
                </a:solidFill>
                <a:effectLst/>
                <a:latin typeface="inter-bold"/>
              </a:rPr>
              <a:t> tag</a:t>
            </a:r>
            <a:r>
              <a:rPr lang="en-US" b="0" i="0" dirty="0">
                <a:solidFill>
                  <a:srgbClr val="333333"/>
                </a:solidFill>
                <a:effectLst/>
                <a:latin typeface="inter-regular"/>
              </a:rPr>
              <a:t> is used to display image on the web page. HTML </a:t>
            </a:r>
            <a:r>
              <a:rPr lang="en-US" b="0" i="0" dirty="0" err="1">
                <a:solidFill>
                  <a:srgbClr val="333333"/>
                </a:solidFill>
                <a:effectLst/>
                <a:latin typeface="inter-regular"/>
              </a:rPr>
              <a:t>img</a:t>
            </a:r>
            <a:r>
              <a:rPr lang="en-US" b="0" i="0" dirty="0">
                <a:solidFill>
                  <a:srgbClr val="333333"/>
                </a:solidFill>
                <a:effectLst/>
                <a:latin typeface="inter-regular"/>
              </a:rPr>
              <a:t> tag is an empty tag that contains attributes only, closing tags are not used in HTML image element.</a:t>
            </a:r>
          </a:p>
          <a:p>
            <a:pPr marL="0" indent="0" algn="just">
              <a:buNone/>
            </a:pPr>
            <a:r>
              <a:rPr lang="en-US" dirty="0">
                <a:solidFill>
                  <a:srgbClr val="333333"/>
                </a:solidFill>
                <a:latin typeface="inter-regular"/>
              </a:rPr>
              <a:t> </a:t>
            </a:r>
            <a:r>
              <a:rPr lang="en-US" b="1" i="0" dirty="0">
                <a:solidFill>
                  <a:srgbClr val="006699"/>
                </a:solidFill>
                <a:effectLst/>
                <a:latin typeface="inter-regular"/>
              </a:rPr>
              <a:t>&lt;h2&gt;</a:t>
            </a:r>
            <a:r>
              <a:rPr lang="en-US" b="0" i="0" dirty="0">
                <a:solidFill>
                  <a:srgbClr val="000000"/>
                </a:solidFill>
                <a:effectLst/>
                <a:latin typeface="inter-regular"/>
              </a:rPr>
              <a:t>HTML Image Example</a:t>
            </a:r>
            <a:r>
              <a:rPr lang="en-US" b="1" i="0" dirty="0">
                <a:solidFill>
                  <a:srgbClr val="006699"/>
                </a:solidFill>
                <a:effectLst/>
                <a:latin typeface="inter-regular"/>
              </a:rPr>
              <a:t>&lt;/h2&gt;</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&lt;</a:t>
            </a:r>
            <a:r>
              <a:rPr lang="en-US" b="1" i="0" dirty="0" err="1">
                <a:solidFill>
                  <a:srgbClr val="006699"/>
                </a:solidFill>
                <a:effectLst/>
                <a:latin typeface="inter-regular"/>
              </a:rPr>
              <a:t>img</a:t>
            </a:r>
            <a:r>
              <a:rPr lang="en-US" b="0" i="0" dirty="0">
                <a:solidFill>
                  <a:srgbClr val="000000"/>
                </a:solidFill>
                <a:effectLst/>
                <a:latin typeface="inter-regular"/>
              </a:rPr>
              <a:t> </a:t>
            </a:r>
            <a:r>
              <a:rPr lang="en-US" b="0" i="0" dirty="0" err="1">
                <a:solidFill>
                  <a:srgbClr val="FF0000"/>
                </a:solidFill>
                <a:effectLst/>
                <a:latin typeface="inter-regular"/>
              </a:rPr>
              <a:t>src</a:t>
            </a:r>
            <a:r>
              <a:rPr lang="en-US" b="0" i="0" dirty="0">
                <a:solidFill>
                  <a:srgbClr val="000000"/>
                </a:solidFill>
                <a:effectLst/>
                <a:latin typeface="inter-regular"/>
              </a:rPr>
              <a:t>=</a:t>
            </a:r>
            <a:r>
              <a:rPr lang="en-US" b="0" i="0" dirty="0">
                <a:solidFill>
                  <a:srgbClr val="0000FF"/>
                </a:solidFill>
                <a:effectLst/>
                <a:latin typeface="inter-regular"/>
              </a:rPr>
              <a:t>"good_morning.jpg"</a:t>
            </a:r>
            <a:r>
              <a:rPr lang="en-US" b="0" i="0" dirty="0">
                <a:solidFill>
                  <a:srgbClr val="000000"/>
                </a:solidFill>
                <a:effectLst/>
                <a:latin typeface="inter-regular"/>
              </a:rPr>
              <a:t> </a:t>
            </a:r>
            <a:r>
              <a:rPr lang="en-US" b="0" i="0" dirty="0">
                <a:solidFill>
                  <a:srgbClr val="FF0000"/>
                </a:solidFill>
                <a:effectLst/>
                <a:latin typeface="inter-regular"/>
              </a:rPr>
              <a:t>alt</a:t>
            </a:r>
            <a:r>
              <a:rPr lang="en-US" b="0" i="0" dirty="0">
                <a:solidFill>
                  <a:srgbClr val="000000"/>
                </a:solidFill>
                <a:effectLst/>
                <a:latin typeface="inter-regular"/>
              </a:rPr>
              <a:t>=</a:t>
            </a:r>
            <a:r>
              <a:rPr lang="en-US" b="0" i="0" dirty="0">
                <a:solidFill>
                  <a:srgbClr val="0000FF"/>
                </a:solidFill>
                <a:effectLst/>
                <a:latin typeface="inter-regular"/>
              </a:rPr>
              <a:t>"Good Morning Friends"</a:t>
            </a:r>
            <a:r>
              <a:rPr lang="en-US" b="1" i="0" dirty="0">
                <a:solidFill>
                  <a:srgbClr val="006699"/>
                </a:solidFill>
                <a:effectLst/>
                <a:latin typeface="inter-regular"/>
              </a:rPr>
              <a:t>/&gt;</a:t>
            </a:r>
            <a:r>
              <a:rPr lang="en-US"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a:p>
            <a:pPr>
              <a:buFont typeface="Wingdings" panose="05000000000000000000" pitchFamily="2" charset="2"/>
              <a:buChar char="§"/>
            </a:pPr>
            <a:endParaRPr lang="en-US" dirty="0"/>
          </a:p>
        </p:txBody>
      </p:sp>
      <p:sp>
        <p:nvSpPr>
          <p:cNvPr id="4" name="Footer Placeholder 3">
            <a:extLst>
              <a:ext uri="{FF2B5EF4-FFF2-40B4-BE49-F238E27FC236}">
                <a16:creationId xmlns:a16="http://schemas.microsoft.com/office/drawing/2014/main" id="{01DCA82F-DE5E-4512-8BB2-4434F5C02CFF}"/>
              </a:ext>
            </a:extLst>
          </p:cNvPr>
          <p:cNvSpPr>
            <a:spLocks noGrp="1"/>
          </p:cNvSpPr>
          <p:nvPr>
            <p:ph type="ftr" sz="quarter" idx="11"/>
          </p:nvPr>
        </p:nvSpPr>
        <p:spPr/>
        <p:txBody>
          <a:bodyPr/>
          <a:lstStyle/>
          <a:p>
            <a:r>
              <a:rPr lang="en-US" sz="1800" b="1" dirty="0"/>
              <a:t>Lovely Professional University</a:t>
            </a:r>
          </a:p>
        </p:txBody>
      </p:sp>
      <p:pic>
        <p:nvPicPr>
          <p:cNvPr id="5" name="Picture 4">
            <a:extLst>
              <a:ext uri="{FF2B5EF4-FFF2-40B4-BE49-F238E27FC236}">
                <a16:creationId xmlns:a16="http://schemas.microsoft.com/office/drawing/2014/main" id="{A5BA8E76-9211-4659-AE2D-238C1095B1AF}"/>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pic>
        <p:nvPicPr>
          <p:cNvPr id="7" name="Picture 6">
            <a:extLst>
              <a:ext uri="{FF2B5EF4-FFF2-40B4-BE49-F238E27FC236}">
                <a16:creationId xmlns:a16="http://schemas.microsoft.com/office/drawing/2014/main" id="{08E6FC55-E82E-4404-9105-DB6106A509E3}"/>
              </a:ext>
            </a:extLst>
          </p:cNvPr>
          <p:cNvPicPr>
            <a:picLocks noChangeAspect="1"/>
          </p:cNvPicPr>
          <p:nvPr/>
        </p:nvPicPr>
        <p:blipFill rotWithShape="1">
          <a:blip r:embed="rId3"/>
          <a:srcRect l="50000" t="32372" r="22322" b="32690"/>
          <a:stretch/>
        </p:blipFill>
        <p:spPr>
          <a:xfrm>
            <a:off x="7974466" y="3429000"/>
            <a:ext cx="3847420" cy="2730427"/>
          </a:xfrm>
          <a:prstGeom prst="rect">
            <a:avLst/>
          </a:prstGeom>
        </p:spPr>
      </p:pic>
    </p:spTree>
    <p:extLst>
      <p:ext uri="{BB962C8B-B14F-4D97-AF65-F5344CB8AC3E}">
        <p14:creationId xmlns:p14="http://schemas.microsoft.com/office/powerpoint/2010/main" val="3261508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23BB5-05EF-4EAA-B2DE-40E006D48715}"/>
              </a:ext>
            </a:extLst>
          </p:cNvPr>
          <p:cNvSpPr>
            <a:spLocks noGrp="1"/>
          </p:cNvSpPr>
          <p:nvPr>
            <p:ph type="title"/>
          </p:nvPr>
        </p:nvSpPr>
        <p:spPr/>
        <p:txBody>
          <a:bodyPr/>
          <a:lstStyle/>
          <a:p>
            <a:r>
              <a:rPr lang="en-US" b="0" i="0" dirty="0">
                <a:solidFill>
                  <a:srgbClr val="610B38"/>
                </a:solidFill>
                <a:effectLst/>
                <a:latin typeface="erdana"/>
              </a:rPr>
              <a:t>Attributes of HTML </a:t>
            </a:r>
            <a:r>
              <a:rPr lang="en-US" b="0" i="0" dirty="0" err="1">
                <a:solidFill>
                  <a:srgbClr val="610B38"/>
                </a:solidFill>
                <a:effectLst/>
                <a:latin typeface="erdana"/>
              </a:rPr>
              <a:t>img</a:t>
            </a:r>
            <a:r>
              <a:rPr lang="en-US" b="0" i="0" dirty="0">
                <a:solidFill>
                  <a:srgbClr val="610B38"/>
                </a:solidFill>
                <a:effectLst/>
                <a:latin typeface="erdana"/>
              </a:rPr>
              <a:t> tag</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268357B0-B910-41F1-ADD4-0E104127D19F}"/>
              </a:ext>
            </a:extLst>
          </p:cNvPr>
          <p:cNvSpPr>
            <a:spLocks noGrp="1"/>
          </p:cNvSpPr>
          <p:nvPr>
            <p:ph idx="1"/>
          </p:nvPr>
        </p:nvSpPr>
        <p:spPr/>
        <p:txBody>
          <a:bodyPr/>
          <a:lstStyle/>
          <a:p>
            <a:r>
              <a:rPr lang="en-US" b="0" i="0" dirty="0">
                <a:solidFill>
                  <a:srgbClr val="333333"/>
                </a:solidFill>
                <a:effectLst/>
                <a:latin typeface="inter-regular"/>
              </a:rPr>
              <a:t>The </a:t>
            </a:r>
            <a:r>
              <a:rPr lang="en-US" b="0" i="0" dirty="0" err="1">
                <a:solidFill>
                  <a:srgbClr val="333333"/>
                </a:solidFill>
                <a:effectLst/>
                <a:latin typeface="inter-regular"/>
              </a:rPr>
              <a:t>src</a:t>
            </a:r>
            <a:r>
              <a:rPr lang="en-US" b="0" i="0" dirty="0">
                <a:solidFill>
                  <a:srgbClr val="333333"/>
                </a:solidFill>
                <a:effectLst/>
                <a:latin typeface="inter-regular"/>
              </a:rPr>
              <a:t> and alt are important attributes of HTML </a:t>
            </a:r>
            <a:r>
              <a:rPr lang="en-US" b="0" i="0" dirty="0" err="1">
                <a:solidFill>
                  <a:srgbClr val="333333"/>
                </a:solidFill>
                <a:effectLst/>
                <a:latin typeface="inter-regular"/>
              </a:rPr>
              <a:t>img</a:t>
            </a:r>
            <a:r>
              <a:rPr lang="en-US" b="0" i="0" dirty="0">
                <a:solidFill>
                  <a:srgbClr val="333333"/>
                </a:solidFill>
                <a:effectLst/>
                <a:latin typeface="inter-regular"/>
              </a:rPr>
              <a:t> tag. </a:t>
            </a:r>
          </a:p>
          <a:p>
            <a:r>
              <a:rPr lang="en-US" b="0" i="0" dirty="0">
                <a:solidFill>
                  <a:srgbClr val="610B4B"/>
                </a:solidFill>
                <a:effectLst/>
                <a:latin typeface="erdana"/>
              </a:rPr>
              <a:t>1) </a:t>
            </a:r>
            <a:r>
              <a:rPr lang="en-US" b="0" i="0" dirty="0" err="1">
                <a:solidFill>
                  <a:srgbClr val="610B4B"/>
                </a:solidFill>
                <a:effectLst/>
                <a:latin typeface="erdana"/>
              </a:rPr>
              <a:t>src</a:t>
            </a:r>
            <a:endParaRPr lang="en-US" b="0" i="0" dirty="0">
              <a:solidFill>
                <a:srgbClr val="610B4B"/>
              </a:solidFill>
              <a:effectLst/>
              <a:latin typeface="erdana"/>
            </a:endParaRPr>
          </a:p>
          <a:p>
            <a:r>
              <a:rPr lang="en-US" b="0" i="0" dirty="0">
                <a:solidFill>
                  <a:srgbClr val="610B4B"/>
                </a:solidFill>
                <a:effectLst/>
                <a:latin typeface="erdana"/>
              </a:rPr>
              <a:t>2) alt</a:t>
            </a:r>
          </a:p>
          <a:p>
            <a:r>
              <a:rPr lang="en-US" b="0" i="0" dirty="0">
                <a:solidFill>
                  <a:srgbClr val="610B4B"/>
                </a:solidFill>
                <a:effectLst/>
                <a:latin typeface="erdana"/>
              </a:rPr>
              <a:t>3) width</a:t>
            </a:r>
          </a:p>
          <a:p>
            <a:r>
              <a:rPr lang="en-US" b="0" i="0" dirty="0">
                <a:solidFill>
                  <a:srgbClr val="610B4B"/>
                </a:solidFill>
                <a:effectLst/>
                <a:latin typeface="erdana"/>
              </a:rPr>
              <a:t>4) height</a:t>
            </a:r>
          </a:p>
          <a:p>
            <a:r>
              <a:rPr lang="en-US" b="0" i="0" dirty="0">
                <a:solidFill>
                  <a:srgbClr val="610B38"/>
                </a:solidFill>
                <a:effectLst/>
                <a:latin typeface="erdana"/>
              </a:rPr>
              <a:t>Use of height and width attribute with </a:t>
            </a:r>
            <a:r>
              <a:rPr lang="en-US" b="0" i="0" dirty="0" err="1">
                <a:solidFill>
                  <a:srgbClr val="610B38"/>
                </a:solidFill>
                <a:effectLst/>
                <a:latin typeface="erdana"/>
              </a:rPr>
              <a:t>img</a:t>
            </a:r>
            <a:r>
              <a:rPr lang="en-US" b="0" i="0" dirty="0">
                <a:solidFill>
                  <a:srgbClr val="610B38"/>
                </a:solidFill>
                <a:effectLst/>
                <a:latin typeface="erdana"/>
              </a:rPr>
              <a:t> tag</a:t>
            </a:r>
          </a:p>
          <a:p>
            <a:pPr lvl="1"/>
            <a:r>
              <a:rPr lang="en-US" b="1" i="0" dirty="0">
                <a:solidFill>
                  <a:srgbClr val="006699"/>
                </a:solidFill>
                <a:effectLst/>
                <a:latin typeface="inter-regular"/>
              </a:rPr>
              <a:t>&lt;</a:t>
            </a:r>
            <a:r>
              <a:rPr lang="en-US" b="1" i="0" dirty="0" err="1">
                <a:solidFill>
                  <a:srgbClr val="006699"/>
                </a:solidFill>
                <a:effectLst/>
                <a:latin typeface="inter-regular"/>
              </a:rPr>
              <a:t>img</a:t>
            </a:r>
            <a:r>
              <a:rPr lang="en-US" b="0" i="0" dirty="0">
                <a:solidFill>
                  <a:srgbClr val="000000"/>
                </a:solidFill>
                <a:effectLst/>
                <a:latin typeface="inter-regular"/>
              </a:rPr>
              <a:t> </a:t>
            </a:r>
            <a:r>
              <a:rPr lang="en-US" b="0" i="0" dirty="0" err="1">
                <a:solidFill>
                  <a:srgbClr val="FF0000"/>
                </a:solidFill>
                <a:effectLst/>
                <a:latin typeface="inter-regular"/>
              </a:rPr>
              <a:t>src</a:t>
            </a:r>
            <a:r>
              <a:rPr lang="en-US" b="0" i="0" dirty="0">
                <a:solidFill>
                  <a:srgbClr val="000000"/>
                </a:solidFill>
                <a:effectLst/>
                <a:latin typeface="inter-regular"/>
              </a:rPr>
              <a:t>=</a:t>
            </a:r>
            <a:r>
              <a:rPr lang="en-US" b="0" i="0" dirty="0">
                <a:solidFill>
                  <a:srgbClr val="0000FF"/>
                </a:solidFill>
                <a:effectLst/>
                <a:latin typeface="inter-regular"/>
              </a:rPr>
              <a:t>"animal.jpg"</a:t>
            </a:r>
            <a:r>
              <a:rPr lang="en-US" b="0" i="0" dirty="0">
                <a:solidFill>
                  <a:srgbClr val="000000"/>
                </a:solidFill>
                <a:effectLst/>
                <a:latin typeface="inter-regular"/>
              </a:rPr>
              <a:t> </a:t>
            </a:r>
            <a:r>
              <a:rPr lang="en-US" b="0" i="0" dirty="0">
                <a:solidFill>
                  <a:srgbClr val="FF0000"/>
                </a:solidFill>
                <a:effectLst/>
                <a:latin typeface="inter-regular"/>
              </a:rPr>
              <a:t>height</a:t>
            </a:r>
            <a:r>
              <a:rPr lang="en-US" b="0" i="0" dirty="0">
                <a:solidFill>
                  <a:srgbClr val="000000"/>
                </a:solidFill>
                <a:effectLst/>
                <a:latin typeface="inter-regular"/>
              </a:rPr>
              <a:t>=</a:t>
            </a:r>
            <a:r>
              <a:rPr lang="en-US" b="0" i="0" dirty="0">
                <a:solidFill>
                  <a:srgbClr val="0000FF"/>
                </a:solidFill>
                <a:effectLst/>
                <a:latin typeface="inter-regular"/>
              </a:rPr>
              <a:t>"180"</a:t>
            </a:r>
            <a:r>
              <a:rPr lang="en-US" b="0" i="0" dirty="0">
                <a:solidFill>
                  <a:srgbClr val="000000"/>
                </a:solidFill>
                <a:effectLst/>
                <a:latin typeface="inter-regular"/>
              </a:rPr>
              <a:t> </a:t>
            </a:r>
            <a:r>
              <a:rPr lang="en-US" b="0" i="0" dirty="0">
                <a:solidFill>
                  <a:srgbClr val="FF0000"/>
                </a:solidFill>
                <a:effectLst/>
                <a:latin typeface="inter-regular"/>
              </a:rPr>
              <a:t>width</a:t>
            </a:r>
            <a:r>
              <a:rPr lang="en-US" b="0" i="0" dirty="0">
                <a:solidFill>
                  <a:srgbClr val="000000"/>
                </a:solidFill>
                <a:effectLst/>
                <a:latin typeface="inter-regular"/>
              </a:rPr>
              <a:t>=</a:t>
            </a:r>
            <a:r>
              <a:rPr lang="en-US" b="0" i="0" dirty="0">
                <a:solidFill>
                  <a:srgbClr val="0000FF"/>
                </a:solidFill>
                <a:effectLst/>
                <a:latin typeface="inter-regular"/>
              </a:rPr>
              <a:t>"300"</a:t>
            </a:r>
            <a:r>
              <a:rPr lang="en-US" b="0" i="0" dirty="0">
                <a:solidFill>
                  <a:srgbClr val="000000"/>
                </a:solidFill>
                <a:effectLst/>
                <a:latin typeface="inter-regular"/>
              </a:rPr>
              <a:t> </a:t>
            </a:r>
            <a:r>
              <a:rPr lang="en-US" b="0" i="0" dirty="0">
                <a:solidFill>
                  <a:srgbClr val="FF0000"/>
                </a:solidFill>
                <a:effectLst/>
                <a:latin typeface="inter-regular"/>
              </a:rPr>
              <a:t>alt</a:t>
            </a:r>
            <a:r>
              <a:rPr lang="en-US" b="0" i="0" dirty="0">
                <a:solidFill>
                  <a:srgbClr val="000000"/>
                </a:solidFill>
                <a:effectLst/>
                <a:latin typeface="inter-regular"/>
              </a:rPr>
              <a:t>=</a:t>
            </a:r>
            <a:r>
              <a:rPr lang="en-US" b="0" i="0" dirty="0">
                <a:solidFill>
                  <a:srgbClr val="0000FF"/>
                </a:solidFill>
                <a:effectLst/>
                <a:latin typeface="inter-regular"/>
              </a:rPr>
              <a:t>"animal image"</a:t>
            </a:r>
            <a:r>
              <a:rPr lang="en-US" b="1" i="0" dirty="0">
                <a:solidFill>
                  <a:srgbClr val="006699"/>
                </a:solidFill>
                <a:effectLst/>
                <a:latin typeface="inter-regular"/>
              </a:rPr>
              <a:t>&gt;</a:t>
            </a:r>
            <a:r>
              <a:rPr lang="en-US" b="0" i="0" dirty="0">
                <a:solidFill>
                  <a:srgbClr val="000000"/>
                </a:solidFill>
                <a:effectLst/>
                <a:latin typeface="inter-regular"/>
              </a:rPr>
              <a:t>  </a:t>
            </a:r>
          </a:p>
          <a:p>
            <a:pPr lvl="1"/>
            <a:endParaRPr lang="en-US" dirty="0"/>
          </a:p>
        </p:txBody>
      </p:sp>
      <p:sp>
        <p:nvSpPr>
          <p:cNvPr id="4" name="Footer Placeholder 3">
            <a:extLst>
              <a:ext uri="{FF2B5EF4-FFF2-40B4-BE49-F238E27FC236}">
                <a16:creationId xmlns:a16="http://schemas.microsoft.com/office/drawing/2014/main" id="{48D49726-D09A-4ACD-AF8E-1B1695017064}"/>
              </a:ext>
            </a:extLst>
          </p:cNvPr>
          <p:cNvSpPr>
            <a:spLocks noGrp="1"/>
          </p:cNvSpPr>
          <p:nvPr>
            <p:ph type="ftr" sz="quarter" idx="11"/>
          </p:nvPr>
        </p:nvSpPr>
        <p:spPr/>
        <p:txBody>
          <a:bodyPr/>
          <a:lstStyle/>
          <a:p>
            <a:r>
              <a:rPr lang="en-US" sz="1800" b="1" dirty="0"/>
              <a:t>Lovely Professional University</a:t>
            </a:r>
          </a:p>
        </p:txBody>
      </p:sp>
      <p:pic>
        <p:nvPicPr>
          <p:cNvPr id="5" name="Picture 4">
            <a:extLst>
              <a:ext uri="{FF2B5EF4-FFF2-40B4-BE49-F238E27FC236}">
                <a16:creationId xmlns:a16="http://schemas.microsoft.com/office/drawing/2014/main" id="{46728286-0F90-45EE-AD59-809B59B4C265}"/>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3745252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A9DA-11DA-4276-8612-35792942431E}"/>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Common Image Formats</a:t>
            </a:r>
            <a:br>
              <a:rPr lang="en-US" b="0" i="0" dirty="0">
                <a:solidFill>
                  <a:srgbClr val="000000"/>
                </a:solidFill>
                <a:effectLst/>
                <a:latin typeface="Segoe UI" panose="020B0502040204020203" pitchFamily="34" charset="0"/>
              </a:rPr>
            </a:br>
            <a:endParaRPr lang="en-US" dirty="0"/>
          </a:p>
        </p:txBody>
      </p:sp>
      <p:graphicFrame>
        <p:nvGraphicFramePr>
          <p:cNvPr id="6" name="Content Placeholder 5">
            <a:extLst>
              <a:ext uri="{FF2B5EF4-FFF2-40B4-BE49-F238E27FC236}">
                <a16:creationId xmlns:a16="http://schemas.microsoft.com/office/drawing/2014/main" id="{E21F4391-057B-4FCE-8860-0E968FBE6132}"/>
              </a:ext>
            </a:extLst>
          </p:cNvPr>
          <p:cNvGraphicFramePr>
            <a:graphicFrameLocks noGrp="1"/>
          </p:cNvGraphicFramePr>
          <p:nvPr>
            <p:ph idx="1"/>
            <p:extLst>
              <p:ext uri="{D42A27DB-BD31-4B8C-83A1-F6EECF244321}">
                <p14:modId xmlns:p14="http://schemas.microsoft.com/office/powerpoint/2010/main" val="1170627710"/>
              </p:ext>
            </p:extLst>
          </p:nvPr>
        </p:nvGraphicFramePr>
        <p:xfrm>
          <a:off x="833217" y="2089785"/>
          <a:ext cx="10058400" cy="3535680"/>
        </p:xfrm>
        <a:graphic>
          <a:graphicData uri="http://schemas.openxmlformats.org/drawingml/2006/table">
            <a:tbl>
              <a:tblPr/>
              <a:tblGrid>
                <a:gridCol w="3352800">
                  <a:extLst>
                    <a:ext uri="{9D8B030D-6E8A-4147-A177-3AD203B41FA5}">
                      <a16:colId xmlns:a16="http://schemas.microsoft.com/office/drawing/2014/main" val="438779034"/>
                    </a:ext>
                  </a:extLst>
                </a:gridCol>
                <a:gridCol w="3352800">
                  <a:extLst>
                    <a:ext uri="{9D8B030D-6E8A-4147-A177-3AD203B41FA5}">
                      <a16:colId xmlns:a16="http://schemas.microsoft.com/office/drawing/2014/main" val="2591292060"/>
                    </a:ext>
                  </a:extLst>
                </a:gridCol>
                <a:gridCol w="3352800">
                  <a:extLst>
                    <a:ext uri="{9D8B030D-6E8A-4147-A177-3AD203B41FA5}">
                      <a16:colId xmlns:a16="http://schemas.microsoft.com/office/drawing/2014/main" val="565682085"/>
                    </a:ext>
                  </a:extLst>
                </a:gridCol>
              </a:tblGrid>
              <a:tr h="0">
                <a:tc>
                  <a:txBody>
                    <a:bodyPr/>
                    <a:lstStyle/>
                    <a:p>
                      <a:pPr algn="l" fontAlgn="t"/>
                      <a:r>
                        <a:rPr lang="en-US">
                          <a:effectLst/>
                        </a:rPr>
                        <a:t>Abbreviation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File Format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File Extension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80024949"/>
                  </a:ext>
                </a:extLst>
              </a:tr>
              <a:tr h="0">
                <a:tc>
                  <a:txBody>
                    <a:bodyPr/>
                    <a:lstStyle/>
                    <a:p>
                      <a:pPr algn="l" fontAlgn="t"/>
                      <a:r>
                        <a:rPr lang="en-US">
                          <a:effectLst/>
                        </a:rPr>
                        <a:t>APNG</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Animated Portable Network Graphics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.apng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85182725"/>
                  </a:ext>
                </a:extLst>
              </a:tr>
              <a:tr h="0">
                <a:tc>
                  <a:txBody>
                    <a:bodyPr/>
                    <a:lstStyle/>
                    <a:p>
                      <a:pPr algn="l" fontAlgn="t"/>
                      <a:r>
                        <a:rPr lang="en-US">
                          <a:effectLst/>
                        </a:rPr>
                        <a:t>GIF</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Graphics Interchange Format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.gif</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93966379"/>
                  </a:ext>
                </a:extLst>
              </a:tr>
              <a:tr h="0">
                <a:tc>
                  <a:txBody>
                    <a:bodyPr/>
                    <a:lstStyle/>
                    <a:p>
                      <a:pPr algn="l" fontAlgn="t"/>
                      <a:r>
                        <a:rPr lang="en-US">
                          <a:effectLst/>
                        </a:rPr>
                        <a:t>ICO</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Microsoft Icon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.ico, .cur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270676522"/>
                  </a:ext>
                </a:extLst>
              </a:tr>
              <a:tr h="0">
                <a:tc>
                  <a:txBody>
                    <a:bodyPr/>
                    <a:lstStyle/>
                    <a:p>
                      <a:pPr algn="l" fontAlgn="t"/>
                      <a:r>
                        <a:rPr lang="en-US">
                          <a:effectLst/>
                        </a:rPr>
                        <a:t>JPEG</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Joint Photographic Expert Group image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.jpg, .jpeg, .jfif, .pjpeg, .pjp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50003213"/>
                  </a:ext>
                </a:extLst>
              </a:tr>
              <a:tr h="0">
                <a:tc>
                  <a:txBody>
                    <a:bodyPr/>
                    <a:lstStyle/>
                    <a:p>
                      <a:pPr algn="l" fontAlgn="t"/>
                      <a:r>
                        <a:rPr lang="en-US">
                          <a:effectLst/>
                        </a:rPr>
                        <a:t>PNG</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Portable Network Graphics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.png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215134114"/>
                  </a:ext>
                </a:extLst>
              </a:tr>
              <a:tr h="0">
                <a:tc>
                  <a:txBody>
                    <a:bodyPr/>
                    <a:lstStyle/>
                    <a:p>
                      <a:pPr algn="l" fontAlgn="t"/>
                      <a:r>
                        <a:rPr lang="en-US">
                          <a:effectLst/>
                        </a:rPr>
                        <a:t>SVG</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Scalable Vector Graphics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a:t>
                      </a:r>
                      <a:r>
                        <a:rPr lang="en-US" dirty="0" err="1">
                          <a:effectLst/>
                        </a:rPr>
                        <a:t>svg</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4727355"/>
                  </a:ext>
                </a:extLst>
              </a:tr>
            </a:tbl>
          </a:graphicData>
        </a:graphic>
      </p:graphicFrame>
      <p:sp>
        <p:nvSpPr>
          <p:cNvPr id="4" name="Footer Placeholder 3">
            <a:extLst>
              <a:ext uri="{FF2B5EF4-FFF2-40B4-BE49-F238E27FC236}">
                <a16:creationId xmlns:a16="http://schemas.microsoft.com/office/drawing/2014/main" id="{109B48F4-211D-4C99-BB42-346590833FE2}"/>
              </a:ext>
            </a:extLst>
          </p:cNvPr>
          <p:cNvSpPr>
            <a:spLocks noGrp="1"/>
          </p:cNvSpPr>
          <p:nvPr>
            <p:ph type="ftr" sz="quarter" idx="11"/>
          </p:nvPr>
        </p:nvSpPr>
        <p:spPr/>
        <p:txBody>
          <a:bodyPr/>
          <a:lstStyle/>
          <a:p>
            <a:r>
              <a:rPr lang="en-US" sz="1800" b="1" dirty="0"/>
              <a:t>Lovely Professional University</a:t>
            </a:r>
          </a:p>
        </p:txBody>
      </p:sp>
      <p:pic>
        <p:nvPicPr>
          <p:cNvPr id="5" name="Picture 4">
            <a:extLst>
              <a:ext uri="{FF2B5EF4-FFF2-40B4-BE49-F238E27FC236}">
                <a16:creationId xmlns:a16="http://schemas.microsoft.com/office/drawing/2014/main" id="{E12C0013-6213-4BD7-82D0-66702E063250}"/>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2263269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8590-9DC2-499C-91CA-22F0E0E2413A}"/>
              </a:ext>
            </a:extLst>
          </p:cNvPr>
          <p:cNvSpPr>
            <a:spLocks noGrp="1"/>
          </p:cNvSpPr>
          <p:nvPr>
            <p:ph type="title"/>
          </p:nvPr>
        </p:nvSpPr>
        <p:spPr/>
        <p:txBody>
          <a:bodyPr/>
          <a:lstStyle/>
          <a:p>
            <a:r>
              <a:rPr lang="en-US" dirty="0"/>
              <a:t>Question </a:t>
            </a:r>
          </a:p>
        </p:txBody>
      </p:sp>
      <p:sp>
        <p:nvSpPr>
          <p:cNvPr id="3" name="Content Placeholder 2">
            <a:extLst>
              <a:ext uri="{FF2B5EF4-FFF2-40B4-BE49-F238E27FC236}">
                <a16:creationId xmlns:a16="http://schemas.microsoft.com/office/drawing/2014/main" id="{80866569-1450-4AEA-853A-8F4F48BF3350}"/>
              </a:ext>
            </a:extLst>
          </p:cNvPr>
          <p:cNvSpPr>
            <a:spLocks noGrp="1"/>
          </p:cNvSpPr>
          <p:nvPr>
            <p:ph idx="1"/>
          </p:nvPr>
        </p:nvSpPr>
        <p:spPr/>
        <p:txBody>
          <a:bodyPr/>
          <a:lstStyle/>
          <a:p>
            <a:pPr algn="just"/>
            <a:r>
              <a:rPr lang="en-US" b="0" i="0" dirty="0">
                <a:solidFill>
                  <a:srgbClr val="333333"/>
                </a:solidFill>
                <a:effectLst/>
                <a:latin typeface="inter-regular"/>
              </a:rPr>
              <a:t>How to insert an image in HTML?</a:t>
            </a:r>
          </a:p>
          <a:p>
            <a:pPr marL="457200" indent="-457200" algn="just">
              <a:buFont typeface="+mj-lt"/>
              <a:buAutoNum type="alphaUcPeriod"/>
            </a:pPr>
            <a:r>
              <a:rPr lang="en-US" b="0" i="0" dirty="0">
                <a:solidFill>
                  <a:srgbClr val="000000"/>
                </a:solidFill>
                <a:effectLst/>
                <a:latin typeface="inter-regular"/>
              </a:rPr>
              <a:t>&lt;</a:t>
            </a:r>
            <a:r>
              <a:rPr lang="en-US" b="0" i="0" dirty="0" err="1">
                <a:solidFill>
                  <a:srgbClr val="000000"/>
                </a:solidFill>
                <a:effectLst/>
                <a:latin typeface="inter-regular"/>
              </a:rPr>
              <a:t>img</a:t>
            </a:r>
            <a:r>
              <a:rPr lang="en-US" b="0" i="0" dirty="0">
                <a:solidFill>
                  <a:srgbClr val="000000"/>
                </a:solidFill>
                <a:effectLst/>
                <a:latin typeface="inter-regular"/>
              </a:rPr>
              <a:t> </a:t>
            </a:r>
            <a:r>
              <a:rPr lang="en-US" b="0" i="0" dirty="0" err="1">
                <a:solidFill>
                  <a:srgbClr val="000000"/>
                </a:solidFill>
                <a:effectLst/>
                <a:latin typeface="inter-regular"/>
              </a:rPr>
              <a:t>href</a:t>
            </a:r>
            <a:r>
              <a:rPr lang="en-US" b="0" i="0" dirty="0">
                <a:solidFill>
                  <a:srgbClr val="000000"/>
                </a:solidFill>
                <a:effectLst/>
                <a:latin typeface="inter-regular"/>
              </a:rPr>
              <a:t> = "jtp.png" /&gt;</a:t>
            </a:r>
          </a:p>
          <a:p>
            <a:pPr marL="457200" indent="-457200" algn="just">
              <a:buFont typeface="+mj-lt"/>
              <a:buAutoNum type="alphaUcPeriod"/>
            </a:pPr>
            <a:r>
              <a:rPr lang="en-US" b="0" i="0" dirty="0">
                <a:solidFill>
                  <a:srgbClr val="000000"/>
                </a:solidFill>
                <a:effectLst/>
                <a:latin typeface="inter-regular"/>
              </a:rPr>
              <a:t>&lt;</a:t>
            </a:r>
            <a:r>
              <a:rPr lang="en-US" b="0" i="0" dirty="0" err="1">
                <a:solidFill>
                  <a:srgbClr val="000000"/>
                </a:solidFill>
                <a:effectLst/>
                <a:latin typeface="inter-regular"/>
              </a:rPr>
              <a:t>img</a:t>
            </a:r>
            <a:r>
              <a:rPr lang="en-US" b="0" i="0" dirty="0">
                <a:solidFill>
                  <a:srgbClr val="000000"/>
                </a:solidFill>
                <a:effectLst/>
                <a:latin typeface="inter-regular"/>
              </a:rPr>
              <a:t> </a:t>
            </a:r>
            <a:r>
              <a:rPr lang="en-US" b="0" i="0" dirty="0" err="1">
                <a:solidFill>
                  <a:srgbClr val="000000"/>
                </a:solidFill>
                <a:effectLst/>
                <a:latin typeface="inter-regular"/>
              </a:rPr>
              <a:t>url</a:t>
            </a:r>
            <a:r>
              <a:rPr lang="en-US" b="0" i="0" dirty="0">
                <a:solidFill>
                  <a:srgbClr val="000000"/>
                </a:solidFill>
                <a:effectLst/>
                <a:latin typeface="inter-regular"/>
              </a:rPr>
              <a:t> = "jtp.png" /&gt;</a:t>
            </a:r>
          </a:p>
          <a:p>
            <a:pPr marL="457200" indent="-457200" algn="just">
              <a:buFont typeface="+mj-lt"/>
              <a:buAutoNum type="alphaUcPeriod"/>
            </a:pPr>
            <a:r>
              <a:rPr lang="en-US" b="0" i="0" dirty="0">
                <a:solidFill>
                  <a:srgbClr val="000000"/>
                </a:solidFill>
                <a:effectLst/>
                <a:latin typeface="inter-regular"/>
              </a:rPr>
              <a:t>&lt;</a:t>
            </a:r>
            <a:r>
              <a:rPr lang="en-US" b="0" i="0" dirty="0" err="1">
                <a:solidFill>
                  <a:srgbClr val="000000"/>
                </a:solidFill>
                <a:effectLst/>
                <a:latin typeface="inter-regular"/>
              </a:rPr>
              <a:t>img</a:t>
            </a:r>
            <a:r>
              <a:rPr lang="en-US" b="0" i="0" dirty="0">
                <a:solidFill>
                  <a:srgbClr val="000000"/>
                </a:solidFill>
                <a:effectLst/>
                <a:latin typeface="inter-regular"/>
              </a:rPr>
              <a:t> link = "jtp.png" /&gt;</a:t>
            </a:r>
          </a:p>
          <a:p>
            <a:pPr marL="457200" indent="-457200" algn="just">
              <a:buFont typeface="+mj-lt"/>
              <a:buAutoNum type="alphaUcPeriod"/>
            </a:pPr>
            <a:r>
              <a:rPr lang="en-US" b="0" i="0" dirty="0">
                <a:solidFill>
                  <a:srgbClr val="000000"/>
                </a:solidFill>
                <a:effectLst/>
                <a:latin typeface="inter-regular"/>
              </a:rPr>
              <a:t>&lt;</a:t>
            </a:r>
            <a:r>
              <a:rPr lang="en-US" b="0" i="0" dirty="0" err="1">
                <a:solidFill>
                  <a:srgbClr val="000000"/>
                </a:solidFill>
                <a:effectLst/>
                <a:latin typeface="inter-regular"/>
              </a:rPr>
              <a:t>img</a:t>
            </a:r>
            <a:r>
              <a:rPr lang="en-US" b="0" i="0" dirty="0">
                <a:solidFill>
                  <a:srgbClr val="000000"/>
                </a:solidFill>
                <a:effectLst/>
                <a:latin typeface="inter-regular"/>
              </a:rPr>
              <a:t> </a:t>
            </a:r>
            <a:r>
              <a:rPr lang="en-US" b="0" i="0" dirty="0" err="1">
                <a:solidFill>
                  <a:srgbClr val="000000"/>
                </a:solidFill>
                <a:effectLst/>
                <a:latin typeface="inter-regular"/>
              </a:rPr>
              <a:t>src</a:t>
            </a:r>
            <a:r>
              <a:rPr lang="en-US" b="0" i="0" dirty="0">
                <a:solidFill>
                  <a:srgbClr val="000000"/>
                </a:solidFill>
                <a:effectLst/>
                <a:latin typeface="inter-regular"/>
              </a:rPr>
              <a:t> = "jtp.png" /&gt;</a:t>
            </a:r>
          </a:p>
          <a:p>
            <a:pPr marL="0" indent="0">
              <a:buNone/>
            </a:pPr>
            <a:endParaRPr lang="en-US" dirty="0"/>
          </a:p>
        </p:txBody>
      </p:sp>
      <p:sp>
        <p:nvSpPr>
          <p:cNvPr id="4" name="Footer Placeholder 3">
            <a:extLst>
              <a:ext uri="{FF2B5EF4-FFF2-40B4-BE49-F238E27FC236}">
                <a16:creationId xmlns:a16="http://schemas.microsoft.com/office/drawing/2014/main" id="{35EB4DC0-87EF-43EC-91FB-99792F55825A}"/>
              </a:ext>
            </a:extLst>
          </p:cNvPr>
          <p:cNvSpPr>
            <a:spLocks noGrp="1"/>
          </p:cNvSpPr>
          <p:nvPr>
            <p:ph type="ftr" sz="quarter" idx="11"/>
          </p:nvPr>
        </p:nvSpPr>
        <p:spPr/>
        <p:txBody>
          <a:bodyPr/>
          <a:lstStyle/>
          <a:p>
            <a:r>
              <a:rPr lang="en-US" sz="1800" b="1" dirty="0"/>
              <a:t>Lovely Professional University</a:t>
            </a:r>
          </a:p>
        </p:txBody>
      </p:sp>
      <p:pic>
        <p:nvPicPr>
          <p:cNvPr id="5" name="Picture 4">
            <a:extLst>
              <a:ext uri="{FF2B5EF4-FFF2-40B4-BE49-F238E27FC236}">
                <a16:creationId xmlns:a16="http://schemas.microsoft.com/office/drawing/2014/main" id="{AC834D9F-4BD7-4835-A7A3-199EB19BEDED}"/>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272749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565EC-989D-47F7-BC84-9F7108175182}"/>
              </a:ext>
            </a:extLst>
          </p:cNvPr>
          <p:cNvSpPr>
            <a:spLocks noGrp="1"/>
          </p:cNvSpPr>
          <p:nvPr>
            <p:ph type="title"/>
          </p:nvPr>
        </p:nvSpPr>
        <p:spPr/>
        <p:txBody>
          <a:bodyPr/>
          <a:lstStyle/>
          <a:p>
            <a:r>
              <a:rPr lang="en-US" b="1" dirty="0"/>
              <a:t>CAP214: FUNDAMENTALS OF WEB PROGRAMMING </a:t>
            </a:r>
            <a:endParaRPr lang="en-US" dirty="0"/>
          </a:p>
        </p:txBody>
      </p:sp>
      <p:sp>
        <p:nvSpPr>
          <p:cNvPr id="3" name="Content Placeholder 2">
            <a:extLst>
              <a:ext uri="{FF2B5EF4-FFF2-40B4-BE49-F238E27FC236}">
                <a16:creationId xmlns:a16="http://schemas.microsoft.com/office/drawing/2014/main" id="{4FD99B83-E8DF-4C9B-88C5-EB7B0003AF7F}"/>
              </a:ext>
            </a:extLst>
          </p:cNvPr>
          <p:cNvSpPr>
            <a:spLocks noGrp="1"/>
          </p:cNvSpPr>
          <p:nvPr>
            <p:ph idx="1"/>
          </p:nvPr>
        </p:nvSpPr>
        <p:spPr>
          <a:xfrm>
            <a:off x="1036321" y="1961295"/>
            <a:ext cx="10962318" cy="4159588"/>
          </a:xfrm>
        </p:spPr>
        <p:txBody>
          <a:bodyPr/>
          <a:lstStyle/>
          <a:p>
            <a:r>
              <a:rPr lang="en-US" dirty="0"/>
              <a:t>UNIT I: Web layout using HTML, Basics of HTML</a:t>
            </a:r>
          </a:p>
          <a:p>
            <a:r>
              <a:rPr lang="en-US" dirty="0"/>
              <a:t>UNIT II: Advanced concepts in HTML</a:t>
            </a:r>
          </a:p>
          <a:p>
            <a:r>
              <a:rPr lang="en-US" dirty="0"/>
              <a:t>UNIT III: CSS</a:t>
            </a:r>
          </a:p>
          <a:p>
            <a:r>
              <a:rPr lang="en-US" dirty="0"/>
              <a:t>UNIT IV: </a:t>
            </a:r>
            <a:r>
              <a:rPr lang="en-US" dirty="0" err="1"/>
              <a:t>Javascript</a:t>
            </a:r>
            <a:endParaRPr lang="en-US" dirty="0"/>
          </a:p>
          <a:p>
            <a:r>
              <a:rPr lang="en-US" dirty="0"/>
              <a:t>UNIT V: Advanced concepts in </a:t>
            </a:r>
            <a:r>
              <a:rPr lang="en-US" dirty="0" err="1"/>
              <a:t>Javascript</a:t>
            </a:r>
            <a:endParaRPr lang="en-US" dirty="0"/>
          </a:p>
          <a:p>
            <a:r>
              <a:rPr lang="en-US" dirty="0"/>
              <a:t>UNIT VI: Basics of </a:t>
            </a:r>
            <a:r>
              <a:rPr lang="en-US" dirty="0" err="1"/>
              <a:t>Jquery</a:t>
            </a:r>
            <a:r>
              <a:rPr lang="en-US" dirty="0"/>
              <a:t>, DOM using </a:t>
            </a:r>
            <a:r>
              <a:rPr lang="en-US" dirty="0" err="1"/>
              <a:t>Javascript</a:t>
            </a:r>
            <a:endParaRPr lang="en-US" dirty="0"/>
          </a:p>
        </p:txBody>
      </p:sp>
      <p:sp>
        <p:nvSpPr>
          <p:cNvPr id="4" name="Footer Placeholder 3">
            <a:extLst>
              <a:ext uri="{FF2B5EF4-FFF2-40B4-BE49-F238E27FC236}">
                <a16:creationId xmlns:a16="http://schemas.microsoft.com/office/drawing/2014/main" id="{66C4598D-5106-4575-A19A-724B7918BD5B}"/>
              </a:ext>
            </a:extLst>
          </p:cNvPr>
          <p:cNvSpPr>
            <a:spLocks noGrp="1"/>
          </p:cNvSpPr>
          <p:nvPr>
            <p:ph type="ftr" sz="quarter" idx="11"/>
          </p:nvPr>
        </p:nvSpPr>
        <p:spPr>
          <a:xfrm>
            <a:off x="7175834" y="6502206"/>
            <a:ext cx="4822804" cy="365125"/>
          </a:xfrm>
        </p:spPr>
        <p:txBody>
          <a:bodyPr/>
          <a:lstStyle/>
          <a:p>
            <a:pPr algn="r"/>
            <a:r>
              <a:rPr lang="en-US" sz="1800" b="1" dirty="0"/>
              <a:t>Lovely Professional University</a:t>
            </a:r>
          </a:p>
        </p:txBody>
      </p:sp>
      <p:pic>
        <p:nvPicPr>
          <p:cNvPr id="5" name="Picture 4">
            <a:extLst>
              <a:ext uri="{FF2B5EF4-FFF2-40B4-BE49-F238E27FC236}">
                <a16:creationId xmlns:a16="http://schemas.microsoft.com/office/drawing/2014/main" id="{0797EDE0-5141-4B12-A024-B4E428030FBF}"/>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3418021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90C2D-3B40-4899-9C52-0CB47B59E1B4}"/>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F97477A0-CA7E-4A8F-A6A0-7353B70ADD91}"/>
              </a:ext>
            </a:extLst>
          </p:cNvPr>
          <p:cNvSpPr>
            <a:spLocks noGrp="1"/>
          </p:cNvSpPr>
          <p:nvPr>
            <p:ph idx="1"/>
          </p:nvPr>
        </p:nvSpPr>
        <p:spPr/>
        <p:txBody>
          <a:bodyPr/>
          <a:lstStyle/>
          <a:p>
            <a:pPr marL="0" indent="0" algn="l">
              <a:buNone/>
            </a:pPr>
            <a:r>
              <a:rPr lang="en-US" b="1" i="0" dirty="0">
                <a:solidFill>
                  <a:srgbClr val="7A7A7A"/>
                </a:solidFill>
                <a:effectLst/>
                <a:latin typeface="Roboto" panose="02000000000000000000" pitchFamily="2" charset="0"/>
              </a:rPr>
              <a:t>Web browsers display images in the following format</a:t>
            </a:r>
            <a:endParaRPr lang="en-US" b="0" i="0" dirty="0">
              <a:solidFill>
                <a:srgbClr val="7A7A7A"/>
              </a:solidFill>
              <a:effectLst/>
              <a:latin typeface="Roboto" panose="02000000000000000000" pitchFamily="2" charset="0"/>
            </a:endParaRPr>
          </a:p>
          <a:p>
            <a:pPr marL="800100" lvl="1" indent="-342900" algn="l">
              <a:buFont typeface="+mj-lt"/>
              <a:buAutoNum type="alphaUcPeriod"/>
            </a:pPr>
            <a:r>
              <a:rPr lang="en-US" b="0" i="0" dirty="0">
                <a:solidFill>
                  <a:srgbClr val="7A7A7A"/>
                </a:solidFill>
                <a:effectLst/>
                <a:latin typeface="Roboto" panose="02000000000000000000" pitchFamily="2" charset="0"/>
              </a:rPr>
              <a:t>XBM</a:t>
            </a:r>
          </a:p>
          <a:p>
            <a:pPr marL="800100" lvl="1" indent="-342900" algn="l">
              <a:buFont typeface="+mj-lt"/>
              <a:buAutoNum type="alphaUcPeriod"/>
            </a:pPr>
            <a:r>
              <a:rPr lang="en-US" b="0" i="0" dirty="0">
                <a:solidFill>
                  <a:srgbClr val="7A7A7A"/>
                </a:solidFill>
                <a:effectLst/>
                <a:latin typeface="Roboto" panose="02000000000000000000" pitchFamily="2" charset="0"/>
              </a:rPr>
              <a:t>JPEG</a:t>
            </a:r>
          </a:p>
          <a:p>
            <a:pPr marL="800100" lvl="1" indent="-342900" algn="l">
              <a:buFont typeface="+mj-lt"/>
              <a:buAutoNum type="alphaUcPeriod"/>
            </a:pPr>
            <a:r>
              <a:rPr lang="en-US" b="0" i="0" dirty="0">
                <a:solidFill>
                  <a:srgbClr val="7A7A7A"/>
                </a:solidFill>
                <a:effectLst/>
                <a:latin typeface="Roboto" panose="02000000000000000000" pitchFamily="2" charset="0"/>
              </a:rPr>
              <a:t>GIF</a:t>
            </a:r>
          </a:p>
          <a:p>
            <a:pPr marL="800100" lvl="1" indent="-342900" algn="l">
              <a:buFont typeface="+mj-lt"/>
              <a:buAutoNum type="alphaUcPeriod"/>
            </a:pPr>
            <a:r>
              <a:rPr lang="en-US" b="0" i="0" dirty="0">
                <a:solidFill>
                  <a:srgbClr val="7A7A7A"/>
                </a:solidFill>
                <a:effectLst/>
                <a:latin typeface="Roboto" panose="02000000000000000000" pitchFamily="2" charset="0"/>
              </a:rPr>
              <a:t>All of these</a:t>
            </a:r>
          </a:p>
          <a:p>
            <a:endParaRPr lang="en-US" dirty="0"/>
          </a:p>
        </p:txBody>
      </p:sp>
      <p:sp>
        <p:nvSpPr>
          <p:cNvPr id="4" name="Footer Placeholder 3">
            <a:extLst>
              <a:ext uri="{FF2B5EF4-FFF2-40B4-BE49-F238E27FC236}">
                <a16:creationId xmlns:a16="http://schemas.microsoft.com/office/drawing/2014/main" id="{9A258803-25B5-4300-B2EE-FB25A5DD4E14}"/>
              </a:ext>
            </a:extLst>
          </p:cNvPr>
          <p:cNvSpPr>
            <a:spLocks noGrp="1"/>
          </p:cNvSpPr>
          <p:nvPr>
            <p:ph type="ftr" sz="quarter" idx="11"/>
          </p:nvPr>
        </p:nvSpPr>
        <p:spPr/>
        <p:txBody>
          <a:bodyPr/>
          <a:lstStyle/>
          <a:p>
            <a:r>
              <a:rPr lang="en-US" sz="1800" b="1" dirty="0"/>
              <a:t>Lovely Professional University</a:t>
            </a:r>
          </a:p>
        </p:txBody>
      </p:sp>
      <p:pic>
        <p:nvPicPr>
          <p:cNvPr id="5" name="Picture 4">
            <a:extLst>
              <a:ext uri="{FF2B5EF4-FFF2-40B4-BE49-F238E27FC236}">
                <a16:creationId xmlns:a16="http://schemas.microsoft.com/office/drawing/2014/main" id="{AFDFD5D3-7998-44B1-AFCA-BC4C4C963E5F}"/>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2697463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E75DE-9DE1-45DE-8373-038B95AF51E8}"/>
              </a:ext>
            </a:extLst>
          </p:cNvPr>
          <p:cNvSpPr>
            <a:spLocks noGrp="1"/>
          </p:cNvSpPr>
          <p:nvPr>
            <p:ph type="title"/>
          </p:nvPr>
        </p:nvSpPr>
        <p:spPr/>
        <p:txBody>
          <a:bodyPr/>
          <a:lstStyle/>
          <a:p>
            <a:r>
              <a:rPr lang="en-US" dirty="0"/>
              <a:t>Image Map</a:t>
            </a:r>
          </a:p>
        </p:txBody>
      </p:sp>
      <p:sp>
        <p:nvSpPr>
          <p:cNvPr id="3" name="Content Placeholder 2">
            <a:extLst>
              <a:ext uri="{FF2B5EF4-FFF2-40B4-BE49-F238E27FC236}">
                <a16:creationId xmlns:a16="http://schemas.microsoft.com/office/drawing/2014/main" id="{3FE3884C-AF08-4955-AE88-EFFF87DFC3D3}"/>
              </a:ext>
            </a:extLst>
          </p:cNvPr>
          <p:cNvSpPr>
            <a:spLocks noGrp="1"/>
          </p:cNvSpPr>
          <p:nvPr>
            <p:ph idx="1"/>
          </p:nvPr>
        </p:nvSpPr>
        <p:spPr/>
        <p:txBody>
          <a:bodyPr/>
          <a:lstStyle/>
          <a:p>
            <a:r>
              <a:rPr lang="en-US" dirty="0"/>
              <a:t>The HTML &lt;map&gt; tag defines an image map. An image map is an image with clickable areas. The areas are defined with one or more &lt;area&gt; tags.</a:t>
            </a:r>
          </a:p>
          <a:p>
            <a:endParaRPr lang="en-US" dirty="0"/>
          </a:p>
        </p:txBody>
      </p:sp>
      <p:sp>
        <p:nvSpPr>
          <p:cNvPr id="4" name="Footer Placeholder 3">
            <a:extLst>
              <a:ext uri="{FF2B5EF4-FFF2-40B4-BE49-F238E27FC236}">
                <a16:creationId xmlns:a16="http://schemas.microsoft.com/office/drawing/2014/main" id="{6D42532F-9B36-405B-B142-5D03085A1CB5}"/>
              </a:ext>
            </a:extLst>
          </p:cNvPr>
          <p:cNvSpPr>
            <a:spLocks noGrp="1"/>
          </p:cNvSpPr>
          <p:nvPr>
            <p:ph type="ftr" sz="quarter" idx="11"/>
          </p:nvPr>
        </p:nvSpPr>
        <p:spPr/>
        <p:txBody>
          <a:bodyPr/>
          <a:lstStyle/>
          <a:p>
            <a:r>
              <a:rPr lang="en-US" sz="1800" b="1" dirty="0"/>
              <a:t>Lovely Professional University</a:t>
            </a:r>
          </a:p>
        </p:txBody>
      </p:sp>
      <p:pic>
        <p:nvPicPr>
          <p:cNvPr id="5" name="Picture 4">
            <a:extLst>
              <a:ext uri="{FF2B5EF4-FFF2-40B4-BE49-F238E27FC236}">
                <a16:creationId xmlns:a16="http://schemas.microsoft.com/office/drawing/2014/main" id="{0833871D-D2C9-4318-9C20-BDECD76D5CB9}"/>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pic>
        <p:nvPicPr>
          <p:cNvPr id="7" name="Picture 6">
            <a:extLst>
              <a:ext uri="{FF2B5EF4-FFF2-40B4-BE49-F238E27FC236}">
                <a16:creationId xmlns:a16="http://schemas.microsoft.com/office/drawing/2014/main" id="{2AD06451-8271-4233-B921-373584F410BB}"/>
              </a:ext>
            </a:extLst>
          </p:cNvPr>
          <p:cNvPicPr>
            <a:picLocks noChangeAspect="1"/>
          </p:cNvPicPr>
          <p:nvPr/>
        </p:nvPicPr>
        <p:blipFill rotWithShape="1">
          <a:blip r:embed="rId3"/>
          <a:srcRect l="16072" t="20303" r="55536" b="31737"/>
          <a:stretch/>
        </p:blipFill>
        <p:spPr>
          <a:xfrm>
            <a:off x="8508989" y="2689982"/>
            <a:ext cx="3461657" cy="3287486"/>
          </a:xfrm>
          <a:prstGeom prst="rect">
            <a:avLst/>
          </a:prstGeom>
        </p:spPr>
      </p:pic>
    </p:spTree>
    <p:extLst>
      <p:ext uri="{BB962C8B-B14F-4D97-AF65-F5344CB8AC3E}">
        <p14:creationId xmlns:p14="http://schemas.microsoft.com/office/powerpoint/2010/main" val="2945519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EC9F-63DF-4D37-9214-CE081C75AFEB}"/>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0E6EDDA2-38FB-45B3-82FF-3D84FED9666B}"/>
              </a:ext>
            </a:extLst>
          </p:cNvPr>
          <p:cNvSpPr>
            <a:spLocks noGrp="1"/>
          </p:cNvSpPr>
          <p:nvPr>
            <p:ph idx="1"/>
          </p:nvPr>
        </p:nvSpPr>
        <p:spPr/>
        <p:txBody>
          <a:bodyPr/>
          <a:lstStyle/>
          <a:p>
            <a:pPr marL="0" indent="0" algn="l">
              <a:buNone/>
            </a:pPr>
            <a:r>
              <a:rPr lang="en-US" b="1" i="0" dirty="0">
                <a:solidFill>
                  <a:srgbClr val="7A7A7A"/>
                </a:solidFill>
                <a:effectLst/>
                <a:latin typeface="Roboto" panose="02000000000000000000" pitchFamily="2" charset="0"/>
              </a:rPr>
              <a:t>The text specified in the alt attribute is displayed as tooltip in</a:t>
            </a:r>
            <a:endParaRPr lang="en-US" b="0" i="0" dirty="0">
              <a:solidFill>
                <a:srgbClr val="7A7A7A"/>
              </a:solidFill>
              <a:effectLst/>
              <a:latin typeface="Roboto" panose="02000000000000000000" pitchFamily="2" charset="0"/>
            </a:endParaRPr>
          </a:p>
          <a:p>
            <a:pPr marL="800100" lvl="1" indent="-342900" algn="l">
              <a:buFont typeface="+mj-lt"/>
              <a:buAutoNum type="alphaUcPeriod"/>
            </a:pPr>
            <a:r>
              <a:rPr lang="en-US" b="0" i="0" dirty="0">
                <a:solidFill>
                  <a:srgbClr val="7A7A7A"/>
                </a:solidFill>
                <a:effectLst/>
                <a:latin typeface="Roboto" panose="02000000000000000000" pitchFamily="2" charset="0"/>
              </a:rPr>
              <a:t>Internet Explorer</a:t>
            </a:r>
          </a:p>
          <a:p>
            <a:pPr marL="800100" lvl="1" indent="-342900" algn="l">
              <a:buFont typeface="+mj-lt"/>
              <a:buAutoNum type="alphaUcPeriod"/>
            </a:pPr>
            <a:r>
              <a:rPr lang="en-US" b="0" i="0" dirty="0">
                <a:solidFill>
                  <a:srgbClr val="7A7A7A"/>
                </a:solidFill>
                <a:effectLst/>
                <a:latin typeface="Roboto" panose="02000000000000000000" pitchFamily="2" charset="0"/>
              </a:rPr>
              <a:t>Google Chrome</a:t>
            </a:r>
          </a:p>
          <a:p>
            <a:pPr marL="800100" lvl="1" indent="-342900" algn="l">
              <a:buFont typeface="+mj-lt"/>
              <a:buAutoNum type="alphaUcPeriod"/>
            </a:pPr>
            <a:r>
              <a:rPr lang="en-US" b="0" i="0" dirty="0">
                <a:solidFill>
                  <a:srgbClr val="7A7A7A"/>
                </a:solidFill>
                <a:effectLst/>
                <a:latin typeface="Roboto" panose="02000000000000000000" pitchFamily="2" charset="0"/>
              </a:rPr>
              <a:t>Both (a) and (b)</a:t>
            </a:r>
          </a:p>
          <a:p>
            <a:pPr marL="800100" lvl="1" indent="-342900" algn="l">
              <a:buFont typeface="+mj-lt"/>
              <a:buAutoNum type="alphaUcPeriod"/>
            </a:pPr>
            <a:r>
              <a:rPr lang="en-US" b="0" i="0" dirty="0">
                <a:solidFill>
                  <a:srgbClr val="7A7A7A"/>
                </a:solidFill>
                <a:effectLst/>
                <a:latin typeface="Roboto" panose="02000000000000000000" pitchFamily="2" charset="0"/>
              </a:rPr>
              <a:t>None of these</a:t>
            </a:r>
          </a:p>
          <a:p>
            <a:endParaRPr lang="en-US" dirty="0"/>
          </a:p>
        </p:txBody>
      </p:sp>
      <p:sp>
        <p:nvSpPr>
          <p:cNvPr id="4" name="Footer Placeholder 3">
            <a:extLst>
              <a:ext uri="{FF2B5EF4-FFF2-40B4-BE49-F238E27FC236}">
                <a16:creationId xmlns:a16="http://schemas.microsoft.com/office/drawing/2014/main" id="{F5EC6ABC-05B3-45EC-9316-D08C180FF6BB}"/>
              </a:ext>
            </a:extLst>
          </p:cNvPr>
          <p:cNvSpPr>
            <a:spLocks noGrp="1"/>
          </p:cNvSpPr>
          <p:nvPr>
            <p:ph type="ftr" sz="quarter" idx="11"/>
          </p:nvPr>
        </p:nvSpPr>
        <p:spPr/>
        <p:txBody>
          <a:bodyPr/>
          <a:lstStyle/>
          <a:p>
            <a:r>
              <a:rPr lang="en-US" sz="1800" b="1" dirty="0"/>
              <a:t>Lovely Professional University</a:t>
            </a:r>
          </a:p>
        </p:txBody>
      </p:sp>
      <p:pic>
        <p:nvPicPr>
          <p:cNvPr id="5" name="Picture 4">
            <a:extLst>
              <a:ext uri="{FF2B5EF4-FFF2-40B4-BE49-F238E27FC236}">
                <a16:creationId xmlns:a16="http://schemas.microsoft.com/office/drawing/2014/main" id="{0DB5E2BB-9DDF-48B0-80E4-A4985DB69378}"/>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691550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3D6B1-E0F0-4E1F-865E-750B42B95F6C}"/>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DBA462CC-7AE1-4CB2-8380-7AA40C3DD7A6}"/>
              </a:ext>
            </a:extLst>
          </p:cNvPr>
          <p:cNvSpPr>
            <a:spLocks noGrp="1"/>
          </p:cNvSpPr>
          <p:nvPr>
            <p:ph idx="1"/>
          </p:nvPr>
        </p:nvSpPr>
        <p:spPr/>
        <p:txBody>
          <a:bodyPr/>
          <a:lstStyle/>
          <a:p>
            <a:pPr marL="0" lvl="0" indent="0">
              <a:lnSpc>
                <a:spcPct val="107000"/>
              </a:lnSpc>
              <a:spcAft>
                <a:spcPts val="800"/>
              </a:spcAft>
              <a:buNone/>
              <a:tabLst>
                <a:tab pos="457200" algn="l"/>
              </a:tabLst>
            </a:pPr>
            <a:r>
              <a:rPr lang="en-US" sz="1800" b="1" dirty="0">
                <a:solidFill>
                  <a:srgbClr val="7A7A7A"/>
                </a:solidFill>
                <a:effectLst/>
                <a:latin typeface="Roboto" panose="02000000000000000000" pitchFamily="2" charset="0"/>
                <a:ea typeface="Times New Roman" panose="02020603050405020304" pitchFamily="18" charset="0"/>
                <a:cs typeface="Times New Roman" panose="02020603050405020304" pitchFamily="18" charset="0"/>
              </a:rPr>
              <a:t>The default alignment of images, that are inserted in Web page, is</a:t>
            </a:r>
            <a:endParaRPr lang="en-US" sz="1800" dirty="0">
              <a:solidFill>
                <a:srgbClr val="7A7A7A"/>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450"/>
              </a:spcAft>
              <a:buFont typeface="+mj-lt"/>
              <a:buAutoNum type="alphaUcPeriod"/>
              <a:tabLst>
                <a:tab pos="914400" algn="l"/>
              </a:tabLst>
            </a:pPr>
            <a:r>
              <a:rPr lang="en-US" dirty="0">
                <a:solidFill>
                  <a:srgbClr val="7A7A7A"/>
                </a:solidFill>
                <a:effectLst/>
                <a:latin typeface="Roboto" panose="02000000000000000000" pitchFamily="2" charset="0"/>
                <a:ea typeface="Times New Roman" panose="02020603050405020304" pitchFamily="18" charset="0"/>
                <a:cs typeface="Times New Roman" panose="02020603050405020304" pitchFamily="18" charset="0"/>
              </a:rPr>
              <a:t>left</a:t>
            </a:r>
            <a:endParaRPr lang="en-US" dirty="0">
              <a:solidFill>
                <a:srgbClr val="7A7A7A"/>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450"/>
              </a:spcAft>
              <a:buFont typeface="+mj-lt"/>
              <a:buAutoNum type="alphaUcPeriod"/>
              <a:tabLst>
                <a:tab pos="914400" algn="l"/>
              </a:tabLst>
            </a:pPr>
            <a:r>
              <a:rPr lang="en-US" dirty="0">
                <a:solidFill>
                  <a:srgbClr val="7A7A7A"/>
                </a:solidFill>
                <a:effectLst/>
                <a:latin typeface="Roboto" panose="02000000000000000000" pitchFamily="2" charset="0"/>
                <a:ea typeface="Times New Roman" panose="02020603050405020304" pitchFamily="18" charset="0"/>
                <a:cs typeface="Times New Roman" panose="02020603050405020304" pitchFamily="18" charset="0"/>
              </a:rPr>
              <a:t>right</a:t>
            </a:r>
            <a:endParaRPr lang="en-US" dirty="0">
              <a:solidFill>
                <a:srgbClr val="7A7A7A"/>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450"/>
              </a:spcAft>
              <a:buFont typeface="+mj-lt"/>
              <a:buAutoNum type="alphaUcPeriod"/>
              <a:tabLst>
                <a:tab pos="914400" algn="l"/>
              </a:tabLst>
            </a:pPr>
            <a:r>
              <a:rPr lang="en-US" dirty="0">
                <a:solidFill>
                  <a:srgbClr val="7A7A7A"/>
                </a:solidFill>
                <a:effectLst/>
                <a:latin typeface="Roboto" panose="02000000000000000000" pitchFamily="2" charset="0"/>
                <a:ea typeface="Times New Roman" panose="02020603050405020304" pitchFamily="18" charset="0"/>
                <a:cs typeface="Times New Roman" panose="02020603050405020304" pitchFamily="18" charset="0"/>
              </a:rPr>
              <a:t>inline with text</a:t>
            </a:r>
            <a:endParaRPr lang="en-US" dirty="0">
              <a:solidFill>
                <a:srgbClr val="7A7A7A"/>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450"/>
              </a:spcAft>
              <a:buFont typeface="+mj-lt"/>
              <a:buAutoNum type="alphaUcPeriod"/>
              <a:tabLst>
                <a:tab pos="914400" algn="l"/>
              </a:tabLst>
            </a:pPr>
            <a:r>
              <a:rPr lang="en-US" dirty="0">
                <a:solidFill>
                  <a:srgbClr val="7A7A7A"/>
                </a:solidFill>
                <a:effectLst/>
                <a:latin typeface="Roboto" panose="02000000000000000000" pitchFamily="2" charset="0"/>
                <a:ea typeface="Times New Roman" panose="02020603050405020304" pitchFamily="18" charset="0"/>
                <a:cs typeface="Times New Roman" panose="02020603050405020304" pitchFamily="18" charset="0"/>
              </a:rPr>
              <a:t>middle</a:t>
            </a:r>
            <a:endParaRPr lang="en-US" dirty="0">
              <a:solidFill>
                <a:srgbClr val="7A7A7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D057FE6D-B5D8-4480-8289-B746D512ECE6}"/>
              </a:ext>
            </a:extLst>
          </p:cNvPr>
          <p:cNvSpPr>
            <a:spLocks noGrp="1"/>
          </p:cNvSpPr>
          <p:nvPr>
            <p:ph type="ftr" sz="quarter" idx="11"/>
          </p:nvPr>
        </p:nvSpPr>
        <p:spPr/>
        <p:txBody>
          <a:bodyPr/>
          <a:lstStyle/>
          <a:p>
            <a:r>
              <a:rPr lang="en-US" sz="1800" b="1" dirty="0"/>
              <a:t>Lovely Professional University</a:t>
            </a:r>
          </a:p>
        </p:txBody>
      </p:sp>
      <p:pic>
        <p:nvPicPr>
          <p:cNvPr id="5" name="Picture 4">
            <a:extLst>
              <a:ext uri="{FF2B5EF4-FFF2-40B4-BE49-F238E27FC236}">
                <a16:creationId xmlns:a16="http://schemas.microsoft.com/office/drawing/2014/main" id="{6A84E0C3-1A59-4E6C-AD20-E7AA8B50D7D7}"/>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703534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A3872-1B1C-4AC8-86EC-B78382B46B6C}"/>
              </a:ext>
            </a:extLst>
          </p:cNvPr>
          <p:cNvSpPr>
            <a:spLocks noGrp="1"/>
          </p:cNvSpPr>
          <p:nvPr>
            <p:ph type="title"/>
          </p:nvPr>
        </p:nvSpPr>
        <p:spPr/>
        <p:txBody>
          <a:bodyPr/>
          <a:lstStyle/>
          <a:p>
            <a:r>
              <a:rPr lang="en-US" dirty="0"/>
              <a:t>Background Images</a:t>
            </a:r>
          </a:p>
        </p:txBody>
      </p:sp>
      <p:sp>
        <p:nvSpPr>
          <p:cNvPr id="3" name="Content Placeholder 2">
            <a:extLst>
              <a:ext uri="{FF2B5EF4-FFF2-40B4-BE49-F238E27FC236}">
                <a16:creationId xmlns:a16="http://schemas.microsoft.com/office/drawing/2014/main" id="{CE1A4D24-3D9A-4D1B-B1A1-44838258E8DD}"/>
              </a:ext>
            </a:extLst>
          </p:cNvPr>
          <p:cNvSpPr>
            <a:spLocks noGrp="1"/>
          </p:cNvSpPr>
          <p:nvPr>
            <p:ph idx="1"/>
          </p:nvPr>
        </p:nvSpPr>
        <p:spPr/>
        <p:txBody>
          <a:bodyPr/>
          <a:lstStyle/>
          <a:p>
            <a:pPr>
              <a:buFont typeface="Wingdings" panose="05000000000000000000" pitchFamily="2" charset="2"/>
              <a:buChar char="§"/>
            </a:pPr>
            <a:r>
              <a:rPr lang="en-US" dirty="0"/>
              <a:t> To add a background image on an HTML element, use the HTML style attribute and the CSS background-image property</a:t>
            </a:r>
          </a:p>
          <a:p>
            <a:pPr>
              <a:buFont typeface="Wingdings" panose="05000000000000000000" pitchFamily="2" charset="2"/>
              <a:buChar char="§"/>
            </a:pPr>
            <a:r>
              <a:rPr lang="en-US" dirty="0"/>
              <a:t> Example :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="background-image: </a:t>
            </a:r>
            <a:r>
              <a:rPr lang="en-US" b="0" i="0" dirty="0" err="1">
                <a:solidFill>
                  <a:srgbClr val="0000CD"/>
                </a:solidFill>
                <a:effectLst/>
                <a:latin typeface="Consolas" panose="020B0609020204030204" pitchFamily="49" charset="0"/>
              </a:rPr>
              <a:t>url</a:t>
            </a:r>
            <a:r>
              <a:rPr lang="en-US" b="0" i="0" dirty="0">
                <a:solidFill>
                  <a:srgbClr val="0000CD"/>
                </a:solidFill>
                <a:effectLst/>
                <a:latin typeface="Consolas" panose="020B0609020204030204" pitchFamily="49" charset="0"/>
              </a:rPr>
              <a:t>('img_girl.jpg');"&gt;</a:t>
            </a:r>
          </a:p>
          <a:p>
            <a:pPr marL="0" indent="0">
              <a:buNone/>
            </a:pPr>
            <a:endParaRPr lang="en-US" b="0" i="0" dirty="0">
              <a:solidFill>
                <a:srgbClr val="0000CD"/>
              </a:solidFill>
              <a:effectLst/>
              <a:latin typeface="Consolas" panose="020B0609020204030204" pitchFamily="49" charset="0"/>
            </a:endParaRPr>
          </a:p>
          <a:p>
            <a:pPr>
              <a:buFont typeface="Wingdings" panose="05000000000000000000" pitchFamily="2" charset="2"/>
              <a:buChar char="§"/>
            </a:pPr>
            <a:r>
              <a:rPr lang="en-US" dirty="0">
                <a:solidFill>
                  <a:srgbClr val="0000CD"/>
                </a:solidFill>
                <a:latin typeface="Consolas" panose="020B0609020204030204" pitchFamily="49" charset="0"/>
              </a:rPr>
              <a:t> </a:t>
            </a:r>
            <a:r>
              <a:rPr lang="en-US" dirty="0">
                <a:solidFill>
                  <a:schemeClr val="tx1"/>
                </a:solidFill>
                <a:latin typeface="Consolas" panose="020B0609020204030204" pitchFamily="49" charset="0"/>
              </a:rPr>
              <a:t>Example</a:t>
            </a:r>
            <a:r>
              <a:rPr lang="en-US" dirty="0">
                <a:solidFill>
                  <a:srgbClr val="0000CD"/>
                </a:solidFill>
                <a:latin typeface="Consolas" panose="020B0609020204030204" pitchFamily="49" charset="0"/>
              </a:rPr>
              <a:t> :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style</a:t>
            </a:r>
            <a:r>
              <a:rPr lang="en-US" b="0" i="0" dirty="0">
                <a:solidFill>
                  <a:srgbClr val="0000CD"/>
                </a:solidFill>
                <a:effectLst/>
                <a:latin typeface="Consolas" panose="020B0609020204030204" pitchFamily="49" charset="0"/>
              </a:rPr>
              <a:t>&gt;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background-image</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url</a:t>
            </a:r>
            <a:r>
              <a:rPr lang="en-US" b="0" i="0" dirty="0">
                <a:solidFill>
                  <a:srgbClr val="0000CD"/>
                </a:solidFill>
                <a:effectLst/>
                <a:latin typeface="Consolas" panose="020B0609020204030204" pitchFamily="49" charset="0"/>
              </a:rPr>
              <a:t>('img_girl.jpg')</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/style</a:t>
            </a:r>
            <a:r>
              <a:rPr lang="en-US" b="0" i="0" dirty="0">
                <a:solidFill>
                  <a:srgbClr val="0000CD"/>
                </a:solidFill>
                <a:effectLst/>
                <a:latin typeface="Consolas" panose="020B0609020204030204" pitchFamily="49" charset="0"/>
              </a:rPr>
              <a:t>&gt;   -</a:t>
            </a:r>
            <a:r>
              <a:rPr lang="en-US" b="0" i="0" dirty="0">
                <a:solidFill>
                  <a:srgbClr val="0000CD"/>
                </a:solidFill>
                <a:effectLst/>
                <a:latin typeface="Consolas" panose="020B0609020204030204" pitchFamily="49" charset="0"/>
                <a:sym typeface="Wingdings" panose="05000000000000000000" pitchFamily="2" charset="2"/>
              </a:rPr>
              <a:t></a:t>
            </a:r>
            <a:r>
              <a:rPr lang="en-US" b="0" i="0" dirty="0">
                <a:solidFill>
                  <a:srgbClr val="0000CD"/>
                </a:solidFill>
                <a:effectLst/>
                <a:latin typeface="Consolas" panose="020B0609020204030204" pitchFamily="49" charset="0"/>
              </a:rPr>
              <a:t>  Specify the background image in the &lt;style&gt; element:</a:t>
            </a:r>
            <a:endParaRPr lang="en-US" dirty="0"/>
          </a:p>
          <a:p>
            <a:endParaRPr lang="en-US" dirty="0"/>
          </a:p>
        </p:txBody>
      </p:sp>
      <p:sp>
        <p:nvSpPr>
          <p:cNvPr id="4" name="Footer Placeholder 3">
            <a:extLst>
              <a:ext uri="{FF2B5EF4-FFF2-40B4-BE49-F238E27FC236}">
                <a16:creationId xmlns:a16="http://schemas.microsoft.com/office/drawing/2014/main" id="{4B928A96-5BCB-497B-B0BF-07CBCE44BBD8}"/>
              </a:ext>
            </a:extLst>
          </p:cNvPr>
          <p:cNvSpPr>
            <a:spLocks noGrp="1"/>
          </p:cNvSpPr>
          <p:nvPr>
            <p:ph type="ftr" sz="quarter" idx="11"/>
          </p:nvPr>
        </p:nvSpPr>
        <p:spPr/>
        <p:txBody>
          <a:bodyPr/>
          <a:lstStyle/>
          <a:p>
            <a:r>
              <a:rPr lang="en-US" sz="1800" b="1" dirty="0"/>
              <a:t>Lovely Professional University</a:t>
            </a:r>
          </a:p>
        </p:txBody>
      </p:sp>
      <p:pic>
        <p:nvPicPr>
          <p:cNvPr id="5" name="Picture 4">
            <a:extLst>
              <a:ext uri="{FF2B5EF4-FFF2-40B4-BE49-F238E27FC236}">
                <a16:creationId xmlns:a16="http://schemas.microsoft.com/office/drawing/2014/main" id="{3173A692-E21A-4DE7-AEEF-3A0C852869DC}"/>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1083971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585E6-350F-4E12-B5D8-019A51020057}"/>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Background Repeat</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1217CED7-1F72-497C-8164-A3E6B90AACA1}"/>
              </a:ext>
            </a:extLst>
          </p:cNvPr>
          <p:cNvSpPr>
            <a:spLocks noGrp="1"/>
          </p:cNvSpPr>
          <p:nvPr>
            <p:ph idx="1"/>
          </p:nvPr>
        </p:nvSpPr>
        <p:spPr/>
        <p:txBody>
          <a:bodyPr/>
          <a:lstStyle/>
          <a:p>
            <a:pPr>
              <a:buFont typeface="Wingdings" panose="05000000000000000000" pitchFamily="2" charset="2"/>
              <a:buChar char="§"/>
            </a:pPr>
            <a:r>
              <a:rPr lang="en-US" dirty="0"/>
              <a:t> </a:t>
            </a:r>
            <a:r>
              <a:rPr lang="en-US" b="0" i="0" dirty="0">
                <a:solidFill>
                  <a:srgbClr val="000000"/>
                </a:solidFill>
                <a:effectLst/>
                <a:latin typeface="Verdana" panose="020B0604030504040204" pitchFamily="34" charset="0"/>
              </a:rPr>
              <a:t>If the background image is smaller than the element, the image will repeat itself, horizontally and vertically, until it reaches the end of the element:</a:t>
            </a:r>
          </a:p>
          <a:p>
            <a:pPr>
              <a:buFont typeface="Wingdings" panose="05000000000000000000" pitchFamily="2" charset="2"/>
              <a:buChar char="§"/>
            </a:pPr>
            <a:r>
              <a:rPr lang="en-US" dirty="0">
                <a:solidFill>
                  <a:srgbClr val="000000"/>
                </a:solidFill>
                <a:latin typeface="Verdana" panose="020B0604030504040204" pitchFamily="34" charset="0"/>
              </a:rPr>
              <a:t> Example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style</a:t>
            </a:r>
            <a:r>
              <a:rPr lang="en-US" b="0" i="0" dirty="0">
                <a:solidFill>
                  <a:srgbClr val="0000CD"/>
                </a:solidFill>
                <a:effectLst/>
                <a:latin typeface="Consolas" panose="020B0609020204030204" pitchFamily="49" charset="0"/>
              </a:rPr>
              <a:t>&gt;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body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background-image</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url</a:t>
            </a:r>
            <a:r>
              <a:rPr lang="en-US" b="0" i="0" dirty="0">
                <a:solidFill>
                  <a:srgbClr val="0000CD"/>
                </a:solidFill>
                <a:effectLst/>
                <a:latin typeface="Consolas" panose="020B0609020204030204" pitchFamily="49" charset="0"/>
              </a:rPr>
              <a:t>('example_img_girl.jpg')</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/style</a:t>
            </a:r>
            <a:r>
              <a:rPr lang="en-US" b="0" i="0" dirty="0">
                <a:solidFill>
                  <a:srgbClr val="0000CD"/>
                </a:solidFill>
                <a:effectLst/>
                <a:latin typeface="Consolas" panose="020B0609020204030204" pitchFamily="49" charset="0"/>
              </a:rPr>
              <a:t>&gt;</a:t>
            </a:r>
          </a:p>
          <a:p>
            <a:pPr>
              <a:buFont typeface="Wingdings" panose="05000000000000000000" pitchFamily="2" charset="2"/>
              <a:buChar char="§"/>
            </a:pPr>
            <a:r>
              <a:rPr lang="en-US" dirty="0">
                <a:solidFill>
                  <a:srgbClr val="0000CD"/>
                </a:solidFill>
                <a:latin typeface="Consolas" panose="020B0609020204030204" pitchFamily="49" charset="0"/>
              </a:rPr>
              <a:t> </a:t>
            </a:r>
            <a:r>
              <a:rPr lang="en-US" dirty="0">
                <a:solidFill>
                  <a:schemeClr val="tx1"/>
                </a:solidFill>
                <a:latin typeface="Consolas" panose="020B0609020204030204" pitchFamily="49" charset="0"/>
              </a:rPr>
              <a:t>To avoid the background image from repeating itself, set the background-repeat property to no-repeat</a:t>
            </a:r>
            <a:r>
              <a:rPr lang="en-US" dirty="0">
                <a:solidFill>
                  <a:srgbClr val="0000CD"/>
                </a:solidFill>
                <a:latin typeface="Consolas" panose="020B0609020204030204" pitchFamily="49" charset="0"/>
              </a:rPr>
              <a:t>. </a:t>
            </a:r>
            <a:r>
              <a:rPr lang="en-US" b="0" i="0" dirty="0">
                <a:solidFill>
                  <a:srgbClr val="FF0000"/>
                </a:solidFill>
                <a:effectLst/>
                <a:latin typeface="Consolas" panose="020B0609020204030204" pitchFamily="49" charset="0"/>
              </a:rPr>
              <a:t>background-repeat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no-repeat</a:t>
            </a:r>
            <a:r>
              <a:rPr lang="en-US" b="0" i="0" dirty="0">
                <a:solidFill>
                  <a:srgbClr val="000000"/>
                </a:solidFill>
                <a:effectLst/>
                <a:latin typeface="Consolas" panose="020B0609020204030204" pitchFamily="49" charset="0"/>
              </a:rPr>
              <a:t>;</a:t>
            </a:r>
            <a:endParaRPr lang="en-US" dirty="0"/>
          </a:p>
        </p:txBody>
      </p:sp>
      <p:sp>
        <p:nvSpPr>
          <p:cNvPr id="4" name="Footer Placeholder 3">
            <a:extLst>
              <a:ext uri="{FF2B5EF4-FFF2-40B4-BE49-F238E27FC236}">
                <a16:creationId xmlns:a16="http://schemas.microsoft.com/office/drawing/2014/main" id="{C1320E56-18F3-4F11-8D7A-03F86FC5446C}"/>
              </a:ext>
            </a:extLst>
          </p:cNvPr>
          <p:cNvSpPr>
            <a:spLocks noGrp="1"/>
          </p:cNvSpPr>
          <p:nvPr>
            <p:ph type="ftr" sz="quarter" idx="11"/>
          </p:nvPr>
        </p:nvSpPr>
        <p:spPr/>
        <p:txBody>
          <a:bodyPr/>
          <a:lstStyle/>
          <a:p>
            <a:r>
              <a:rPr lang="en-US" sz="1800" b="1" dirty="0"/>
              <a:t>Lovely Professional University</a:t>
            </a:r>
          </a:p>
        </p:txBody>
      </p:sp>
      <p:pic>
        <p:nvPicPr>
          <p:cNvPr id="5" name="Picture 4">
            <a:extLst>
              <a:ext uri="{FF2B5EF4-FFF2-40B4-BE49-F238E27FC236}">
                <a16:creationId xmlns:a16="http://schemas.microsoft.com/office/drawing/2014/main" id="{E64E9D0A-65C4-4FAD-9AAA-268B33FE4BFD}"/>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3653346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BC65-6CB7-4119-AE68-F177A919D651}"/>
              </a:ext>
            </a:extLst>
          </p:cNvPr>
          <p:cNvSpPr>
            <a:spLocks noGrp="1"/>
          </p:cNvSpPr>
          <p:nvPr>
            <p:ph type="title"/>
          </p:nvPr>
        </p:nvSpPr>
        <p:spPr/>
        <p:txBody>
          <a:bodyPr>
            <a:normAutofit fontScale="90000"/>
          </a:bodyPr>
          <a:lstStyle/>
          <a:p>
            <a:br>
              <a:rPr lang="en-US" b="0" i="0" dirty="0">
                <a:solidFill>
                  <a:srgbClr val="000000"/>
                </a:solidFill>
                <a:effectLst/>
                <a:latin typeface="Segoe UI" panose="020B0502040204020203" pitchFamily="34" charset="0"/>
              </a:rPr>
            </a:b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Background Cover</a:t>
            </a:r>
            <a:endParaRPr lang="en-US" dirty="0"/>
          </a:p>
        </p:txBody>
      </p:sp>
      <p:sp>
        <p:nvSpPr>
          <p:cNvPr id="3" name="Content Placeholder 2">
            <a:extLst>
              <a:ext uri="{FF2B5EF4-FFF2-40B4-BE49-F238E27FC236}">
                <a16:creationId xmlns:a16="http://schemas.microsoft.com/office/drawing/2014/main" id="{CC4FB28B-98E7-4891-A307-1F3858717146}"/>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en-US" dirty="0"/>
              <a:t> If you want the background image to cover the entire element, you can set the background-size property to cover.</a:t>
            </a:r>
          </a:p>
          <a:p>
            <a:pPr>
              <a:buFont typeface="Wingdings" panose="05000000000000000000" pitchFamily="2" charset="2"/>
              <a:buChar char="§"/>
            </a:pPr>
            <a:endParaRPr lang="en-US" dirty="0"/>
          </a:p>
          <a:p>
            <a:pPr>
              <a:buFont typeface="Wingdings" panose="05000000000000000000" pitchFamily="2" charset="2"/>
              <a:buChar char="§"/>
            </a:pPr>
            <a:r>
              <a:rPr lang="en-US" dirty="0"/>
              <a:t>Also, to make sure the entire element is always covered, set the background-attachment property to fixed:</a:t>
            </a:r>
          </a:p>
          <a:p>
            <a:pPr>
              <a:buFont typeface="Wingdings" panose="05000000000000000000" pitchFamily="2" charset="2"/>
              <a:buChar char="§"/>
            </a:pPr>
            <a:endParaRPr lang="en-US" dirty="0"/>
          </a:p>
          <a:p>
            <a:pPr>
              <a:buFont typeface="Wingdings" panose="05000000000000000000" pitchFamily="2" charset="2"/>
              <a:buChar char="§"/>
            </a:pPr>
            <a:r>
              <a:rPr lang="en-US" dirty="0"/>
              <a:t> Example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style</a:t>
            </a:r>
            <a:r>
              <a:rPr lang="en-US" b="0" i="0" dirty="0">
                <a:solidFill>
                  <a:srgbClr val="0000CD"/>
                </a:solidFill>
                <a:effectLst/>
                <a:latin typeface="Consolas" panose="020B0609020204030204" pitchFamily="49" charset="0"/>
              </a:rPr>
              <a:t>&gt;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body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background-image</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url</a:t>
            </a:r>
            <a:r>
              <a:rPr lang="en-US" b="0" i="0" dirty="0">
                <a:solidFill>
                  <a:srgbClr val="0000CD"/>
                </a:solidFill>
                <a:effectLst/>
                <a:latin typeface="Consolas" panose="020B0609020204030204" pitchFamily="49" charset="0"/>
              </a:rPr>
              <a:t>('img_girl.jpg')</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background-repeat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no-repeat</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background-attachment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fixed</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background-size</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cover</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/style</a:t>
            </a:r>
            <a:r>
              <a:rPr lang="en-US" b="0" i="0" dirty="0">
                <a:solidFill>
                  <a:srgbClr val="0000CD"/>
                </a:solidFill>
                <a:effectLst/>
                <a:latin typeface="Consolas" panose="020B0609020204030204" pitchFamily="49" charset="0"/>
              </a:rPr>
              <a:t>&gt;</a:t>
            </a:r>
            <a:endParaRPr lang="en-US" dirty="0"/>
          </a:p>
        </p:txBody>
      </p:sp>
      <p:sp>
        <p:nvSpPr>
          <p:cNvPr id="4" name="Footer Placeholder 3">
            <a:extLst>
              <a:ext uri="{FF2B5EF4-FFF2-40B4-BE49-F238E27FC236}">
                <a16:creationId xmlns:a16="http://schemas.microsoft.com/office/drawing/2014/main" id="{1FB933C7-6264-48E1-821B-2DD1CE4CEE9D}"/>
              </a:ext>
            </a:extLst>
          </p:cNvPr>
          <p:cNvSpPr>
            <a:spLocks noGrp="1"/>
          </p:cNvSpPr>
          <p:nvPr>
            <p:ph type="ftr" sz="quarter" idx="11"/>
          </p:nvPr>
        </p:nvSpPr>
        <p:spPr/>
        <p:txBody>
          <a:bodyPr/>
          <a:lstStyle/>
          <a:p>
            <a:r>
              <a:rPr lang="en-US" sz="1800" b="1" dirty="0"/>
              <a:t>Lovely Professional University</a:t>
            </a:r>
          </a:p>
        </p:txBody>
      </p:sp>
      <p:pic>
        <p:nvPicPr>
          <p:cNvPr id="6" name="Picture 5">
            <a:extLst>
              <a:ext uri="{FF2B5EF4-FFF2-40B4-BE49-F238E27FC236}">
                <a16:creationId xmlns:a16="http://schemas.microsoft.com/office/drawing/2014/main" id="{0BF9D58D-953B-4AA0-A23A-303C35DB9308}"/>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1369204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4321-D23D-4FE7-9F31-28AECE344694}"/>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4E0E4BC8-BD7A-4719-9683-15FA08A3D3E1}"/>
              </a:ext>
            </a:extLst>
          </p:cNvPr>
          <p:cNvSpPr>
            <a:spLocks noGrp="1"/>
          </p:cNvSpPr>
          <p:nvPr>
            <p:ph idx="1"/>
          </p:nvPr>
        </p:nvSpPr>
        <p:spPr/>
        <p:txBody>
          <a:bodyPr/>
          <a:lstStyle/>
          <a:p>
            <a:r>
              <a:rPr lang="en-US" dirty="0"/>
              <a:t> For specifying height and width of an image which attributes is used in image tag?</a:t>
            </a:r>
          </a:p>
          <a:p>
            <a:r>
              <a:rPr lang="en-US" dirty="0"/>
              <a:t> A) alt attribute</a:t>
            </a:r>
          </a:p>
          <a:p>
            <a:r>
              <a:rPr lang="en-US" dirty="0"/>
              <a:t> B) Height and width attribute</a:t>
            </a:r>
          </a:p>
          <a:p>
            <a:r>
              <a:rPr lang="en-US" dirty="0"/>
              <a:t> C) Style tag</a:t>
            </a:r>
          </a:p>
          <a:p>
            <a:r>
              <a:rPr lang="en-US" dirty="0"/>
              <a:t> D) Both A and C</a:t>
            </a:r>
          </a:p>
        </p:txBody>
      </p:sp>
      <p:sp>
        <p:nvSpPr>
          <p:cNvPr id="4" name="Footer Placeholder 3">
            <a:extLst>
              <a:ext uri="{FF2B5EF4-FFF2-40B4-BE49-F238E27FC236}">
                <a16:creationId xmlns:a16="http://schemas.microsoft.com/office/drawing/2014/main" id="{37789A12-0C92-48DC-BE64-0EBDE975FDD3}"/>
              </a:ext>
            </a:extLst>
          </p:cNvPr>
          <p:cNvSpPr>
            <a:spLocks noGrp="1"/>
          </p:cNvSpPr>
          <p:nvPr>
            <p:ph type="ftr" sz="quarter" idx="11"/>
          </p:nvPr>
        </p:nvSpPr>
        <p:spPr/>
        <p:txBody>
          <a:bodyPr/>
          <a:lstStyle/>
          <a:p>
            <a:r>
              <a:rPr lang="en-US" sz="1800" b="1" dirty="0"/>
              <a:t>Lovely Professional University</a:t>
            </a:r>
          </a:p>
        </p:txBody>
      </p:sp>
      <p:sp>
        <p:nvSpPr>
          <p:cNvPr id="5" name="Slide Number Placeholder 4">
            <a:extLst>
              <a:ext uri="{FF2B5EF4-FFF2-40B4-BE49-F238E27FC236}">
                <a16:creationId xmlns:a16="http://schemas.microsoft.com/office/drawing/2014/main" id="{D8780588-38CE-48FC-9E4A-4B567D1903A2}"/>
              </a:ext>
            </a:extLst>
          </p:cNvPr>
          <p:cNvSpPr>
            <a:spLocks noGrp="1"/>
          </p:cNvSpPr>
          <p:nvPr>
            <p:ph type="sldNum" sz="quarter" idx="12"/>
          </p:nvPr>
        </p:nvSpPr>
        <p:spPr/>
        <p:txBody>
          <a:bodyPr/>
          <a:lstStyle/>
          <a:p>
            <a:fld id="{699BE967-9311-4DCA-9376-B71883C18474}" type="slidenum">
              <a:rPr lang="en-US" smtClean="0"/>
              <a:t>27</a:t>
            </a:fld>
            <a:endParaRPr lang="en-US"/>
          </a:p>
        </p:txBody>
      </p:sp>
      <p:pic>
        <p:nvPicPr>
          <p:cNvPr id="6" name="Picture 5">
            <a:extLst>
              <a:ext uri="{FF2B5EF4-FFF2-40B4-BE49-F238E27FC236}">
                <a16:creationId xmlns:a16="http://schemas.microsoft.com/office/drawing/2014/main" id="{6DE67689-48AB-4CA8-8EEA-701A0CE775D4}"/>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215626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BB3C-0D7A-45C3-89B9-36239DD221BA}"/>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3B04B97D-89A6-407E-924A-A67E6E13BC62}"/>
              </a:ext>
            </a:extLst>
          </p:cNvPr>
          <p:cNvSpPr>
            <a:spLocks noGrp="1"/>
          </p:cNvSpPr>
          <p:nvPr>
            <p:ph idx="1"/>
          </p:nvPr>
        </p:nvSpPr>
        <p:spPr/>
        <p:txBody>
          <a:bodyPr/>
          <a:lstStyle/>
          <a:p>
            <a:r>
              <a:rPr lang="en-US" dirty="0"/>
              <a:t>When should you use path along with file name of picture in IMG tag?</a:t>
            </a:r>
          </a:p>
          <a:p>
            <a:r>
              <a:rPr lang="en-US" dirty="0"/>
              <a:t> A) path is optional and not necessary</a:t>
            </a:r>
          </a:p>
          <a:p>
            <a:r>
              <a:rPr lang="en-US" dirty="0"/>
              <a:t> B) when the location of image file and html file are different</a:t>
            </a:r>
          </a:p>
          <a:p>
            <a:r>
              <a:rPr lang="en-US" dirty="0"/>
              <a:t>C) when image file and html file both are on same location</a:t>
            </a:r>
          </a:p>
          <a:p>
            <a:r>
              <a:rPr lang="en-US" dirty="0"/>
              <a:t> D) path is always necessary when inserting image</a:t>
            </a:r>
          </a:p>
        </p:txBody>
      </p:sp>
      <p:sp>
        <p:nvSpPr>
          <p:cNvPr id="4" name="Footer Placeholder 3">
            <a:extLst>
              <a:ext uri="{FF2B5EF4-FFF2-40B4-BE49-F238E27FC236}">
                <a16:creationId xmlns:a16="http://schemas.microsoft.com/office/drawing/2014/main" id="{270B13E2-DAA3-4EEC-B69B-4701602AA4DD}"/>
              </a:ext>
            </a:extLst>
          </p:cNvPr>
          <p:cNvSpPr>
            <a:spLocks noGrp="1"/>
          </p:cNvSpPr>
          <p:nvPr>
            <p:ph type="ftr" sz="quarter" idx="11"/>
          </p:nvPr>
        </p:nvSpPr>
        <p:spPr/>
        <p:txBody>
          <a:bodyPr/>
          <a:lstStyle/>
          <a:p>
            <a:r>
              <a:rPr lang="en-US" sz="1800" b="1" dirty="0"/>
              <a:t>Lovely Professional University</a:t>
            </a:r>
          </a:p>
        </p:txBody>
      </p:sp>
      <p:sp>
        <p:nvSpPr>
          <p:cNvPr id="5" name="Slide Number Placeholder 4">
            <a:extLst>
              <a:ext uri="{FF2B5EF4-FFF2-40B4-BE49-F238E27FC236}">
                <a16:creationId xmlns:a16="http://schemas.microsoft.com/office/drawing/2014/main" id="{D3505C6C-5C6C-4C44-9BFF-D2621D2E5F36}"/>
              </a:ext>
            </a:extLst>
          </p:cNvPr>
          <p:cNvSpPr>
            <a:spLocks noGrp="1"/>
          </p:cNvSpPr>
          <p:nvPr>
            <p:ph type="sldNum" sz="quarter" idx="12"/>
          </p:nvPr>
        </p:nvSpPr>
        <p:spPr/>
        <p:txBody>
          <a:bodyPr/>
          <a:lstStyle/>
          <a:p>
            <a:fld id="{699BE967-9311-4DCA-9376-B71883C18474}" type="slidenum">
              <a:rPr lang="en-US" smtClean="0"/>
              <a:t>28</a:t>
            </a:fld>
            <a:endParaRPr lang="en-US"/>
          </a:p>
        </p:txBody>
      </p:sp>
      <p:pic>
        <p:nvPicPr>
          <p:cNvPr id="6" name="Picture 5">
            <a:extLst>
              <a:ext uri="{FF2B5EF4-FFF2-40B4-BE49-F238E27FC236}">
                <a16:creationId xmlns:a16="http://schemas.microsoft.com/office/drawing/2014/main" id="{7592D4C3-6B4E-4F1A-8438-DA068605F098}"/>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305705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A311-5955-4CC9-BA2F-69EEE5AF05A3}"/>
              </a:ext>
            </a:extLst>
          </p:cNvPr>
          <p:cNvSpPr>
            <a:spLocks noGrp="1"/>
          </p:cNvSpPr>
          <p:nvPr>
            <p:ph type="title"/>
          </p:nvPr>
        </p:nvSpPr>
        <p:spPr/>
        <p:txBody>
          <a:bodyPr/>
          <a:lstStyle/>
          <a:p>
            <a:r>
              <a:rPr lang="en-US" b="0" i="0" dirty="0">
                <a:solidFill>
                  <a:srgbClr val="610B38"/>
                </a:solidFill>
                <a:effectLst/>
                <a:latin typeface="erdana"/>
              </a:rPr>
              <a:t>HTML Lists</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5BFDCAC0-24AC-4E52-B138-5023E279CEFC}"/>
              </a:ext>
            </a:extLst>
          </p:cNvPr>
          <p:cNvSpPr>
            <a:spLocks noGrp="1"/>
          </p:cNvSpPr>
          <p:nvPr>
            <p:ph idx="1"/>
          </p:nvPr>
        </p:nvSpPr>
        <p:spPr/>
        <p:txBody>
          <a:bodyPr/>
          <a:lstStyle/>
          <a:p>
            <a:pPr algn="just"/>
            <a:r>
              <a:rPr lang="en-US" b="0" i="0" dirty="0">
                <a:solidFill>
                  <a:srgbClr val="333333"/>
                </a:solidFill>
                <a:effectLst/>
                <a:latin typeface="inter-regular"/>
              </a:rPr>
              <a:t>HTML Lists are used to specify lists of information. All lists may contain one or more list elements. There are three different types of HTML lists:</a:t>
            </a:r>
          </a:p>
          <a:p>
            <a:pPr algn="just">
              <a:buFont typeface="+mj-lt"/>
              <a:buAutoNum type="arabicPeriod"/>
            </a:pPr>
            <a:r>
              <a:rPr lang="en-US" b="0" i="0" dirty="0">
                <a:solidFill>
                  <a:srgbClr val="000000"/>
                </a:solidFill>
                <a:effectLst/>
                <a:latin typeface="inter-regular"/>
              </a:rPr>
              <a:t>Ordered List or Numbered List (</a:t>
            </a:r>
            <a:r>
              <a:rPr lang="en-US" b="0" i="0" dirty="0" err="1">
                <a:solidFill>
                  <a:srgbClr val="000000"/>
                </a:solidFill>
                <a:effectLst/>
                <a:latin typeface="inter-regular"/>
              </a:rPr>
              <a:t>ol</a:t>
            </a:r>
            <a:r>
              <a:rPr lang="en-US" b="0" i="0" dirty="0">
                <a:solidFill>
                  <a:srgbClr val="000000"/>
                </a:solidFill>
                <a:effectLst/>
                <a:latin typeface="inter-regular"/>
              </a:rPr>
              <a:t>)</a:t>
            </a:r>
          </a:p>
          <a:p>
            <a:pPr algn="just">
              <a:buFont typeface="+mj-lt"/>
              <a:buAutoNum type="arabicPeriod"/>
            </a:pPr>
            <a:r>
              <a:rPr lang="en-US" b="0" i="0" dirty="0">
                <a:solidFill>
                  <a:srgbClr val="000000"/>
                </a:solidFill>
                <a:effectLst/>
                <a:latin typeface="inter-regular"/>
              </a:rPr>
              <a:t>Unordered List or Bulleted List (ul)</a:t>
            </a:r>
          </a:p>
          <a:p>
            <a:pPr algn="just">
              <a:buFont typeface="+mj-lt"/>
              <a:buAutoNum type="arabicPeriod"/>
            </a:pPr>
            <a:r>
              <a:rPr lang="en-US" b="0" i="0" dirty="0">
                <a:solidFill>
                  <a:srgbClr val="000000"/>
                </a:solidFill>
                <a:effectLst/>
                <a:latin typeface="inter-regular"/>
              </a:rPr>
              <a:t>Description List or Definition List (dl)</a:t>
            </a:r>
          </a:p>
          <a:p>
            <a:pPr marL="0" indent="0" algn="just">
              <a:buNone/>
            </a:pPr>
            <a:r>
              <a:rPr lang="en-US" dirty="0">
                <a:solidFill>
                  <a:srgbClr val="000000"/>
                </a:solidFill>
                <a:latin typeface="inter-regular"/>
              </a:rPr>
              <a:t>     **</a:t>
            </a:r>
            <a:r>
              <a:rPr lang="en-US" b="1" i="0" dirty="0">
                <a:solidFill>
                  <a:srgbClr val="333333"/>
                </a:solidFill>
                <a:effectLst/>
                <a:latin typeface="Arial" panose="020B0604020202020204" pitchFamily="34" charset="0"/>
              </a:rPr>
              <a:t>We can create a list inside another list, which will be termed as nested List.**</a:t>
            </a:r>
          </a:p>
          <a:p>
            <a:pPr marL="0" indent="0" algn="just">
              <a:buNone/>
            </a:pPr>
            <a:endParaRPr lang="en-US" dirty="0">
              <a:solidFill>
                <a:srgbClr val="000000"/>
              </a:solidFill>
              <a:latin typeface="inter-regular"/>
            </a:endParaRPr>
          </a:p>
          <a:p>
            <a:pPr algn="just">
              <a:buFont typeface="+mj-lt"/>
              <a:buAutoNum type="arabicPeriod"/>
            </a:pPr>
            <a:endParaRPr lang="en-US" b="0" i="0" dirty="0">
              <a:solidFill>
                <a:srgbClr val="000000"/>
              </a:solidFill>
              <a:effectLst/>
              <a:latin typeface="inter-regular"/>
            </a:endParaRPr>
          </a:p>
          <a:p>
            <a:endParaRPr lang="en-US" dirty="0"/>
          </a:p>
        </p:txBody>
      </p:sp>
      <p:sp>
        <p:nvSpPr>
          <p:cNvPr id="4" name="Footer Placeholder 3">
            <a:extLst>
              <a:ext uri="{FF2B5EF4-FFF2-40B4-BE49-F238E27FC236}">
                <a16:creationId xmlns:a16="http://schemas.microsoft.com/office/drawing/2014/main" id="{CE076409-3594-4679-B9DA-DCB7CFD4CF81}"/>
              </a:ext>
            </a:extLst>
          </p:cNvPr>
          <p:cNvSpPr>
            <a:spLocks noGrp="1"/>
          </p:cNvSpPr>
          <p:nvPr>
            <p:ph type="ftr" sz="quarter" idx="11"/>
          </p:nvPr>
        </p:nvSpPr>
        <p:spPr/>
        <p:txBody>
          <a:bodyPr/>
          <a:lstStyle/>
          <a:p>
            <a:r>
              <a:rPr lang="en-US" sz="1800" b="1" dirty="0"/>
              <a:t>Lovely Professional University</a:t>
            </a:r>
          </a:p>
        </p:txBody>
      </p:sp>
      <p:sp>
        <p:nvSpPr>
          <p:cNvPr id="5" name="Slide Number Placeholder 4">
            <a:extLst>
              <a:ext uri="{FF2B5EF4-FFF2-40B4-BE49-F238E27FC236}">
                <a16:creationId xmlns:a16="http://schemas.microsoft.com/office/drawing/2014/main" id="{F599232B-70D3-40C0-A51F-D75425F2A572}"/>
              </a:ext>
            </a:extLst>
          </p:cNvPr>
          <p:cNvSpPr>
            <a:spLocks noGrp="1"/>
          </p:cNvSpPr>
          <p:nvPr>
            <p:ph type="sldNum" sz="quarter" idx="12"/>
          </p:nvPr>
        </p:nvSpPr>
        <p:spPr/>
        <p:txBody>
          <a:bodyPr/>
          <a:lstStyle/>
          <a:p>
            <a:fld id="{699BE967-9311-4DCA-9376-B71883C18474}" type="slidenum">
              <a:rPr lang="en-US" smtClean="0"/>
              <a:t>29</a:t>
            </a:fld>
            <a:endParaRPr lang="en-US"/>
          </a:p>
        </p:txBody>
      </p:sp>
      <p:pic>
        <p:nvPicPr>
          <p:cNvPr id="6" name="Picture 5">
            <a:extLst>
              <a:ext uri="{FF2B5EF4-FFF2-40B4-BE49-F238E27FC236}">
                <a16:creationId xmlns:a16="http://schemas.microsoft.com/office/drawing/2014/main" id="{B690239A-C788-4542-95C6-7C48FD77C321}"/>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2982318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932C-EA28-4FA5-A11D-62AECFB531AB}"/>
              </a:ext>
            </a:extLst>
          </p:cNvPr>
          <p:cNvSpPr>
            <a:spLocks noGrp="1"/>
          </p:cNvSpPr>
          <p:nvPr>
            <p:ph type="title"/>
          </p:nvPr>
        </p:nvSpPr>
        <p:spPr>
          <a:xfrm>
            <a:off x="221225" y="15512"/>
            <a:ext cx="9002415" cy="702303"/>
          </a:xfrm>
        </p:spPr>
        <p:txBody>
          <a:bodyPr>
            <a:normAutofit fontScale="90000"/>
          </a:bodyPr>
          <a:lstStyle/>
          <a:p>
            <a:r>
              <a:rPr lang="en-US" dirty="0"/>
              <a:t>Basics of HTML</a:t>
            </a:r>
          </a:p>
        </p:txBody>
      </p:sp>
      <p:sp>
        <p:nvSpPr>
          <p:cNvPr id="3" name="Content Placeholder 2">
            <a:extLst>
              <a:ext uri="{FF2B5EF4-FFF2-40B4-BE49-F238E27FC236}">
                <a16:creationId xmlns:a16="http://schemas.microsoft.com/office/drawing/2014/main" id="{29E399E1-22FE-4940-8BD0-B7D8860C7FAB}"/>
              </a:ext>
            </a:extLst>
          </p:cNvPr>
          <p:cNvSpPr>
            <a:spLocks noGrp="1"/>
          </p:cNvSpPr>
          <p:nvPr>
            <p:ph idx="1"/>
          </p:nvPr>
        </p:nvSpPr>
        <p:spPr>
          <a:xfrm>
            <a:off x="929148" y="1455437"/>
            <a:ext cx="11262852" cy="4366865"/>
          </a:xfrm>
        </p:spPr>
        <p:txBody>
          <a:bodyPr/>
          <a:lstStyle/>
          <a:p>
            <a:r>
              <a:rPr lang="en-US" sz="2000" dirty="0"/>
              <a:t>Introduction</a:t>
            </a:r>
            <a:endParaRPr lang="en-US" dirty="0"/>
          </a:p>
          <a:p>
            <a:pPr lvl="1"/>
            <a:r>
              <a:rPr lang="en-US" sz="1800" dirty="0"/>
              <a:t>HTML is the standard markup language for web pages and web applications.</a:t>
            </a:r>
          </a:p>
          <a:p>
            <a:pPr lvl="1"/>
            <a:r>
              <a:rPr lang="en-US" sz="1800" dirty="0"/>
              <a:t>With HTML you can create your own Website.</a:t>
            </a:r>
          </a:p>
          <a:p>
            <a:pPr lvl="1"/>
            <a:r>
              <a:rPr lang="en-US" sz="1800" dirty="0"/>
              <a:t>HTML stands for HYPERTEXT MARKUP LANGUAGE.</a:t>
            </a:r>
          </a:p>
          <a:p>
            <a:pPr lvl="1"/>
            <a:r>
              <a:rPr lang="en-US" sz="1800" dirty="0"/>
              <a:t>This markup tells a web browser how to display the text, images and other form of multimedia on a webpage.</a:t>
            </a:r>
          </a:p>
          <a:p>
            <a:pPr lvl="1"/>
            <a:r>
              <a:rPr lang="en-US" sz="1800" dirty="0"/>
              <a:t>HTML elements are represented by tags</a:t>
            </a:r>
          </a:p>
          <a:p>
            <a:pPr lvl="2"/>
            <a:r>
              <a:rPr lang="en-US" sz="1800" b="1" dirty="0"/>
              <a:t>Container Tag/ Pair Tag</a:t>
            </a:r>
            <a:r>
              <a:rPr lang="en-US" sz="1800" dirty="0"/>
              <a:t>: The first tag in a pair is the start tag, the second tag is the end tag. The end tag is written like the start tag, with a forward slash before the tag name.</a:t>
            </a:r>
          </a:p>
          <a:p>
            <a:pPr lvl="2"/>
            <a:r>
              <a:rPr lang="en-US" sz="1800" dirty="0"/>
              <a:t>Start and end tags are also called opening tags and closing tags. For ex &lt;b&gt; and &lt;/b&gt;</a:t>
            </a:r>
          </a:p>
          <a:p>
            <a:pPr lvl="2"/>
            <a:r>
              <a:rPr lang="en-US" sz="1800" b="1" dirty="0"/>
              <a:t>Empty Tag</a:t>
            </a:r>
            <a:r>
              <a:rPr lang="en-US" sz="1800" dirty="0"/>
              <a:t>: Only opening tag is used. For ex &lt;</a:t>
            </a:r>
            <a:r>
              <a:rPr lang="en-US" sz="1800" dirty="0" err="1"/>
              <a:t>br</a:t>
            </a:r>
            <a:r>
              <a:rPr lang="en-US" sz="1800" dirty="0"/>
              <a:t>&gt; or &lt;</a:t>
            </a:r>
            <a:r>
              <a:rPr lang="en-US" sz="1800" dirty="0" err="1"/>
              <a:t>hr</a:t>
            </a:r>
            <a:r>
              <a:rPr lang="en-US" sz="1800" dirty="0"/>
              <a:t>&gt;</a:t>
            </a:r>
          </a:p>
        </p:txBody>
      </p:sp>
      <p:sp>
        <p:nvSpPr>
          <p:cNvPr id="5" name="Slide Number Placeholder 4">
            <a:extLst>
              <a:ext uri="{FF2B5EF4-FFF2-40B4-BE49-F238E27FC236}">
                <a16:creationId xmlns:a16="http://schemas.microsoft.com/office/drawing/2014/main" id="{632496DD-ECC4-441B-939A-82974266BF20}"/>
              </a:ext>
            </a:extLst>
          </p:cNvPr>
          <p:cNvSpPr>
            <a:spLocks noGrp="1"/>
          </p:cNvSpPr>
          <p:nvPr>
            <p:ph type="sldNum" sz="quarter" idx="12"/>
          </p:nvPr>
        </p:nvSpPr>
        <p:spPr>
          <a:xfrm>
            <a:off x="10753566" y="6443638"/>
            <a:ext cx="1312025" cy="365125"/>
          </a:xfrm>
        </p:spPr>
        <p:txBody>
          <a:bodyPr lIns="648000" tIns="108000" anchor="ctr" anchorCtr="0"/>
          <a:lstStyle/>
          <a:p>
            <a:fld id="{699BE967-9311-4DCA-9376-B71883C18474}" type="slidenum">
              <a:rPr lang="en-US" smtClean="0"/>
              <a:t>3</a:t>
            </a:fld>
            <a:endParaRPr lang="en-US" dirty="0"/>
          </a:p>
        </p:txBody>
      </p:sp>
      <p:sp>
        <p:nvSpPr>
          <p:cNvPr id="6" name="Footer Placeholder 5">
            <a:extLst>
              <a:ext uri="{FF2B5EF4-FFF2-40B4-BE49-F238E27FC236}">
                <a16:creationId xmlns:a16="http://schemas.microsoft.com/office/drawing/2014/main" id="{B9E2D8D6-8A6B-4633-ADF8-BCEC15824A92}"/>
              </a:ext>
            </a:extLst>
          </p:cNvPr>
          <p:cNvSpPr>
            <a:spLocks noGrp="1"/>
          </p:cNvSpPr>
          <p:nvPr>
            <p:ph type="ftr" sz="quarter" idx="11"/>
          </p:nvPr>
        </p:nvSpPr>
        <p:spPr>
          <a:xfrm>
            <a:off x="3684598" y="6459783"/>
            <a:ext cx="4822804" cy="365125"/>
          </a:xfrm>
        </p:spPr>
        <p:txBody>
          <a:bodyPr/>
          <a:lstStyle/>
          <a:p>
            <a:r>
              <a:rPr lang="en-US" sz="1800" b="1" dirty="0"/>
              <a:t>Lovely Professional University</a:t>
            </a:r>
          </a:p>
        </p:txBody>
      </p:sp>
      <p:pic>
        <p:nvPicPr>
          <p:cNvPr id="7" name="Picture 6">
            <a:extLst>
              <a:ext uri="{FF2B5EF4-FFF2-40B4-BE49-F238E27FC236}">
                <a16:creationId xmlns:a16="http://schemas.microsoft.com/office/drawing/2014/main" id="{452C32EC-9877-4BEC-977E-FA86AC8A8608}"/>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1190377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5FE59-FB40-45AF-851C-2D75BCE52C66}"/>
              </a:ext>
            </a:extLst>
          </p:cNvPr>
          <p:cNvSpPr>
            <a:spLocks noGrp="1"/>
          </p:cNvSpPr>
          <p:nvPr>
            <p:ph type="title"/>
          </p:nvPr>
        </p:nvSpPr>
        <p:spPr/>
        <p:txBody>
          <a:bodyPr/>
          <a:lstStyle/>
          <a:p>
            <a:r>
              <a:rPr lang="en-US" b="0" i="0" dirty="0">
                <a:solidFill>
                  <a:srgbClr val="610B38"/>
                </a:solidFill>
                <a:effectLst/>
                <a:latin typeface="erdana"/>
              </a:rPr>
              <a:t>HTML Ordered List or Numbered List</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88DF82CD-8DC1-425D-89E5-D5B0F726BA0B}"/>
              </a:ext>
            </a:extLst>
          </p:cNvPr>
          <p:cNvSpPr>
            <a:spLocks noGrp="1"/>
          </p:cNvSpPr>
          <p:nvPr>
            <p:ph idx="1"/>
          </p:nvPr>
        </p:nvSpPr>
        <p:spPr>
          <a:xfrm>
            <a:off x="1097280" y="1845734"/>
            <a:ext cx="10058400" cy="4338498"/>
          </a:xfrm>
        </p:spPr>
        <p:txBody>
          <a:bodyPr>
            <a:normAutofit/>
          </a:bodyPr>
          <a:lstStyle/>
          <a:p>
            <a:r>
              <a:rPr lang="en-US" b="0" i="0" dirty="0">
                <a:solidFill>
                  <a:srgbClr val="333333"/>
                </a:solidFill>
                <a:effectLst/>
                <a:latin typeface="inter-regular"/>
              </a:rPr>
              <a:t>In the ordered HTML lists, all the list items are marked with numbers by default. It is known as numbered list also. The ordered list starts with &lt;</a:t>
            </a:r>
            <a:r>
              <a:rPr lang="en-US" b="0" i="0" dirty="0" err="1">
                <a:solidFill>
                  <a:srgbClr val="333333"/>
                </a:solidFill>
                <a:effectLst/>
                <a:latin typeface="inter-regular"/>
              </a:rPr>
              <a:t>ol</a:t>
            </a:r>
            <a:r>
              <a:rPr lang="en-US" b="0" i="0" dirty="0">
                <a:solidFill>
                  <a:srgbClr val="333333"/>
                </a:solidFill>
                <a:effectLst/>
                <a:latin typeface="inter-regular"/>
              </a:rPr>
              <a:t>&gt; tag and the list items start with &lt;li&gt; tag.</a:t>
            </a:r>
          </a:p>
          <a:p>
            <a:endParaRPr lang="en-US" dirty="0">
              <a:solidFill>
                <a:srgbClr val="333333"/>
              </a:solidFill>
              <a:latin typeface="inter-regular"/>
            </a:endParaRPr>
          </a:p>
          <a:p>
            <a:pPr>
              <a:spcBef>
                <a:spcPts val="0"/>
              </a:spcBef>
            </a:pPr>
            <a:r>
              <a:rPr lang="en-US" dirty="0">
                <a:solidFill>
                  <a:srgbClr val="333333"/>
                </a:solidFill>
                <a:latin typeface="inter-regular"/>
              </a:rPr>
              <a:t>Example Program: </a:t>
            </a:r>
            <a:r>
              <a:rPr lang="it-IT" dirty="0">
                <a:solidFill>
                  <a:srgbClr val="333333"/>
                </a:solidFill>
                <a:latin typeface="inter-regular"/>
              </a:rPr>
              <a:t>&lt;html&gt;  </a:t>
            </a:r>
          </a:p>
          <a:p>
            <a:pPr>
              <a:spcBef>
                <a:spcPts val="0"/>
              </a:spcBef>
            </a:pPr>
            <a:r>
              <a:rPr lang="it-IT" dirty="0">
                <a:solidFill>
                  <a:srgbClr val="333333"/>
                </a:solidFill>
                <a:latin typeface="inter-regular"/>
              </a:rPr>
              <a:t>                                      &lt;body&gt;  </a:t>
            </a:r>
          </a:p>
          <a:p>
            <a:pPr>
              <a:spcBef>
                <a:spcPts val="0"/>
              </a:spcBef>
            </a:pPr>
            <a:r>
              <a:rPr lang="it-IT" dirty="0">
                <a:solidFill>
                  <a:srgbClr val="333333"/>
                </a:solidFill>
                <a:latin typeface="inter-regular"/>
              </a:rPr>
              <a:t>                                               &lt;ol&gt;  </a:t>
            </a:r>
          </a:p>
          <a:p>
            <a:pPr>
              <a:spcBef>
                <a:spcPts val="0"/>
              </a:spcBef>
            </a:pPr>
            <a:r>
              <a:rPr lang="it-IT" dirty="0">
                <a:solidFill>
                  <a:srgbClr val="333333"/>
                </a:solidFill>
                <a:latin typeface="inter-regular"/>
              </a:rPr>
              <a:t>                                                     &lt;li&gt;Aries&lt;/li&gt;  </a:t>
            </a:r>
          </a:p>
          <a:p>
            <a:pPr>
              <a:spcBef>
                <a:spcPts val="0"/>
              </a:spcBef>
            </a:pPr>
            <a:r>
              <a:rPr lang="it-IT" dirty="0">
                <a:solidFill>
                  <a:srgbClr val="333333"/>
                </a:solidFill>
                <a:latin typeface="inter-regular"/>
              </a:rPr>
              <a:t>                                                      &lt;li&gt;Bingo&lt;/li&gt;  </a:t>
            </a:r>
          </a:p>
          <a:p>
            <a:pPr>
              <a:spcBef>
                <a:spcPts val="0"/>
              </a:spcBef>
            </a:pPr>
            <a:r>
              <a:rPr lang="it-IT" dirty="0">
                <a:solidFill>
                  <a:srgbClr val="333333"/>
                </a:solidFill>
                <a:latin typeface="inter-regular"/>
              </a:rPr>
              <a:t>                                                       &lt;li&gt;Leo&lt;/li&gt;  </a:t>
            </a:r>
          </a:p>
          <a:p>
            <a:pPr>
              <a:spcBef>
                <a:spcPts val="0"/>
              </a:spcBef>
            </a:pPr>
            <a:r>
              <a:rPr lang="it-IT" dirty="0">
                <a:solidFill>
                  <a:srgbClr val="333333"/>
                </a:solidFill>
                <a:latin typeface="inter-regular"/>
              </a:rPr>
              <a:t>                                                       &lt;li&gt;Oracle&lt;/li&gt;  </a:t>
            </a:r>
          </a:p>
          <a:p>
            <a:pPr>
              <a:spcBef>
                <a:spcPts val="0"/>
              </a:spcBef>
            </a:pPr>
            <a:r>
              <a:rPr lang="it-IT" dirty="0">
                <a:solidFill>
                  <a:srgbClr val="333333"/>
                </a:solidFill>
                <a:latin typeface="inter-regular"/>
              </a:rPr>
              <a:t>                                               &lt;/ol&gt;  </a:t>
            </a:r>
          </a:p>
          <a:p>
            <a:pPr>
              <a:spcBef>
                <a:spcPts val="0"/>
              </a:spcBef>
            </a:pPr>
            <a:r>
              <a:rPr lang="it-IT" dirty="0">
                <a:solidFill>
                  <a:srgbClr val="333333"/>
                </a:solidFill>
                <a:latin typeface="inter-regular"/>
              </a:rPr>
              <a:t>                                       &lt;/body&gt;</a:t>
            </a:r>
          </a:p>
          <a:p>
            <a:pPr>
              <a:spcBef>
                <a:spcPts val="0"/>
              </a:spcBef>
            </a:pPr>
            <a:r>
              <a:rPr lang="it-IT" dirty="0">
                <a:solidFill>
                  <a:srgbClr val="333333"/>
                </a:solidFill>
                <a:latin typeface="inter-regular"/>
              </a:rPr>
              <a:t>                                 &lt;/html&gt; </a:t>
            </a:r>
            <a:endParaRPr lang="en-US" dirty="0"/>
          </a:p>
        </p:txBody>
      </p:sp>
      <p:sp>
        <p:nvSpPr>
          <p:cNvPr id="4" name="Footer Placeholder 3">
            <a:extLst>
              <a:ext uri="{FF2B5EF4-FFF2-40B4-BE49-F238E27FC236}">
                <a16:creationId xmlns:a16="http://schemas.microsoft.com/office/drawing/2014/main" id="{FE660EE4-87E3-4F91-B97D-3051F4D87A49}"/>
              </a:ext>
            </a:extLst>
          </p:cNvPr>
          <p:cNvSpPr>
            <a:spLocks noGrp="1"/>
          </p:cNvSpPr>
          <p:nvPr>
            <p:ph type="ftr" sz="quarter" idx="11"/>
          </p:nvPr>
        </p:nvSpPr>
        <p:spPr/>
        <p:txBody>
          <a:bodyPr/>
          <a:lstStyle/>
          <a:p>
            <a:r>
              <a:rPr lang="en-US" sz="1800" b="1" dirty="0"/>
              <a:t>Lovely Professional University</a:t>
            </a:r>
          </a:p>
        </p:txBody>
      </p:sp>
      <p:sp>
        <p:nvSpPr>
          <p:cNvPr id="5" name="Slide Number Placeholder 4">
            <a:extLst>
              <a:ext uri="{FF2B5EF4-FFF2-40B4-BE49-F238E27FC236}">
                <a16:creationId xmlns:a16="http://schemas.microsoft.com/office/drawing/2014/main" id="{0CD0745B-27DC-483A-AB54-8D15A969064B}"/>
              </a:ext>
            </a:extLst>
          </p:cNvPr>
          <p:cNvSpPr>
            <a:spLocks noGrp="1"/>
          </p:cNvSpPr>
          <p:nvPr>
            <p:ph type="sldNum" sz="quarter" idx="12"/>
          </p:nvPr>
        </p:nvSpPr>
        <p:spPr/>
        <p:txBody>
          <a:bodyPr/>
          <a:lstStyle/>
          <a:p>
            <a:fld id="{699BE967-9311-4DCA-9376-B71883C18474}" type="slidenum">
              <a:rPr lang="en-US" smtClean="0"/>
              <a:t>30</a:t>
            </a:fld>
            <a:endParaRPr lang="en-US"/>
          </a:p>
        </p:txBody>
      </p:sp>
      <p:pic>
        <p:nvPicPr>
          <p:cNvPr id="7" name="Picture 6">
            <a:extLst>
              <a:ext uri="{FF2B5EF4-FFF2-40B4-BE49-F238E27FC236}">
                <a16:creationId xmlns:a16="http://schemas.microsoft.com/office/drawing/2014/main" id="{454E84F3-B748-45E6-880E-296C43DEE9B3}"/>
              </a:ext>
            </a:extLst>
          </p:cNvPr>
          <p:cNvPicPr>
            <a:picLocks noChangeAspect="1"/>
          </p:cNvPicPr>
          <p:nvPr/>
        </p:nvPicPr>
        <p:blipFill rotWithShape="1">
          <a:blip r:embed="rId2"/>
          <a:srcRect l="50620" t="31921" r="38619" b="50000"/>
          <a:stretch/>
        </p:blipFill>
        <p:spPr>
          <a:xfrm>
            <a:off x="7962315" y="3186525"/>
            <a:ext cx="2419642" cy="2285436"/>
          </a:xfrm>
          <a:prstGeom prst="rect">
            <a:avLst/>
          </a:prstGeom>
        </p:spPr>
      </p:pic>
      <p:pic>
        <p:nvPicPr>
          <p:cNvPr id="8" name="Picture 7">
            <a:extLst>
              <a:ext uri="{FF2B5EF4-FFF2-40B4-BE49-F238E27FC236}">
                <a16:creationId xmlns:a16="http://schemas.microsoft.com/office/drawing/2014/main" id="{93418EDF-A57B-4447-A67D-2CF55A303AC3}"/>
              </a:ext>
            </a:extLst>
          </p:cNvPr>
          <p:cNvPicPr>
            <a:picLocks noChangeAspect="1"/>
          </p:cNvPicPr>
          <p:nvPr/>
        </p:nvPicPr>
        <p:blipFill rotWithShape="1">
          <a:blip r:embed="rId3">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79166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1744-D311-4B38-B9E0-90D786C63D22}"/>
              </a:ext>
            </a:extLst>
          </p:cNvPr>
          <p:cNvSpPr>
            <a:spLocks noGrp="1"/>
          </p:cNvSpPr>
          <p:nvPr>
            <p:ph type="title"/>
          </p:nvPr>
        </p:nvSpPr>
        <p:spPr/>
        <p:txBody>
          <a:bodyPr/>
          <a:lstStyle/>
          <a:p>
            <a:r>
              <a:rPr lang="en-US" b="0" i="0" dirty="0">
                <a:solidFill>
                  <a:srgbClr val="610B38"/>
                </a:solidFill>
                <a:effectLst/>
                <a:latin typeface="erdana"/>
              </a:rPr>
              <a:t>HTML Unordered List or Bulleted List</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A4337B73-C67B-40D4-A827-C1F6DC62741B}"/>
              </a:ext>
            </a:extLst>
          </p:cNvPr>
          <p:cNvSpPr>
            <a:spLocks noGrp="1"/>
          </p:cNvSpPr>
          <p:nvPr>
            <p:ph idx="1"/>
          </p:nvPr>
        </p:nvSpPr>
        <p:spPr/>
        <p:txBody>
          <a:bodyPr/>
          <a:lstStyle/>
          <a:p>
            <a:r>
              <a:rPr lang="en-US" b="0" i="0" dirty="0">
                <a:solidFill>
                  <a:srgbClr val="333333"/>
                </a:solidFill>
                <a:effectLst/>
                <a:latin typeface="inter-regular"/>
              </a:rPr>
              <a:t>In HTML Unordered list, all the list items are marked with bullets. It is also known as bulleted list also. The Unordered list starts with &lt;ul&gt; tag and list items start with the &lt;li&gt; tag.</a:t>
            </a:r>
          </a:p>
          <a:p>
            <a:pPr marL="0" indent="0" algn="just">
              <a:buNone/>
            </a:pPr>
            <a:r>
              <a:rPr lang="en-US" dirty="0">
                <a:solidFill>
                  <a:srgbClr val="333333"/>
                </a:solidFill>
                <a:latin typeface="inter-regular"/>
              </a:rPr>
              <a:t> </a:t>
            </a:r>
            <a:r>
              <a:rPr lang="it-IT" b="1" i="0" dirty="0">
                <a:solidFill>
                  <a:srgbClr val="006699"/>
                </a:solidFill>
                <a:effectLst/>
                <a:latin typeface="inter-regular"/>
              </a:rPr>
              <a:t>&lt;ul&gt;</a:t>
            </a:r>
            <a:r>
              <a:rPr lang="it-IT" b="0" i="0" dirty="0">
                <a:solidFill>
                  <a:srgbClr val="000000"/>
                </a:solidFill>
                <a:effectLst/>
                <a:latin typeface="inter-regular"/>
              </a:rPr>
              <a:t>  </a:t>
            </a:r>
          </a:p>
          <a:p>
            <a:pPr marL="0" indent="0" algn="just">
              <a:buNone/>
            </a:pPr>
            <a:r>
              <a:rPr lang="it-IT" dirty="0">
                <a:solidFill>
                  <a:srgbClr val="000000"/>
                </a:solidFill>
                <a:latin typeface="inter-regular"/>
              </a:rPr>
              <a:t>	</a:t>
            </a:r>
            <a:r>
              <a:rPr lang="it-IT" b="1" i="0" dirty="0">
                <a:solidFill>
                  <a:srgbClr val="006699"/>
                </a:solidFill>
                <a:effectLst/>
                <a:latin typeface="inter-regular"/>
              </a:rPr>
              <a:t>&lt;li&gt;</a:t>
            </a:r>
            <a:r>
              <a:rPr lang="it-IT" b="0" i="0" dirty="0">
                <a:solidFill>
                  <a:srgbClr val="000000"/>
                </a:solidFill>
                <a:effectLst/>
                <a:latin typeface="inter-regular"/>
              </a:rPr>
              <a:t>Aries</a:t>
            </a:r>
            <a:r>
              <a:rPr lang="it-IT" b="1" i="0" dirty="0">
                <a:solidFill>
                  <a:srgbClr val="006699"/>
                </a:solidFill>
                <a:effectLst/>
                <a:latin typeface="inter-regular"/>
              </a:rPr>
              <a:t>&lt;/li&gt;</a:t>
            </a:r>
            <a:r>
              <a:rPr lang="it-IT" b="0" i="0" dirty="0">
                <a:solidFill>
                  <a:srgbClr val="000000"/>
                </a:solidFill>
                <a:effectLst/>
                <a:latin typeface="inter-regular"/>
              </a:rPr>
              <a:t>  </a:t>
            </a:r>
          </a:p>
          <a:p>
            <a:pPr marL="0" indent="0" algn="just">
              <a:buNone/>
            </a:pPr>
            <a:r>
              <a:rPr lang="it-IT" b="0" i="0" dirty="0">
                <a:solidFill>
                  <a:srgbClr val="000000"/>
                </a:solidFill>
                <a:effectLst/>
                <a:latin typeface="inter-regular"/>
              </a:rPr>
              <a:t>	 </a:t>
            </a:r>
            <a:r>
              <a:rPr lang="it-IT" b="1" i="0" dirty="0">
                <a:solidFill>
                  <a:srgbClr val="006699"/>
                </a:solidFill>
                <a:effectLst/>
                <a:latin typeface="inter-regular"/>
              </a:rPr>
              <a:t>&lt;li&gt;</a:t>
            </a:r>
            <a:r>
              <a:rPr lang="it-IT" b="0" i="0" dirty="0">
                <a:solidFill>
                  <a:srgbClr val="000000"/>
                </a:solidFill>
                <a:effectLst/>
                <a:latin typeface="inter-regular"/>
              </a:rPr>
              <a:t>Bingo</a:t>
            </a:r>
            <a:r>
              <a:rPr lang="it-IT" b="1" i="0" dirty="0">
                <a:solidFill>
                  <a:srgbClr val="006699"/>
                </a:solidFill>
                <a:effectLst/>
                <a:latin typeface="inter-regular"/>
              </a:rPr>
              <a:t>&lt;/li&gt;</a:t>
            </a:r>
            <a:r>
              <a:rPr lang="it-IT" b="0" i="0" dirty="0">
                <a:solidFill>
                  <a:srgbClr val="000000"/>
                </a:solidFill>
                <a:effectLst/>
                <a:latin typeface="inter-regular"/>
              </a:rPr>
              <a:t>  </a:t>
            </a:r>
          </a:p>
          <a:p>
            <a:pPr marL="0" indent="0" algn="just">
              <a:buNone/>
            </a:pPr>
            <a:r>
              <a:rPr lang="it-IT" dirty="0">
                <a:solidFill>
                  <a:srgbClr val="000000"/>
                </a:solidFill>
                <a:latin typeface="inter-regular"/>
              </a:rPr>
              <a:t>	</a:t>
            </a:r>
            <a:r>
              <a:rPr lang="it-IT" b="1" i="0" dirty="0">
                <a:solidFill>
                  <a:srgbClr val="006699"/>
                </a:solidFill>
                <a:effectLst/>
                <a:latin typeface="inter-regular"/>
              </a:rPr>
              <a:t>&lt;li&gt;</a:t>
            </a:r>
            <a:r>
              <a:rPr lang="it-IT" b="0" i="0" dirty="0">
                <a:solidFill>
                  <a:srgbClr val="000000"/>
                </a:solidFill>
                <a:effectLst/>
                <a:latin typeface="inter-regular"/>
              </a:rPr>
              <a:t>Leo</a:t>
            </a:r>
            <a:r>
              <a:rPr lang="it-IT" b="1" i="0" dirty="0">
                <a:solidFill>
                  <a:srgbClr val="006699"/>
                </a:solidFill>
                <a:effectLst/>
                <a:latin typeface="inter-regular"/>
              </a:rPr>
              <a:t>&lt;/li&gt;</a:t>
            </a:r>
            <a:r>
              <a:rPr lang="it-IT" b="0" i="0" dirty="0">
                <a:solidFill>
                  <a:srgbClr val="000000"/>
                </a:solidFill>
                <a:effectLst/>
                <a:latin typeface="inter-regular"/>
              </a:rPr>
              <a:t>  </a:t>
            </a:r>
          </a:p>
          <a:p>
            <a:pPr marL="0" indent="0" algn="just">
              <a:buNone/>
            </a:pPr>
            <a:r>
              <a:rPr lang="it-IT" dirty="0">
                <a:solidFill>
                  <a:srgbClr val="000000"/>
                </a:solidFill>
                <a:latin typeface="inter-regular"/>
              </a:rPr>
              <a:t>	</a:t>
            </a:r>
            <a:r>
              <a:rPr lang="it-IT" b="1" i="0" dirty="0">
                <a:solidFill>
                  <a:srgbClr val="006699"/>
                </a:solidFill>
                <a:effectLst/>
                <a:latin typeface="inter-regular"/>
              </a:rPr>
              <a:t>&lt;li&gt;</a:t>
            </a:r>
            <a:r>
              <a:rPr lang="it-IT" b="0" i="0" dirty="0">
                <a:solidFill>
                  <a:srgbClr val="000000"/>
                </a:solidFill>
                <a:effectLst/>
                <a:latin typeface="inter-regular"/>
              </a:rPr>
              <a:t>Oracle</a:t>
            </a:r>
            <a:r>
              <a:rPr lang="it-IT" b="1" i="0" dirty="0">
                <a:solidFill>
                  <a:srgbClr val="006699"/>
                </a:solidFill>
                <a:effectLst/>
                <a:latin typeface="inter-regular"/>
              </a:rPr>
              <a:t>&lt;/li&gt;</a:t>
            </a:r>
            <a:r>
              <a:rPr lang="it-IT" b="0" i="0" dirty="0">
                <a:solidFill>
                  <a:srgbClr val="000000"/>
                </a:solidFill>
                <a:effectLst/>
                <a:latin typeface="inter-regular"/>
              </a:rPr>
              <a:t>  </a:t>
            </a:r>
          </a:p>
          <a:p>
            <a:pPr marL="0" indent="0" algn="just">
              <a:buNone/>
            </a:pPr>
            <a:r>
              <a:rPr lang="it-IT" b="1" i="0" dirty="0">
                <a:solidFill>
                  <a:srgbClr val="006699"/>
                </a:solidFill>
                <a:effectLst/>
                <a:latin typeface="inter-regular"/>
              </a:rPr>
              <a:t> &lt;/ul&gt;</a:t>
            </a:r>
            <a:r>
              <a:rPr lang="it-IT" b="0" i="0" dirty="0">
                <a:solidFill>
                  <a:srgbClr val="000000"/>
                </a:solidFill>
                <a:effectLst/>
                <a:latin typeface="inter-regular"/>
              </a:rPr>
              <a:t>  </a:t>
            </a:r>
          </a:p>
          <a:p>
            <a:endParaRPr lang="en-US" dirty="0"/>
          </a:p>
        </p:txBody>
      </p:sp>
      <p:sp>
        <p:nvSpPr>
          <p:cNvPr id="4" name="Footer Placeholder 3">
            <a:extLst>
              <a:ext uri="{FF2B5EF4-FFF2-40B4-BE49-F238E27FC236}">
                <a16:creationId xmlns:a16="http://schemas.microsoft.com/office/drawing/2014/main" id="{30750359-1B7D-488D-86D5-A9232F9BBC3E}"/>
              </a:ext>
            </a:extLst>
          </p:cNvPr>
          <p:cNvSpPr>
            <a:spLocks noGrp="1"/>
          </p:cNvSpPr>
          <p:nvPr>
            <p:ph type="ftr" sz="quarter" idx="11"/>
          </p:nvPr>
        </p:nvSpPr>
        <p:spPr/>
        <p:txBody>
          <a:bodyPr/>
          <a:lstStyle/>
          <a:p>
            <a:r>
              <a:rPr lang="en-US" sz="1800" b="1" dirty="0"/>
              <a:t>Lovely Professional University</a:t>
            </a:r>
          </a:p>
        </p:txBody>
      </p:sp>
      <p:sp>
        <p:nvSpPr>
          <p:cNvPr id="5" name="Slide Number Placeholder 4">
            <a:extLst>
              <a:ext uri="{FF2B5EF4-FFF2-40B4-BE49-F238E27FC236}">
                <a16:creationId xmlns:a16="http://schemas.microsoft.com/office/drawing/2014/main" id="{E7EB782D-1372-4B65-B59B-516D34662BA4}"/>
              </a:ext>
            </a:extLst>
          </p:cNvPr>
          <p:cNvSpPr>
            <a:spLocks noGrp="1"/>
          </p:cNvSpPr>
          <p:nvPr>
            <p:ph type="sldNum" sz="quarter" idx="12"/>
          </p:nvPr>
        </p:nvSpPr>
        <p:spPr/>
        <p:txBody>
          <a:bodyPr/>
          <a:lstStyle/>
          <a:p>
            <a:fld id="{699BE967-9311-4DCA-9376-B71883C18474}" type="slidenum">
              <a:rPr lang="en-US" smtClean="0"/>
              <a:t>31</a:t>
            </a:fld>
            <a:endParaRPr lang="en-US"/>
          </a:p>
        </p:txBody>
      </p:sp>
      <p:pic>
        <p:nvPicPr>
          <p:cNvPr id="7" name="Picture 6">
            <a:extLst>
              <a:ext uri="{FF2B5EF4-FFF2-40B4-BE49-F238E27FC236}">
                <a16:creationId xmlns:a16="http://schemas.microsoft.com/office/drawing/2014/main" id="{8701E689-4B2C-4549-B3F4-CDF7D142E5EE}"/>
              </a:ext>
            </a:extLst>
          </p:cNvPr>
          <p:cNvPicPr>
            <a:picLocks noChangeAspect="1"/>
          </p:cNvPicPr>
          <p:nvPr/>
        </p:nvPicPr>
        <p:blipFill rotWithShape="1">
          <a:blip r:embed="rId2"/>
          <a:srcRect l="51461" t="32607" r="40808" b="53643"/>
          <a:stretch/>
        </p:blipFill>
        <p:spPr>
          <a:xfrm>
            <a:off x="7329268" y="3386146"/>
            <a:ext cx="2571190" cy="2571187"/>
          </a:xfrm>
          <a:prstGeom prst="rect">
            <a:avLst/>
          </a:prstGeom>
        </p:spPr>
      </p:pic>
      <p:pic>
        <p:nvPicPr>
          <p:cNvPr id="8" name="Picture 7">
            <a:extLst>
              <a:ext uri="{FF2B5EF4-FFF2-40B4-BE49-F238E27FC236}">
                <a16:creationId xmlns:a16="http://schemas.microsoft.com/office/drawing/2014/main" id="{DB132776-23C2-4E9A-94A4-F2B17E70906A}"/>
              </a:ext>
            </a:extLst>
          </p:cNvPr>
          <p:cNvPicPr>
            <a:picLocks noChangeAspect="1"/>
          </p:cNvPicPr>
          <p:nvPr/>
        </p:nvPicPr>
        <p:blipFill rotWithShape="1">
          <a:blip r:embed="rId3">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3465579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A40C-61E0-4B37-B98C-B6706D8C6009}"/>
              </a:ext>
            </a:extLst>
          </p:cNvPr>
          <p:cNvSpPr>
            <a:spLocks noGrp="1"/>
          </p:cNvSpPr>
          <p:nvPr>
            <p:ph type="title"/>
          </p:nvPr>
        </p:nvSpPr>
        <p:spPr/>
        <p:txBody>
          <a:bodyPr/>
          <a:lstStyle/>
          <a:p>
            <a:r>
              <a:rPr lang="en-US" b="0" i="0" dirty="0">
                <a:solidFill>
                  <a:srgbClr val="610B38"/>
                </a:solidFill>
                <a:effectLst/>
                <a:latin typeface="erdana"/>
              </a:rPr>
              <a:t>HTML Description List or Definition List</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C31FD01E-EF9A-4107-A60C-B8A67DD6A2FB}"/>
              </a:ext>
            </a:extLst>
          </p:cNvPr>
          <p:cNvSpPr>
            <a:spLocks noGrp="1"/>
          </p:cNvSpPr>
          <p:nvPr>
            <p:ph idx="1"/>
          </p:nvPr>
        </p:nvSpPr>
        <p:spPr>
          <a:xfrm>
            <a:off x="1097280" y="1845734"/>
            <a:ext cx="10058400" cy="4435796"/>
          </a:xfrm>
        </p:spPr>
        <p:txBody>
          <a:bodyPr/>
          <a:lstStyle/>
          <a:p>
            <a:pPr algn="just">
              <a:buFont typeface="Wingdings" panose="05000000000000000000" pitchFamily="2" charset="2"/>
              <a:buChar char="§"/>
            </a:pPr>
            <a:r>
              <a:rPr lang="en-US" b="0" i="0" dirty="0">
                <a:solidFill>
                  <a:srgbClr val="333333"/>
                </a:solidFill>
                <a:effectLst/>
                <a:latin typeface="inter-regular"/>
              </a:rPr>
              <a:t> HTML Description list is also a list style which is supported by HTML and XHTML. It is also known as definition list where entries are listed like a dictionary or encyclopedia.</a:t>
            </a:r>
          </a:p>
          <a:p>
            <a:pPr algn="just">
              <a:buFont typeface="Wingdings" panose="05000000000000000000" pitchFamily="2" charset="2"/>
              <a:buChar char="§"/>
            </a:pPr>
            <a:r>
              <a:rPr lang="en-US" b="0" i="0" dirty="0">
                <a:solidFill>
                  <a:srgbClr val="333333"/>
                </a:solidFill>
                <a:effectLst/>
                <a:latin typeface="inter-regular"/>
              </a:rPr>
              <a:t> The definition list is very appropriate when you want to present glossary, list of terms or other name-value list.</a:t>
            </a:r>
          </a:p>
          <a:p>
            <a:pPr algn="just">
              <a:buFont typeface="Wingdings" panose="05000000000000000000" pitchFamily="2" charset="2"/>
              <a:buChar char="§"/>
            </a:pPr>
            <a:r>
              <a:rPr lang="en-US" b="0" i="0" dirty="0">
                <a:solidFill>
                  <a:srgbClr val="333333"/>
                </a:solidFill>
                <a:effectLst/>
                <a:latin typeface="inter-regular"/>
              </a:rPr>
              <a:t> The HTML definition list contains following three tags:</a:t>
            </a:r>
          </a:p>
          <a:p>
            <a:pPr algn="just">
              <a:buFont typeface="+mj-lt"/>
              <a:buAutoNum type="arabicPeriod"/>
            </a:pPr>
            <a:r>
              <a:rPr lang="en-US" b="1" i="0" dirty="0">
                <a:solidFill>
                  <a:srgbClr val="000000"/>
                </a:solidFill>
                <a:effectLst/>
                <a:latin typeface="inter-bold"/>
              </a:rPr>
              <a:t>&lt;dl&gt; tag</a:t>
            </a:r>
            <a:r>
              <a:rPr lang="en-US" b="0" i="0" dirty="0">
                <a:solidFill>
                  <a:srgbClr val="000000"/>
                </a:solidFill>
                <a:effectLst/>
                <a:latin typeface="inter-regular"/>
              </a:rPr>
              <a:t> defines the start of the list.</a:t>
            </a:r>
          </a:p>
          <a:p>
            <a:pPr algn="just">
              <a:buFont typeface="+mj-lt"/>
              <a:buAutoNum type="arabicPeriod"/>
            </a:pPr>
            <a:r>
              <a:rPr lang="en-US" b="1" i="0" dirty="0">
                <a:solidFill>
                  <a:srgbClr val="000000"/>
                </a:solidFill>
                <a:effectLst/>
                <a:latin typeface="inter-bold"/>
              </a:rPr>
              <a:t>&lt;dt&gt; tag</a:t>
            </a:r>
            <a:r>
              <a:rPr lang="en-US" b="0" i="0" dirty="0">
                <a:solidFill>
                  <a:srgbClr val="000000"/>
                </a:solidFill>
                <a:effectLst/>
                <a:latin typeface="inter-regular"/>
              </a:rPr>
              <a:t> defines a term.</a:t>
            </a:r>
          </a:p>
          <a:p>
            <a:pPr algn="just">
              <a:buFont typeface="+mj-lt"/>
              <a:buAutoNum type="arabicPeriod"/>
            </a:pPr>
            <a:r>
              <a:rPr lang="en-US" b="1" i="0" dirty="0">
                <a:solidFill>
                  <a:srgbClr val="000000"/>
                </a:solidFill>
                <a:effectLst/>
                <a:latin typeface="inter-bold"/>
              </a:rPr>
              <a:t>&lt;dd&gt; tag</a:t>
            </a:r>
            <a:r>
              <a:rPr lang="en-US" b="0" i="0" dirty="0">
                <a:solidFill>
                  <a:srgbClr val="000000"/>
                </a:solidFill>
                <a:effectLst/>
                <a:latin typeface="inter-regular"/>
              </a:rPr>
              <a:t> defines the term definition (description).</a:t>
            </a:r>
          </a:p>
          <a:p>
            <a:pPr algn="just">
              <a:buFont typeface="+mj-lt"/>
              <a:buAutoNum type="arabicPeriod"/>
            </a:pPr>
            <a:r>
              <a:rPr lang="en-US" dirty="0">
                <a:solidFill>
                  <a:srgbClr val="000000"/>
                </a:solidFill>
                <a:latin typeface="inter-regular"/>
              </a:rPr>
              <a:t> </a:t>
            </a:r>
            <a:r>
              <a:rPr lang="en-US" b="1" dirty="0">
                <a:solidFill>
                  <a:srgbClr val="000000"/>
                </a:solidFill>
                <a:latin typeface="inter-regular"/>
              </a:rPr>
              <a:t>&lt;/dl&gt; </a:t>
            </a:r>
            <a:r>
              <a:rPr lang="en-US" dirty="0">
                <a:solidFill>
                  <a:srgbClr val="000000"/>
                </a:solidFill>
                <a:latin typeface="inter-regular"/>
              </a:rPr>
              <a:t>− Defines the end of the list</a:t>
            </a:r>
            <a:endParaRPr lang="en-US" b="0" i="0" dirty="0">
              <a:solidFill>
                <a:srgbClr val="000000"/>
              </a:solidFill>
              <a:effectLst/>
              <a:latin typeface="inter-regular"/>
            </a:endParaRPr>
          </a:p>
          <a:p>
            <a:endParaRPr lang="en-US" dirty="0"/>
          </a:p>
        </p:txBody>
      </p:sp>
      <p:sp>
        <p:nvSpPr>
          <p:cNvPr id="4" name="Footer Placeholder 3">
            <a:extLst>
              <a:ext uri="{FF2B5EF4-FFF2-40B4-BE49-F238E27FC236}">
                <a16:creationId xmlns:a16="http://schemas.microsoft.com/office/drawing/2014/main" id="{5FC6575D-25DC-4F8C-BAA7-1FBF270003C1}"/>
              </a:ext>
            </a:extLst>
          </p:cNvPr>
          <p:cNvSpPr>
            <a:spLocks noGrp="1"/>
          </p:cNvSpPr>
          <p:nvPr>
            <p:ph type="ftr" sz="quarter" idx="11"/>
          </p:nvPr>
        </p:nvSpPr>
        <p:spPr/>
        <p:txBody>
          <a:bodyPr/>
          <a:lstStyle/>
          <a:p>
            <a:r>
              <a:rPr lang="en-US" sz="1800" b="1" dirty="0"/>
              <a:t>Lovely Professional University</a:t>
            </a:r>
          </a:p>
        </p:txBody>
      </p:sp>
      <p:sp>
        <p:nvSpPr>
          <p:cNvPr id="5" name="Slide Number Placeholder 4">
            <a:extLst>
              <a:ext uri="{FF2B5EF4-FFF2-40B4-BE49-F238E27FC236}">
                <a16:creationId xmlns:a16="http://schemas.microsoft.com/office/drawing/2014/main" id="{80A85ADC-87D6-44E5-A58A-4B671EC6D7E2}"/>
              </a:ext>
            </a:extLst>
          </p:cNvPr>
          <p:cNvSpPr>
            <a:spLocks noGrp="1"/>
          </p:cNvSpPr>
          <p:nvPr>
            <p:ph type="sldNum" sz="quarter" idx="12"/>
          </p:nvPr>
        </p:nvSpPr>
        <p:spPr/>
        <p:txBody>
          <a:bodyPr/>
          <a:lstStyle/>
          <a:p>
            <a:fld id="{699BE967-9311-4DCA-9376-B71883C18474}" type="slidenum">
              <a:rPr lang="en-US" smtClean="0"/>
              <a:t>32</a:t>
            </a:fld>
            <a:endParaRPr lang="en-US"/>
          </a:p>
        </p:txBody>
      </p:sp>
      <p:pic>
        <p:nvPicPr>
          <p:cNvPr id="6" name="Picture 5">
            <a:extLst>
              <a:ext uri="{FF2B5EF4-FFF2-40B4-BE49-F238E27FC236}">
                <a16:creationId xmlns:a16="http://schemas.microsoft.com/office/drawing/2014/main" id="{01FA3D73-7B82-438C-AA26-2C82404C71DD}"/>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2870713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0AB8-6495-417F-8763-5050BAA94C6B}"/>
              </a:ext>
            </a:extLst>
          </p:cNvPr>
          <p:cNvSpPr>
            <a:spLocks noGrp="1"/>
          </p:cNvSpPr>
          <p:nvPr>
            <p:ph type="title"/>
          </p:nvPr>
        </p:nvSpPr>
        <p:spPr/>
        <p:txBody>
          <a:bodyPr/>
          <a:lstStyle/>
          <a:p>
            <a:r>
              <a:rPr lang="en-US" dirty="0"/>
              <a:t>Type attribute</a:t>
            </a:r>
          </a:p>
        </p:txBody>
      </p:sp>
      <p:sp>
        <p:nvSpPr>
          <p:cNvPr id="3" name="Content Placeholder 2">
            <a:extLst>
              <a:ext uri="{FF2B5EF4-FFF2-40B4-BE49-F238E27FC236}">
                <a16:creationId xmlns:a16="http://schemas.microsoft.com/office/drawing/2014/main" id="{026D6371-AABB-4DD4-9143-8EF70BB7CA5F}"/>
              </a:ext>
            </a:extLst>
          </p:cNvPr>
          <p:cNvSpPr>
            <a:spLocks noGrp="1"/>
          </p:cNvSpPr>
          <p:nvPr>
            <p:ph idx="1"/>
          </p:nvPr>
        </p:nvSpPr>
        <p:spPr/>
        <p:txBody>
          <a:bodyPr/>
          <a:lstStyle/>
          <a:p>
            <a:r>
              <a:rPr lang="en-US" dirty="0"/>
              <a:t> we can use type attribute for &lt;</a:t>
            </a:r>
            <a:r>
              <a:rPr lang="en-US" dirty="0" err="1"/>
              <a:t>ol</a:t>
            </a:r>
            <a:r>
              <a:rPr lang="en-US" dirty="0"/>
              <a:t>&gt; tag to  specify the type of numbering.</a:t>
            </a:r>
          </a:p>
          <a:p>
            <a:r>
              <a:rPr lang="en-US" dirty="0"/>
              <a:t> By default, it is a number</a:t>
            </a:r>
          </a:p>
          <a:p>
            <a:r>
              <a:rPr lang="en-US" dirty="0"/>
              <a:t> &lt;</a:t>
            </a:r>
            <a:r>
              <a:rPr lang="en-US" dirty="0" err="1"/>
              <a:t>ol</a:t>
            </a:r>
            <a:r>
              <a:rPr lang="en-US" dirty="0"/>
              <a:t> type = "1"&gt; - Default-Case Numerals.</a:t>
            </a:r>
          </a:p>
          <a:p>
            <a:r>
              <a:rPr lang="en-US" dirty="0"/>
              <a:t>&lt;</a:t>
            </a:r>
            <a:r>
              <a:rPr lang="en-US" dirty="0" err="1"/>
              <a:t>ol</a:t>
            </a:r>
            <a:r>
              <a:rPr lang="en-US" dirty="0"/>
              <a:t> type = "I"&gt; - Upper-Case Numerals.</a:t>
            </a:r>
          </a:p>
          <a:p>
            <a:r>
              <a:rPr lang="en-US" dirty="0"/>
              <a:t>&lt;</a:t>
            </a:r>
            <a:r>
              <a:rPr lang="en-US" dirty="0" err="1"/>
              <a:t>ol</a:t>
            </a:r>
            <a:r>
              <a:rPr lang="en-US" dirty="0"/>
              <a:t> type = "</a:t>
            </a:r>
            <a:r>
              <a:rPr lang="en-US" dirty="0" err="1"/>
              <a:t>i</a:t>
            </a:r>
            <a:r>
              <a:rPr lang="en-US" dirty="0"/>
              <a:t>"&gt; - Lower-Case Numerals.</a:t>
            </a:r>
          </a:p>
          <a:p>
            <a:r>
              <a:rPr lang="en-US" dirty="0"/>
              <a:t>&lt;</a:t>
            </a:r>
            <a:r>
              <a:rPr lang="en-US" dirty="0" err="1"/>
              <a:t>ol</a:t>
            </a:r>
            <a:r>
              <a:rPr lang="en-US" dirty="0"/>
              <a:t> type = "A"&gt; - Upper-Case Letters.</a:t>
            </a:r>
          </a:p>
          <a:p>
            <a:r>
              <a:rPr lang="en-US" dirty="0"/>
              <a:t>&lt;</a:t>
            </a:r>
            <a:r>
              <a:rPr lang="en-US" dirty="0" err="1"/>
              <a:t>ol</a:t>
            </a:r>
            <a:r>
              <a:rPr lang="en-US" dirty="0"/>
              <a:t> type = "a"&gt; - Lower-Case Letters.</a:t>
            </a:r>
          </a:p>
        </p:txBody>
      </p:sp>
      <p:sp>
        <p:nvSpPr>
          <p:cNvPr id="4" name="Footer Placeholder 3">
            <a:extLst>
              <a:ext uri="{FF2B5EF4-FFF2-40B4-BE49-F238E27FC236}">
                <a16:creationId xmlns:a16="http://schemas.microsoft.com/office/drawing/2014/main" id="{D8A2C0A1-6D9C-46DD-8580-FF1E18D75DDC}"/>
              </a:ext>
            </a:extLst>
          </p:cNvPr>
          <p:cNvSpPr>
            <a:spLocks noGrp="1"/>
          </p:cNvSpPr>
          <p:nvPr>
            <p:ph type="ftr" sz="quarter" idx="11"/>
          </p:nvPr>
        </p:nvSpPr>
        <p:spPr/>
        <p:txBody>
          <a:bodyPr/>
          <a:lstStyle/>
          <a:p>
            <a:r>
              <a:rPr lang="en-US"/>
              <a:t>Lovely Professional University</a:t>
            </a:r>
          </a:p>
        </p:txBody>
      </p:sp>
    </p:spTree>
    <p:extLst>
      <p:ext uri="{BB962C8B-B14F-4D97-AF65-F5344CB8AC3E}">
        <p14:creationId xmlns:p14="http://schemas.microsoft.com/office/powerpoint/2010/main" val="149142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5C782-9F93-46CF-B730-97D4F7FF8C54}"/>
              </a:ext>
            </a:extLst>
          </p:cNvPr>
          <p:cNvSpPr>
            <a:spLocks noGrp="1"/>
          </p:cNvSpPr>
          <p:nvPr>
            <p:ph type="title"/>
          </p:nvPr>
        </p:nvSpPr>
        <p:spPr/>
        <p:txBody>
          <a:bodyPr/>
          <a:lstStyle/>
          <a:p>
            <a:r>
              <a:rPr lang="en-US" dirty="0"/>
              <a:t>Example program</a:t>
            </a:r>
          </a:p>
        </p:txBody>
      </p:sp>
      <p:sp>
        <p:nvSpPr>
          <p:cNvPr id="3" name="Content Placeholder 2">
            <a:extLst>
              <a:ext uri="{FF2B5EF4-FFF2-40B4-BE49-F238E27FC236}">
                <a16:creationId xmlns:a16="http://schemas.microsoft.com/office/drawing/2014/main" id="{5FD4B4FD-F14F-4B38-BDC8-8D6A4C583846}"/>
              </a:ext>
            </a:extLst>
          </p:cNvPr>
          <p:cNvSpPr>
            <a:spLocks noGrp="1"/>
          </p:cNvSpPr>
          <p:nvPr>
            <p:ph idx="1"/>
          </p:nvPr>
        </p:nvSpPr>
        <p:spPr/>
        <p:txBody>
          <a:bodyPr/>
          <a:lstStyle/>
          <a:p>
            <a:r>
              <a:rPr lang="it-IT" dirty="0"/>
              <a:t>&lt;body&gt;</a:t>
            </a:r>
          </a:p>
          <a:p>
            <a:r>
              <a:rPr lang="it-IT" dirty="0"/>
              <a:t>      &lt;ol type = "1"&gt;  &lt;ol type= "I" &gt; , &lt;ul type = "circle"&gt;, &lt;ul type = "square"&gt;, &lt;ul type = "disc"&gt;</a:t>
            </a:r>
          </a:p>
          <a:p>
            <a:r>
              <a:rPr lang="it-IT" dirty="0"/>
              <a:t>         &lt;li&gt;Beetroot&lt;/li&gt;</a:t>
            </a:r>
          </a:p>
          <a:p>
            <a:r>
              <a:rPr lang="it-IT" dirty="0"/>
              <a:t>         &lt;li&gt;Ginger&lt;/li&gt;</a:t>
            </a:r>
          </a:p>
          <a:p>
            <a:r>
              <a:rPr lang="it-IT" dirty="0"/>
              <a:t>         &lt;li&gt;Potato&lt;/li&gt;</a:t>
            </a:r>
          </a:p>
          <a:p>
            <a:r>
              <a:rPr lang="it-IT" dirty="0"/>
              <a:t>         &lt;li&gt;Radish&lt;/li&gt;</a:t>
            </a:r>
          </a:p>
          <a:p>
            <a:r>
              <a:rPr lang="it-IT" dirty="0"/>
              <a:t>      &lt;/ol&gt;</a:t>
            </a:r>
          </a:p>
          <a:p>
            <a:r>
              <a:rPr lang="it-IT" dirty="0"/>
              <a:t>   &lt;/body&gt;</a:t>
            </a:r>
          </a:p>
          <a:p>
            <a:endParaRPr lang="en-US" dirty="0"/>
          </a:p>
        </p:txBody>
      </p:sp>
      <p:sp>
        <p:nvSpPr>
          <p:cNvPr id="4" name="Footer Placeholder 3">
            <a:extLst>
              <a:ext uri="{FF2B5EF4-FFF2-40B4-BE49-F238E27FC236}">
                <a16:creationId xmlns:a16="http://schemas.microsoft.com/office/drawing/2014/main" id="{04154755-9EC1-489C-82DB-7EAB9F6F8D01}"/>
              </a:ext>
            </a:extLst>
          </p:cNvPr>
          <p:cNvSpPr>
            <a:spLocks noGrp="1"/>
          </p:cNvSpPr>
          <p:nvPr>
            <p:ph type="ftr" sz="quarter" idx="11"/>
          </p:nvPr>
        </p:nvSpPr>
        <p:spPr/>
        <p:txBody>
          <a:bodyPr/>
          <a:lstStyle/>
          <a:p>
            <a:r>
              <a:rPr lang="en-US"/>
              <a:t>Lovely Professional University</a:t>
            </a:r>
          </a:p>
        </p:txBody>
      </p:sp>
    </p:spTree>
    <p:extLst>
      <p:ext uri="{BB962C8B-B14F-4D97-AF65-F5344CB8AC3E}">
        <p14:creationId xmlns:p14="http://schemas.microsoft.com/office/powerpoint/2010/main" val="680838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029E-751A-405F-A944-F52FFB83BC80}"/>
              </a:ext>
            </a:extLst>
          </p:cNvPr>
          <p:cNvSpPr>
            <a:spLocks noGrp="1"/>
          </p:cNvSpPr>
          <p:nvPr>
            <p:ph type="title"/>
          </p:nvPr>
        </p:nvSpPr>
        <p:spPr/>
        <p:txBody>
          <a:bodyPr/>
          <a:lstStyle/>
          <a:p>
            <a:r>
              <a:rPr lang="en-US" dirty="0"/>
              <a:t>Example Program</a:t>
            </a:r>
          </a:p>
        </p:txBody>
      </p:sp>
      <p:sp>
        <p:nvSpPr>
          <p:cNvPr id="3" name="Content Placeholder 2">
            <a:extLst>
              <a:ext uri="{FF2B5EF4-FFF2-40B4-BE49-F238E27FC236}">
                <a16:creationId xmlns:a16="http://schemas.microsoft.com/office/drawing/2014/main" id="{AA2C015E-B6B4-489B-B122-6F02FE8A7F2A}"/>
              </a:ext>
            </a:extLst>
          </p:cNvPr>
          <p:cNvSpPr>
            <a:spLocks noGrp="1"/>
          </p:cNvSpPr>
          <p:nvPr>
            <p:ph idx="1"/>
          </p:nvPr>
        </p:nvSpPr>
        <p:spPr/>
        <p:txBody>
          <a:bodyPr>
            <a:normAutofit fontScale="92500" lnSpcReduction="20000"/>
          </a:bodyPr>
          <a:lstStyle/>
          <a:p>
            <a:pPr marL="0" indent="0" algn="just">
              <a:buNone/>
            </a:pPr>
            <a:r>
              <a:rPr lang="en-US" b="1" i="0" dirty="0">
                <a:solidFill>
                  <a:srgbClr val="006699"/>
                </a:solidFill>
                <a:effectLst/>
                <a:latin typeface="inter-regular"/>
              </a:rPr>
              <a:t>&lt;dl&gt;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&lt;dt&gt;</a:t>
            </a:r>
            <a:r>
              <a:rPr lang="en-US" b="0" i="0" dirty="0">
                <a:solidFill>
                  <a:srgbClr val="000000"/>
                </a:solidFill>
                <a:effectLst/>
                <a:latin typeface="inter-regular"/>
              </a:rPr>
              <a:t>Aries</a:t>
            </a:r>
            <a:r>
              <a:rPr lang="en-US" b="1" i="0" dirty="0">
                <a:solidFill>
                  <a:srgbClr val="006699"/>
                </a:solidFill>
                <a:effectLst/>
                <a:latin typeface="inter-regular"/>
              </a:rPr>
              <a:t>&lt;/dt&gt;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&lt;dd&gt;</a:t>
            </a:r>
            <a:r>
              <a:rPr lang="en-US" b="0" i="0" dirty="0">
                <a:solidFill>
                  <a:srgbClr val="000000"/>
                </a:solidFill>
                <a:effectLst/>
                <a:latin typeface="inter-regular"/>
              </a:rPr>
              <a:t>-One of the 12 horoscope sign.</a:t>
            </a:r>
            <a:r>
              <a:rPr lang="en-US" b="1" i="0" dirty="0">
                <a:solidFill>
                  <a:srgbClr val="006699"/>
                </a:solidFill>
                <a:effectLst/>
                <a:latin typeface="inter-regular"/>
              </a:rPr>
              <a:t>&lt;/dd&gt;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&lt;dt&gt;</a:t>
            </a:r>
            <a:r>
              <a:rPr lang="en-US" b="0" i="0" dirty="0">
                <a:solidFill>
                  <a:srgbClr val="000000"/>
                </a:solidFill>
                <a:effectLst/>
                <a:latin typeface="inter-regular"/>
              </a:rPr>
              <a:t>Bingo</a:t>
            </a:r>
            <a:r>
              <a:rPr lang="en-US" b="1" i="0" dirty="0">
                <a:solidFill>
                  <a:srgbClr val="006699"/>
                </a:solidFill>
                <a:effectLst/>
                <a:latin typeface="inter-regular"/>
              </a:rPr>
              <a:t>&lt;/dt&gt;</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		&lt;dd&gt;</a:t>
            </a:r>
            <a:r>
              <a:rPr lang="en-US" b="0" i="0" dirty="0">
                <a:solidFill>
                  <a:srgbClr val="000000"/>
                </a:solidFill>
                <a:effectLst/>
                <a:latin typeface="inter-regular"/>
              </a:rPr>
              <a:t>-One of my evening snacks</a:t>
            </a:r>
            <a:r>
              <a:rPr lang="en-US" b="1" i="0" dirty="0">
                <a:solidFill>
                  <a:srgbClr val="006699"/>
                </a:solidFill>
                <a:effectLst/>
                <a:latin typeface="inter-regular"/>
              </a:rPr>
              <a:t>&lt;/dd&gt;</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	&lt;dt&gt;</a:t>
            </a:r>
            <a:r>
              <a:rPr lang="en-US" b="0" i="0" dirty="0">
                <a:solidFill>
                  <a:srgbClr val="000000"/>
                </a:solidFill>
                <a:effectLst/>
                <a:latin typeface="inter-regular"/>
              </a:rPr>
              <a:t>Leo</a:t>
            </a:r>
            <a:r>
              <a:rPr lang="en-US" b="1" i="0" dirty="0">
                <a:solidFill>
                  <a:srgbClr val="006699"/>
                </a:solidFill>
                <a:effectLst/>
                <a:latin typeface="inter-regular"/>
              </a:rPr>
              <a:t>&lt;/dt&gt;</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		&lt;dd&gt;</a:t>
            </a:r>
            <a:r>
              <a:rPr lang="en-US" b="0" i="0" dirty="0">
                <a:solidFill>
                  <a:srgbClr val="000000"/>
                </a:solidFill>
                <a:effectLst/>
                <a:latin typeface="inter-regular"/>
              </a:rPr>
              <a:t>-It is also an one of the 12 horoscope sign.</a:t>
            </a:r>
            <a:r>
              <a:rPr lang="en-US" b="1" i="0" dirty="0">
                <a:solidFill>
                  <a:srgbClr val="006699"/>
                </a:solidFill>
                <a:effectLst/>
                <a:latin typeface="inter-regular"/>
              </a:rPr>
              <a:t>&lt;/dd&gt;</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	&lt;dt&gt;</a:t>
            </a:r>
            <a:r>
              <a:rPr lang="en-US" b="0" i="0" dirty="0">
                <a:solidFill>
                  <a:srgbClr val="000000"/>
                </a:solidFill>
                <a:effectLst/>
                <a:latin typeface="inter-regular"/>
              </a:rPr>
              <a:t>Oracle</a:t>
            </a:r>
            <a:r>
              <a:rPr lang="en-US" b="1" i="0" dirty="0">
                <a:solidFill>
                  <a:srgbClr val="006699"/>
                </a:solidFill>
                <a:effectLst/>
                <a:latin typeface="inter-regular"/>
              </a:rPr>
              <a:t>&lt;/dt&gt;</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		&lt;dd&gt;</a:t>
            </a:r>
            <a:r>
              <a:rPr lang="en-US" b="0" i="0" dirty="0">
                <a:solidFill>
                  <a:srgbClr val="000000"/>
                </a:solidFill>
                <a:effectLst/>
                <a:latin typeface="inter-regular"/>
              </a:rPr>
              <a:t>-It is a multinational technology corporation.</a:t>
            </a:r>
            <a:r>
              <a:rPr lang="en-US" b="1" i="0" dirty="0">
                <a:solidFill>
                  <a:srgbClr val="006699"/>
                </a:solidFill>
                <a:effectLst/>
                <a:latin typeface="inter-regular"/>
              </a:rPr>
              <a:t>&lt;/dd&gt;</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&lt;/dl&gt;</a:t>
            </a:r>
            <a:r>
              <a:rPr lang="en-US" b="0" i="0" dirty="0">
                <a:solidFill>
                  <a:srgbClr val="000000"/>
                </a:solidFill>
                <a:effectLst/>
                <a:latin typeface="inter-regular"/>
              </a:rPr>
              <a:t>  </a:t>
            </a:r>
          </a:p>
          <a:p>
            <a:endParaRPr lang="en-US" dirty="0"/>
          </a:p>
        </p:txBody>
      </p:sp>
      <p:sp>
        <p:nvSpPr>
          <p:cNvPr id="4" name="Footer Placeholder 3">
            <a:extLst>
              <a:ext uri="{FF2B5EF4-FFF2-40B4-BE49-F238E27FC236}">
                <a16:creationId xmlns:a16="http://schemas.microsoft.com/office/drawing/2014/main" id="{2FDE82D5-2060-4794-B139-B1A8BBE2B259}"/>
              </a:ext>
            </a:extLst>
          </p:cNvPr>
          <p:cNvSpPr>
            <a:spLocks noGrp="1"/>
          </p:cNvSpPr>
          <p:nvPr>
            <p:ph type="ftr" sz="quarter" idx="11"/>
          </p:nvPr>
        </p:nvSpPr>
        <p:spPr/>
        <p:txBody>
          <a:bodyPr/>
          <a:lstStyle/>
          <a:p>
            <a:r>
              <a:rPr lang="en-US" sz="1800" b="1" dirty="0"/>
              <a:t>Lovely Professional University</a:t>
            </a:r>
          </a:p>
        </p:txBody>
      </p:sp>
      <p:sp>
        <p:nvSpPr>
          <p:cNvPr id="5" name="Slide Number Placeholder 4">
            <a:extLst>
              <a:ext uri="{FF2B5EF4-FFF2-40B4-BE49-F238E27FC236}">
                <a16:creationId xmlns:a16="http://schemas.microsoft.com/office/drawing/2014/main" id="{72ECC116-CA9B-49BE-9EB9-E6CD2D5E8193}"/>
              </a:ext>
            </a:extLst>
          </p:cNvPr>
          <p:cNvSpPr>
            <a:spLocks noGrp="1"/>
          </p:cNvSpPr>
          <p:nvPr>
            <p:ph type="sldNum" sz="quarter" idx="12"/>
          </p:nvPr>
        </p:nvSpPr>
        <p:spPr/>
        <p:txBody>
          <a:bodyPr/>
          <a:lstStyle/>
          <a:p>
            <a:fld id="{699BE967-9311-4DCA-9376-B71883C18474}" type="slidenum">
              <a:rPr lang="en-US" smtClean="0"/>
              <a:t>35</a:t>
            </a:fld>
            <a:endParaRPr lang="en-US"/>
          </a:p>
        </p:txBody>
      </p:sp>
      <p:pic>
        <p:nvPicPr>
          <p:cNvPr id="7" name="Picture 6">
            <a:extLst>
              <a:ext uri="{FF2B5EF4-FFF2-40B4-BE49-F238E27FC236}">
                <a16:creationId xmlns:a16="http://schemas.microsoft.com/office/drawing/2014/main" id="{FE0073BA-3A4A-4D77-B7B0-D0F53B953E68}"/>
              </a:ext>
            </a:extLst>
          </p:cNvPr>
          <p:cNvPicPr>
            <a:picLocks noChangeAspect="1"/>
          </p:cNvPicPr>
          <p:nvPr/>
        </p:nvPicPr>
        <p:blipFill rotWithShape="1">
          <a:blip r:embed="rId2"/>
          <a:srcRect l="51116" t="33223" r="17615" b="43792"/>
          <a:stretch/>
        </p:blipFill>
        <p:spPr>
          <a:xfrm>
            <a:off x="7787248" y="2135977"/>
            <a:ext cx="4384432" cy="1962595"/>
          </a:xfrm>
          <a:prstGeom prst="rect">
            <a:avLst/>
          </a:prstGeom>
        </p:spPr>
      </p:pic>
      <p:pic>
        <p:nvPicPr>
          <p:cNvPr id="8" name="Picture 7">
            <a:extLst>
              <a:ext uri="{FF2B5EF4-FFF2-40B4-BE49-F238E27FC236}">
                <a16:creationId xmlns:a16="http://schemas.microsoft.com/office/drawing/2014/main" id="{4A9E0AEF-FA99-4A70-A282-0B190D6952B0}"/>
              </a:ext>
            </a:extLst>
          </p:cNvPr>
          <p:cNvPicPr>
            <a:picLocks noChangeAspect="1"/>
          </p:cNvPicPr>
          <p:nvPr/>
        </p:nvPicPr>
        <p:blipFill rotWithShape="1">
          <a:blip r:embed="rId3">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1116667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9A77-B3CA-44A3-A1BB-121118157506}"/>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58A6D4D9-BFB6-4150-938F-70429427CE0F}"/>
              </a:ext>
            </a:extLst>
          </p:cNvPr>
          <p:cNvSpPr>
            <a:spLocks noGrp="1"/>
          </p:cNvSpPr>
          <p:nvPr>
            <p:ph idx="1"/>
          </p:nvPr>
        </p:nvSpPr>
        <p:spPr/>
        <p:txBody>
          <a:bodyPr/>
          <a:lstStyle/>
          <a:p>
            <a:r>
              <a:rPr lang="en-US" dirty="0"/>
              <a:t> For arranging your list items in same way as they were arranged in dictionary which tag you will use?</a:t>
            </a:r>
          </a:p>
          <a:p>
            <a:r>
              <a:rPr lang="en-US" dirty="0"/>
              <a:t>A) &lt;ul&gt;</a:t>
            </a:r>
          </a:p>
          <a:p>
            <a:r>
              <a:rPr lang="en-US" dirty="0"/>
              <a:t>B) &lt;</a:t>
            </a:r>
            <a:r>
              <a:rPr lang="en-US" dirty="0" err="1"/>
              <a:t>ol</a:t>
            </a:r>
            <a:r>
              <a:rPr lang="en-US" dirty="0"/>
              <a:t>&gt;</a:t>
            </a:r>
          </a:p>
          <a:p>
            <a:r>
              <a:rPr lang="en-US" dirty="0"/>
              <a:t>C) &lt;li&gt;</a:t>
            </a:r>
          </a:p>
          <a:p>
            <a:r>
              <a:rPr lang="en-US" dirty="0"/>
              <a:t>D) &lt;dl&gt;</a:t>
            </a:r>
          </a:p>
          <a:p>
            <a:endParaRPr lang="en-US" dirty="0"/>
          </a:p>
        </p:txBody>
      </p:sp>
      <p:sp>
        <p:nvSpPr>
          <p:cNvPr id="4" name="Footer Placeholder 3">
            <a:extLst>
              <a:ext uri="{FF2B5EF4-FFF2-40B4-BE49-F238E27FC236}">
                <a16:creationId xmlns:a16="http://schemas.microsoft.com/office/drawing/2014/main" id="{9AE25354-C8C3-4C57-90D2-6F9E773C5F1B}"/>
              </a:ext>
            </a:extLst>
          </p:cNvPr>
          <p:cNvSpPr>
            <a:spLocks noGrp="1"/>
          </p:cNvSpPr>
          <p:nvPr>
            <p:ph type="ftr" sz="quarter" idx="11"/>
          </p:nvPr>
        </p:nvSpPr>
        <p:spPr/>
        <p:txBody>
          <a:bodyPr/>
          <a:lstStyle/>
          <a:p>
            <a:r>
              <a:rPr lang="en-US" sz="1800" b="1" dirty="0"/>
              <a:t>Lovely Professional University</a:t>
            </a:r>
          </a:p>
        </p:txBody>
      </p:sp>
      <p:sp>
        <p:nvSpPr>
          <p:cNvPr id="5" name="Slide Number Placeholder 4">
            <a:extLst>
              <a:ext uri="{FF2B5EF4-FFF2-40B4-BE49-F238E27FC236}">
                <a16:creationId xmlns:a16="http://schemas.microsoft.com/office/drawing/2014/main" id="{5E73041B-EC1F-4685-9F19-B8E2452C121A}"/>
              </a:ext>
            </a:extLst>
          </p:cNvPr>
          <p:cNvSpPr>
            <a:spLocks noGrp="1"/>
          </p:cNvSpPr>
          <p:nvPr>
            <p:ph type="sldNum" sz="quarter" idx="12"/>
          </p:nvPr>
        </p:nvSpPr>
        <p:spPr/>
        <p:txBody>
          <a:bodyPr/>
          <a:lstStyle/>
          <a:p>
            <a:fld id="{699BE967-9311-4DCA-9376-B71883C18474}" type="slidenum">
              <a:rPr lang="en-US" smtClean="0"/>
              <a:t>36</a:t>
            </a:fld>
            <a:endParaRPr lang="en-US"/>
          </a:p>
        </p:txBody>
      </p:sp>
      <p:pic>
        <p:nvPicPr>
          <p:cNvPr id="8" name="Picture 7">
            <a:extLst>
              <a:ext uri="{FF2B5EF4-FFF2-40B4-BE49-F238E27FC236}">
                <a16:creationId xmlns:a16="http://schemas.microsoft.com/office/drawing/2014/main" id="{26D95A42-BDB0-490F-B6A2-E7B519EA91FB}"/>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1016371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D2B89-90B0-47CF-B601-0A5E7CD22935}"/>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312C3E88-DBB2-4E5E-8A33-9C365308DAF3}"/>
              </a:ext>
            </a:extLst>
          </p:cNvPr>
          <p:cNvSpPr>
            <a:spLocks noGrp="1"/>
          </p:cNvSpPr>
          <p:nvPr>
            <p:ph idx="1"/>
          </p:nvPr>
        </p:nvSpPr>
        <p:spPr/>
        <p:txBody>
          <a:bodyPr/>
          <a:lstStyle/>
          <a:p>
            <a:pPr marL="228600">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 ordered list in HTML document starts with a</a:t>
            </a:r>
          </a:p>
          <a:p>
            <a:pPr marL="342900" lvl="0" indent="-342900">
              <a:buFont typeface="+mj-lt"/>
              <a:buAutoNum type="alphaUcParenR"/>
            </a:pPr>
            <a:r>
              <a:rPr lang="en-US" sz="1800" dirty="0">
                <a:solidFill>
                  <a:schemeClr val="tx1"/>
                </a:solidFill>
                <a:effectLst/>
                <a:latin typeface="Times New Roman" panose="02020603050405020304" pitchFamily="18" charset="0"/>
                <a:ea typeface="Times New Roman" panose="02020603050405020304" pitchFamily="18" charset="0"/>
              </a:rPr>
              <a:t>&lt;ul &gt; tag</a:t>
            </a:r>
          </a:p>
          <a:p>
            <a:pPr marL="342900" lvl="0" indent="-342900">
              <a:buFont typeface="+mj-lt"/>
              <a:buAutoNum type="alphaUcParenR"/>
            </a:pPr>
            <a:r>
              <a:rPr lang="en-US" sz="1800" dirty="0">
                <a:solidFill>
                  <a:schemeClr val="tx1"/>
                </a:solidFill>
                <a:effectLst/>
                <a:latin typeface="Times New Roman" panose="02020603050405020304" pitchFamily="18" charset="0"/>
                <a:ea typeface="Times New Roman" panose="02020603050405020304" pitchFamily="18" charset="0"/>
              </a:rPr>
              <a:t>&lt;</a:t>
            </a:r>
            <a:r>
              <a:rPr lang="en-US" sz="1800" dirty="0" err="1">
                <a:solidFill>
                  <a:schemeClr val="tx1"/>
                </a:solidFill>
                <a:effectLst/>
                <a:latin typeface="Times New Roman" panose="02020603050405020304" pitchFamily="18" charset="0"/>
                <a:ea typeface="Times New Roman" panose="02020603050405020304" pitchFamily="18" charset="0"/>
              </a:rPr>
              <a:t>ol</a:t>
            </a:r>
            <a:r>
              <a:rPr lang="en-US" sz="1800" dirty="0">
                <a:solidFill>
                  <a:schemeClr val="tx1"/>
                </a:solidFill>
                <a:effectLst/>
                <a:latin typeface="Times New Roman" panose="02020603050405020304" pitchFamily="18" charset="0"/>
                <a:ea typeface="Times New Roman" panose="02020603050405020304" pitchFamily="18" charset="0"/>
              </a:rPr>
              <a:t>&gt; tag</a:t>
            </a:r>
          </a:p>
          <a:p>
            <a:pPr marL="342900" lvl="0" indent="-342900">
              <a:buFont typeface="+mj-lt"/>
              <a:buAutoNum type="alphaUcParenR"/>
            </a:pPr>
            <a:r>
              <a:rPr lang="en-US" sz="1800" dirty="0">
                <a:solidFill>
                  <a:schemeClr val="tx1"/>
                </a:solidFill>
                <a:effectLst/>
                <a:latin typeface="Times New Roman" panose="02020603050405020304" pitchFamily="18" charset="0"/>
                <a:ea typeface="Times New Roman" panose="02020603050405020304" pitchFamily="18" charset="0"/>
              </a:rPr>
              <a:t>&lt;li&gt; tag</a:t>
            </a:r>
          </a:p>
          <a:p>
            <a:pPr marL="342900" lvl="0" indent="-342900">
              <a:buFont typeface="+mj-lt"/>
              <a:buAutoNum type="alphaUcParenR"/>
            </a:pPr>
            <a:r>
              <a:rPr lang="en-US" sz="1800" dirty="0">
                <a:solidFill>
                  <a:schemeClr val="tx1"/>
                </a:solidFill>
                <a:effectLst/>
                <a:latin typeface="Times New Roman" panose="02020603050405020304" pitchFamily="18" charset="0"/>
                <a:ea typeface="Times New Roman" panose="02020603050405020304" pitchFamily="18" charset="0"/>
              </a:rPr>
              <a:t> None of the above</a:t>
            </a:r>
          </a:p>
          <a:p>
            <a:endParaRPr lang="en-US" dirty="0"/>
          </a:p>
        </p:txBody>
      </p:sp>
      <p:sp>
        <p:nvSpPr>
          <p:cNvPr id="4" name="Footer Placeholder 3">
            <a:extLst>
              <a:ext uri="{FF2B5EF4-FFF2-40B4-BE49-F238E27FC236}">
                <a16:creationId xmlns:a16="http://schemas.microsoft.com/office/drawing/2014/main" id="{DE6D1661-4C90-425B-9E76-11C342B3B52A}"/>
              </a:ext>
            </a:extLst>
          </p:cNvPr>
          <p:cNvSpPr>
            <a:spLocks noGrp="1"/>
          </p:cNvSpPr>
          <p:nvPr>
            <p:ph type="ftr" sz="quarter" idx="11"/>
          </p:nvPr>
        </p:nvSpPr>
        <p:spPr/>
        <p:txBody>
          <a:bodyPr/>
          <a:lstStyle/>
          <a:p>
            <a:r>
              <a:rPr lang="en-US" sz="1800" b="1" dirty="0"/>
              <a:t>Lovely Professional University</a:t>
            </a:r>
          </a:p>
        </p:txBody>
      </p:sp>
      <p:sp>
        <p:nvSpPr>
          <p:cNvPr id="5" name="Slide Number Placeholder 4">
            <a:extLst>
              <a:ext uri="{FF2B5EF4-FFF2-40B4-BE49-F238E27FC236}">
                <a16:creationId xmlns:a16="http://schemas.microsoft.com/office/drawing/2014/main" id="{2A81E581-7A52-4B87-85EE-7E825B58EDAE}"/>
              </a:ext>
            </a:extLst>
          </p:cNvPr>
          <p:cNvSpPr>
            <a:spLocks noGrp="1"/>
          </p:cNvSpPr>
          <p:nvPr>
            <p:ph type="sldNum" sz="quarter" idx="12"/>
          </p:nvPr>
        </p:nvSpPr>
        <p:spPr/>
        <p:txBody>
          <a:bodyPr/>
          <a:lstStyle/>
          <a:p>
            <a:fld id="{699BE967-9311-4DCA-9376-B71883C18474}" type="slidenum">
              <a:rPr lang="en-US" smtClean="0"/>
              <a:t>37</a:t>
            </a:fld>
            <a:endParaRPr lang="en-US"/>
          </a:p>
        </p:txBody>
      </p:sp>
      <p:pic>
        <p:nvPicPr>
          <p:cNvPr id="6" name="Picture 5">
            <a:extLst>
              <a:ext uri="{FF2B5EF4-FFF2-40B4-BE49-F238E27FC236}">
                <a16:creationId xmlns:a16="http://schemas.microsoft.com/office/drawing/2014/main" id="{4F9DD103-4C68-4251-84B6-59E068927188}"/>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3359675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25FE-3FD7-42D5-A587-2852F8B2E566}"/>
              </a:ext>
            </a:extLst>
          </p:cNvPr>
          <p:cNvSpPr>
            <a:spLocks noGrp="1"/>
          </p:cNvSpPr>
          <p:nvPr>
            <p:ph type="title"/>
          </p:nvPr>
        </p:nvSpPr>
        <p:spPr/>
        <p:txBody>
          <a:bodyPr/>
          <a:lstStyle/>
          <a:p>
            <a:r>
              <a:rPr lang="en-US" dirty="0"/>
              <a:t>HTML links- Hyperlinks</a:t>
            </a:r>
          </a:p>
        </p:txBody>
      </p:sp>
      <p:sp>
        <p:nvSpPr>
          <p:cNvPr id="3" name="Content Placeholder 2">
            <a:extLst>
              <a:ext uri="{FF2B5EF4-FFF2-40B4-BE49-F238E27FC236}">
                <a16:creationId xmlns:a16="http://schemas.microsoft.com/office/drawing/2014/main" id="{4BFEFB42-C629-407B-8ABC-AA336CF85959}"/>
              </a:ext>
            </a:extLst>
          </p:cNvPr>
          <p:cNvSpPr>
            <a:spLocks noGrp="1"/>
          </p:cNvSpPr>
          <p:nvPr>
            <p:ph idx="1"/>
          </p:nvPr>
        </p:nvSpPr>
        <p:spPr>
          <a:xfrm>
            <a:off x="1097280" y="1845733"/>
            <a:ext cx="10058400" cy="4430375"/>
          </a:xfrm>
        </p:spPr>
        <p:txBody>
          <a:bodyPr>
            <a:normAutofit fontScale="47500" lnSpcReduction="20000"/>
          </a:bodyPr>
          <a:lstStyle/>
          <a:p>
            <a:pPr algn="l">
              <a:buFont typeface="Wingdings" panose="05000000000000000000" pitchFamily="2" charset="2"/>
              <a:buChar char="§"/>
            </a:pPr>
            <a:r>
              <a:rPr lang="en-US" dirty="0"/>
              <a:t>  </a:t>
            </a:r>
            <a:r>
              <a:rPr lang="en-US" sz="2500" b="0" i="0" dirty="0">
                <a:solidFill>
                  <a:srgbClr val="000000"/>
                </a:solidFill>
                <a:effectLst/>
                <a:latin typeface="Verdana" panose="020B0604030504040204" pitchFamily="34" charset="0"/>
              </a:rPr>
              <a:t>HTML links are hyperlinks.</a:t>
            </a:r>
          </a:p>
          <a:p>
            <a:pPr algn="l">
              <a:buFont typeface="Wingdings" panose="05000000000000000000" pitchFamily="2" charset="2"/>
              <a:buChar char="§"/>
            </a:pPr>
            <a:r>
              <a:rPr lang="en-US" sz="2500" dirty="0">
                <a:solidFill>
                  <a:srgbClr val="000000"/>
                </a:solidFill>
                <a:latin typeface="Verdana" panose="020B0604030504040204" pitchFamily="34" charset="0"/>
              </a:rPr>
              <a:t> </a:t>
            </a:r>
            <a:r>
              <a:rPr lang="en-US" sz="2500" b="0" i="0" dirty="0">
                <a:solidFill>
                  <a:srgbClr val="000000"/>
                </a:solidFill>
                <a:effectLst/>
                <a:latin typeface="Verdana" panose="020B0604030504040204" pitchFamily="34" charset="0"/>
              </a:rPr>
              <a:t>You can click on a link and jump to another document.</a:t>
            </a:r>
          </a:p>
          <a:p>
            <a:pPr algn="l">
              <a:buFont typeface="Wingdings" panose="05000000000000000000" pitchFamily="2" charset="2"/>
              <a:buChar char="§"/>
            </a:pPr>
            <a:r>
              <a:rPr lang="en-US" sz="2500" dirty="0">
                <a:solidFill>
                  <a:srgbClr val="000000"/>
                </a:solidFill>
                <a:latin typeface="Verdana" panose="020B0604030504040204" pitchFamily="34" charset="0"/>
              </a:rPr>
              <a:t> </a:t>
            </a:r>
            <a:r>
              <a:rPr lang="en-US" sz="2500" b="0" i="0" dirty="0">
                <a:solidFill>
                  <a:srgbClr val="000000"/>
                </a:solidFill>
                <a:effectLst/>
                <a:latin typeface="Verdana" panose="020B0604030504040204" pitchFamily="34" charset="0"/>
              </a:rPr>
              <a:t>When you move the mouse over a link, the mouse arrow will turn into a little hand.</a:t>
            </a:r>
          </a:p>
          <a:p>
            <a:pPr algn="l"/>
            <a:r>
              <a:rPr lang="en-US" sz="2500" b="0" i="0" dirty="0">
                <a:solidFill>
                  <a:srgbClr val="000000"/>
                </a:solidFill>
                <a:effectLst/>
                <a:latin typeface="Verdana" panose="020B0604030504040204" pitchFamily="34" charset="0"/>
              </a:rPr>
              <a:t>** A link does not have to be text. A link can be an image or any other HTML element!**</a:t>
            </a:r>
          </a:p>
          <a:p>
            <a:pPr algn="l"/>
            <a:r>
              <a:rPr lang="en-US" sz="2500" dirty="0">
                <a:solidFill>
                  <a:srgbClr val="000000"/>
                </a:solidFill>
                <a:latin typeface="Verdana" panose="020B0604030504040204" pitchFamily="34" charset="0"/>
              </a:rPr>
              <a:t>Syntax: </a:t>
            </a:r>
            <a:r>
              <a:rPr lang="en-US" sz="2500" b="0" i="0" dirty="0">
                <a:solidFill>
                  <a:srgbClr val="0000CD"/>
                </a:solidFill>
                <a:effectLst/>
                <a:latin typeface="Consolas" panose="020B0609020204030204" pitchFamily="49" charset="0"/>
              </a:rPr>
              <a:t>&lt;</a:t>
            </a:r>
            <a:r>
              <a:rPr lang="en-US" sz="2500" b="0" i="0" dirty="0">
                <a:solidFill>
                  <a:srgbClr val="A52A2A"/>
                </a:solidFill>
                <a:effectLst/>
                <a:latin typeface="Consolas" panose="020B0609020204030204" pitchFamily="49" charset="0"/>
              </a:rPr>
              <a:t>a</a:t>
            </a:r>
            <a:r>
              <a:rPr lang="en-US" sz="2500" b="0" i="0" dirty="0">
                <a:solidFill>
                  <a:srgbClr val="FF0000"/>
                </a:solidFill>
                <a:effectLst/>
                <a:latin typeface="Consolas" panose="020B0609020204030204" pitchFamily="49" charset="0"/>
              </a:rPr>
              <a:t> </a:t>
            </a:r>
            <a:r>
              <a:rPr lang="en-US" sz="2500" b="0" i="0" dirty="0" err="1">
                <a:solidFill>
                  <a:srgbClr val="FF0000"/>
                </a:solidFill>
                <a:effectLst/>
                <a:latin typeface="Consolas" panose="020B0609020204030204" pitchFamily="49" charset="0"/>
              </a:rPr>
              <a:t>href</a:t>
            </a:r>
            <a:r>
              <a:rPr lang="en-US" sz="2500" b="0" i="0" dirty="0">
                <a:solidFill>
                  <a:srgbClr val="0000CD"/>
                </a:solidFill>
                <a:effectLst/>
                <a:latin typeface="Consolas" panose="020B0609020204030204" pitchFamily="49" charset="0"/>
              </a:rPr>
              <a:t>="</a:t>
            </a:r>
            <a:r>
              <a:rPr lang="en-US" sz="2500" b="0" i="1" dirty="0" err="1">
                <a:solidFill>
                  <a:srgbClr val="0000CD"/>
                </a:solidFill>
                <a:effectLst/>
                <a:latin typeface="Consolas" panose="020B0609020204030204" pitchFamily="49" charset="0"/>
              </a:rPr>
              <a:t>url</a:t>
            </a:r>
            <a:r>
              <a:rPr lang="en-US" sz="2500" b="0" i="0" dirty="0">
                <a:solidFill>
                  <a:srgbClr val="0000CD"/>
                </a:solidFill>
                <a:effectLst/>
                <a:latin typeface="Consolas" panose="020B0609020204030204" pitchFamily="49" charset="0"/>
              </a:rPr>
              <a:t>"&gt;</a:t>
            </a:r>
            <a:r>
              <a:rPr lang="en-US" sz="2500" b="0" i="1" dirty="0">
                <a:solidFill>
                  <a:srgbClr val="000000"/>
                </a:solidFill>
                <a:effectLst/>
                <a:latin typeface="Consolas" panose="020B0609020204030204" pitchFamily="49" charset="0"/>
              </a:rPr>
              <a:t>link text</a:t>
            </a:r>
            <a:r>
              <a:rPr lang="en-US" sz="2500" b="0" i="0" dirty="0">
                <a:solidFill>
                  <a:srgbClr val="0000CD"/>
                </a:solidFill>
                <a:effectLst/>
                <a:latin typeface="Consolas" panose="020B0609020204030204" pitchFamily="49" charset="0"/>
              </a:rPr>
              <a:t>&lt;</a:t>
            </a:r>
            <a:r>
              <a:rPr lang="en-US" sz="2500" b="0" i="0" dirty="0">
                <a:solidFill>
                  <a:srgbClr val="A52A2A"/>
                </a:solidFill>
                <a:effectLst/>
                <a:latin typeface="Consolas" panose="020B0609020204030204" pitchFamily="49" charset="0"/>
              </a:rPr>
              <a:t>/a</a:t>
            </a:r>
            <a:r>
              <a:rPr lang="en-US" sz="2500" b="0" i="0" dirty="0">
                <a:solidFill>
                  <a:srgbClr val="0000CD"/>
                </a:solidFill>
                <a:effectLst/>
                <a:latin typeface="Consolas" panose="020B0609020204030204" pitchFamily="49" charset="0"/>
              </a:rPr>
              <a:t>&gt;</a:t>
            </a:r>
          </a:p>
          <a:p>
            <a:pPr algn="l"/>
            <a:endParaRPr lang="en-US" b="0" i="0" dirty="0">
              <a:solidFill>
                <a:srgbClr val="000000"/>
              </a:solidFill>
              <a:effectLst/>
              <a:latin typeface="Consolas" panose="020B0609020204030204" pitchFamily="49" charset="0"/>
            </a:endParaRPr>
          </a:p>
          <a:p>
            <a:pPr>
              <a:buFont typeface="Wingdings" panose="05000000000000000000" pitchFamily="2" charset="2"/>
              <a:buChar char="§"/>
            </a:pPr>
            <a:r>
              <a:rPr lang="en-US" dirty="0"/>
              <a:t>.</a:t>
            </a:r>
            <a:r>
              <a:rPr lang="en-US" sz="2600" dirty="0"/>
              <a:t> The most important attribute of the &lt;a&gt; element is the </a:t>
            </a:r>
            <a:r>
              <a:rPr lang="en-US" sz="2600" dirty="0" err="1"/>
              <a:t>href</a:t>
            </a:r>
            <a:r>
              <a:rPr lang="en-US" sz="2600" dirty="0"/>
              <a:t> attribute, which indicates the link's destination.</a:t>
            </a:r>
          </a:p>
          <a:p>
            <a:pPr>
              <a:buFont typeface="Wingdings" panose="05000000000000000000" pitchFamily="2" charset="2"/>
              <a:buChar char="§"/>
            </a:pPr>
            <a:endParaRPr lang="en-US" sz="2600" dirty="0"/>
          </a:p>
          <a:p>
            <a:pPr>
              <a:buFont typeface="Wingdings" panose="05000000000000000000" pitchFamily="2" charset="2"/>
              <a:buChar char="§"/>
            </a:pPr>
            <a:r>
              <a:rPr lang="en-US" sz="2600" dirty="0"/>
              <a:t>  The link text is the part that will be visible to the reader.</a:t>
            </a:r>
          </a:p>
          <a:p>
            <a:pPr marL="0" indent="0">
              <a:buNone/>
            </a:pPr>
            <a:endParaRPr lang="en-US" sz="2600" dirty="0"/>
          </a:p>
          <a:p>
            <a:pPr>
              <a:buFont typeface="Wingdings" panose="05000000000000000000" pitchFamily="2" charset="2"/>
              <a:buChar char="§"/>
            </a:pPr>
            <a:r>
              <a:rPr lang="en-US" sz="2600" dirty="0"/>
              <a:t>  Clicking on the link text, will send the reader to the specified URL addres</a:t>
            </a:r>
            <a:r>
              <a:rPr lang="en-US" dirty="0"/>
              <a:t>s</a:t>
            </a:r>
          </a:p>
          <a:p>
            <a:endParaRPr lang="en-US" sz="2900" dirty="0"/>
          </a:p>
          <a:p>
            <a:br>
              <a:rPr lang="en-US" dirty="0"/>
            </a:br>
            <a:endParaRPr lang="en-US" b="0" i="0" dirty="0">
              <a:solidFill>
                <a:srgbClr val="000000"/>
              </a:solidFill>
              <a:effectLst/>
              <a:latin typeface="Verdana" panose="020B0604030504040204" pitchFamily="34" charset="0"/>
            </a:endParaRPr>
          </a:p>
          <a:p>
            <a:br>
              <a:rPr lang="en-US" dirty="0"/>
            </a:br>
            <a:endParaRPr lang="en-US" b="0" i="0" dirty="0">
              <a:solidFill>
                <a:srgbClr val="000000"/>
              </a:solidFill>
              <a:effectLst/>
              <a:latin typeface="Verdana" panose="020B0604030504040204" pitchFamily="34" charset="0"/>
            </a:endParaRPr>
          </a:p>
        </p:txBody>
      </p:sp>
      <p:sp>
        <p:nvSpPr>
          <p:cNvPr id="4" name="Footer Placeholder 3">
            <a:extLst>
              <a:ext uri="{FF2B5EF4-FFF2-40B4-BE49-F238E27FC236}">
                <a16:creationId xmlns:a16="http://schemas.microsoft.com/office/drawing/2014/main" id="{6601B8B6-3718-452C-A66A-EF375BCD750F}"/>
              </a:ext>
            </a:extLst>
          </p:cNvPr>
          <p:cNvSpPr>
            <a:spLocks noGrp="1"/>
          </p:cNvSpPr>
          <p:nvPr>
            <p:ph type="ftr" sz="quarter" idx="11"/>
          </p:nvPr>
        </p:nvSpPr>
        <p:spPr/>
        <p:txBody>
          <a:bodyPr/>
          <a:lstStyle/>
          <a:p>
            <a:r>
              <a:rPr lang="en-US" sz="1800" b="1" dirty="0"/>
              <a:t>Lovely Professional University</a:t>
            </a:r>
          </a:p>
        </p:txBody>
      </p:sp>
      <p:pic>
        <p:nvPicPr>
          <p:cNvPr id="5" name="Picture 4">
            <a:extLst>
              <a:ext uri="{FF2B5EF4-FFF2-40B4-BE49-F238E27FC236}">
                <a16:creationId xmlns:a16="http://schemas.microsoft.com/office/drawing/2014/main" id="{D3D446AE-8660-4003-B342-201ED7B94630}"/>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9106590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39E7-D07A-4B27-9FBA-A5832998B344}"/>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HTML Links - The target Attribute</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5741B850-4A8B-4507-AD52-CEAC506CFF45}"/>
              </a:ext>
            </a:extLst>
          </p:cNvPr>
          <p:cNvSpPr>
            <a:spLocks noGrp="1"/>
          </p:cNvSpPr>
          <p:nvPr>
            <p:ph idx="1"/>
          </p:nvPr>
        </p:nvSpPr>
        <p:spPr>
          <a:xfrm>
            <a:off x="1097280" y="1845733"/>
            <a:ext cx="10058400" cy="4451157"/>
          </a:xfrm>
        </p:spPr>
        <p:txBody>
          <a:bodyPr>
            <a:normAutofit fontScale="85000" lnSpcReduction="20000"/>
          </a:bodyPr>
          <a:lstStyle/>
          <a:p>
            <a:r>
              <a:rPr lang="en-US" dirty="0"/>
              <a:t>The target attribute specifies where to open the linked document.</a:t>
            </a:r>
          </a:p>
          <a:p>
            <a:pPr marL="0" indent="0">
              <a:buNone/>
            </a:pPr>
            <a:r>
              <a:rPr lang="en-US" dirty="0"/>
              <a:t>  The target attribute can have one of the following values:</a:t>
            </a:r>
          </a:p>
          <a:p>
            <a:pPr>
              <a:buFont typeface="Wingdings" panose="05000000000000000000" pitchFamily="2" charset="2"/>
              <a:buChar char="§"/>
            </a:pPr>
            <a:r>
              <a:rPr lang="en-US" dirty="0"/>
              <a:t> _</a:t>
            </a:r>
            <a:r>
              <a:rPr lang="en-US" dirty="0">
                <a:solidFill>
                  <a:srgbClr val="FF0000"/>
                </a:solidFill>
              </a:rPr>
              <a:t>self</a:t>
            </a:r>
            <a:r>
              <a:rPr lang="en-US" dirty="0"/>
              <a:t> - Default. Opens the document in the same window/tab as it was clicked</a:t>
            </a:r>
          </a:p>
          <a:p>
            <a:pPr>
              <a:buFont typeface="Wingdings" panose="05000000000000000000" pitchFamily="2" charset="2"/>
              <a:buChar char="§"/>
            </a:pPr>
            <a:r>
              <a:rPr lang="en-US" dirty="0"/>
              <a:t>_</a:t>
            </a:r>
            <a:r>
              <a:rPr lang="en-US" dirty="0">
                <a:solidFill>
                  <a:srgbClr val="FF0000"/>
                </a:solidFill>
              </a:rPr>
              <a:t>blank</a:t>
            </a:r>
            <a:r>
              <a:rPr lang="en-US" dirty="0"/>
              <a:t> - Opens the document in a new window or tab</a:t>
            </a:r>
          </a:p>
          <a:p>
            <a:pPr>
              <a:buFont typeface="Wingdings" panose="05000000000000000000" pitchFamily="2" charset="2"/>
              <a:buChar char="§"/>
            </a:pPr>
            <a:r>
              <a:rPr lang="en-US" dirty="0"/>
              <a:t>_</a:t>
            </a:r>
            <a:r>
              <a:rPr lang="en-US" dirty="0">
                <a:solidFill>
                  <a:srgbClr val="FF0000"/>
                </a:solidFill>
              </a:rPr>
              <a:t>parent</a:t>
            </a:r>
            <a:r>
              <a:rPr lang="en-US" dirty="0"/>
              <a:t> - Opens the document in the parent frame</a:t>
            </a:r>
          </a:p>
          <a:p>
            <a:pPr>
              <a:buFont typeface="Wingdings" panose="05000000000000000000" pitchFamily="2" charset="2"/>
              <a:buChar char="§"/>
            </a:pPr>
            <a:r>
              <a:rPr lang="en-US" dirty="0"/>
              <a:t>_</a:t>
            </a:r>
            <a:r>
              <a:rPr lang="en-US" dirty="0">
                <a:solidFill>
                  <a:srgbClr val="FF0000"/>
                </a:solidFill>
              </a:rPr>
              <a:t>top</a:t>
            </a:r>
            <a:r>
              <a:rPr lang="en-US" dirty="0"/>
              <a:t> - Opens the document in the full body of the window</a:t>
            </a:r>
          </a:p>
          <a:p>
            <a:pPr>
              <a:buFont typeface="Wingdings" panose="05000000000000000000" pitchFamily="2" charset="2"/>
              <a:buChar char="§"/>
            </a:pPr>
            <a:r>
              <a:rPr lang="en-US" dirty="0"/>
              <a:t> </a:t>
            </a:r>
            <a:r>
              <a:rPr lang="en-US" b="0" i="0" dirty="0">
                <a:solidFill>
                  <a:srgbClr val="000000"/>
                </a:solidFill>
                <a:effectLst/>
                <a:latin typeface="Segoe UI" panose="020B0502040204020203" pitchFamily="34" charset="0"/>
              </a:rPr>
              <a:t>Link to an Email Address : Use mailto: inside the </a:t>
            </a:r>
            <a:r>
              <a:rPr lang="en-US" b="0" i="0" dirty="0" err="1">
                <a:solidFill>
                  <a:srgbClr val="000000"/>
                </a:solidFill>
                <a:effectLst/>
                <a:latin typeface="Segoe UI" panose="020B0502040204020203" pitchFamily="34" charset="0"/>
              </a:rPr>
              <a:t>href</a:t>
            </a:r>
            <a:r>
              <a:rPr lang="en-US" b="0" i="0" dirty="0">
                <a:solidFill>
                  <a:srgbClr val="000000"/>
                </a:solidFill>
                <a:effectLst/>
                <a:latin typeface="Segoe UI" panose="020B0502040204020203" pitchFamily="34" charset="0"/>
              </a:rPr>
              <a:t> attribute to create a link that opens the user's email program (to let them send a new email):</a:t>
            </a:r>
          </a:p>
          <a:p>
            <a:pPr>
              <a:buFont typeface="Wingdings" panose="05000000000000000000" pitchFamily="2" charset="2"/>
              <a:buChar char="§"/>
            </a:pPr>
            <a:r>
              <a:rPr lang="en-US" dirty="0">
                <a:solidFill>
                  <a:srgbClr val="000000"/>
                </a:solidFill>
                <a:latin typeface="Segoe UI" panose="020B0502040204020203" pitchFamily="34" charset="0"/>
              </a:rPr>
              <a:t>  Example: &lt;a </a:t>
            </a:r>
            <a:r>
              <a:rPr lang="en-US" dirty="0" err="1">
                <a:solidFill>
                  <a:srgbClr val="000000"/>
                </a:solidFill>
                <a:latin typeface="Segoe UI" panose="020B0502040204020203" pitchFamily="34" charset="0"/>
              </a:rPr>
              <a:t>href</a:t>
            </a:r>
            <a:r>
              <a:rPr lang="en-US" dirty="0">
                <a:solidFill>
                  <a:srgbClr val="000000"/>
                </a:solidFill>
                <a:latin typeface="Segoe UI" panose="020B0502040204020203" pitchFamily="34" charset="0"/>
              </a:rPr>
              <a:t>="mailto:someone@example.com"&gt;Send email&lt;/a&gt;</a:t>
            </a:r>
          </a:p>
          <a:p>
            <a:pPr>
              <a:buFont typeface="Wingdings" panose="05000000000000000000" pitchFamily="2" charset="2"/>
              <a:buChar char="§"/>
            </a:pPr>
            <a:r>
              <a:rPr lang="en-US" b="0" i="0" dirty="0">
                <a:solidFill>
                  <a:srgbClr val="000000"/>
                </a:solidFill>
                <a:effectLst/>
                <a:latin typeface="Segoe UI" panose="020B0502040204020203" pitchFamily="34" charset="0"/>
              </a:rPr>
              <a:t>Button as a Link :</a:t>
            </a:r>
            <a:r>
              <a:rPr lang="en-US" b="0" i="0" dirty="0">
                <a:solidFill>
                  <a:srgbClr val="000000"/>
                </a:solidFill>
                <a:effectLst/>
                <a:latin typeface="Verdana" panose="020B0604030504040204" pitchFamily="34" charset="0"/>
              </a:rPr>
              <a:t>JavaScript allows you to specify what happens at certain events, such as a click of a button</a:t>
            </a:r>
          </a:p>
          <a:p>
            <a:pPr algn="l"/>
            <a:r>
              <a:rPr lang="en-US" dirty="0">
                <a:solidFill>
                  <a:srgbClr val="000000"/>
                </a:solidFill>
                <a:latin typeface="Verdana" panose="020B0604030504040204" pitchFamily="34" charset="0"/>
              </a:rPr>
              <a:t> Example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onclick</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document.location</a:t>
            </a:r>
            <a:r>
              <a:rPr lang="en-US" b="0" i="0" dirty="0">
                <a:solidFill>
                  <a:srgbClr val="0000CD"/>
                </a:solidFill>
                <a:effectLst/>
                <a:latin typeface="Consolas" panose="020B0609020204030204" pitchFamily="49" charset="0"/>
              </a:rPr>
              <a:t>='default.asp'"&gt;</a:t>
            </a:r>
            <a:r>
              <a:rPr lang="en-US" b="0" i="0" dirty="0">
                <a:solidFill>
                  <a:srgbClr val="000000"/>
                </a:solidFill>
                <a:effectLst/>
                <a:latin typeface="Consolas" panose="020B0609020204030204" pitchFamily="49" charset="0"/>
              </a:rPr>
              <a:t>HTML Tutorial</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pPr algn="l"/>
            <a:r>
              <a:rPr lang="en-US" b="0" i="0" u="none" strike="noStrike" dirty="0">
                <a:solidFill>
                  <a:srgbClr val="FFFFFF"/>
                </a:solidFill>
                <a:effectLst/>
                <a:latin typeface="Source Sans Pro" panose="020B0503030403020204" pitchFamily="34" charset="0"/>
                <a:hlinkClick r:id="rId2"/>
              </a:rPr>
              <a:t>Try it Yourself »</a:t>
            </a:r>
            <a:endParaRPr lang="en-US" b="0" i="0" dirty="0">
              <a:solidFill>
                <a:srgbClr val="000000"/>
              </a:solidFill>
              <a:effectLst/>
              <a:latin typeface="Verdana" panose="020B0604030504040204" pitchFamily="34" charset="0"/>
            </a:endParaRPr>
          </a:p>
          <a:p>
            <a:endParaRPr lang="en-US" b="0" i="0" dirty="0">
              <a:solidFill>
                <a:srgbClr val="000000"/>
              </a:solidFill>
              <a:effectLst/>
              <a:latin typeface="Segoe UI" panose="020B0502040204020203" pitchFamily="34" charset="0"/>
            </a:endParaRPr>
          </a:p>
          <a:p>
            <a:pPr>
              <a:buFont typeface="Wingdings" panose="05000000000000000000" pitchFamily="2" charset="2"/>
              <a:buChar char="§"/>
            </a:pPr>
            <a:endParaRPr lang="en-US" dirty="0">
              <a:solidFill>
                <a:srgbClr val="000000"/>
              </a:solidFill>
              <a:latin typeface="Segoe UI" panose="020B0502040204020203" pitchFamily="34" charset="0"/>
            </a:endParaRPr>
          </a:p>
          <a:p>
            <a:pPr>
              <a:buFont typeface="Wingdings" panose="05000000000000000000" pitchFamily="2" charset="2"/>
              <a:buChar char="§"/>
            </a:pPr>
            <a:endParaRPr lang="en-US" b="0" i="0" dirty="0">
              <a:solidFill>
                <a:srgbClr val="000000"/>
              </a:solidFill>
              <a:effectLst/>
              <a:latin typeface="Segoe UI" panose="020B0502040204020203" pitchFamily="34" charset="0"/>
            </a:endParaRPr>
          </a:p>
          <a:p>
            <a:pPr>
              <a:buFont typeface="Wingdings" panose="05000000000000000000" pitchFamily="2" charset="2"/>
              <a:buChar char="§"/>
            </a:pPr>
            <a:endParaRPr lang="en-US" b="0" i="0" dirty="0">
              <a:solidFill>
                <a:srgbClr val="000000"/>
              </a:solidFill>
              <a:effectLst/>
              <a:latin typeface="Segoe UI" panose="020B0502040204020203" pitchFamily="34" charset="0"/>
            </a:endParaRPr>
          </a:p>
          <a:p>
            <a:pPr>
              <a:buFont typeface="Wingdings" panose="05000000000000000000" pitchFamily="2" charset="2"/>
              <a:buChar char="§"/>
            </a:pPr>
            <a:endParaRPr lang="en-US" b="0" i="0" dirty="0">
              <a:solidFill>
                <a:srgbClr val="000000"/>
              </a:solidFill>
              <a:effectLst/>
              <a:latin typeface="Segoe UI" panose="020B0502040204020203" pitchFamily="34" charset="0"/>
            </a:endParaRPr>
          </a:p>
          <a:p>
            <a:pPr>
              <a:buFont typeface="Wingdings" panose="05000000000000000000" pitchFamily="2" charset="2"/>
              <a:buChar char="§"/>
            </a:pPr>
            <a:endParaRPr lang="en-US" dirty="0"/>
          </a:p>
        </p:txBody>
      </p:sp>
      <p:sp>
        <p:nvSpPr>
          <p:cNvPr id="4" name="Footer Placeholder 3">
            <a:extLst>
              <a:ext uri="{FF2B5EF4-FFF2-40B4-BE49-F238E27FC236}">
                <a16:creationId xmlns:a16="http://schemas.microsoft.com/office/drawing/2014/main" id="{FA0DA566-C109-4666-BE87-E53624E17A49}"/>
              </a:ext>
            </a:extLst>
          </p:cNvPr>
          <p:cNvSpPr>
            <a:spLocks noGrp="1"/>
          </p:cNvSpPr>
          <p:nvPr>
            <p:ph type="ftr" sz="quarter" idx="11"/>
          </p:nvPr>
        </p:nvSpPr>
        <p:spPr/>
        <p:txBody>
          <a:bodyPr/>
          <a:lstStyle/>
          <a:p>
            <a:r>
              <a:rPr lang="en-US" sz="1800" b="1" dirty="0"/>
              <a:t>Lovely Professional University</a:t>
            </a:r>
          </a:p>
        </p:txBody>
      </p:sp>
      <p:pic>
        <p:nvPicPr>
          <p:cNvPr id="8" name="Picture 7">
            <a:extLst>
              <a:ext uri="{FF2B5EF4-FFF2-40B4-BE49-F238E27FC236}">
                <a16:creationId xmlns:a16="http://schemas.microsoft.com/office/drawing/2014/main" id="{6A9D5CB0-204E-4E7C-A642-6BA305CB3143}"/>
              </a:ext>
            </a:extLst>
          </p:cNvPr>
          <p:cNvPicPr>
            <a:picLocks noChangeAspect="1"/>
          </p:cNvPicPr>
          <p:nvPr/>
        </p:nvPicPr>
        <p:blipFill rotWithShape="1">
          <a:blip r:embed="rId3">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10215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6E5F-4CED-4213-8E2C-33E805C9EFAE}"/>
              </a:ext>
            </a:extLst>
          </p:cNvPr>
          <p:cNvSpPr>
            <a:spLocks noGrp="1"/>
          </p:cNvSpPr>
          <p:nvPr>
            <p:ph type="title"/>
          </p:nvPr>
        </p:nvSpPr>
        <p:spPr>
          <a:xfrm>
            <a:off x="134841" y="748380"/>
            <a:ext cx="8911687" cy="796413"/>
          </a:xfrm>
        </p:spPr>
        <p:txBody>
          <a:bodyPr>
            <a:normAutofit fontScale="90000"/>
          </a:bodyPr>
          <a:lstStyle/>
          <a:p>
            <a:r>
              <a:rPr lang="en-US" dirty="0"/>
              <a:t>What do I need to create HTML?</a:t>
            </a:r>
            <a:br>
              <a:rPr lang="en-US" dirty="0"/>
            </a:br>
            <a:endParaRPr lang="en-US" dirty="0"/>
          </a:p>
        </p:txBody>
      </p:sp>
      <p:sp>
        <p:nvSpPr>
          <p:cNvPr id="3" name="Content Placeholder 2">
            <a:extLst>
              <a:ext uri="{FF2B5EF4-FFF2-40B4-BE49-F238E27FC236}">
                <a16:creationId xmlns:a16="http://schemas.microsoft.com/office/drawing/2014/main" id="{8C54D9B2-8D06-4B8D-BB05-25F087150BA2}"/>
              </a:ext>
            </a:extLst>
          </p:cNvPr>
          <p:cNvSpPr>
            <a:spLocks noGrp="1"/>
          </p:cNvSpPr>
          <p:nvPr>
            <p:ph idx="1"/>
          </p:nvPr>
        </p:nvSpPr>
        <p:spPr>
          <a:xfrm>
            <a:off x="134841" y="1712743"/>
            <a:ext cx="12059265" cy="5705093"/>
          </a:xfrm>
        </p:spPr>
        <p:txBody>
          <a:bodyPr>
            <a:normAutofit/>
          </a:bodyPr>
          <a:lstStyle/>
          <a:p>
            <a:r>
              <a:rPr lang="en-US" b="1" dirty="0"/>
              <a:t>Computer</a:t>
            </a:r>
          </a:p>
          <a:p>
            <a:r>
              <a:rPr lang="en-US" b="1" dirty="0"/>
              <a:t>Text or HTML editor</a:t>
            </a:r>
            <a:r>
              <a:rPr lang="en-US" dirty="0"/>
              <a:t>: For ex, HTML editors are Dreamweaver, </a:t>
            </a:r>
            <a:r>
              <a:rPr lang="en-US" dirty="0" err="1"/>
              <a:t>SeaMonkey</a:t>
            </a:r>
            <a:r>
              <a:rPr lang="en-US" dirty="0"/>
              <a:t>, Coffee Cup, </a:t>
            </a:r>
            <a:r>
              <a:rPr lang="en-US" dirty="0" err="1"/>
              <a:t>TextPad</a:t>
            </a:r>
            <a:r>
              <a:rPr lang="en-US" dirty="0"/>
              <a:t> etc. </a:t>
            </a:r>
          </a:p>
          <a:p>
            <a:r>
              <a:rPr lang="en-US" dirty="0"/>
              <a:t> The text editors are include Notepad(for windows), Pico(for Linux), or </a:t>
            </a:r>
            <a:r>
              <a:rPr lang="en-US" dirty="0" err="1"/>
              <a:t>Simpletext</a:t>
            </a:r>
            <a:r>
              <a:rPr lang="en-US" dirty="0"/>
              <a:t>/ text Edit/</a:t>
            </a:r>
            <a:r>
              <a:rPr lang="en-US" dirty="0" err="1"/>
              <a:t>TexT</a:t>
            </a:r>
            <a:r>
              <a:rPr lang="en-US" dirty="0"/>
              <a:t>.</a:t>
            </a:r>
          </a:p>
          <a:p>
            <a:r>
              <a:rPr lang="en-US" b="1" dirty="0"/>
              <a:t>Web Browser</a:t>
            </a:r>
            <a:r>
              <a:rPr lang="en-US" dirty="0"/>
              <a:t>. For Ex Internet Explorer of Firefox</a:t>
            </a:r>
          </a:p>
          <a:p>
            <a:endParaRPr lang="en-US" dirty="0"/>
          </a:p>
          <a:p>
            <a:r>
              <a:rPr lang="en-US" dirty="0"/>
              <a:t>HTML VERSIONS</a:t>
            </a:r>
          </a:p>
          <a:p>
            <a:pPr lvl="1"/>
            <a:r>
              <a:rPr lang="en-US" dirty="0"/>
              <a:t>HTML 1991</a:t>
            </a:r>
          </a:p>
          <a:p>
            <a:pPr lvl="1"/>
            <a:r>
              <a:rPr lang="en-US" dirty="0"/>
              <a:t>HTML 2.0 1995</a:t>
            </a:r>
          </a:p>
          <a:p>
            <a:pPr lvl="1"/>
            <a:r>
              <a:rPr lang="en-US" dirty="0"/>
              <a:t>HTML 3.2 1997</a:t>
            </a:r>
          </a:p>
          <a:p>
            <a:pPr lvl="1"/>
            <a:r>
              <a:rPr lang="en-US" dirty="0"/>
              <a:t>HTML 4.01 1999</a:t>
            </a:r>
          </a:p>
          <a:p>
            <a:pPr lvl="1"/>
            <a:r>
              <a:rPr lang="en-US" dirty="0"/>
              <a:t>XHTML 2000</a:t>
            </a:r>
          </a:p>
          <a:p>
            <a:pPr lvl="1"/>
            <a:r>
              <a:rPr lang="en-US" dirty="0"/>
              <a:t>HTML 5 2014</a:t>
            </a:r>
          </a:p>
        </p:txBody>
      </p:sp>
      <p:sp>
        <p:nvSpPr>
          <p:cNvPr id="4" name="Slide Number Placeholder 3">
            <a:extLst>
              <a:ext uri="{FF2B5EF4-FFF2-40B4-BE49-F238E27FC236}">
                <a16:creationId xmlns:a16="http://schemas.microsoft.com/office/drawing/2014/main" id="{1E2AFA4D-B359-4699-BD5A-387646D076BC}"/>
              </a:ext>
            </a:extLst>
          </p:cNvPr>
          <p:cNvSpPr>
            <a:spLocks noGrp="1"/>
          </p:cNvSpPr>
          <p:nvPr>
            <p:ph type="sldNum" sz="quarter" idx="12"/>
          </p:nvPr>
        </p:nvSpPr>
        <p:spPr/>
        <p:txBody>
          <a:bodyPr/>
          <a:lstStyle/>
          <a:p>
            <a:fld id="{699BE967-9311-4DCA-9376-B71883C18474}" type="slidenum">
              <a:rPr lang="en-US" smtClean="0"/>
              <a:t>4</a:t>
            </a:fld>
            <a:endParaRPr lang="en-US"/>
          </a:p>
        </p:txBody>
      </p:sp>
      <p:sp>
        <p:nvSpPr>
          <p:cNvPr id="5" name="Footer Placeholder 4">
            <a:extLst>
              <a:ext uri="{FF2B5EF4-FFF2-40B4-BE49-F238E27FC236}">
                <a16:creationId xmlns:a16="http://schemas.microsoft.com/office/drawing/2014/main" id="{BB2E0BA7-BAEC-4A72-8BF4-ACE4534F8D8E}"/>
              </a:ext>
            </a:extLst>
          </p:cNvPr>
          <p:cNvSpPr>
            <a:spLocks noGrp="1"/>
          </p:cNvSpPr>
          <p:nvPr>
            <p:ph type="ftr" sz="quarter" idx="11"/>
          </p:nvPr>
        </p:nvSpPr>
        <p:spPr/>
        <p:txBody>
          <a:bodyPr/>
          <a:lstStyle/>
          <a:p>
            <a:r>
              <a:rPr lang="en-US" sz="1800" b="1" dirty="0"/>
              <a:t>Lovely Professional University</a:t>
            </a:r>
          </a:p>
        </p:txBody>
      </p:sp>
      <p:pic>
        <p:nvPicPr>
          <p:cNvPr id="6" name="Picture 5">
            <a:extLst>
              <a:ext uri="{FF2B5EF4-FFF2-40B4-BE49-F238E27FC236}">
                <a16:creationId xmlns:a16="http://schemas.microsoft.com/office/drawing/2014/main" id="{FFF7720C-604D-4C19-AA39-48F3B186326E}"/>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3155426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533A-301A-4CCC-AD6F-46B1F70D3C93}"/>
              </a:ext>
            </a:extLst>
          </p:cNvPr>
          <p:cNvSpPr>
            <a:spLocks noGrp="1"/>
          </p:cNvSpPr>
          <p:nvPr>
            <p:ph type="title"/>
          </p:nvPr>
        </p:nvSpPr>
        <p:spPr/>
        <p:txBody>
          <a:bodyPr/>
          <a:lstStyle/>
          <a:p>
            <a:r>
              <a:rPr lang="en-US" dirty="0"/>
              <a:t>HTML image links</a:t>
            </a:r>
          </a:p>
        </p:txBody>
      </p:sp>
      <p:sp>
        <p:nvSpPr>
          <p:cNvPr id="3" name="Content Placeholder 2">
            <a:extLst>
              <a:ext uri="{FF2B5EF4-FFF2-40B4-BE49-F238E27FC236}">
                <a16:creationId xmlns:a16="http://schemas.microsoft.com/office/drawing/2014/main" id="{E0CF6BC9-FA22-4914-88E8-7A0D79118D52}"/>
              </a:ext>
            </a:extLst>
          </p:cNvPr>
          <p:cNvSpPr>
            <a:spLocks noGrp="1"/>
          </p:cNvSpPr>
          <p:nvPr>
            <p:ph idx="1"/>
          </p:nvPr>
        </p:nvSpPr>
        <p:spPr/>
        <p:txBody>
          <a:bodyPr>
            <a:normAutofit lnSpcReduction="10000"/>
          </a:bodyPr>
          <a:lstStyle/>
          <a:p>
            <a:pPr algn="just">
              <a:buFont typeface="Wingdings" panose="05000000000000000000" pitchFamily="2" charset="2"/>
              <a:buChar char="§"/>
            </a:pPr>
            <a:r>
              <a:rPr lang="en-US" dirty="0"/>
              <a:t>  </a:t>
            </a:r>
            <a:r>
              <a:rPr lang="en-US" b="0" i="0" dirty="0">
                <a:solidFill>
                  <a:srgbClr val="000000"/>
                </a:solidFill>
                <a:effectLst/>
                <a:latin typeface="Arial" panose="020B0604020202020204" pitchFamily="34" charset="0"/>
              </a:rPr>
              <a:t>It's simple to use an image as hyperlink. </a:t>
            </a:r>
          </a:p>
          <a:p>
            <a:pPr algn="just">
              <a:buFont typeface="Wingdings" panose="05000000000000000000" pitchFamily="2" charset="2"/>
              <a:buChar char="§"/>
            </a:pPr>
            <a:r>
              <a:rPr lang="en-US" dirty="0">
                <a:solidFill>
                  <a:srgbClr val="000000"/>
                </a:solidFill>
                <a:latin typeface="Arial" panose="020B0604020202020204" pitchFamily="34" charset="0"/>
              </a:rPr>
              <a:t>  </a:t>
            </a:r>
            <a:r>
              <a:rPr lang="en-US" b="0" i="0" dirty="0">
                <a:solidFill>
                  <a:srgbClr val="000000"/>
                </a:solidFill>
                <a:effectLst/>
                <a:latin typeface="Arial" panose="020B0604020202020204" pitchFamily="34" charset="0"/>
              </a:rPr>
              <a:t>We just need to use an image inside hyperlink at the place of text as shown below −</a:t>
            </a:r>
          </a:p>
          <a:p>
            <a:pPr algn="just">
              <a:buFont typeface="Wingdings" panose="05000000000000000000" pitchFamily="2" charset="2"/>
              <a:buChar char="§"/>
            </a:pPr>
            <a:r>
              <a:rPr lang="en-US" dirty="0">
                <a:solidFill>
                  <a:srgbClr val="000000"/>
                </a:solidFill>
                <a:latin typeface="Arial" panose="020B0604020202020204" pitchFamily="34" charset="0"/>
              </a:rPr>
              <a:t> Example : &lt;body&gt;</a:t>
            </a:r>
          </a:p>
          <a:p>
            <a:pPr algn="just">
              <a:buFont typeface="Wingdings" panose="05000000000000000000" pitchFamily="2" charset="2"/>
              <a:buChar char="§"/>
            </a:pPr>
            <a:r>
              <a:rPr lang="en-US" dirty="0">
                <a:solidFill>
                  <a:srgbClr val="000000"/>
                </a:solidFill>
                <a:latin typeface="Arial" panose="020B0604020202020204" pitchFamily="34" charset="0"/>
              </a:rPr>
              <a:t>      &lt;p&gt;Click following link&lt;/p&gt;</a:t>
            </a:r>
          </a:p>
          <a:p>
            <a:pPr algn="just">
              <a:buFont typeface="Wingdings" panose="05000000000000000000" pitchFamily="2" charset="2"/>
              <a:buChar char="§"/>
            </a:pPr>
            <a:r>
              <a:rPr lang="en-US" dirty="0">
                <a:solidFill>
                  <a:srgbClr val="000000"/>
                </a:solidFill>
                <a:latin typeface="Arial" panose="020B0604020202020204" pitchFamily="34" charset="0"/>
              </a:rPr>
              <a:t>      &lt;a </a:t>
            </a:r>
            <a:r>
              <a:rPr lang="en-US" dirty="0" err="1">
                <a:solidFill>
                  <a:srgbClr val="000000"/>
                </a:solidFill>
                <a:latin typeface="Arial" panose="020B0604020202020204" pitchFamily="34" charset="0"/>
              </a:rPr>
              <a:t>href</a:t>
            </a:r>
            <a:r>
              <a:rPr lang="en-US" dirty="0">
                <a:solidFill>
                  <a:srgbClr val="000000"/>
                </a:solidFill>
                <a:latin typeface="Arial" panose="020B0604020202020204" pitchFamily="34" charset="0"/>
              </a:rPr>
              <a:t> = "https://www.spoint.com" target = "_self"&gt; </a:t>
            </a:r>
          </a:p>
          <a:p>
            <a:pPr algn="just">
              <a:buFont typeface="Wingdings" panose="05000000000000000000" pitchFamily="2" charset="2"/>
              <a:buChar char="§"/>
            </a:pPr>
            <a:r>
              <a:rPr lang="en-US" dirty="0">
                <a:solidFill>
                  <a:srgbClr val="000000"/>
                </a:solidFill>
                <a:latin typeface="Arial" panose="020B0604020202020204" pitchFamily="34" charset="0"/>
              </a:rPr>
              <a:t>         &lt;</a:t>
            </a:r>
            <a:r>
              <a:rPr lang="en-US" dirty="0" err="1">
                <a:solidFill>
                  <a:srgbClr val="000000"/>
                </a:solidFill>
                <a:latin typeface="Arial" panose="020B0604020202020204" pitchFamily="34" charset="0"/>
              </a:rPr>
              <a:t>img</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src</a:t>
            </a:r>
            <a:r>
              <a:rPr lang="en-US" dirty="0">
                <a:solidFill>
                  <a:srgbClr val="000000"/>
                </a:solidFill>
                <a:latin typeface="Arial" panose="020B0604020202020204" pitchFamily="34" charset="0"/>
              </a:rPr>
              <a:t> = "/images/logo.png" alt = “</a:t>
            </a:r>
            <a:r>
              <a:rPr lang="en-US" dirty="0" err="1">
                <a:solidFill>
                  <a:srgbClr val="000000"/>
                </a:solidFill>
                <a:latin typeface="Arial" panose="020B0604020202020204" pitchFamily="34" charset="0"/>
              </a:rPr>
              <a:t>SPoint</a:t>
            </a:r>
            <a:r>
              <a:rPr lang="en-US" dirty="0">
                <a:solidFill>
                  <a:srgbClr val="000000"/>
                </a:solidFill>
                <a:latin typeface="Arial" panose="020B0604020202020204" pitchFamily="34" charset="0"/>
              </a:rPr>
              <a:t>" border = "0"/&gt; </a:t>
            </a:r>
          </a:p>
          <a:p>
            <a:pPr algn="just">
              <a:buFont typeface="Wingdings" panose="05000000000000000000" pitchFamily="2" charset="2"/>
              <a:buChar char="§"/>
            </a:pPr>
            <a:r>
              <a:rPr lang="en-US" dirty="0">
                <a:solidFill>
                  <a:srgbClr val="000000"/>
                </a:solidFill>
                <a:latin typeface="Arial" panose="020B0604020202020204" pitchFamily="34" charset="0"/>
              </a:rPr>
              <a:t>      &lt;/a&gt;</a:t>
            </a:r>
          </a:p>
          <a:p>
            <a:pPr algn="just">
              <a:buFont typeface="Wingdings" panose="05000000000000000000" pitchFamily="2" charset="2"/>
              <a:buChar char="§"/>
            </a:pPr>
            <a:r>
              <a:rPr lang="en-US" dirty="0">
                <a:solidFill>
                  <a:srgbClr val="000000"/>
                </a:solidFill>
                <a:latin typeface="Arial" panose="020B0604020202020204" pitchFamily="34" charset="0"/>
              </a:rPr>
              <a:t>   &lt;/body&gt;</a:t>
            </a:r>
            <a:endParaRPr lang="en-US" b="0" i="0" dirty="0">
              <a:solidFill>
                <a:srgbClr val="000000"/>
              </a:solidFill>
              <a:effectLst/>
              <a:latin typeface="Arial" panose="020B0604020202020204" pitchFamily="34" charset="0"/>
            </a:endParaRPr>
          </a:p>
          <a:p>
            <a:br>
              <a:rPr lang="en-US" b="0" i="0" dirty="0">
                <a:effectLst/>
                <a:latin typeface="Arial" panose="020B0604020202020204" pitchFamily="34" charset="0"/>
              </a:rPr>
            </a:br>
            <a:endParaRPr lang="en-US" dirty="0"/>
          </a:p>
        </p:txBody>
      </p:sp>
      <p:sp>
        <p:nvSpPr>
          <p:cNvPr id="4" name="Footer Placeholder 3">
            <a:extLst>
              <a:ext uri="{FF2B5EF4-FFF2-40B4-BE49-F238E27FC236}">
                <a16:creationId xmlns:a16="http://schemas.microsoft.com/office/drawing/2014/main" id="{70791A68-90FD-4204-8031-85C5A4733925}"/>
              </a:ext>
            </a:extLst>
          </p:cNvPr>
          <p:cNvSpPr>
            <a:spLocks noGrp="1"/>
          </p:cNvSpPr>
          <p:nvPr>
            <p:ph type="ftr" sz="quarter" idx="11"/>
          </p:nvPr>
        </p:nvSpPr>
        <p:spPr/>
        <p:txBody>
          <a:bodyPr/>
          <a:lstStyle/>
          <a:p>
            <a:r>
              <a:rPr lang="en-US" sz="1800" b="1" dirty="0"/>
              <a:t>Lovely Professional University</a:t>
            </a:r>
          </a:p>
        </p:txBody>
      </p:sp>
      <p:pic>
        <p:nvPicPr>
          <p:cNvPr id="5" name="Picture 4">
            <a:extLst>
              <a:ext uri="{FF2B5EF4-FFF2-40B4-BE49-F238E27FC236}">
                <a16:creationId xmlns:a16="http://schemas.microsoft.com/office/drawing/2014/main" id="{7CC321AF-3414-452F-B2AD-21F1271CC0C8}"/>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3981081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2186F-1DA6-4060-9708-5B2FFA98735B}"/>
              </a:ext>
            </a:extLst>
          </p:cNvPr>
          <p:cNvSpPr>
            <a:spLocks noGrp="1"/>
          </p:cNvSpPr>
          <p:nvPr>
            <p:ph type="title"/>
          </p:nvPr>
        </p:nvSpPr>
        <p:spPr/>
        <p:txBody>
          <a:bodyPr/>
          <a:lstStyle/>
          <a:p>
            <a:r>
              <a:rPr lang="en-US" b="0" i="0" dirty="0">
                <a:effectLst/>
                <a:latin typeface="Arial" panose="020B0604020202020204" pitchFamily="34" charset="0"/>
              </a:rPr>
              <a:t>Mouse-Sensitive Images</a:t>
            </a:r>
            <a:endParaRPr lang="en-US" dirty="0"/>
          </a:p>
        </p:txBody>
      </p:sp>
      <p:sp>
        <p:nvSpPr>
          <p:cNvPr id="3" name="Content Placeholder 2">
            <a:extLst>
              <a:ext uri="{FF2B5EF4-FFF2-40B4-BE49-F238E27FC236}">
                <a16:creationId xmlns:a16="http://schemas.microsoft.com/office/drawing/2014/main" id="{29CF1FC9-7ECD-462E-B399-8887B6008352}"/>
              </a:ext>
            </a:extLst>
          </p:cNvPr>
          <p:cNvSpPr>
            <a:spLocks noGrp="1"/>
          </p:cNvSpPr>
          <p:nvPr>
            <p:ph idx="1"/>
          </p:nvPr>
        </p:nvSpPr>
        <p:spPr/>
        <p:txBody>
          <a:bodyPr/>
          <a:lstStyle/>
          <a:p>
            <a:pPr algn="just"/>
            <a:r>
              <a:rPr lang="en-US" dirty="0"/>
              <a:t> </a:t>
            </a:r>
            <a:r>
              <a:rPr lang="en-US" b="0" i="0" dirty="0">
                <a:solidFill>
                  <a:srgbClr val="000000"/>
                </a:solidFill>
                <a:effectLst/>
                <a:latin typeface="Arial" panose="020B0604020202020204" pitchFamily="34" charset="0"/>
              </a:rPr>
              <a:t>There are two ways to create image maps −</a:t>
            </a:r>
          </a:p>
          <a:p>
            <a:pPr algn="just">
              <a:buFont typeface="Arial" panose="020B0604020202020204" pitchFamily="34" charset="0"/>
              <a:buChar char="•"/>
            </a:pPr>
            <a:r>
              <a:rPr lang="en-US" b="1" i="0" dirty="0">
                <a:solidFill>
                  <a:srgbClr val="000000"/>
                </a:solidFill>
                <a:effectLst/>
                <a:latin typeface="Arial" panose="020B0604020202020204" pitchFamily="34" charset="0"/>
              </a:rPr>
              <a:t>Server-side image maps</a:t>
            </a:r>
            <a:r>
              <a:rPr lang="en-US" b="0" i="0" dirty="0">
                <a:solidFill>
                  <a:srgbClr val="000000"/>
                </a:solidFill>
                <a:effectLst/>
                <a:latin typeface="Arial" panose="020B0604020202020204" pitchFamily="34" charset="0"/>
              </a:rPr>
              <a:t> − This is enabled by the </a:t>
            </a:r>
            <a:r>
              <a:rPr lang="en-US" b="1" i="0" dirty="0" err="1">
                <a:solidFill>
                  <a:srgbClr val="000000"/>
                </a:solidFill>
                <a:effectLst/>
                <a:latin typeface="Arial" panose="020B0604020202020204" pitchFamily="34" charset="0"/>
              </a:rPr>
              <a:t>ismap</a:t>
            </a:r>
            <a:r>
              <a:rPr lang="en-US" b="0" i="0" dirty="0">
                <a:solidFill>
                  <a:srgbClr val="000000"/>
                </a:solidFill>
                <a:effectLst/>
                <a:latin typeface="Arial" panose="020B0604020202020204" pitchFamily="34" charset="0"/>
              </a:rPr>
              <a:t> attribute of the &lt;</a:t>
            </a:r>
            <a:r>
              <a:rPr lang="en-US" b="0" i="0" dirty="0" err="1">
                <a:solidFill>
                  <a:srgbClr val="000000"/>
                </a:solidFill>
                <a:effectLst/>
                <a:latin typeface="Arial" panose="020B0604020202020204" pitchFamily="34" charset="0"/>
              </a:rPr>
              <a:t>img</a:t>
            </a:r>
            <a:r>
              <a:rPr lang="en-US" b="0" i="0" dirty="0">
                <a:solidFill>
                  <a:srgbClr val="000000"/>
                </a:solidFill>
                <a:effectLst/>
                <a:latin typeface="Arial" panose="020B0604020202020204" pitchFamily="34" charset="0"/>
              </a:rPr>
              <a:t>&gt; tag and requires access to a server and related image-map processing applications.</a:t>
            </a:r>
          </a:p>
          <a:p>
            <a:pPr algn="just">
              <a:buFont typeface="Arial" panose="020B0604020202020204" pitchFamily="34" charset="0"/>
              <a:buChar char="•"/>
            </a:pPr>
            <a:r>
              <a:rPr lang="en-US" b="1" i="0" dirty="0">
                <a:solidFill>
                  <a:srgbClr val="000000"/>
                </a:solidFill>
                <a:effectLst/>
                <a:latin typeface="Arial" panose="020B0604020202020204" pitchFamily="34" charset="0"/>
              </a:rPr>
              <a:t>Client-side image maps</a:t>
            </a:r>
            <a:r>
              <a:rPr lang="en-US" b="0" i="0" dirty="0">
                <a:solidFill>
                  <a:srgbClr val="000000"/>
                </a:solidFill>
                <a:effectLst/>
                <a:latin typeface="Arial" panose="020B0604020202020204" pitchFamily="34" charset="0"/>
              </a:rPr>
              <a:t> − This is created with the </a:t>
            </a:r>
            <a:r>
              <a:rPr lang="en-US" b="1" i="0" dirty="0" err="1">
                <a:solidFill>
                  <a:srgbClr val="000000"/>
                </a:solidFill>
                <a:effectLst/>
                <a:latin typeface="Arial" panose="020B0604020202020204" pitchFamily="34" charset="0"/>
              </a:rPr>
              <a:t>usemap</a:t>
            </a:r>
            <a:r>
              <a:rPr lang="en-US" b="0" i="0" dirty="0">
                <a:solidFill>
                  <a:srgbClr val="000000"/>
                </a:solidFill>
                <a:effectLst/>
                <a:latin typeface="Arial" panose="020B0604020202020204" pitchFamily="34" charset="0"/>
              </a:rPr>
              <a:t> attribute of the &lt;</a:t>
            </a:r>
            <a:r>
              <a:rPr lang="en-US" b="0" i="0" dirty="0" err="1">
                <a:solidFill>
                  <a:srgbClr val="000000"/>
                </a:solidFill>
                <a:effectLst/>
                <a:latin typeface="Arial" panose="020B0604020202020204" pitchFamily="34" charset="0"/>
              </a:rPr>
              <a:t>img</a:t>
            </a:r>
            <a:r>
              <a:rPr lang="en-US" b="0" i="0" dirty="0">
                <a:solidFill>
                  <a:srgbClr val="000000"/>
                </a:solidFill>
                <a:effectLst/>
                <a:latin typeface="Arial" panose="020B0604020202020204" pitchFamily="34" charset="0"/>
              </a:rPr>
              <a:t>&gt; tag, along with corresponding &lt;map&gt; and &lt;area&gt; tags.</a:t>
            </a:r>
          </a:p>
          <a:p>
            <a:endParaRPr lang="en-US" dirty="0"/>
          </a:p>
        </p:txBody>
      </p:sp>
      <p:sp>
        <p:nvSpPr>
          <p:cNvPr id="4" name="Footer Placeholder 3">
            <a:extLst>
              <a:ext uri="{FF2B5EF4-FFF2-40B4-BE49-F238E27FC236}">
                <a16:creationId xmlns:a16="http://schemas.microsoft.com/office/drawing/2014/main" id="{D4B3C749-6B9B-48DF-9F85-2CFEFC1C9220}"/>
              </a:ext>
            </a:extLst>
          </p:cNvPr>
          <p:cNvSpPr>
            <a:spLocks noGrp="1"/>
          </p:cNvSpPr>
          <p:nvPr>
            <p:ph type="ftr" sz="quarter" idx="11"/>
          </p:nvPr>
        </p:nvSpPr>
        <p:spPr/>
        <p:txBody>
          <a:bodyPr/>
          <a:lstStyle/>
          <a:p>
            <a:r>
              <a:rPr lang="en-US" sz="1800" b="1" dirty="0"/>
              <a:t>Lovely Professional University</a:t>
            </a:r>
          </a:p>
        </p:txBody>
      </p:sp>
      <p:pic>
        <p:nvPicPr>
          <p:cNvPr id="5" name="Picture 4">
            <a:extLst>
              <a:ext uri="{FF2B5EF4-FFF2-40B4-BE49-F238E27FC236}">
                <a16:creationId xmlns:a16="http://schemas.microsoft.com/office/drawing/2014/main" id="{B99C0FFB-6341-4751-911A-AEE3CE6D17E7}"/>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3282052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D315-964D-4CB5-8FA5-4E555DDCF20F}"/>
              </a:ext>
            </a:extLst>
          </p:cNvPr>
          <p:cNvSpPr>
            <a:spLocks noGrp="1"/>
          </p:cNvSpPr>
          <p:nvPr>
            <p:ph type="title"/>
          </p:nvPr>
        </p:nvSpPr>
        <p:spPr/>
        <p:txBody>
          <a:bodyPr/>
          <a:lstStyle/>
          <a:p>
            <a:r>
              <a:rPr lang="en-US" b="0" i="0" dirty="0">
                <a:effectLst/>
                <a:latin typeface="Arial" panose="020B0604020202020204" pitchFamily="34" charset="0"/>
              </a:rPr>
              <a:t>Coordinate System</a:t>
            </a:r>
            <a:endParaRPr lang="en-US" dirty="0"/>
          </a:p>
        </p:txBody>
      </p:sp>
      <p:sp>
        <p:nvSpPr>
          <p:cNvPr id="3" name="Content Placeholder 2">
            <a:extLst>
              <a:ext uri="{FF2B5EF4-FFF2-40B4-BE49-F238E27FC236}">
                <a16:creationId xmlns:a16="http://schemas.microsoft.com/office/drawing/2014/main" id="{02FF4262-E00C-4659-9587-29AF68E30DCF}"/>
              </a:ext>
            </a:extLst>
          </p:cNvPr>
          <p:cNvSpPr>
            <a:spLocks noGrp="1"/>
          </p:cNvSpPr>
          <p:nvPr>
            <p:ph idx="1"/>
          </p:nvPr>
        </p:nvSpPr>
        <p:spPr/>
        <p:txBody>
          <a:bodyPr/>
          <a:lstStyle/>
          <a:p>
            <a:pPr>
              <a:buFont typeface="Wingdings" panose="05000000000000000000" pitchFamily="2" charset="2"/>
              <a:buChar char="§"/>
            </a:pPr>
            <a:r>
              <a:rPr lang="en-US" b="0" i="0" dirty="0">
                <a:solidFill>
                  <a:srgbClr val="000000"/>
                </a:solidFill>
                <a:effectLst/>
                <a:latin typeface="Arial" panose="020B0604020202020204" pitchFamily="34" charset="0"/>
              </a:rPr>
              <a:t> The actual value of </a:t>
            </a:r>
            <a:r>
              <a:rPr lang="en-US" b="0" i="0" dirty="0" err="1">
                <a:solidFill>
                  <a:srgbClr val="000000"/>
                </a:solidFill>
                <a:effectLst/>
                <a:latin typeface="Arial" panose="020B0604020202020204" pitchFamily="34" charset="0"/>
              </a:rPr>
              <a:t>coords</a:t>
            </a:r>
            <a:r>
              <a:rPr lang="en-US" b="0" i="0" dirty="0">
                <a:solidFill>
                  <a:srgbClr val="000000"/>
                </a:solidFill>
                <a:effectLst/>
                <a:latin typeface="Arial" panose="020B0604020202020204" pitchFamily="34" charset="0"/>
              </a:rPr>
              <a:t> is totally dependent on the shape in question. Here is a summary, to be followed by detailed examples −</a:t>
            </a:r>
          </a:p>
          <a:p>
            <a:pPr>
              <a:buFont typeface="Wingdings" panose="05000000000000000000" pitchFamily="2" charset="2"/>
              <a:buChar char="§"/>
            </a:pPr>
            <a:r>
              <a:rPr lang="es-ES" dirty="0"/>
              <a:t> </a:t>
            </a:r>
            <a:r>
              <a:rPr lang="es-ES" dirty="0" err="1"/>
              <a:t>rect</a:t>
            </a:r>
            <a:r>
              <a:rPr lang="es-ES" dirty="0"/>
              <a:t> = x1 , y1 , x2 , y2</a:t>
            </a:r>
          </a:p>
          <a:p>
            <a:pPr>
              <a:buFont typeface="Wingdings" panose="05000000000000000000" pitchFamily="2" charset="2"/>
              <a:buChar char="§"/>
            </a:pPr>
            <a:r>
              <a:rPr lang="en-US" dirty="0"/>
              <a:t> circle = xc , </a:t>
            </a:r>
            <a:r>
              <a:rPr lang="en-US" dirty="0" err="1"/>
              <a:t>yc</a:t>
            </a:r>
            <a:r>
              <a:rPr lang="en-US" dirty="0"/>
              <a:t> , radius</a:t>
            </a:r>
          </a:p>
          <a:p>
            <a:pPr>
              <a:buFont typeface="Wingdings" panose="05000000000000000000" pitchFamily="2" charset="2"/>
              <a:buChar char="§"/>
            </a:pPr>
            <a:r>
              <a:rPr lang="es-ES" dirty="0"/>
              <a:t> </a:t>
            </a:r>
            <a:r>
              <a:rPr lang="es-ES" dirty="0" err="1"/>
              <a:t>poly</a:t>
            </a:r>
            <a:r>
              <a:rPr lang="es-ES" dirty="0"/>
              <a:t> = x1 , y1 , x2 , y2 , x3 , y3 , ... </a:t>
            </a:r>
            <a:r>
              <a:rPr lang="es-ES" dirty="0" err="1"/>
              <a:t>xn</a:t>
            </a:r>
            <a:r>
              <a:rPr lang="es-ES" dirty="0"/>
              <a:t> , </a:t>
            </a:r>
            <a:r>
              <a:rPr lang="es-ES" dirty="0" err="1"/>
              <a:t>yn</a:t>
            </a:r>
            <a:endParaRPr lang="es-ES" dirty="0"/>
          </a:p>
          <a:p>
            <a:endParaRPr lang="es-ES" dirty="0"/>
          </a:p>
          <a:p>
            <a:r>
              <a:rPr lang="es-ES" dirty="0"/>
              <a:t>** </a:t>
            </a:r>
            <a:r>
              <a:rPr lang="en-US" b="0" i="0" dirty="0">
                <a:solidFill>
                  <a:srgbClr val="000000"/>
                </a:solidFill>
                <a:effectLst/>
                <a:latin typeface="Arial" panose="020B0604020202020204" pitchFamily="34" charset="0"/>
              </a:rPr>
              <a:t>All coordinates are relative to the upper-left corner of the image (0,0). Each shape has a related URL. You can use any image software to know the coordinates of different positions.</a:t>
            </a:r>
            <a:r>
              <a:rPr lang="es-ES" b="0" i="0" dirty="0">
                <a:solidFill>
                  <a:srgbClr val="000000"/>
                </a:solidFill>
                <a:effectLst/>
                <a:latin typeface="Arial" panose="020B0604020202020204" pitchFamily="34" charset="0"/>
              </a:rPr>
              <a:t>**</a:t>
            </a:r>
            <a:endParaRPr lang="en-US" dirty="0"/>
          </a:p>
        </p:txBody>
      </p:sp>
      <p:sp>
        <p:nvSpPr>
          <p:cNvPr id="4" name="Footer Placeholder 3">
            <a:extLst>
              <a:ext uri="{FF2B5EF4-FFF2-40B4-BE49-F238E27FC236}">
                <a16:creationId xmlns:a16="http://schemas.microsoft.com/office/drawing/2014/main" id="{BFF9324F-7AF3-43EE-8305-5D09ACD22539}"/>
              </a:ext>
            </a:extLst>
          </p:cNvPr>
          <p:cNvSpPr>
            <a:spLocks noGrp="1"/>
          </p:cNvSpPr>
          <p:nvPr>
            <p:ph type="ftr" sz="quarter" idx="11"/>
          </p:nvPr>
        </p:nvSpPr>
        <p:spPr/>
        <p:txBody>
          <a:bodyPr/>
          <a:lstStyle/>
          <a:p>
            <a:r>
              <a:rPr lang="en-US" sz="1800" b="1" dirty="0"/>
              <a:t>Lovely Professional University</a:t>
            </a:r>
          </a:p>
        </p:txBody>
      </p:sp>
      <p:pic>
        <p:nvPicPr>
          <p:cNvPr id="7" name="Picture 6">
            <a:extLst>
              <a:ext uri="{FF2B5EF4-FFF2-40B4-BE49-F238E27FC236}">
                <a16:creationId xmlns:a16="http://schemas.microsoft.com/office/drawing/2014/main" id="{78F3F9AD-5233-4B20-9438-7003D0129213}"/>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248226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636B-FCEE-4701-95EC-A3DE3997DFDC}"/>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F6513EBD-7870-4E65-AFD5-CB787256317C}"/>
              </a:ext>
            </a:extLst>
          </p:cNvPr>
          <p:cNvSpPr>
            <a:spLocks noGrp="1"/>
          </p:cNvSpPr>
          <p:nvPr>
            <p:ph idx="1"/>
          </p:nvPr>
        </p:nvSpPr>
        <p:spPr/>
        <p:txBody>
          <a:bodyPr/>
          <a:lstStyle/>
          <a:p>
            <a:r>
              <a:rPr lang="en-US" dirty="0"/>
              <a:t> </a:t>
            </a:r>
            <a:r>
              <a:rPr lang="en-US" dirty="0" err="1"/>
              <a:t>Ismap</a:t>
            </a:r>
            <a:r>
              <a:rPr lang="en-US" dirty="0"/>
              <a:t> attribute makes a special image when user click somewhere on image</a:t>
            </a:r>
          </a:p>
          <a:p>
            <a:r>
              <a:rPr lang="en-US" dirty="0"/>
              <a:t>A) It blinks</a:t>
            </a:r>
          </a:p>
          <a:p>
            <a:r>
              <a:rPr lang="en-US" dirty="0"/>
              <a:t>B) It hides</a:t>
            </a:r>
          </a:p>
          <a:p>
            <a:r>
              <a:rPr lang="en-US" dirty="0"/>
              <a:t>C) It opens a hyper link</a:t>
            </a:r>
          </a:p>
          <a:p>
            <a:r>
              <a:rPr lang="en-US" dirty="0"/>
              <a:t> D) All of above</a:t>
            </a:r>
          </a:p>
          <a:p>
            <a:endParaRPr lang="en-US" dirty="0"/>
          </a:p>
        </p:txBody>
      </p:sp>
      <p:sp>
        <p:nvSpPr>
          <p:cNvPr id="4" name="Footer Placeholder 3">
            <a:extLst>
              <a:ext uri="{FF2B5EF4-FFF2-40B4-BE49-F238E27FC236}">
                <a16:creationId xmlns:a16="http://schemas.microsoft.com/office/drawing/2014/main" id="{E7CB935E-AC46-487E-B0E1-E6C945B0831F}"/>
              </a:ext>
            </a:extLst>
          </p:cNvPr>
          <p:cNvSpPr>
            <a:spLocks noGrp="1"/>
          </p:cNvSpPr>
          <p:nvPr>
            <p:ph type="ftr" sz="quarter" idx="11"/>
          </p:nvPr>
        </p:nvSpPr>
        <p:spPr/>
        <p:txBody>
          <a:bodyPr/>
          <a:lstStyle/>
          <a:p>
            <a:r>
              <a:rPr lang="en-US" sz="1800" b="1" dirty="0"/>
              <a:t>Lovely Professional University</a:t>
            </a:r>
          </a:p>
        </p:txBody>
      </p:sp>
      <p:pic>
        <p:nvPicPr>
          <p:cNvPr id="5" name="Picture 4">
            <a:extLst>
              <a:ext uri="{FF2B5EF4-FFF2-40B4-BE49-F238E27FC236}">
                <a16:creationId xmlns:a16="http://schemas.microsoft.com/office/drawing/2014/main" id="{A5F55FE0-25BB-4C27-A5ED-8A975EF44DD5}"/>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6336842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20295-8A35-4338-9F10-868CD00E39A7}"/>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6379F241-11F6-4370-A5EE-29FEA1A940C3}"/>
              </a:ext>
            </a:extLst>
          </p:cNvPr>
          <p:cNvSpPr>
            <a:spLocks noGrp="1"/>
          </p:cNvSpPr>
          <p:nvPr>
            <p:ph idx="1"/>
          </p:nvPr>
        </p:nvSpPr>
        <p:spPr/>
        <p:txBody>
          <a:bodyPr/>
          <a:lstStyle/>
          <a:p>
            <a:r>
              <a:rPr lang="en-US" dirty="0"/>
              <a:t> A webpage displays a picture, what tag was used to display that picture?</a:t>
            </a:r>
          </a:p>
          <a:p>
            <a:r>
              <a:rPr lang="en-US" dirty="0"/>
              <a:t> A) picture</a:t>
            </a:r>
          </a:p>
          <a:p>
            <a:r>
              <a:rPr lang="en-US" dirty="0"/>
              <a:t> B) image</a:t>
            </a:r>
          </a:p>
          <a:p>
            <a:r>
              <a:rPr lang="en-US" dirty="0"/>
              <a:t> C) </a:t>
            </a:r>
            <a:r>
              <a:rPr lang="en-US" dirty="0" err="1"/>
              <a:t>img</a:t>
            </a:r>
            <a:endParaRPr lang="en-US" dirty="0"/>
          </a:p>
          <a:p>
            <a:r>
              <a:rPr lang="en-US" dirty="0"/>
              <a:t> D) </a:t>
            </a:r>
            <a:r>
              <a:rPr lang="en-US" dirty="0" err="1"/>
              <a:t>src</a:t>
            </a:r>
            <a:endParaRPr lang="en-US" dirty="0"/>
          </a:p>
          <a:p>
            <a:endParaRPr lang="en-US" dirty="0"/>
          </a:p>
        </p:txBody>
      </p:sp>
      <p:sp>
        <p:nvSpPr>
          <p:cNvPr id="4" name="Footer Placeholder 3">
            <a:extLst>
              <a:ext uri="{FF2B5EF4-FFF2-40B4-BE49-F238E27FC236}">
                <a16:creationId xmlns:a16="http://schemas.microsoft.com/office/drawing/2014/main" id="{C9013DAC-6DA3-40A0-A5B8-51CC8DEE3E1F}"/>
              </a:ext>
            </a:extLst>
          </p:cNvPr>
          <p:cNvSpPr>
            <a:spLocks noGrp="1"/>
          </p:cNvSpPr>
          <p:nvPr>
            <p:ph type="ftr" sz="quarter" idx="11"/>
          </p:nvPr>
        </p:nvSpPr>
        <p:spPr/>
        <p:txBody>
          <a:bodyPr/>
          <a:lstStyle/>
          <a:p>
            <a:r>
              <a:rPr lang="en-US" sz="1800" b="1" dirty="0"/>
              <a:t>Lovely Professional University</a:t>
            </a:r>
          </a:p>
        </p:txBody>
      </p:sp>
      <p:pic>
        <p:nvPicPr>
          <p:cNvPr id="5" name="Picture 4">
            <a:extLst>
              <a:ext uri="{FF2B5EF4-FFF2-40B4-BE49-F238E27FC236}">
                <a16:creationId xmlns:a16="http://schemas.microsoft.com/office/drawing/2014/main" id="{3A1F10B5-AF56-47D0-A37A-1A884B4DEDA1}"/>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2037426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A3AC6-663B-4923-B622-CE9375828C59}"/>
              </a:ext>
            </a:extLst>
          </p:cNvPr>
          <p:cNvSpPr>
            <a:spLocks noGrp="1"/>
          </p:cNvSpPr>
          <p:nvPr>
            <p:ph type="title"/>
          </p:nvPr>
        </p:nvSpPr>
        <p:spPr/>
        <p:txBody>
          <a:bodyPr/>
          <a:lstStyle/>
          <a:p>
            <a:r>
              <a:rPr lang="en-US" dirty="0"/>
              <a:t>Fonts in web pages</a:t>
            </a:r>
          </a:p>
        </p:txBody>
      </p:sp>
      <p:sp>
        <p:nvSpPr>
          <p:cNvPr id="3" name="Content Placeholder 2">
            <a:extLst>
              <a:ext uri="{FF2B5EF4-FFF2-40B4-BE49-F238E27FC236}">
                <a16:creationId xmlns:a16="http://schemas.microsoft.com/office/drawing/2014/main" id="{B5F7C476-A68A-43C7-A1C5-A22B4FCDB6CB}"/>
              </a:ext>
            </a:extLst>
          </p:cNvPr>
          <p:cNvSpPr>
            <a:spLocks noGrp="1"/>
          </p:cNvSpPr>
          <p:nvPr>
            <p:ph idx="1"/>
          </p:nvPr>
        </p:nvSpPr>
        <p:spPr/>
        <p:txBody>
          <a:bodyPr>
            <a:normAutofit fontScale="70000" lnSpcReduction="20000"/>
          </a:bodyPr>
          <a:lstStyle/>
          <a:p>
            <a:pPr>
              <a:buFont typeface="Wingdings" panose="05000000000000000000" pitchFamily="2" charset="2"/>
              <a:buChar char="§"/>
            </a:pPr>
            <a:r>
              <a:rPr lang="en-US" b="0" i="0" dirty="0">
                <a:solidFill>
                  <a:srgbClr val="141414"/>
                </a:solidFill>
                <a:effectLst/>
                <a:latin typeface="proxima-nova"/>
              </a:rPr>
              <a:t> In particular, there are 10 web fonts that we use quite frequently in our web projects. </a:t>
            </a:r>
          </a:p>
          <a:p>
            <a:pPr>
              <a:buFont typeface="Wingdings" panose="05000000000000000000" pitchFamily="2" charset="2"/>
              <a:buChar char="§"/>
            </a:pPr>
            <a:r>
              <a:rPr lang="en-US" b="0" i="0" dirty="0">
                <a:solidFill>
                  <a:srgbClr val="141414"/>
                </a:solidFill>
                <a:effectLst/>
                <a:latin typeface="proxima-nova"/>
              </a:rPr>
              <a:t> Each font family has its own character, look, feel and different variations. </a:t>
            </a:r>
          </a:p>
          <a:p>
            <a:pPr>
              <a:buFont typeface="Wingdings" panose="05000000000000000000" pitchFamily="2" charset="2"/>
              <a:buChar char="§"/>
            </a:pPr>
            <a:r>
              <a:rPr lang="en-US" b="0" i="0" dirty="0">
                <a:solidFill>
                  <a:srgbClr val="141414"/>
                </a:solidFill>
                <a:effectLst/>
                <a:latin typeface="proxima-nova"/>
              </a:rPr>
              <a:t> With a rich selection of styles for each of these fonts, there are many ways to incorporate them into our web designs.</a:t>
            </a:r>
          </a:p>
          <a:p>
            <a:pPr>
              <a:buFont typeface="Wingdings" panose="05000000000000000000" pitchFamily="2" charset="2"/>
              <a:buChar char="§"/>
            </a:pPr>
            <a:r>
              <a:rPr lang="en-US" dirty="0">
                <a:solidFill>
                  <a:srgbClr val="141414"/>
                </a:solidFill>
                <a:latin typeface="proxima-nova"/>
              </a:rPr>
              <a:t> </a:t>
            </a:r>
            <a:r>
              <a:rPr lang="en-US" b="1" dirty="0">
                <a:solidFill>
                  <a:srgbClr val="141414"/>
                </a:solidFill>
                <a:latin typeface="proxima-nova"/>
              </a:rPr>
              <a:t>ARVO</a:t>
            </a:r>
          </a:p>
          <a:p>
            <a:pPr>
              <a:buFont typeface="Wingdings" panose="05000000000000000000" pitchFamily="2" charset="2"/>
              <a:buChar char="§"/>
            </a:pPr>
            <a:r>
              <a:rPr lang="en-US" b="1" i="0" cap="all" dirty="0">
                <a:solidFill>
                  <a:srgbClr val="1D2327"/>
                </a:solidFill>
                <a:effectLst/>
                <a:latin typeface="proxima-nova"/>
              </a:rPr>
              <a:t> PLAYFAIR DISPLAY</a:t>
            </a:r>
          </a:p>
          <a:p>
            <a:pPr>
              <a:buFont typeface="Wingdings" panose="05000000000000000000" pitchFamily="2" charset="2"/>
              <a:buChar char="§"/>
            </a:pPr>
            <a:r>
              <a:rPr lang="en-US" b="1" i="0" cap="all" dirty="0">
                <a:solidFill>
                  <a:srgbClr val="1D2327"/>
                </a:solidFill>
                <a:effectLst/>
                <a:latin typeface="proxima-nova"/>
              </a:rPr>
              <a:t> YELLOWTAIL</a:t>
            </a:r>
          </a:p>
          <a:p>
            <a:pPr>
              <a:buFont typeface="Wingdings" panose="05000000000000000000" pitchFamily="2" charset="2"/>
              <a:buChar char="§"/>
            </a:pPr>
            <a:r>
              <a:rPr lang="en-US" b="1" i="0" cap="all" dirty="0">
                <a:solidFill>
                  <a:srgbClr val="1D2327"/>
                </a:solidFill>
                <a:effectLst/>
                <a:latin typeface="proxima-nova"/>
              </a:rPr>
              <a:t> MERRIWEATHER</a:t>
            </a:r>
          </a:p>
          <a:p>
            <a:pPr>
              <a:buFont typeface="Wingdings" panose="05000000000000000000" pitchFamily="2" charset="2"/>
              <a:buChar char="§"/>
            </a:pPr>
            <a:r>
              <a:rPr lang="en-US" b="1" i="0" cap="all" dirty="0">
                <a:solidFill>
                  <a:srgbClr val="1D2327"/>
                </a:solidFill>
                <a:effectLst/>
                <a:latin typeface="proxima-nova"/>
              </a:rPr>
              <a:t> TITILLIUM SANS AND DOSIS</a:t>
            </a:r>
          </a:p>
          <a:p>
            <a:pPr>
              <a:buFont typeface="Wingdings" panose="05000000000000000000" pitchFamily="2" charset="2"/>
              <a:buChar char="§"/>
            </a:pPr>
            <a:r>
              <a:rPr lang="en-US" b="1" i="0" cap="all" dirty="0">
                <a:solidFill>
                  <a:srgbClr val="1D2327"/>
                </a:solidFill>
                <a:effectLst/>
                <a:latin typeface="proxima-nova"/>
              </a:rPr>
              <a:t> ALEGREYA</a:t>
            </a:r>
          </a:p>
          <a:p>
            <a:pPr>
              <a:buFont typeface="Wingdings" panose="05000000000000000000" pitchFamily="2" charset="2"/>
              <a:buChar char="§"/>
            </a:pPr>
            <a:r>
              <a:rPr lang="en-US" sz="1800" b="1" cap="all" spc="60" dirty="0">
                <a:solidFill>
                  <a:srgbClr val="1D2327"/>
                </a:solidFill>
                <a:effectLst/>
                <a:latin typeface="Arial" panose="020B0604020202020204" pitchFamily="34" charset="0"/>
                <a:ea typeface="Times New Roman" panose="02020603050405020304" pitchFamily="18" charset="0"/>
                <a:cs typeface="Times New Roman" panose="02020603050405020304" pitchFamily="18" charset="0"/>
              </a:rPr>
              <a:t>OPEN SANS</a:t>
            </a:r>
            <a:endPar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solidFill>
                <a:srgbClr val="141414"/>
              </a:solidFill>
              <a:latin typeface="proxima-nova"/>
            </a:endParaRPr>
          </a:p>
          <a:p>
            <a:r>
              <a:rPr lang="en-US" b="0" i="0" dirty="0">
                <a:solidFill>
                  <a:srgbClr val="141414"/>
                </a:solidFill>
                <a:effectLst/>
                <a:latin typeface="proxima-nova"/>
              </a:rPr>
              <a:t> </a:t>
            </a:r>
          </a:p>
          <a:p>
            <a:endParaRPr lang="en-US" dirty="0"/>
          </a:p>
        </p:txBody>
      </p:sp>
      <p:sp>
        <p:nvSpPr>
          <p:cNvPr id="4" name="Footer Placeholder 3">
            <a:extLst>
              <a:ext uri="{FF2B5EF4-FFF2-40B4-BE49-F238E27FC236}">
                <a16:creationId xmlns:a16="http://schemas.microsoft.com/office/drawing/2014/main" id="{A0708201-988C-475C-8DFD-C2F19E68A5D3}"/>
              </a:ext>
            </a:extLst>
          </p:cNvPr>
          <p:cNvSpPr>
            <a:spLocks noGrp="1"/>
          </p:cNvSpPr>
          <p:nvPr>
            <p:ph type="ftr" sz="quarter" idx="11"/>
          </p:nvPr>
        </p:nvSpPr>
        <p:spPr/>
        <p:txBody>
          <a:bodyPr/>
          <a:lstStyle/>
          <a:p>
            <a:r>
              <a:rPr lang="en-US" sz="1800" b="1" dirty="0"/>
              <a:t>Lovely Professional University</a:t>
            </a:r>
          </a:p>
        </p:txBody>
      </p:sp>
      <p:pic>
        <p:nvPicPr>
          <p:cNvPr id="5" name="Picture 4">
            <a:extLst>
              <a:ext uri="{FF2B5EF4-FFF2-40B4-BE49-F238E27FC236}">
                <a16:creationId xmlns:a16="http://schemas.microsoft.com/office/drawing/2014/main" id="{EB8C4459-98AB-4704-8CB7-9D0A99FAD7D0}"/>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115224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7B47-F7C4-459A-9F92-4148CB09F650}"/>
              </a:ext>
            </a:extLst>
          </p:cNvPr>
          <p:cNvSpPr>
            <a:spLocks noGrp="1"/>
          </p:cNvSpPr>
          <p:nvPr>
            <p:ph type="title"/>
          </p:nvPr>
        </p:nvSpPr>
        <p:spPr/>
        <p:txBody>
          <a:bodyPr/>
          <a:lstStyle/>
          <a:p>
            <a:r>
              <a:rPr lang="en-US" dirty="0"/>
              <a:t>World Wide Web</a:t>
            </a:r>
          </a:p>
        </p:txBody>
      </p:sp>
      <p:sp>
        <p:nvSpPr>
          <p:cNvPr id="3" name="Content Placeholder 2">
            <a:extLst>
              <a:ext uri="{FF2B5EF4-FFF2-40B4-BE49-F238E27FC236}">
                <a16:creationId xmlns:a16="http://schemas.microsoft.com/office/drawing/2014/main" id="{FEEAF3CE-AA3E-4215-9D44-74881B80A043}"/>
              </a:ext>
            </a:extLst>
          </p:cNvPr>
          <p:cNvSpPr>
            <a:spLocks noGrp="1"/>
          </p:cNvSpPr>
          <p:nvPr>
            <p:ph idx="1"/>
          </p:nvPr>
        </p:nvSpPr>
        <p:spPr/>
        <p:txBody>
          <a:bodyPr/>
          <a:lstStyle/>
          <a:p>
            <a:pPr>
              <a:buFont typeface="Wingdings" panose="05000000000000000000" pitchFamily="2" charset="2"/>
              <a:buChar char="§"/>
            </a:pPr>
            <a:r>
              <a:rPr lang="en-US" dirty="0">
                <a:solidFill>
                  <a:srgbClr val="202124"/>
                </a:solidFill>
                <a:latin typeface="arial" panose="020B0604020202020204" pitchFamily="34" charset="0"/>
              </a:rPr>
              <a:t>A</a:t>
            </a:r>
            <a:r>
              <a:rPr lang="en-US" b="0" i="0" dirty="0">
                <a:solidFill>
                  <a:srgbClr val="202124"/>
                </a:solidFill>
                <a:effectLst/>
                <a:latin typeface="arial" panose="020B0604020202020204" pitchFamily="34" charset="0"/>
              </a:rPr>
              <a:t>n information system on the internet which allows documents to be connected to other documents by hypertext links, enabling the user to search for information by moving from one document to another.</a:t>
            </a:r>
          </a:p>
          <a:p>
            <a:pPr>
              <a:buFont typeface="Wingdings" panose="05000000000000000000" pitchFamily="2" charset="2"/>
              <a:buChar char="§"/>
            </a:pPr>
            <a:r>
              <a:rPr lang="en-US" b="0" i="0" dirty="0">
                <a:solidFill>
                  <a:srgbClr val="202124"/>
                </a:solidFill>
                <a:effectLst/>
                <a:latin typeface="arial" panose="020B0604020202020204" pitchFamily="34" charset="0"/>
              </a:rPr>
              <a:t>The World Wide Web—commonly referred to as </a:t>
            </a:r>
            <a:r>
              <a:rPr lang="en-US" b="0" i="0" dirty="0">
                <a:solidFill>
                  <a:srgbClr val="C00000"/>
                </a:solidFill>
                <a:effectLst/>
                <a:latin typeface="arial" panose="020B0604020202020204" pitchFamily="34" charset="0"/>
              </a:rPr>
              <a:t>WWW</a:t>
            </a:r>
            <a:r>
              <a:rPr lang="en-US" b="0" i="0" dirty="0">
                <a:solidFill>
                  <a:srgbClr val="202124"/>
                </a:solidFill>
                <a:effectLst/>
                <a:latin typeface="arial" panose="020B0604020202020204" pitchFamily="34" charset="0"/>
              </a:rPr>
              <a:t>, </a:t>
            </a:r>
            <a:r>
              <a:rPr lang="en-US" b="0" i="0" dirty="0">
                <a:solidFill>
                  <a:srgbClr val="C00000"/>
                </a:solidFill>
                <a:effectLst/>
                <a:latin typeface="arial" panose="020B0604020202020204" pitchFamily="34" charset="0"/>
              </a:rPr>
              <a:t>W3</a:t>
            </a:r>
            <a:r>
              <a:rPr lang="en-US" b="0" i="0" dirty="0">
                <a:solidFill>
                  <a:srgbClr val="202124"/>
                </a:solidFill>
                <a:effectLst/>
                <a:latin typeface="arial" panose="020B0604020202020204" pitchFamily="34" charset="0"/>
              </a:rPr>
              <a:t>, or the Web—is </a:t>
            </a:r>
            <a:r>
              <a:rPr lang="en-US" b="1" i="0" dirty="0">
                <a:solidFill>
                  <a:srgbClr val="202124"/>
                </a:solidFill>
                <a:effectLst/>
                <a:latin typeface="arial" panose="020B0604020202020204" pitchFamily="34" charset="0"/>
              </a:rPr>
              <a:t>an interconnected system of public webpages accessible through the Internet</a:t>
            </a:r>
            <a:r>
              <a:rPr lang="en-US" b="0" i="0" dirty="0">
                <a:solidFill>
                  <a:srgbClr val="202124"/>
                </a:solidFill>
                <a:effectLst/>
                <a:latin typeface="arial" panose="020B0604020202020204" pitchFamily="34" charset="0"/>
              </a:rPr>
              <a:t>.</a:t>
            </a:r>
          </a:p>
          <a:p>
            <a:pPr>
              <a:buFont typeface="Wingdings" panose="05000000000000000000" pitchFamily="2" charset="2"/>
              <a:buChar char="§"/>
            </a:pPr>
            <a:r>
              <a:rPr lang="en-US" b="0" i="0" dirty="0">
                <a:solidFill>
                  <a:srgbClr val="202124"/>
                </a:solidFill>
                <a:effectLst/>
                <a:latin typeface="arial" panose="020B0604020202020204" pitchFamily="34" charset="0"/>
              </a:rPr>
              <a:t> The Web is not the same as the Internet: the Web is one of many applications built on top of the Internet. ... hypertext newsgroup, marking the moment the Web was first made public.</a:t>
            </a:r>
          </a:p>
          <a:p>
            <a:pPr>
              <a:buFont typeface="Wingdings" panose="05000000000000000000" pitchFamily="2" charset="2"/>
              <a:buChar char="§"/>
            </a:pPr>
            <a:r>
              <a:rPr lang="en-US" b="0" i="0" dirty="0">
                <a:solidFill>
                  <a:srgbClr val="202124"/>
                </a:solidFill>
                <a:effectLst/>
                <a:latin typeface="arial" panose="020B0604020202020204" pitchFamily="34" charset="0"/>
              </a:rPr>
              <a:t> The Web is an information system where documents and other web resources are identified by Uniform Resource Locators (URLs, such as https://example.com/ ), which may be interlinked by hyperlinks, and are accessible over the Internet.</a:t>
            </a:r>
          </a:p>
          <a:p>
            <a:endParaRPr lang="en-US" dirty="0"/>
          </a:p>
        </p:txBody>
      </p:sp>
      <p:sp>
        <p:nvSpPr>
          <p:cNvPr id="4" name="Footer Placeholder 3">
            <a:extLst>
              <a:ext uri="{FF2B5EF4-FFF2-40B4-BE49-F238E27FC236}">
                <a16:creationId xmlns:a16="http://schemas.microsoft.com/office/drawing/2014/main" id="{646118F0-02A6-48D1-AAB3-F7EB5AFEAA2A}"/>
              </a:ext>
            </a:extLst>
          </p:cNvPr>
          <p:cNvSpPr>
            <a:spLocks noGrp="1"/>
          </p:cNvSpPr>
          <p:nvPr>
            <p:ph type="ftr" sz="quarter" idx="11"/>
          </p:nvPr>
        </p:nvSpPr>
        <p:spPr/>
        <p:txBody>
          <a:bodyPr/>
          <a:lstStyle/>
          <a:p>
            <a:r>
              <a:rPr lang="en-US" sz="1800" b="1" dirty="0"/>
              <a:t>Lovely Professional University</a:t>
            </a:r>
          </a:p>
        </p:txBody>
      </p:sp>
      <p:pic>
        <p:nvPicPr>
          <p:cNvPr id="5" name="Picture 4">
            <a:extLst>
              <a:ext uri="{FF2B5EF4-FFF2-40B4-BE49-F238E27FC236}">
                <a16:creationId xmlns:a16="http://schemas.microsoft.com/office/drawing/2014/main" id="{FD9E8F55-008D-4A4F-8FE3-CED675F38889}"/>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136328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9400-809C-4992-8F44-6951232A9BA4}"/>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44BD7FA6-9F5D-4AFA-9F7C-4FE5841C6FF7}"/>
              </a:ext>
            </a:extLst>
          </p:cNvPr>
          <p:cNvSpPr>
            <a:spLocks noGrp="1"/>
          </p:cNvSpPr>
          <p:nvPr>
            <p:ph idx="1"/>
          </p:nvPr>
        </p:nvSpPr>
        <p:spPr/>
        <p:txBody>
          <a:bodyPr/>
          <a:lstStyle/>
          <a:p>
            <a:pPr>
              <a:buFont typeface="Wingdings" panose="05000000000000000000" pitchFamily="2" charset="2"/>
              <a:buChar char="§"/>
            </a:pPr>
            <a:r>
              <a:rPr lang="en-US" b="0" i="0" dirty="0">
                <a:solidFill>
                  <a:srgbClr val="202124"/>
                </a:solidFill>
                <a:effectLst/>
                <a:latin typeface="arial" panose="020B0604020202020204" pitchFamily="34" charset="0"/>
              </a:rPr>
              <a:t> Web, is </a:t>
            </a:r>
            <a:r>
              <a:rPr lang="en-US" b="1" i="0" dirty="0">
                <a:solidFill>
                  <a:srgbClr val="202124"/>
                </a:solidFill>
                <a:effectLst/>
                <a:latin typeface="arial" panose="020B0604020202020204" pitchFamily="34" charset="0"/>
              </a:rPr>
              <a:t>a collection of websites or web pages stored in web servers and connected to local computers through the internet</a:t>
            </a:r>
            <a:r>
              <a:rPr lang="en-US" b="0" i="0" dirty="0">
                <a:solidFill>
                  <a:srgbClr val="202124"/>
                </a:solidFill>
                <a:effectLst/>
                <a:latin typeface="arial" panose="020B0604020202020204" pitchFamily="34" charset="0"/>
              </a:rPr>
              <a:t>.</a:t>
            </a:r>
          </a:p>
          <a:p>
            <a:pPr>
              <a:buFont typeface="Wingdings" panose="05000000000000000000" pitchFamily="2" charset="2"/>
              <a:buChar char="§"/>
            </a:pPr>
            <a:r>
              <a:rPr lang="en-US" b="0" i="0" dirty="0">
                <a:solidFill>
                  <a:srgbClr val="202124"/>
                </a:solidFill>
                <a:effectLst/>
                <a:latin typeface="arial" panose="020B0604020202020204" pitchFamily="34" charset="0"/>
              </a:rPr>
              <a:t> Users can access the content of these sites from any part of the world over the internet using their devices such as computers, laptops, cell phones, etc.</a:t>
            </a:r>
            <a:endParaRPr lang="en-US" dirty="0"/>
          </a:p>
        </p:txBody>
      </p:sp>
      <p:sp>
        <p:nvSpPr>
          <p:cNvPr id="4" name="Footer Placeholder 3">
            <a:extLst>
              <a:ext uri="{FF2B5EF4-FFF2-40B4-BE49-F238E27FC236}">
                <a16:creationId xmlns:a16="http://schemas.microsoft.com/office/drawing/2014/main" id="{66989BEA-260F-46FA-BE2B-654AE970B507}"/>
              </a:ext>
            </a:extLst>
          </p:cNvPr>
          <p:cNvSpPr>
            <a:spLocks noGrp="1"/>
          </p:cNvSpPr>
          <p:nvPr>
            <p:ph type="ftr" sz="quarter" idx="11"/>
          </p:nvPr>
        </p:nvSpPr>
        <p:spPr/>
        <p:txBody>
          <a:bodyPr/>
          <a:lstStyle/>
          <a:p>
            <a:r>
              <a:rPr lang="en-US" sz="1800" b="1" dirty="0"/>
              <a:t>Lovely Professional University</a:t>
            </a:r>
          </a:p>
        </p:txBody>
      </p:sp>
      <p:pic>
        <p:nvPicPr>
          <p:cNvPr id="8" name="Picture 7">
            <a:extLst>
              <a:ext uri="{FF2B5EF4-FFF2-40B4-BE49-F238E27FC236}">
                <a16:creationId xmlns:a16="http://schemas.microsoft.com/office/drawing/2014/main" id="{A56BA98C-96E6-4883-BC5D-29D8837A0861}"/>
              </a:ext>
            </a:extLst>
          </p:cNvPr>
          <p:cNvPicPr>
            <a:picLocks noChangeAspect="1"/>
          </p:cNvPicPr>
          <p:nvPr/>
        </p:nvPicPr>
        <p:blipFill rotWithShape="1">
          <a:blip r:embed="rId2">
            <a:extLst>
              <a:ext uri="{28A0092B-C50C-407E-A947-70E740481C1C}">
                <a14:useLocalDpi xmlns:a14="http://schemas.microsoft.com/office/drawing/2010/main" val="0"/>
              </a:ext>
            </a:extLst>
          </a:blip>
          <a:srcRect t="8837"/>
          <a:stretch/>
        </p:blipFill>
        <p:spPr>
          <a:xfrm>
            <a:off x="4696645" y="3249637"/>
            <a:ext cx="3383318" cy="3066756"/>
          </a:xfrm>
          <a:prstGeom prst="rect">
            <a:avLst/>
          </a:prstGeom>
        </p:spPr>
      </p:pic>
      <p:pic>
        <p:nvPicPr>
          <p:cNvPr id="9" name="Picture 8">
            <a:extLst>
              <a:ext uri="{FF2B5EF4-FFF2-40B4-BE49-F238E27FC236}">
                <a16:creationId xmlns:a16="http://schemas.microsoft.com/office/drawing/2014/main" id="{0C8D3EA0-C38A-41B8-8353-A169FAE17F08}"/>
              </a:ext>
            </a:extLst>
          </p:cNvPr>
          <p:cNvPicPr>
            <a:picLocks noChangeAspect="1"/>
          </p:cNvPicPr>
          <p:nvPr/>
        </p:nvPicPr>
        <p:blipFill rotWithShape="1">
          <a:blip r:embed="rId3">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274410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C903B-9F38-493B-9A70-7951BFE7BFB9}"/>
              </a:ext>
            </a:extLst>
          </p:cNvPr>
          <p:cNvSpPr>
            <a:spLocks noGrp="1"/>
          </p:cNvSpPr>
          <p:nvPr>
            <p:ph type="title"/>
          </p:nvPr>
        </p:nvSpPr>
        <p:spPr>
          <a:xfrm>
            <a:off x="1232885" y="297377"/>
            <a:ext cx="10058400" cy="1450757"/>
          </a:xfrm>
        </p:spPr>
        <p:txBody>
          <a:bodyPr>
            <a:normAutofit/>
          </a:bodyPr>
          <a:lstStyle/>
          <a:p>
            <a:r>
              <a:rPr lang="en-US" b="1" i="0" dirty="0">
                <a:solidFill>
                  <a:srgbClr val="0E0F25"/>
                </a:solidFill>
                <a:effectLst/>
                <a:latin typeface="Source Sans Pro" panose="020B0503030403020204" pitchFamily="34" charset="0"/>
              </a:rPr>
              <a:t>World Wide Web Consortium (W3C)</a:t>
            </a:r>
            <a:br>
              <a:rPr lang="en-US" b="1" i="0" dirty="0">
                <a:solidFill>
                  <a:srgbClr val="0E0F25"/>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35619F96-33BD-4BC0-ADBA-3AAE72BEB946}"/>
              </a:ext>
            </a:extLst>
          </p:cNvPr>
          <p:cNvSpPr>
            <a:spLocks noGrp="1"/>
          </p:cNvSpPr>
          <p:nvPr>
            <p:ph idx="1"/>
          </p:nvPr>
        </p:nvSpPr>
        <p:spPr>
          <a:xfrm>
            <a:off x="1097280" y="1845734"/>
            <a:ext cx="10058400" cy="4434750"/>
          </a:xfrm>
        </p:spPr>
        <p:txBody>
          <a:bodyPr>
            <a:normAutofit fontScale="85000" lnSpcReduction="20000"/>
          </a:bodyPr>
          <a:lstStyle/>
          <a:p>
            <a:pPr>
              <a:buFont typeface="Wingdings" panose="05000000000000000000" pitchFamily="2" charset="2"/>
              <a:buChar char="§"/>
            </a:pPr>
            <a:r>
              <a:rPr lang="en-US" b="0" i="0" dirty="0">
                <a:solidFill>
                  <a:srgbClr val="636C8B"/>
                </a:solidFill>
                <a:effectLst/>
                <a:latin typeface="HelveticaNeue-Light"/>
              </a:rPr>
              <a:t> </a:t>
            </a:r>
            <a:r>
              <a:rPr lang="en-US" b="0" i="0" dirty="0">
                <a:solidFill>
                  <a:schemeClr val="tx1"/>
                </a:solidFill>
                <a:effectLst/>
                <a:latin typeface="HelveticaNeue-Light"/>
              </a:rPr>
              <a:t>The World Wide Web Consortium (W3C) is committed to lead the Web to its full potential which includes promoting a high degree of usability for people with disabilities.</a:t>
            </a:r>
          </a:p>
          <a:p>
            <a:pPr>
              <a:buFont typeface="Wingdings" panose="05000000000000000000" pitchFamily="2" charset="2"/>
              <a:buChar char="§"/>
            </a:pPr>
            <a:r>
              <a:rPr lang="en-US" b="0" i="0" dirty="0">
                <a:solidFill>
                  <a:schemeClr val="tx1"/>
                </a:solidFill>
                <a:effectLst/>
                <a:latin typeface="HelveticaNeue-Light"/>
              </a:rPr>
              <a:t> The Web Accessibility Initiative (WAI) develops its work through W3C’s consensus-based process, involving different stakeholders in Web accessibility.</a:t>
            </a:r>
            <a:endParaRPr lang="en-US" dirty="0">
              <a:solidFill>
                <a:schemeClr val="tx1"/>
              </a:solidFill>
              <a:latin typeface="HelveticaNeue-Light"/>
            </a:endParaRPr>
          </a:p>
          <a:p>
            <a:pPr>
              <a:buFont typeface="Wingdings" panose="05000000000000000000" pitchFamily="2" charset="2"/>
              <a:buChar char="§"/>
            </a:pPr>
            <a:r>
              <a:rPr lang="en-US" b="0" i="0" dirty="0">
                <a:solidFill>
                  <a:schemeClr val="tx1"/>
                </a:solidFill>
                <a:effectLst/>
                <a:latin typeface="HelveticaNeue-Light"/>
              </a:rPr>
              <a:t> These stakeholders include industry, disability organizations, government, accessibility research organizations, and more.</a:t>
            </a:r>
          </a:p>
          <a:p>
            <a:pPr>
              <a:buFont typeface="Wingdings" panose="05000000000000000000" pitchFamily="2" charset="2"/>
              <a:buChar char="§"/>
            </a:pPr>
            <a:r>
              <a:rPr lang="en-US" dirty="0">
                <a:solidFill>
                  <a:schemeClr val="tx1"/>
                </a:solidFill>
                <a:latin typeface="HelveticaNeue-Light"/>
              </a:rPr>
              <a:t> F</a:t>
            </a:r>
            <a:r>
              <a:rPr lang="en-US" b="0" i="0" dirty="0">
                <a:solidFill>
                  <a:schemeClr val="tx1"/>
                </a:solidFill>
                <a:effectLst/>
                <a:latin typeface="HelveticaNeue-Light"/>
              </a:rPr>
              <a:t>ive primary activities:</a:t>
            </a:r>
          </a:p>
          <a:p>
            <a:pPr>
              <a:buFont typeface="Wingdings" panose="05000000000000000000" pitchFamily="2" charset="2"/>
              <a:buChar char="§"/>
            </a:pPr>
            <a:r>
              <a:rPr lang="en-US" b="0" i="0" dirty="0">
                <a:solidFill>
                  <a:schemeClr val="tx1"/>
                </a:solidFill>
                <a:effectLst/>
                <a:latin typeface="HelveticaNeue-Light"/>
              </a:rPr>
              <a:t> 	Ensuring that core technologies of the Web support accessibility.</a:t>
            </a:r>
          </a:p>
          <a:p>
            <a:pPr>
              <a:buFont typeface="Wingdings" panose="05000000000000000000" pitchFamily="2" charset="2"/>
              <a:buChar char="§"/>
            </a:pPr>
            <a:r>
              <a:rPr lang="en-US" dirty="0">
                <a:solidFill>
                  <a:schemeClr val="tx1"/>
                </a:solidFill>
                <a:latin typeface="HelveticaNeue-Light"/>
              </a:rPr>
              <a:t> 	D</a:t>
            </a:r>
            <a:r>
              <a:rPr lang="en-US" b="0" i="0" dirty="0">
                <a:solidFill>
                  <a:schemeClr val="tx1"/>
                </a:solidFill>
                <a:effectLst/>
                <a:latin typeface="HelveticaNeue-Light"/>
              </a:rPr>
              <a:t>eveloping guidelines for Web content, user agents, and authoring tools.</a:t>
            </a:r>
          </a:p>
          <a:p>
            <a:pPr>
              <a:buFont typeface="Wingdings" panose="05000000000000000000" pitchFamily="2" charset="2"/>
              <a:buChar char="§"/>
            </a:pPr>
            <a:r>
              <a:rPr lang="en-US" b="0" i="0" dirty="0">
                <a:solidFill>
                  <a:schemeClr val="tx1"/>
                </a:solidFill>
                <a:effectLst/>
                <a:latin typeface="HelveticaNeue-Light"/>
              </a:rPr>
              <a:t> 	Facilitating development of evaluation and repair tools for accessibility.</a:t>
            </a:r>
          </a:p>
          <a:p>
            <a:pPr>
              <a:buFont typeface="Wingdings" panose="05000000000000000000" pitchFamily="2" charset="2"/>
              <a:buChar char="§"/>
            </a:pPr>
            <a:r>
              <a:rPr lang="en-US" b="0" i="0" dirty="0">
                <a:solidFill>
                  <a:schemeClr val="tx1"/>
                </a:solidFill>
                <a:effectLst/>
                <a:latin typeface="HelveticaNeue-Light"/>
              </a:rPr>
              <a:t> 	Conducting education and outreach.</a:t>
            </a:r>
          </a:p>
          <a:p>
            <a:pPr>
              <a:buFont typeface="Wingdings" panose="05000000000000000000" pitchFamily="2" charset="2"/>
              <a:buChar char="§"/>
            </a:pPr>
            <a:r>
              <a:rPr lang="en-US" b="0" i="0" dirty="0">
                <a:solidFill>
                  <a:schemeClr val="tx1"/>
                </a:solidFill>
                <a:effectLst/>
                <a:latin typeface="HelveticaNeue-Light"/>
              </a:rPr>
              <a:t> 	Coordinating with research and development that can affect future accessibility of the Web</a:t>
            </a:r>
            <a:br>
              <a:rPr lang="en-US" b="0" i="0" dirty="0">
                <a:solidFill>
                  <a:schemeClr val="tx1"/>
                </a:solidFill>
                <a:effectLst/>
                <a:latin typeface="HelveticaNeue-Light"/>
              </a:rPr>
            </a:br>
            <a:endParaRPr lang="en-US" b="0" i="0" dirty="0">
              <a:solidFill>
                <a:schemeClr val="tx1"/>
              </a:solidFill>
              <a:effectLst/>
              <a:latin typeface="HelveticaNeue-Light"/>
            </a:endParaRPr>
          </a:p>
          <a:p>
            <a:br>
              <a:rPr lang="en-US" b="1" i="0" u="none" strike="noStrike" dirty="0">
                <a:solidFill>
                  <a:srgbClr val="989FBC"/>
                </a:solidFill>
                <a:effectLst/>
                <a:latin typeface="HelveticaNeue-Light"/>
                <a:hlinkClick r:id="rId2"/>
              </a:rPr>
            </a:br>
            <a:endParaRPr lang="en-US" dirty="0"/>
          </a:p>
        </p:txBody>
      </p:sp>
      <p:sp>
        <p:nvSpPr>
          <p:cNvPr id="4" name="Footer Placeholder 3">
            <a:extLst>
              <a:ext uri="{FF2B5EF4-FFF2-40B4-BE49-F238E27FC236}">
                <a16:creationId xmlns:a16="http://schemas.microsoft.com/office/drawing/2014/main" id="{10A8B3EA-0039-4C05-A940-E028C06783F7}"/>
              </a:ext>
            </a:extLst>
          </p:cNvPr>
          <p:cNvSpPr>
            <a:spLocks noGrp="1"/>
          </p:cNvSpPr>
          <p:nvPr>
            <p:ph type="ftr" sz="quarter" idx="11"/>
          </p:nvPr>
        </p:nvSpPr>
        <p:spPr/>
        <p:txBody>
          <a:bodyPr/>
          <a:lstStyle/>
          <a:p>
            <a:r>
              <a:rPr lang="en-US" sz="1800" b="1" dirty="0"/>
              <a:t>Lovely Professional University</a:t>
            </a:r>
          </a:p>
        </p:txBody>
      </p:sp>
      <p:pic>
        <p:nvPicPr>
          <p:cNvPr id="5" name="Picture 4">
            <a:extLst>
              <a:ext uri="{FF2B5EF4-FFF2-40B4-BE49-F238E27FC236}">
                <a16:creationId xmlns:a16="http://schemas.microsoft.com/office/drawing/2014/main" id="{EA65D6D2-F771-4F32-88AB-6AB13F055316}"/>
              </a:ext>
            </a:extLst>
          </p:cNvPr>
          <p:cNvPicPr>
            <a:picLocks noChangeAspect="1"/>
          </p:cNvPicPr>
          <p:nvPr/>
        </p:nvPicPr>
        <p:blipFill rotWithShape="1">
          <a:blip r:embed="rId3">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2217829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19A1-00C9-4DE9-BDB3-80CFAE3EDBE2}"/>
              </a:ext>
            </a:extLst>
          </p:cNvPr>
          <p:cNvSpPr>
            <a:spLocks noGrp="1"/>
          </p:cNvSpPr>
          <p:nvPr>
            <p:ph type="title"/>
          </p:nvPr>
        </p:nvSpPr>
        <p:spPr/>
        <p:txBody>
          <a:bodyPr/>
          <a:lstStyle/>
          <a:p>
            <a:r>
              <a:rPr lang="en-US" dirty="0"/>
              <a:t>Web Page Layout Using HTML</a:t>
            </a:r>
          </a:p>
        </p:txBody>
      </p:sp>
      <p:sp>
        <p:nvSpPr>
          <p:cNvPr id="3" name="Content Placeholder 2">
            <a:extLst>
              <a:ext uri="{FF2B5EF4-FFF2-40B4-BE49-F238E27FC236}">
                <a16:creationId xmlns:a16="http://schemas.microsoft.com/office/drawing/2014/main" id="{0E82EA9A-1E9B-486E-BD07-0985E375626F}"/>
              </a:ext>
            </a:extLst>
          </p:cNvPr>
          <p:cNvSpPr>
            <a:spLocks noGrp="1"/>
          </p:cNvSpPr>
          <p:nvPr>
            <p:ph idx="1"/>
          </p:nvPr>
        </p:nvSpPr>
        <p:spPr/>
        <p:txBody>
          <a:bodyPr/>
          <a:lstStyle/>
          <a:p>
            <a:pPr>
              <a:buFont typeface="Arial" panose="020B0604020202020204" pitchFamily="34" charset="0"/>
              <a:buChar char="•"/>
            </a:pPr>
            <a:r>
              <a:rPr lang="en-US" b="0" i="0" dirty="0">
                <a:solidFill>
                  <a:srgbClr val="273239"/>
                </a:solidFill>
                <a:effectLst/>
                <a:latin typeface="urw-din"/>
              </a:rPr>
              <a:t> Page layout is the part of graphic design that deals with the arrangement of visual elements on a page. </a:t>
            </a:r>
          </a:p>
          <a:p>
            <a:pPr>
              <a:buFont typeface="Arial" panose="020B0604020202020204" pitchFamily="34" charset="0"/>
              <a:buChar char="•"/>
            </a:pPr>
            <a:r>
              <a:rPr lang="en-US" b="0" i="0" dirty="0">
                <a:solidFill>
                  <a:srgbClr val="273239"/>
                </a:solidFill>
                <a:effectLst/>
                <a:latin typeface="urw-din"/>
              </a:rPr>
              <a:t> Page layout is used to make the web pages look better. </a:t>
            </a:r>
          </a:p>
          <a:p>
            <a:pPr>
              <a:buFont typeface="Arial" panose="020B0604020202020204" pitchFamily="34" charset="0"/>
              <a:buChar char="•"/>
            </a:pPr>
            <a:r>
              <a:rPr lang="en-US" dirty="0">
                <a:solidFill>
                  <a:srgbClr val="273239"/>
                </a:solidFill>
                <a:latin typeface="urw-din"/>
              </a:rPr>
              <a:t> </a:t>
            </a:r>
            <a:r>
              <a:rPr lang="en-US" b="0" i="0" dirty="0">
                <a:solidFill>
                  <a:srgbClr val="273239"/>
                </a:solidFill>
                <a:effectLst/>
                <a:latin typeface="urw-din"/>
              </a:rPr>
              <a:t>It establishes the overall appearance, relative importance, and relationships between the graphic elements to achieve a smooth flow of information and eye movement for maximum effectiveness or impact.</a:t>
            </a:r>
            <a:endParaRPr lang="en-US" dirty="0"/>
          </a:p>
        </p:txBody>
      </p:sp>
      <p:sp>
        <p:nvSpPr>
          <p:cNvPr id="4" name="Footer Placeholder 3">
            <a:extLst>
              <a:ext uri="{FF2B5EF4-FFF2-40B4-BE49-F238E27FC236}">
                <a16:creationId xmlns:a16="http://schemas.microsoft.com/office/drawing/2014/main" id="{927F0E5E-77F5-48E6-972B-2CF775550F12}"/>
              </a:ext>
            </a:extLst>
          </p:cNvPr>
          <p:cNvSpPr>
            <a:spLocks noGrp="1"/>
          </p:cNvSpPr>
          <p:nvPr>
            <p:ph type="ftr" sz="quarter" idx="11"/>
          </p:nvPr>
        </p:nvSpPr>
        <p:spPr/>
        <p:txBody>
          <a:bodyPr/>
          <a:lstStyle/>
          <a:p>
            <a:r>
              <a:rPr lang="en-US" sz="1800" b="1" dirty="0"/>
              <a:t>Lovely Professional University</a:t>
            </a:r>
          </a:p>
        </p:txBody>
      </p:sp>
      <p:pic>
        <p:nvPicPr>
          <p:cNvPr id="6" name="Picture 5">
            <a:extLst>
              <a:ext uri="{FF2B5EF4-FFF2-40B4-BE49-F238E27FC236}">
                <a16:creationId xmlns:a16="http://schemas.microsoft.com/office/drawing/2014/main" id="{461F6912-91BE-4B7F-A30D-A02F30BBFF49}"/>
              </a:ext>
            </a:extLst>
          </p:cNvPr>
          <p:cNvPicPr>
            <a:picLocks noChangeAspect="1"/>
          </p:cNvPicPr>
          <p:nvPr/>
        </p:nvPicPr>
        <p:blipFill rotWithShape="1">
          <a:blip r:embed="rId2"/>
          <a:srcRect l="3948" t="35538" r="51447" b="20230"/>
          <a:stretch/>
        </p:blipFill>
        <p:spPr>
          <a:xfrm>
            <a:off x="5101389" y="3642479"/>
            <a:ext cx="5053263" cy="2686132"/>
          </a:xfrm>
          <a:prstGeom prst="rect">
            <a:avLst/>
          </a:prstGeom>
        </p:spPr>
      </p:pic>
      <p:pic>
        <p:nvPicPr>
          <p:cNvPr id="7" name="Picture 6">
            <a:extLst>
              <a:ext uri="{FF2B5EF4-FFF2-40B4-BE49-F238E27FC236}">
                <a16:creationId xmlns:a16="http://schemas.microsoft.com/office/drawing/2014/main" id="{A8ACE14F-F314-47A6-A3DD-285E1EC5AB1A}"/>
              </a:ext>
            </a:extLst>
          </p:cNvPr>
          <p:cNvPicPr>
            <a:picLocks noChangeAspect="1"/>
          </p:cNvPicPr>
          <p:nvPr/>
        </p:nvPicPr>
        <p:blipFill rotWithShape="1">
          <a:blip r:embed="rId3">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p14="http://schemas.microsoft.com/office/powerpoint/2010/main" val="428993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17624-A0B0-48BD-A186-E7AF59194C25}"/>
              </a:ext>
            </a:extLst>
          </p:cNvPr>
          <p:cNvSpPr>
            <a:spLocks noGrp="1"/>
          </p:cNvSpPr>
          <p:nvPr>
            <p:ph type="title"/>
          </p:nvPr>
        </p:nvSpPr>
        <p:spPr/>
        <p:txBody>
          <a:bodyPr/>
          <a:lstStyle/>
          <a:p>
            <a:r>
              <a:rPr lang="en-US" dirty="0"/>
              <a:t>Structure of HTML page</a:t>
            </a:r>
            <a:br>
              <a:rPr lang="en-US" dirty="0"/>
            </a:br>
            <a:endParaRPr lang="en-US" dirty="0"/>
          </a:p>
        </p:txBody>
      </p:sp>
      <p:sp>
        <p:nvSpPr>
          <p:cNvPr id="4" name="Footer Placeholder 3">
            <a:extLst>
              <a:ext uri="{FF2B5EF4-FFF2-40B4-BE49-F238E27FC236}">
                <a16:creationId xmlns:a16="http://schemas.microsoft.com/office/drawing/2014/main" id="{B28CDFDE-FDD7-44FE-B987-4C2B5AA09148}"/>
              </a:ext>
            </a:extLst>
          </p:cNvPr>
          <p:cNvSpPr>
            <a:spLocks noGrp="1"/>
          </p:cNvSpPr>
          <p:nvPr>
            <p:ph type="ftr" sz="quarter" idx="11"/>
          </p:nvPr>
        </p:nvSpPr>
        <p:spPr/>
        <p:txBody>
          <a:bodyPr/>
          <a:lstStyle/>
          <a:p>
            <a:r>
              <a:rPr lang="en-US" sz="1800" b="1" dirty="0"/>
              <a:t>Lovely Professional University</a:t>
            </a:r>
          </a:p>
        </p:txBody>
      </p:sp>
      <p:pic>
        <p:nvPicPr>
          <p:cNvPr id="5" name="Picture 4">
            <a:extLst>
              <a:ext uri="{FF2B5EF4-FFF2-40B4-BE49-F238E27FC236}">
                <a16:creationId xmlns:a16="http://schemas.microsoft.com/office/drawing/2014/main" id="{3BF44189-A889-43D8-8F2F-17C534E86D8E}"/>
              </a:ext>
            </a:extLst>
          </p:cNvPr>
          <p:cNvPicPr>
            <a:picLocks noChangeAspect="1"/>
          </p:cNvPicPr>
          <p:nvPr/>
        </p:nvPicPr>
        <p:blipFill rotWithShape="1">
          <a:blip r:embed="rId2">
            <a:extLst>
              <a:ext uri="{28A0092B-C50C-407E-A947-70E740481C1C}">
                <a14:useLocalDpi xmlns:a14="http://schemas.microsoft.com/office/drawing/2010/main" val="0"/>
              </a:ext>
            </a:extLst>
          </a:blip>
          <a:srcRect t="16644" b="19303"/>
          <a:stretch/>
        </p:blipFill>
        <p:spPr>
          <a:xfrm>
            <a:off x="10506075" y="9331"/>
            <a:ext cx="1685925" cy="1738803"/>
          </a:xfrm>
          <a:prstGeom prst="rect">
            <a:avLst/>
          </a:prstGeom>
        </p:spPr>
      </p:pic>
      <p:sp>
        <p:nvSpPr>
          <p:cNvPr id="3" name="Slide Number Placeholder 2">
            <a:extLst>
              <a:ext uri="{FF2B5EF4-FFF2-40B4-BE49-F238E27FC236}">
                <a16:creationId xmlns:a16="http://schemas.microsoft.com/office/drawing/2014/main" id="{6A547AB3-8108-46AE-B004-7850824515CF}"/>
              </a:ext>
            </a:extLst>
          </p:cNvPr>
          <p:cNvSpPr>
            <a:spLocks noGrp="1"/>
          </p:cNvSpPr>
          <p:nvPr>
            <p:ph type="sldNum" sz="quarter" idx="12"/>
          </p:nvPr>
        </p:nvSpPr>
        <p:spPr/>
        <p:txBody>
          <a:bodyPr/>
          <a:lstStyle/>
          <a:p>
            <a:fld id="{77F3A19B-8D3A-49F5-B07B-296ED2CE609D}" type="slidenum">
              <a:rPr lang="en-US" smtClean="0"/>
              <a:t>9</a:t>
            </a:fld>
            <a:endParaRPr lang="en-US"/>
          </a:p>
        </p:txBody>
      </p:sp>
      <p:pic>
        <p:nvPicPr>
          <p:cNvPr id="10" name="Content Placeholder 9">
            <a:extLst>
              <a:ext uri="{FF2B5EF4-FFF2-40B4-BE49-F238E27FC236}">
                <a16:creationId xmlns:a16="http://schemas.microsoft.com/office/drawing/2014/main" id="{C9F08C4D-087A-4CA7-A18E-A0F73A39F6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011981"/>
            <a:ext cx="9399069" cy="5175425"/>
          </a:xfrm>
        </p:spPr>
      </p:pic>
    </p:spTree>
    <p:extLst>
      <p:ext uri="{BB962C8B-B14F-4D97-AF65-F5344CB8AC3E}">
        <p14:creationId xmlns:p14="http://schemas.microsoft.com/office/powerpoint/2010/main" val="2563253911"/>
      </p:ext>
    </p:extLst>
  </p:cSld>
  <p:clrMapOvr>
    <a:masterClrMapping/>
  </p:clrMapOvr>
</p:sld>
</file>

<file path=ppt/theme/theme1.xml><?xml version="1.0" encoding="utf-8"?>
<a:theme xmlns:a="http://schemas.openxmlformats.org/drawingml/2006/main" name="Retrospec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2311</TotalTime>
  <Words>3619</Words>
  <Application>Microsoft Office PowerPoint</Application>
  <PresentationFormat>Widescreen</PresentationFormat>
  <Paragraphs>413</Paragraphs>
  <Slides>45</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45</vt:i4>
      </vt:variant>
    </vt:vector>
  </HeadingPairs>
  <TitlesOfParts>
    <vt:vector size="63" baseType="lpstr">
      <vt:lpstr>arial</vt:lpstr>
      <vt:lpstr>arial</vt:lpstr>
      <vt:lpstr>Calibri</vt:lpstr>
      <vt:lpstr>Calibri Light</vt:lpstr>
      <vt:lpstr>Consolas</vt:lpstr>
      <vt:lpstr>erdana</vt:lpstr>
      <vt:lpstr>HelveticaNeue-Light</vt:lpstr>
      <vt:lpstr>inter-bold</vt:lpstr>
      <vt:lpstr>inter-regular</vt:lpstr>
      <vt:lpstr>proxima-nova</vt:lpstr>
      <vt:lpstr>Roboto</vt:lpstr>
      <vt:lpstr>Segoe UI</vt:lpstr>
      <vt:lpstr>Source Sans Pro</vt:lpstr>
      <vt:lpstr>Times New Roman</vt:lpstr>
      <vt:lpstr>urw-din</vt:lpstr>
      <vt:lpstr>Verdana</vt:lpstr>
      <vt:lpstr>Wingdings</vt:lpstr>
      <vt:lpstr>Retrospect</vt:lpstr>
      <vt:lpstr>WELCOME</vt:lpstr>
      <vt:lpstr>CAP214: FUNDAMENTALS OF WEB PROGRAMMING </vt:lpstr>
      <vt:lpstr>Basics of HTML</vt:lpstr>
      <vt:lpstr>What do I need to create HTML? </vt:lpstr>
      <vt:lpstr>World Wide Web</vt:lpstr>
      <vt:lpstr>Cont.</vt:lpstr>
      <vt:lpstr>World Wide Web Consortium (W3C) </vt:lpstr>
      <vt:lpstr>Web Page Layout Using HTML</vt:lpstr>
      <vt:lpstr>Structure of HTML page </vt:lpstr>
      <vt:lpstr>Example Explained (Basic tags)</vt:lpstr>
      <vt:lpstr>Formatting tags</vt:lpstr>
      <vt:lpstr>Forms and Input tags</vt:lpstr>
      <vt:lpstr>Image tags</vt:lpstr>
      <vt:lpstr>Question</vt:lpstr>
      <vt:lpstr>Example program &amp; O/P</vt:lpstr>
      <vt:lpstr>Web page Layout using HTML</vt:lpstr>
      <vt:lpstr>Attributes of HTML img tag </vt:lpstr>
      <vt:lpstr>Common Image Formats </vt:lpstr>
      <vt:lpstr>Question </vt:lpstr>
      <vt:lpstr>Question</vt:lpstr>
      <vt:lpstr>Image Map</vt:lpstr>
      <vt:lpstr>Question</vt:lpstr>
      <vt:lpstr>Question</vt:lpstr>
      <vt:lpstr>Background Images</vt:lpstr>
      <vt:lpstr>Background Repeat </vt:lpstr>
      <vt:lpstr>  Background Cover</vt:lpstr>
      <vt:lpstr>Question</vt:lpstr>
      <vt:lpstr>Question</vt:lpstr>
      <vt:lpstr>HTML Lists </vt:lpstr>
      <vt:lpstr>HTML Ordered List or Numbered List </vt:lpstr>
      <vt:lpstr>HTML Unordered List or Bulleted List </vt:lpstr>
      <vt:lpstr>HTML Description List or Definition List </vt:lpstr>
      <vt:lpstr>Type attribute</vt:lpstr>
      <vt:lpstr>Example program</vt:lpstr>
      <vt:lpstr>Example Program</vt:lpstr>
      <vt:lpstr>Question</vt:lpstr>
      <vt:lpstr>Question</vt:lpstr>
      <vt:lpstr>HTML links- Hyperlinks</vt:lpstr>
      <vt:lpstr>HTML Links - The target Attribute </vt:lpstr>
      <vt:lpstr>HTML image links</vt:lpstr>
      <vt:lpstr>Mouse-Sensitive Images</vt:lpstr>
      <vt:lpstr>Coordinate System</vt:lpstr>
      <vt:lpstr>Question</vt:lpstr>
      <vt:lpstr>Question</vt:lpstr>
      <vt:lpstr>Fonts in web pages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sambath</dc:creator>
  <cp:lastModifiedBy>sambath</cp:lastModifiedBy>
  <cp:revision>80</cp:revision>
  <dcterms:created xsi:type="dcterms:W3CDTF">2021-08-18T03:42:11Z</dcterms:created>
  <dcterms:modified xsi:type="dcterms:W3CDTF">2021-08-30T04:01:52Z</dcterms:modified>
</cp:coreProperties>
</file>