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70" r:id="rId11"/>
    <p:sldId id="271" r:id="rId12"/>
    <p:sldId id="272" r:id="rId13"/>
    <p:sldId id="267" r:id="rId14"/>
    <p:sldId id="264" r:id="rId15"/>
    <p:sldId id="265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8D476-F99D-4490-A7ED-3F34BDAD39B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384C9-3B06-49C8-8965-427058FE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9FB-FA44-43B7-B86B-406E6BDADE2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A001-AB70-4528-AD40-DED068641F7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FB8D-164F-4FC7-AFCB-358D11128CD5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CFA7-8D6A-4D5E-90E4-9DA4F75E383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2836-8A98-4DCA-B9F6-F73552692389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9A5-F5A0-44AD-838F-B6C579828E1F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0A3D-8E9F-42C1-ADBA-F802B64285C4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5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6083-D601-4091-AA46-04ABC925815F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929B-98E3-47B8-ADD0-CBE53F732799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A6D495-0F06-4244-BC96-E71707D849C5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E2DE-AD89-4FB5-9595-DF1508742D1A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17EF36-5220-415A-BD94-F3AA2C37921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BE967-9311-4DCA-9376-B71883C184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0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CEB8-C510-4A6C-B8C9-E86113343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09820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D60-9DBF-4D77-8232-379A0D8B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60A-69FE-4A18-98EF-DDB865A6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2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&lt;acronym&gt;	Not supported in HTML5. Use &lt;</a:t>
            </a:r>
            <a:r>
              <a:rPr lang="en-US" dirty="0" err="1"/>
              <a:t>abbr</a:t>
            </a:r>
            <a:r>
              <a:rPr lang="en-US" dirty="0"/>
              <a:t>&gt; instead. Defines an acronym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                Defines an abbreviation or an acronym</a:t>
            </a:r>
          </a:p>
          <a:p>
            <a:r>
              <a:rPr lang="en-US" dirty="0"/>
              <a:t>&lt;address&gt;	Defines contact information for the author/owner of a document/article</a:t>
            </a:r>
          </a:p>
          <a:p>
            <a:r>
              <a:rPr lang="en-US" dirty="0"/>
              <a:t>&lt;b&gt;	                Defines bold text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	              Isolates a part of text that might be formatted in a different direction from other     text outside it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	              Overrides the current text direction</a:t>
            </a:r>
          </a:p>
          <a:p>
            <a:r>
              <a:rPr lang="en-US" dirty="0"/>
              <a:t>&lt;big&gt;	               Not supported in HTML5. Use CSS instead. Defines big text</a:t>
            </a:r>
          </a:p>
          <a:p>
            <a:r>
              <a:rPr lang="en-US" dirty="0"/>
              <a:t>&lt;blockquote&gt;	Defines a section that is quoted from another source</a:t>
            </a:r>
          </a:p>
          <a:p>
            <a:r>
              <a:rPr lang="en-US" dirty="0"/>
              <a:t>&lt;cite&gt;	               Defines the title of a work</a:t>
            </a:r>
          </a:p>
          <a:p>
            <a:r>
              <a:rPr lang="en-US" dirty="0"/>
              <a:t>&lt;code&gt;	              Defines a piece of computer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C40-1589-4949-B141-47A73F8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FC62-A635-46A3-A2B0-703BC9C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EAF8-3740-4DAD-949A-BE65038B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C6AE-6820-405A-B224-2E65CA32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Input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1FDA-99C7-4F10-8B70-E9F62FB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2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&lt;form&gt;           	Defines an HTML form for user input</a:t>
            </a:r>
          </a:p>
          <a:p>
            <a:r>
              <a:rPr lang="en-US" dirty="0"/>
              <a:t>&lt;input&gt;	                Defines an input control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	Defines a multiline input control (text area)</a:t>
            </a:r>
          </a:p>
          <a:p>
            <a:r>
              <a:rPr lang="en-US" dirty="0"/>
              <a:t>&lt;button&gt;	Defines a clickable button</a:t>
            </a:r>
          </a:p>
          <a:p>
            <a:r>
              <a:rPr lang="en-US" dirty="0"/>
              <a:t>&lt;select&gt;	Defines a drop-down list</a:t>
            </a:r>
          </a:p>
          <a:p>
            <a:r>
              <a:rPr lang="en-US" dirty="0"/>
              <a:t>&lt;</a:t>
            </a:r>
            <a:r>
              <a:rPr lang="en-US" dirty="0" err="1"/>
              <a:t>optgroup</a:t>
            </a:r>
            <a:r>
              <a:rPr lang="en-US" dirty="0"/>
              <a:t>&gt;	Defines a group of related options in a drop-down list</a:t>
            </a:r>
          </a:p>
          <a:p>
            <a:r>
              <a:rPr lang="en-US" dirty="0"/>
              <a:t>&lt;option&gt;	Defines an option in a drop-down list</a:t>
            </a:r>
          </a:p>
          <a:p>
            <a:r>
              <a:rPr lang="en-US" dirty="0"/>
              <a:t>&lt;label&gt;	Defines a label for an &lt;input&gt; element</a:t>
            </a:r>
          </a:p>
          <a:p>
            <a:r>
              <a:rPr lang="en-US" dirty="0"/>
              <a:t>&lt;</a:t>
            </a:r>
            <a:r>
              <a:rPr lang="en-US" dirty="0" err="1"/>
              <a:t>fieldset</a:t>
            </a:r>
            <a:r>
              <a:rPr lang="en-US" dirty="0"/>
              <a:t>&gt;	Groups related elements in a form</a:t>
            </a:r>
          </a:p>
          <a:p>
            <a:r>
              <a:rPr lang="en-US" dirty="0"/>
              <a:t>&lt;output&gt;	Defines the result of a calculation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12A7-2C91-49E1-8B23-2CF62BDB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CF17F-142C-4C3A-AE42-28CC0E0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FBCC-6BBC-4074-BB14-A9AA1A75B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B3C9-B28C-4057-A862-1B32A453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490F-7A99-44B1-A1C3-C9B5157E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	               Defines an image</a:t>
            </a:r>
          </a:p>
          <a:p>
            <a:r>
              <a:rPr lang="en-US" dirty="0"/>
              <a:t>&lt;map&gt;           	Defines a client-side image map</a:t>
            </a:r>
          </a:p>
          <a:p>
            <a:r>
              <a:rPr lang="en-US" dirty="0"/>
              <a:t>&lt;area&gt;	                 Defines an area inside an image map</a:t>
            </a:r>
          </a:p>
          <a:p>
            <a:r>
              <a:rPr lang="en-US" dirty="0"/>
              <a:t>&lt;canvas&gt;	Used to draw graphics, on the fly, via scripting (usually JavaScript)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	Defines a caption for a &lt;figure&gt; element</a:t>
            </a:r>
          </a:p>
          <a:p>
            <a:r>
              <a:rPr lang="en-US" dirty="0"/>
              <a:t>&lt;figure&gt;	Specifies self-contained content</a:t>
            </a:r>
          </a:p>
          <a:p>
            <a:r>
              <a:rPr lang="en-US" dirty="0"/>
              <a:t>&lt;picture&gt;	Defines a container for multiple image resources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&gt;	                Defines a container for SVG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55A1-4B45-4926-A2C9-2F5259AA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5048-25D8-49D3-B61B-13F525C5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5CA2F-111E-4D7B-95E9-0350FEFA6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7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C254-10B1-4A72-BA7E-3CD6494D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50" y="0"/>
            <a:ext cx="8911687" cy="128089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EF96-19E6-40AA-86D2-4366D7401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280890"/>
            <a:ext cx="11131388" cy="4630332"/>
          </a:xfrm>
        </p:spPr>
        <p:txBody>
          <a:bodyPr/>
          <a:lstStyle/>
          <a:p>
            <a:r>
              <a:rPr lang="en-US" sz="2400" dirty="0"/>
              <a:t>Who is making the Web standards?</a:t>
            </a:r>
          </a:p>
          <a:p>
            <a:pPr>
              <a:buAutoNum type="alphaUcParenR"/>
            </a:pPr>
            <a:r>
              <a:rPr lang="en-US" sz="2400" dirty="0"/>
              <a:t>Mozilla</a:t>
            </a:r>
          </a:p>
          <a:p>
            <a:pPr>
              <a:buAutoNum type="alphaUcParenR"/>
            </a:pPr>
            <a:r>
              <a:rPr lang="en-US" sz="2400" dirty="0"/>
              <a:t>The world Wide Web Consortium</a:t>
            </a:r>
          </a:p>
          <a:p>
            <a:pPr>
              <a:buAutoNum type="alphaUcParenR"/>
            </a:pPr>
            <a:r>
              <a:rPr lang="en-US" sz="2400" dirty="0"/>
              <a:t>Google</a:t>
            </a:r>
          </a:p>
          <a:p>
            <a:pPr>
              <a:buAutoNum type="alphaUcParenR"/>
            </a:pPr>
            <a:r>
              <a:rPr lang="en-US" sz="2400" dirty="0"/>
              <a:t>Microsoft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F7916-DCEC-4308-8FEE-44CC0CC1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7AC-5755-4BE5-A352-2FB76C2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52458-D186-40C1-B407-A779DB88B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444C-B93F-4D33-B51F-C924396F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288" y="535326"/>
            <a:ext cx="12191999" cy="94677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What is an HTML Element?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D505-EF3C-42F7-BAF2-774C5A7D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1443733"/>
            <a:ext cx="12042709" cy="55278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element is defined by a start tag, some content, and an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to the end tag: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86AD4-74EE-4A65-ADA8-67AB0C7F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E5FA34-F0B7-4414-AEAD-A0317771A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67640"/>
              </p:ext>
            </p:extLst>
          </p:nvPr>
        </p:nvGraphicFramePr>
        <p:xfrm>
          <a:off x="149289" y="4063999"/>
          <a:ext cx="12042708" cy="2249280"/>
        </p:xfrm>
        <a:graphic>
          <a:graphicData uri="http://schemas.openxmlformats.org/drawingml/2006/table">
            <a:tbl>
              <a:tblPr/>
              <a:tblGrid>
                <a:gridCol w="4014236">
                  <a:extLst>
                    <a:ext uri="{9D8B030D-6E8A-4147-A177-3AD203B41FA5}">
                      <a16:colId xmlns:a16="http://schemas.microsoft.com/office/drawing/2014/main" val="2424982237"/>
                    </a:ext>
                  </a:extLst>
                </a:gridCol>
                <a:gridCol w="4014236">
                  <a:extLst>
                    <a:ext uri="{9D8B030D-6E8A-4147-A177-3AD203B41FA5}">
                      <a16:colId xmlns:a16="http://schemas.microsoft.com/office/drawing/2014/main" val="1025837786"/>
                    </a:ext>
                  </a:extLst>
                </a:gridCol>
                <a:gridCol w="4014236">
                  <a:extLst>
                    <a:ext uri="{9D8B030D-6E8A-4147-A177-3AD203B41FA5}">
                      <a16:colId xmlns:a16="http://schemas.microsoft.com/office/drawing/2014/main" val="3097829591"/>
                    </a:ext>
                  </a:extLst>
                </a:gridCol>
              </a:tblGrid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Start tag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Element content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End tag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59347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&lt;h1&gt;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Heading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&lt;/h1&gt;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679273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&lt;p&gt;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My first paragraph.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&lt;/p&gt;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10100"/>
                  </a:ext>
                </a:extLst>
              </a:tr>
              <a:tr h="56232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&lt;br&gt;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473930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538E-CF4E-47E8-9029-46C1E97E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A359E-801E-4BB2-A51F-E31D82ED1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C641-6818-4C21-A2CD-5D33079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4" y="147337"/>
            <a:ext cx="11629512" cy="128089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Page Structure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2BA23-96C8-4751-951E-B6A59AC1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88" t="19428" r="15733" b="14886"/>
          <a:stretch/>
        </p:blipFill>
        <p:spPr>
          <a:xfrm>
            <a:off x="1119674" y="1264555"/>
            <a:ext cx="10247308" cy="51948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E2BF-B5CD-46A8-A6EE-B32E181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FD5E4C-510E-4FAF-ABC6-3BD353B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90657-3B99-4F3E-8E63-6C8620180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28D-31FF-4649-990D-1995773B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8" y="0"/>
            <a:ext cx="8911687" cy="128089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0345-EACE-45A6-B012-6530AA86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06" y="1981526"/>
            <a:ext cx="8915400" cy="3777622"/>
          </a:xfrm>
        </p:spPr>
        <p:txBody>
          <a:bodyPr/>
          <a:lstStyle/>
          <a:p>
            <a:r>
              <a:rPr lang="en-US" sz="2400" dirty="0"/>
              <a:t>Choose the correct HTML element for the largest heading</a:t>
            </a:r>
          </a:p>
          <a:p>
            <a:pPr>
              <a:buAutoNum type="alphaUcParenR"/>
            </a:pPr>
            <a:r>
              <a:rPr lang="en-US" sz="2400" dirty="0"/>
              <a:t>&lt;h1&gt;</a:t>
            </a:r>
          </a:p>
          <a:p>
            <a:pPr>
              <a:buAutoNum type="alphaUcParenR"/>
            </a:pPr>
            <a:r>
              <a:rPr lang="en-US" sz="2400" dirty="0"/>
              <a:t>&lt;h6&gt;</a:t>
            </a:r>
          </a:p>
          <a:p>
            <a:pPr>
              <a:buAutoNum type="alphaUcParenR"/>
            </a:pPr>
            <a:r>
              <a:rPr lang="en-US" sz="2400" dirty="0"/>
              <a:t>&lt;heading&gt;</a:t>
            </a:r>
          </a:p>
          <a:p>
            <a:pPr>
              <a:buAutoNum type="alphaUcParenR"/>
            </a:pPr>
            <a:r>
              <a:rPr lang="en-US" sz="2400" dirty="0"/>
              <a:t>&lt;head&gt;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EE-E820-47CD-913A-9EB8BDA2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CEC7-DE47-4034-8FD1-59046348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CDC49-0611-46E4-99DE-8782B55EC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5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F06B-CDCB-4A42-B6DA-9F2085D2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94" y="147337"/>
            <a:ext cx="8911687" cy="1280890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158B-FB2D-4B24-8860-1F47AC7E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the correct HTML element for inserting a line break?</a:t>
            </a:r>
          </a:p>
          <a:p>
            <a:pPr>
              <a:buAutoNum type="alphaUcParenR"/>
            </a:pPr>
            <a:r>
              <a:rPr lang="en-US" sz="2400" dirty="0"/>
              <a:t>&lt;break&gt;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Ib</a:t>
            </a:r>
            <a:r>
              <a:rPr lang="en-US" sz="2400" dirty="0"/>
              <a:t>&gt;</a:t>
            </a:r>
          </a:p>
          <a:p>
            <a:pPr>
              <a:buAutoNum type="alphaUcParenR"/>
            </a:pPr>
            <a:r>
              <a:rPr lang="en-US" sz="2400" dirty="0"/>
              <a:t>&lt;</a:t>
            </a:r>
            <a:r>
              <a:rPr lang="en-US" sz="2400" dirty="0" err="1"/>
              <a:t>breake</a:t>
            </a:r>
            <a:r>
              <a:rPr lang="en-US" sz="2400" dirty="0"/>
              <a:t>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07D21-F7E6-4260-AE72-4EAC35CB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51A1-C257-4B8B-98FC-99029461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C2B97-3DCD-48F0-81B3-DD1CC7150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8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5E1E-4CC9-4D14-A06A-DC440BDA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16F0-3746-4DF1-9627-0F840B6E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Images can improve the design and the appearance of a web page.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Program 1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&lt;h2&gt;HTML Image&lt;/h2&gt;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="pic_trulli.jpg" alt="</a:t>
            </a:r>
            <a:r>
              <a:rPr lang="en-US" dirty="0" err="1"/>
              <a:t>Trulli</a:t>
            </a:r>
            <a:r>
              <a:rPr lang="en-US" dirty="0"/>
              <a:t>" width="500" height="333"&gt;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EDE5-5C84-4B6E-9603-0D27A87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33BA6-A8FC-4DC9-8C75-5993B107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6946B-52D1-490B-ACCC-B08742F09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401" r="15307" b="19575"/>
          <a:stretch/>
        </p:blipFill>
        <p:spPr>
          <a:xfrm>
            <a:off x="7785615" y="2328051"/>
            <a:ext cx="4229686" cy="3291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23273-50E9-48E7-96D8-D6F0AEF8D2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9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0E40-A04C-41DA-A0C7-07FEDE95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 Program 2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32D0-A302-4D0F-AE18-2B0C5277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&lt;h2&gt;HTML Image&lt;/h2&gt;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="img_girl.jpg" alt="Girl in a jacket" width="500" height="600"&gt;</a:t>
            </a:r>
          </a:p>
          <a:p>
            <a:pPr marL="0" indent="0">
              <a:buNone/>
            </a:pPr>
            <a:r>
              <a:rPr lang="en-US" dirty="0"/>
              <a:t>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ED53-49F8-45C2-BE23-99FB7640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D0341-7B53-4A01-9040-B1C4FD1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9F3E4-B696-4F6C-B46A-21849FDBC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6903" r="24885" b="14402"/>
          <a:stretch/>
        </p:blipFill>
        <p:spPr>
          <a:xfrm>
            <a:off x="8867336" y="1845734"/>
            <a:ext cx="3062068" cy="4023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91AEC-5F37-43F9-9FE2-4200164E0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7808-8F0F-4DF5-90A8-CBC9D290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603275" cy="964060"/>
          </a:xfrm>
        </p:spPr>
        <p:txBody>
          <a:bodyPr/>
          <a:lstStyle/>
          <a:p>
            <a:pPr algn="ctr"/>
            <a:r>
              <a:rPr lang="en-US" b="1" dirty="0"/>
              <a:t>CAP756: WEB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7A0E-B78D-44C2-B00B-5EFEDAE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364530"/>
            <a:ext cx="9603275" cy="469478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 INTRODUCTION TO WEB TECHNOLOGIES</a:t>
            </a:r>
          </a:p>
          <a:p>
            <a:r>
              <a:rPr lang="en-US" dirty="0"/>
              <a:t>UNIT 1: HTML</a:t>
            </a:r>
          </a:p>
          <a:p>
            <a:endParaRPr lang="en-US" dirty="0"/>
          </a:p>
          <a:p>
            <a:r>
              <a:rPr lang="en-US" dirty="0"/>
              <a:t>UNIT II: CSS</a:t>
            </a:r>
          </a:p>
          <a:p>
            <a:endParaRPr lang="en-US" dirty="0"/>
          </a:p>
          <a:p>
            <a:r>
              <a:rPr lang="en-US" dirty="0"/>
              <a:t>UNIT III: BOOTSTRAP</a:t>
            </a:r>
          </a:p>
          <a:p>
            <a:endParaRPr lang="en-US" dirty="0"/>
          </a:p>
          <a:p>
            <a:r>
              <a:rPr lang="en-US" dirty="0"/>
              <a:t>UNIT IV: BASIC OF REACT, FUNCTIONAL PROGRAMMING WITH JAVASCRIPT</a:t>
            </a:r>
          </a:p>
          <a:p>
            <a:endParaRPr lang="en-US" dirty="0"/>
          </a:p>
          <a:p>
            <a:r>
              <a:rPr lang="en-US" dirty="0"/>
              <a:t>UNIT V: PURE REACT, REACT WITH JSX</a:t>
            </a:r>
          </a:p>
          <a:p>
            <a:endParaRPr lang="en-US" dirty="0"/>
          </a:p>
          <a:p>
            <a:r>
              <a:rPr lang="en-US" dirty="0"/>
              <a:t>UNIT VI: PROPS, STATE, AND THE COMPONENT TREE, REACT ROUTER AND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D19D-33A7-4F68-8A41-70BDC7BA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4952" y="6459784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4ACBB-F72B-48B0-BAAC-6C032066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13" y="6452750"/>
            <a:ext cx="4822804" cy="365125"/>
          </a:xfrm>
        </p:spPr>
        <p:txBody>
          <a:bodyPr/>
          <a:lstStyle/>
          <a:p>
            <a:pPr algn="r"/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DE7DA-3145-4ABA-8477-0B291C1A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8642-5C66-4FB4-A63F-1695A63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Images Syntax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4D0B-3E90-4175-B142-E8BF1FB6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HTML &lt;</a:t>
            </a:r>
            <a:r>
              <a:rPr lang="en-US" dirty="0" err="1"/>
              <a:t>img</a:t>
            </a:r>
            <a:r>
              <a:rPr lang="en-US" dirty="0"/>
              <a:t>&gt; tag is used to embed an image in a web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not technically inserted into a web page; images are linked to web pages. The &lt;</a:t>
            </a:r>
            <a:r>
              <a:rPr lang="en-US" dirty="0" err="1"/>
              <a:t>img</a:t>
            </a:r>
            <a:r>
              <a:rPr lang="en-US" dirty="0"/>
              <a:t>&gt; tag creates a holding space for the referenced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empty, it contains attributes only, and does not have a closing tag.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 - Specifies the path to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 - Specifies an alternate text for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Syntax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alternatetext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8FABF-C1C5-4A80-8738-0F2E0ED1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B04F1-F81C-4BAE-A234-19C5EDD1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1FD06-0CDE-440D-8C60-E1D2B7EF7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024A-4ED8-400C-9937-953BFA37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Image Attribute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2618-341C-476B-8EF2-8DBC99C2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(</a:t>
            </a:r>
            <a:r>
              <a:rPr lang="en-US" dirty="0"/>
              <a:t>The required </a:t>
            </a:r>
            <a:r>
              <a:rPr lang="en-US" dirty="0" err="1"/>
              <a:t>src</a:t>
            </a:r>
            <a:r>
              <a:rPr lang="en-US" dirty="0"/>
              <a:t> attribute specifies the path (URL) to the image.)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alt Attribute (The required alt attribute provides an alternate text for an image, if the  user for some reason cannot view it)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 Size - Width and Height (You can use the style attribute to specify the width and height of an image.)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we suggest using the style attribute. It prevents styles sheets from changing the size of images: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FE4EC-2F30-458B-9A8B-D37AFA0C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BE4D5-0EA1-4C77-AEBA-19F36600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315B94-11BF-4ADE-AE8B-D65635A1D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80E-99BC-4482-8532-239F1D2A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16CA-A109-4F43-A1A6-DA222A319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1094720" cy="44987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/* This style sets the width of all images to 100%: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 err="1"/>
              <a:t>img</a:t>
            </a:r>
            <a:r>
              <a:rPr lang="en-US" sz="5600" dirty="0"/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  width: 100%;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&lt;/style&gt;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&lt;/head&gt;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6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&lt;h2&gt;Width/Height Attributes or Style?&lt;/h2&gt;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first image uses the width attribute (set to 128 pixels), but the style in the head section overrides it, and sets the width to 100%.&lt;/p&gt;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width="128" height="128"&gt;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&lt;p&gt;The second image uses the style attribute to set the width to 128 pixels, this will not be overridden by the style in the head section:&lt;/p&gt;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="html5.gif" alt="HTML5 Icon" style="width:128px;height:128px;"&gt;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dirty="0"/>
              <a:t>&lt;/html&gt;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ABF40-37ED-4A39-B943-697EEE1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0302C-6FA9-449B-AF28-6F88CEFC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7B6E5-5AAE-4714-88D3-4CA35989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1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F7AD-6655-47EA-8EE0-2D3244F1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5160C8-CCA0-461E-805E-8DF11012D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579" t="30340" r="154" b="15106"/>
          <a:stretch/>
        </p:blipFill>
        <p:spPr>
          <a:xfrm>
            <a:off x="2602524" y="1857414"/>
            <a:ext cx="8299938" cy="42338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BEF4D-B735-4A75-81F7-6F081DB0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9EA16-7420-4979-A368-5319D23A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831F2-F69D-42C0-8C68-8D94C755F3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6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F413-FFA5-4CB9-9FD3-FAEE1C0C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7137-A07B-409B-8FF7-6E14B152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the image cannot be displayed then _______ specifies an alternate text for an image.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A)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caption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B)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value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C)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alt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D)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text attribute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8666-F5B8-41DD-85A0-8DA94112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04B6F-27FE-486C-89AC-A6DA5ED1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F63D8-BA54-4128-9535-79A04B89A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7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4C2E-63B0-487A-B23B-EA187353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D520-A5A3-4DBD-AA6E-BC3A5BD8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______ tag defines an image in an HTML page.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&lt;pic&gt;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&lt;image&gt;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&gt;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46F64-B096-4392-8976-542A794D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8C9FE-6612-4D5C-BAF6-EE1F1E0B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0E289-679D-4E6C-AEF9-4A03C7E7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A300-B6C5-4DD2-B103-0684F14F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A131-AD08-408A-8178-7BAE19C5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Which of the following pair of attribute is required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tag ?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A)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</a:t>
            </a: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B)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C)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and alt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A3FA-9E06-403B-855E-A98AEC1E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D955-5B81-47BE-9743-2F813796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5B3F4-6D1A-4A42-8A33-57E8CE836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B6E1-6299-4A1F-BA12-DAD60DA8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Images in Another Folder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9F40-D645-4733-97B5-1AC694F1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03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have your images in a sub-folder, you must include the folder name in the </a:t>
            </a:r>
            <a:r>
              <a:rPr lang="en-US" dirty="0" err="1"/>
              <a:t>src</a:t>
            </a:r>
            <a:r>
              <a:rPr lang="en-US" dirty="0"/>
              <a:t> attribute: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="/images/html5.gif" alt="HTML5 Icon" style="width:128px;height:128px;"&gt;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Images on Another Server/Website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Some web sites point to an image on another server.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To point to an image on another server, you must specify an absolute  (full) URL in the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attribute:</a:t>
            </a:r>
          </a:p>
          <a:p>
            <a:pPr marL="201168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 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="https://www.html.com/images/html_green.jpg" alt=“html.com"&gt;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C7C7D-782C-4A94-B628-E5558B8B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7A5-A446-4880-89B5-B19BB93B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E75E4-E4B7-4ADB-AA5C-8DD7E267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82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E933-D330-4AC1-A47F-C9D648CC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Image Formats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D927-2DA7-4F3D-B7D8-ED6C2F01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Here are the most common image file types, which are supported in all browsers (Chrome, Edge, Firefox, Safari, Opera):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E1FC8-D31E-4D07-9114-816215CB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70463-4E81-4A10-A26E-AF88304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9F0B00-D422-439C-B73E-1464191D2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89328"/>
              </p:ext>
            </p:extLst>
          </p:nvPr>
        </p:nvGraphicFramePr>
        <p:xfrm>
          <a:off x="895643" y="2628760"/>
          <a:ext cx="10260036" cy="3535680"/>
        </p:xfrm>
        <a:graphic>
          <a:graphicData uri="http://schemas.openxmlformats.org/drawingml/2006/table">
            <a:tbl>
              <a:tblPr/>
              <a:tblGrid>
                <a:gridCol w="3420012">
                  <a:extLst>
                    <a:ext uri="{9D8B030D-6E8A-4147-A177-3AD203B41FA5}">
                      <a16:colId xmlns:a16="http://schemas.microsoft.com/office/drawing/2014/main" val="3601344808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258302027"/>
                    </a:ext>
                  </a:extLst>
                </a:gridCol>
                <a:gridCol w="3420012">
                  <a:extLst>
                    <a:ext uri="{9D8B030D-6E8A-4147-A177-3AD203B41FA5}">
                      <a16:colId xmlns:a16="http://schemas.microsoft.com/office/drawing/2014/main" val="38183494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Abbreviation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Extension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Animated 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.apng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Graphics Interchange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.gif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2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ICO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Microsoft Icon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.ico, .cur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0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JPEG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Joint Photographic Expert Group image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.jpg, .jpeg, .jfif, .pjpeg, .pjp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8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4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Scalable Vector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svg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2199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BB15A21-3E94-4077-8380-581CBB556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9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D8FD-1B69-437E-9555-557E82C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Background Images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89FA-62E4-4ED0-AB96-5EB8399A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add a background image on an HTML element, use the HTML style attribute and the CSS background-image property: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&lt;div style="background-image: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('img_girl.jpg');"&gt;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Specify the background image in the &lt;style&gt; element: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&lt;style&gt;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	div {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         		background-image: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('img_girl.jpg’);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	    }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&lt;/style&gt;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B5EC-F750-4B0C-BA9C-1873443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67D70-5EC0-4B79-BFD3-6E72C595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00BE1-6634-4237-8839-8DDF0B8F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32C-EA28-4FA5-A11D-62AECFB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5" y="15512"/>
            <a:ext cx="9002415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9E1-22FE-4940-8BD0-B7D8860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1455437"/>
            <a:ext cx="11262852" cy="4366865"/>
          </a:xfrm>
        </p:spPr>
        <p:txBody>
          <a:bodyPr/>
          <a:lstStyle/>
          <a:p>
            <a:r>
              <a:rPr lang="en-US" sz="2000" dirty="0"/>
              <a:t>Introduction</a:t>
            </a:r>
            <a:endParaRPr lang="en-US" dirty="0"/>
          </a:p>
          <a:p>
            <a:pPr lvl="1"/>
            <a:r>
              <a:rPr lang="en-US" sz="1800" dirty="0"/>
              <a:t>HTML is the standard markup language for </a:t>
            </a:r>
            <a:r>
              <a:rPr lang="en-US" sz="1800" dirty="0">
                <a:solidFill>
                  <a:srgbClr val="FF0000"/>
                </a:solidFill>
              </a:rPr>
              <a:t>web pages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web applications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With HTML you can create your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sz="1800" dirty="0">
                <a:solidFill>
                  <a:srgbClr val="FF0000"/>
                </a:solidFill>
              </a:rPr>
              <a:t>wn Website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HTML stands for HYPERTEXT MARKUP LANGUAGE.</a:t>
            </a:r>
          </a:p>
          <a:p>
            <a:pPr lvl="1"/>
            <a:r>
              <a:rPr lang="en-US" sz="1800" dirty="0"/>
              <a:t>This markup tells a web browser how to display the text, images and other form of multimedia on a webpage.</a:t>
            </a:r>
          </a:p>
          <a:p>
            <a:pPr lvl="1"/>
            <a:r>
              <a:rPr lang="en-US" sz="1800" dirty="0"/>
              <a:t>HTML elements are represented by tags</a:t>
            </a:r>
          </a:p>
          <a:p>
            <a:pPr lvl="2"/>
            <a:r>
              <a:rPr lang="en-US" sz="1800" b="1" dirty="0"/>
              <a:t>Container Tag/ Pair Tag</a:t>
            </a:r>
            <a:r>
              <a:rPr lang="en-US" sz="1800" dirty="0"/>
              <a:t>: The first tag in a pair is the start tag, the second tag is the end tag. The end tag is written like the start tag, with a forward slash before the tag name.</a:t>
            </a:r>
          </a:p>
          <a:p>
            <a:pPr lvl="2"/>
            <a:r>
              <a:rPr lang="en-US" sz="1800" dirty="0"/>
              <a:t>Start and end tags are also called opening tags and closing tags. For ex &lt;b&gt; and &lt;/b&gt;</a:t>
            </a:r>
          </a:p>
          <a:p>
            <a:pPr lvl="2"/>
            <a:r>
              <a:rPr lang="en-US" sz="1800" b="1" dirty="0"/>
              <a:t>Empty Tag</a:t>
            </a:r>
            <a:r>
              <a:rPr lang="en-US" sz="1800" dirty="0"/>
              <a:t>: Only opening tag is used. For ex &lt;</a:t>
            </a:r>
            <a:r>
              <a:rPr lang="en-US" sz="1800" dirty="0" err="1"/>
              <a:t>br</a:t>
            </a:r>
            <a:r>
              <a:rPr lang="en-US" sz="1800" dirty="0"/>
              <a:t>&gt; or &lt;</a:t>
            </a:r>
            <a:r>
              <a:rPr lang="en-US" sz="1800" dirty="0" err="1"/>
              <a:t>hr</a:t>
            </a:r>
            <a:r>
              <a:rPr lang="en-US" sz="1800" dirty="0"/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96DD-ECC4-441B-939A-8297426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66" y="6443638"/>
            <a:ext cx="1312025" cy="365125"/>
          </a:xfrm>
        </p:spPr>
        <p:txBody>
          <a:bodyPr lIns="648000" tIns="108000" anchor="ctr" anchorCtr="0"/>
          <a:lstStyle/>
          <a:p>
            <a:fld id="{699BE967-9311-4DCA-9376-B71883C1847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D8D6-8A6B-4633-ADF8-BCEC1582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3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32EC-9877-4BEC-977E-FA86AC8A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51D0-F1CE-4F9C-92B5-9117954A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Cover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8484-16EA-4F1E-BB3A-D6B822A4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want the background image to cover the entire element, you can set the </a:t>
            </a:r>
            <a:r>
              <a:rPr lang="en-US" dirty="0">
                <a:solidFill>
                  <a:srgbClr val="C00000"/>
                </a:solidFill>
              </a:rPr>
              <a:t>background-size</a:t>
            </a:r>
            <a:r>
              <a:rPr lang="en-US" dirty="0"/>
              <a:t> property to </a:t>
            </a:r>
            <a:r>
              <a:rPr lang="en-US" dirty="0">
                <a:solidFill>
                  <a:srgbClr val="C00000"/>
                </a:solidFill>
              </a:rPr>
              <a:t>cover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make sure the entire element is always covered, set the </a:t>
            </a:r>
            <a:r>
              <a:rPr lang="en-US" dirty="0">
                <a:solidFill>
                  <a:srgbClr val="C00000"/>
                </a:solidFill>
              </a:rPr>
              <a:t>background-attachment</a:t>
            </a:r>
            <a:r>
              <a:rPr lang="en-US" dirty="0"/>
              <a:t> property to </a:t>
            </a:r>
            <a:r>
              <a:rPr lang="en-US" dirty="0">
                <a:solidFill>
                  <a:srgbClr val="C00000"/>
                </a:solidFill>
              </a:rPr>
              <a:t>fixed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way, the background image will cover the entire element, with no stretching (the image will keep its original proportions):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&lt;style&gt;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 {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background-image: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('img_girl.jpg');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background-repeat: no-repeat;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background-attachment: fixed;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background-size: cover;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1F79B-A408-4DB9-A602-308F82C7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8F6D-7DBC-48EC-9675-CE469022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5FEE5-F2D7-4508-8C9F-735586F495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4321-D23D-4FE7-9F31-28AECE34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4BC8-BD7A-4719-9683-15FA08A3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specifying height and width of an image which attributes is used in image tag?</a:t>
            </a:r>
          </a:p>
          <a:p>
            <a:r>
              <a:rPr lang="en-US" dirty="0"/>
              <a:t> A) alt attribute</a:t>
            </a:r>
          </a:p>
          <a:p>
            <a:r>
              <a:rPr lang="en-US" dirty="0"/>
              <a:t> B) Height and width attribute</a:t>
            </a:r>
          </a:p>
          <a:p>
            <a:r>
              <a:rPr lang="en-US" dirty="0"/>
              <a:t> C) Style tag</a:t>
            </a:r>
          </a:p>
          <a:p>
            <a:r>
              <a:rPr lang="en-US" dirty="0"/>
              <a:t> D) Both A and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A12-0C92-48DC-BE64-0EBDE975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0588-38CE-48FC-9E4A-4B567D19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67689-48AB-4CA8-8EEA-701A0CE77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6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BB3C-0D7A-45C3-89B9-36239DD2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B97D-89A6-407E-924A-A67E6E13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you use path along with file name of picture in IMG tag?</a:t>
            </a:r>
          </a:p>
          <a:p>
            <a:r>
              <a:rPr lang="en-US" dirty="0"/>
              <a:t> A) path is optional and not necessary</a:t>
            </a:r>
          </a:p>
          <a:p>
            <a:r>
              <a:rPr lang="en-US" dirty="0"/>
              <a:t> B) when the location of image file and html file are different</a:t>
            </a:r>
          </a:p>
          <a:p>
            <a:r>
              <a:rPr lang="en-US" dirty="0"/>
              <a:t>C) when image file and html file both are on same location</a:t>
            </a:r>
          </a:p>
          <a:p>
            <a:r>
              <a:rPr lang="en-US" dirty="0"/>
              <a:t> D) path is always necessary when inserting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B13E2-DAA3-4EEC-B69B-4701602A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5C6C-5C6C-4C44-9BFF-D2621D2E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2D4C3-6B4E-4F1A-8438-DA068605F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5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A311-5955-4CC9-BA2F-69EEE5AF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Lists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AC0-24AC-4E52-B138-5023E279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HTML Lists are used to specify lists of information. All lists may contain one or more list elements. There are three different types of HTML lists: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Ordered List or Numbered List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Unordered List or Bulleted List (ul)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Description List or Definition List (dl)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**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 can create a list inside another list, which will be termed as nested List.**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6409-3594-4679-B9DA-DCB7CFD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9232B-70D3-40C0-A51F-D75425F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239A-C788-4542-95C6-7C48FD77C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8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FE59-FB40-45AF-851C-2D75BC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Ordered List or Numbered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2CD-8DC1-425D-89E5-D5B0F726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49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ordered HTML lists, all the list items are marked with numbers by default. It is known as numbered list also. The ordered list starts with 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&gt; tag and the list items start with &lt;li&gt; tag.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Example Program: </a:t>
            </a:r>
            <a:r>
              <a:rPr lang="it-IT" dirty="0">
                <a:solidFill>
                  <a:srgbClr val="333333"/>
                </a:solidFill>
                <a:latin typeface="inter-regular"/>
              </a:rPr>
              <a:t>&lt;html&gt;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&lt;body&gt;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&lt;ol&gt;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&lt;li&gt;Aries&lt;/li&gt;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&lt;li&gt;Bingo&lt;/li&gt;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 &lt;li&gt;Leo&lt;/li&gt;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        &lt;li&gt;Oracle&lt;/li&gt;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        &lt;/ol&gt;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      &lt;/body&gt;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inter-regular"/>
              </a:rPr>
              <a:t>                                 &lt;/html&gt;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0EE4-87E3-4F91-B97D-3051F4D8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0745B-27DC-483A-AB54-8D15A96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E84F3-B748-45E6-880E-296C43DEE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0" t="31921" r="38619" b="50000"/>
          <a:stretch/>
        </p:blipFill>
        <p:spPr>
          <a:xfrm>
            <a:off x="7962315" y="3186525"/>
            <a:ext cx="2419642" cy="228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18EDF-A57B-4447-A67D-2CF55A303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8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1744-D311-4B38-B9E0-90D786C6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Unordered List or Bulleted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7B73-C67B-40D4-A827-C1F6DC62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HTML Unordered list, all the list items are marked with bullets. It is also known as bulleted list also. The Unordered list starts with &lt;ul&gt; tag and list items start with the &lt;li&gt; tag.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&lt;ul&gt;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	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 &lt;/ul&gt;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50359-1B7D-488D-86D5-A9232F9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782D-1372-4B65-B59B-516D346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1E689-4B2C-4549-B3F4-CDF7D142E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1" t="32607" r="40808" b="53643"/>
          <a:stretch/>
        </p:blipFill>
        <p:spPr>
          <a:xfrm>
            <a:off x="7329268" y="3386146"/>
            <a:ext cx="2571190" cy="257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32776-23C2-4E9A-94A4-F2B17E709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7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40C-61E0-4B37-B98C-B6706D8C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Description List or Definition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D01E-EF9A-4107-A60C-B8A67DD6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HTML Description list is also a list style which is supported by HTML and XHTML. It is also known as definition list where entries are listed like a dictionary or encyclopedia.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definition list is very appropriate when you want to present glossary, list of terms or other name-value list.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HTML definition list contains following three tags: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&lt;dl&gt;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start of the list.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&lt;dt&gt;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a term.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&lt;dd&gt;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term definition (description).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575D-25DC-4F8C-BAA7-1FBF270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5ADC-87D6-44E5-A58A-4B671EC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A3D73-7B82-438C-AA26-2C82404C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29E-751A-405F-A944-F52FFB8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015E-B6B4-489B-B122-6F02FE8A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my evening snacks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also an 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 multinational technology corporation.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E82D5-2060-4794-B139-B1A8BBE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CC116-CA9B-49BE-9EB9-E6CD2D5E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73BA-3A4A-4D77-B7B0-D0F53B953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16" t="33223" r="17615" b="43792"/>
          <a:stretch/>
        </p:blipFill>
        <p:spPr>
          <a:xfrm>
            <a:off x="7787248" y="2135977"/>
            <a:ext cx="4384432" cy="1962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E0AEF-FA99-4A70-A282-0B190D695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67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9A77-B3CA-44A3-A1BB-12111815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D4D9-BFB6-4150-938F-70429427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arranging your list items in same way as they were arranged in dictionary which tag you will use?</a:t>
            </a:r>
          </a:p>
          <a:p>
            <a:r>
              <a:rPr lang="en-US" dirty="0"/>
              <a:t>A) &lt;ul&gt;</a:t>
            </a:r>
          </a:p>
          <a:p>
            <a:r>
              <a:rPr lang="en-US" dirty="0"/>
              <a:t>B)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C) &lt;li&gt;</a:t>
            </a:r>
          </a:p>
          <a:p>
            <a:r>
              <a:rPr lang="en-US" dirty="0"/>
              <a:t>D) &lt;dl&gt;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25354-C8C3-4C57-90D2-6F9E773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3041B-EC1F-4685-9F19-B8E2452C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95A42-BDB0-490F-B6A2-E7B519EA9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1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2B89-90B0-47CF-B601-0A5E7CD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3E88-DBB2-4E5E-8A33-9C365308D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ordered list in HTML document starts with a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&lt;ul 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&lt;li&gt; tag</a:t>
            </a:r>
          </a:p>
          <a:p>
            <a:pPr marL="342900" lvl="0" indent="-342900">
              <a:buFont typeface="+mj-lt"/>
              <a:buAutoNum type="alphaUcParenR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None of the above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1661-4C90-425B-9E76-11C342B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1E581-7A52-4B87-85EE-7E825B5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DD103-4C68-4251-84B6-59E068927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E5F-4CED-4213-8E2C-33E805C9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41" y="748380"/>
            <a:ext cx="8911687" cy="796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I need to create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9B2-8D06-4B8D-BB05-25F08715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41" y="1712743"/>
            <a:ext cx="12059265" cy="5705093"/>
          </a:xfrm>
        </p:spPr>
        <p:txBody>
          <a:bodyPr>
            <a:normAutofit/>
          </a:bodyPr>
          <a:lstStyle/>
          <a:p>
            <a:r>
              <a:rPr lang="en-US" b="1" dirty="0"/>
              <a:t>Computer</a:t>
            </a:r>
          </a:p>
          <a:p>
            <a:r>
              <a:rPr lang="en-US" b="1" dirty="0"/>
              <a:t>Text or HTML editor</a:t>
            </a:r>
            <a:r>
              <a:rPr lang="en-US" dirty="0"/>
              <a:t>: For ex, HTML editors are VS Code, Dreamweaver, </a:t>
            </a:r>
            <a:r>
              <a:rPr lang="en-US" dirty="0" err="1"/>
              <a:t>SeaMonkey</a:t>
            </a:r>
            <a:r>
              <a:rPr lang="en-US" dirty="0"/>
              <a:t>, Coffee Cup, </a:t>
            </a:r>
            <a:r>
              <a:rPr lang="en-US" dirty="0" err="1"/>
              <a:t>TextPad</a:t>
            </a:r>
            <a:r>
              <a:rPr lang="en-US" dirty="0"/>
              <a:t> etc. </a:t>
            </a:r>
          </a:p>
          <a:p>
            <a:r>
              <a:rPr lang="en-US" dirty="0"/>
              <a:t> The text editors are include Notepad(for windows), Pico(for Linux), or </a:t>
            </a:r>
            <a:r>
              <a:rPr lang="en-US" dirty="0" err="1"/>
              <a:t>Simpletext</a:t>
            </a:r>
            <a:r>
              <a:rPr lang="en-US" dirty="0"/>
              <a:t>/ text Edit/</a:t>
            </a:r>
            <a:r>
              <a:rPr lang="en-US" dirty="0" err="1"/>
              <a:t>TexT</a:t>
            </a:r>
            <a:r>
              <a:rPr lang="en-US" dirty="0"/>
              <a:t>.</a:t>
            </a:r>
          </a:p>
          <a:p>
            <a:r>
              <a:rPr lang="en-US" b="1" dirty="0"/>
              <a:t>Web Browser</a:t>
            </a:r>
            <a:r>
              <a:rPr lang="en-US" dirty="0"/>
              <a:t>. For Ex Internet Explorer or Firefox</a:t>
            </a:r>
          </a:p>
          <a:p>
            <a:endParaRPr lang="en-US" dirty="0"/>
          </a:p>
          <a:p>
            <a:r>
              <a:rPr lang="en-US" dirty="0"/>
              <a:t>HTML VERSIONS</a:t>
            </a:r>
          </a:p>
          <a:p>
            <a:pPr lvl="1"/>
            <a:r>
              <a:rPr lang="en-US" dirty="0"/>
              <a:t>HTML 1991</a:t>
            </a:r>
          </a:p>
          <a:p>
            <a:pPr lvl="1"/>
            <a:r>
              <a:rPr lang="en-US" dirty="0"/>
              <a:t>HTML 2.0 1995</a:t>
            </a:r>
          </a:p>
          <a:p>
            <a:pPr lvl="1"/>
            <a:r>
              <a:rPr lang="en-US" dirty="0"/>
              <a:t>HTML 3.2 1997</a:t>
            </a:r>
          </a:p>
          <a:p>
            <a:pPr lvl="1"/>
            <a:r>
              <a:rPr lang="en-US" dirty="0"/>
              <a:t>HTML 4.01 1999</a:t>
            </a:r>
          </a:p>
          <a:p>
            <a:pPr lvl="1"/>
            <a:r>
              <a:rPr lang="en-US" dirty="0"/>
              <a:t>XHTML 2000</a:t>
            </a:r>
          </a:p>
          <a:p>
            <a:pPr lvl="1"/>
            <a:r>
              <a:rPr lang="en-US" dirty="0"/>
              <a:t>HTML 5 2014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FA4D-B359-4699-BD5A-387646D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0BA7-BAEC-4A72-8BF4-ACE4534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7720C-604D-4C19-AA39-48F3B186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6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B092-0D59-4E3A-9665-C2F2E04E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Block and Inline Elements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9C1F-D8B6-4D8A-958E-E19C73F0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Every HTML element has a default display value, depending on what type of element it 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Block-level Elements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lways starts on a new line.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Always takes up the full width available (stretches out to the left and right as far as it can).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has a top and a bottom margin, whereas an inline element does not.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   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/div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201168" lvl="1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Elements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does not start on a new line.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only takes up as much width as necessary.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 a &lt;span&gt; element inside a paragraph.</a:t>
            </a:r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Example :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/span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01168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F84D5-18FC-4B29-948C-624E7D9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2BC0-7ED7-4B9D-A2C4-CBE790D2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C2F5B-A59C-476E-8F85-1BBFE60B7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7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3454-F340-4624-BE76-D4FEFFC4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&lt;div&gt;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9FF3-A47F-45E9-846C-96584F7D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0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is often used as a container for other HTML elements.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has no required attributes, but </a:t>
            </a:r>
            <a:r>
              <a:rPr lang="en-US" dirty="0">
                <a:solidFill>
                  <a:srgbClr val="C00000"/>
                </a:solidFill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 are common.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used together with CSS, the </a:t>
            </a:r>
            <a:r>
              <a:rPr lang="en-US" dirty="0">
                <a:solidFill>
                  <a:srgbClr val="C00000"/>
                </a:solidFill>
              </a:rPr>
              <a:t>&lt;div&gt; </a:t>
            </a:r>
            <a:r>
              <a:rPr lang="en-US" dirty="0"/>
              <a:t>element can be used to style blocks of content: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: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&lt;div style="background-			color:black;color:white;padding:20px;"&gt;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    &lt;h2&gt;London&lt;/h2&gt;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    &lt;p&gt;London is the capital city of England. It is the most populous   city in the United Kingdom, with a metropolitan area of over 13 million  inhabitants.&lt;/p&gt;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D594-F8A9-45F4-ADB8-7C1B4065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CDF2C-3970-4FA9-8845-F9995BE4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BBED5-092E-4AEC-B2A2-7542C3848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81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CEB1-951D-4A45-A8F2-CB3B3E23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&lt;span&gt;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B89C-0548-4909-8446-61440549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&lt;span&gt; element is an inline container used to mark up a part of a text, or a part of a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&lt;span&gt; element has no required attributes, but style, class and id are common.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used together with CSS, the &lt;span&gt; element can be used to style parts of the text: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Example 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&lt;p&gt;My mother has &lt;span style="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color:blue;font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weight:bold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"&gt;blue&lt;/span&gt; eyes and my father   has &lt;span style="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color:darkolivegreen;font-weight:bold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"&gt;dark green&lt;/span&gt; eyes.&lt;/p&gt;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D50A3-794D-4FA3-AA29-CF89EC60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EDD03-2BAF-4440-87B7-AFAAE2D9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51FC1-D9E5-40F4-ADA9-D56B26C20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7475-43E2-41DD-B8C8-ED9E1EC8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83E6-A697-4ADB-AC75-9D514F2C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Which element we want to center a block of content or position a content block on the page?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   strong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div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span element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table element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63242-AE8D-4318-8BE3-3B9C445F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5DE9A-39CB-48CA-8190-D04F7D87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6E30D-BE0F-4D62-B012-10188FA8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96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7D68-B6AA-4FB6-AE09-B5F67C82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CC0C-FB91-40BA-BEDD-D44F4154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one difference between div and span.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   a div is a block-level element whereas a span is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a span is an inline element whereas a div is a b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a div is a low-level element whereas a span is a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a div is a high-level element whereas a span 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7DD4B-6B0E-48A4-9116-D180D6D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23D51-B0BD-4DAC-B065-6CCF6A19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2DA4-DB69-431F-892C-DDEA5263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8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82C-136D-41E4-BA86-06E0C1EA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A145-A269-4DFD-B3F1-3B2F7B32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provides a ……. tag to creating online form for the purpose of collecting information from user.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  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&lt;form&gt;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   &lt;div&gt;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   &lt;frame&gt;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   None of the above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8DEC7-ECD3-40A8-94AE-120C047B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3850-CCA1-44E9-9F18-9845BCBA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A6243-010E-48E4-9B53-D3E651ED6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52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F758-B730-4EA4-8746-BEF178F9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Tables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1E8F-7A63-45C6-8113-B6B067DF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HTML tables allow web developers to arrange data into rows and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Define an HTML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Each table row is defined with a &lt;tr&gt; tag. Each table header is defined with a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tag. Each table data/cell is defined with a &lt;td&gt; tag.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elements are bold and centered.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The text in &lt;td&gt; elements are regular and left-aligned.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88BB1-EBCA-4FE3-BC06-2ECF710C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2A683-A8ED-411D-B073-741176D9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46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5E907B-DD17-46EC-93B6-B8BF00C59838}"/>
              </a:ext>
            </a:extLst>
          </p:cNvPr>
          <p:cNvSpPr/>
          <p:nvPr/>
        </p:nvSpPr>
        <p:spPr>
          <a:xfrm>
            <a:off x="7972926" y="3429000"/>
            <a:ext cx="1748590" cy="982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4CD745-F368-4DA6-8B78-839139FF9404}"/>
              </a:ext>
            </a:extLst>
          </p:cNvPr>
          <p:cNvSpPr/>
          <p:nvPr/>
        </p:nvSpPr>
        <p:spPr>
          <a:xfrm>
            <a:off x="9900458" y="3625516"/>
            <a:ext cx="1441310" cy="609600"/>
          </a:xfrm>
          <a:prstGeom prst="round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51380-EF73-47F6-A6C7-A54DA81FA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9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5744-72CD-4CCD-90DD-5DAD024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420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HTML table: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C468-F197-44DB-9FF1-E03AD8BC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464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&lt;table style="width:100%"&gt;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&gt;Age&lt;/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 &lt;td&gt;Jill&lt;/td&gt;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&lt;td&gt;Smith&lt;/td&gt;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&lt;td&gt;50&lt;/td&gt;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&lt;td&gt;Eve&lt;/td&gt;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&lt;td&gt;Jackson&lt;/td&gt;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&lt;td&gt;94&lt;/td&gt;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&lt;/tr&gt;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36611-5803-46B1-A24A-4D259E5F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35BA-EBDA-44F3-94D7-427F513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0086B-923F-4988-B09C-42F6D8D44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2" t="32798" r="1512" b="45261"/>
          <a:stretch/>
        </p:blipFill>
        <p:spPr>
          <a:xfrm>
            <a:off x="6096000" y="4846134"/>
            <a:ext cx="5799222" cy="150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83E014-5F0D-4472-9F81-88F4EEC353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14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026-6F0E-4422-B6A1-1E91FB5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D876-EEDE-4B4F-AB6C-D5E9D91C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 HTML form is used to collect user input. The user input is most often sent to a server for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Example design: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8F6AF-C9CB-4349-A61B-A6B96143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2CF4-5FB0-499D-B261-739C8494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68399-BD25-4E3A-96A8-2E1542B3B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76" t="35782" r="63586" b="44734"/>
          <a:stretch/>
        </p:blipFill>
        <p:spPr>
          <a:xfrm>
            <a:off x="1552073" y="3043989"/>
            <a:ext cx="3597443" cy="2006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B6A9C-CED9-4888-B5C7-D03660871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7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D90D-3087-414B-8446-0C07F56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&lt;input&gt; Element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339D-6876-46F9-93D8-1419BC46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The HTML &lt;input&gt; element is the most used form element.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An &lt;input&gt; element can be displayed in many ways, depending on the type attribute.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Type	                               Description</a:t>
            </a:r>
          </a:p>
          <a:p>
            <a:r>
              <a:rPr lang="en-US" dirty="0"/>
              <a:t>&lt;input type="text"&gt;	Displays a single-line text input field</a:t>
            </a:r>
          </a:p>
          <a:p>
            <a:r>
              <a:rPr lang="en-US" dirty="0"/>
              <a:t>&lt;input type="radio"&gt;	Displays a radio button (for selecting one of many choices)</a:t>
            </a:r>
          </a:p>
          <a:p>
            <a:r>
              <a:rPr lang="en-US" dirty="0"/>
              <a:t>&lt;input type="checkbox"&gt;	Displays a checkbox (for selecting zero or more of many choices)</a:t>
            </a:r>
          </a:p>
          <a:p>
            <a:r>
              <a:rPr lang="en-US" dirty="0"/>
              <a:t>&lt;input type="submit"&gt;	Displays a submit button (for submitting the form)</a:t>
            </a:r>
          </a:p>
          <a:p>
            <a:r>
              <a:rPr lang="en-US" dirty="0"/>
              <a:t>&lt;input type="button"&gt;	Displays a clickable button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B21D-A7B8-475F-94FD-EDA1FBCA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3042-1B26-4AD8-8660-776A3A7C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B4125-4771-46E7-96E2-524F72CF4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6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5ADF-1D70-4343-B8A9-FD25CF61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" y="-23379"/>
            <a:ext cx="10551844" cy="787782"/>
          </a:xfrm>
        </p:spPr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737E-E2DC-4BF7-972C-B82402B2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1398504"/>
            <a:ext cx="12059265" cy="5061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 is a markup language used for structuring and presenting content on the World Wide Web. </a:t>
            </a:r>
          </a:p>
          <a:p>
            <a:r>
              <a:rPr lang="en-US" dirty="0"/>
              <a:t>The most interesting new API’s in HTML 5 are:</a:t>
            </a:r>
          </a:p>
          <a:p>
            <a:r>
              <a:rPr lang="en-US" dirty="0"/>
              <a:t>HTML Geolocation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web applications with access to geographical location data about the user’s device.</a:t>
            </a:r>
            <a:r>
              <a:rPr lang="en-US" dirty="0"/>
              <a:t>)</a:t>
            </a:r>
          </a:p>
          <a:p>
            <a:r>
              <a:rPr lang="en-US" dirty="0"/>
              <a:t>Drag and Drop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Supports dragging and dropping items within and between browser windows.</a:t>
            </a:r>
            <a:r>
              <a:rPr lang="en-US" dirty="0"/>
              <a:t>)</a:t>
            </a:r>
          </a:p>
          <a:p>
            <a:r>
              <a:rPr lang="en-US" dirty="0"/>
              <a:t>Local Storage </a:t>
            </a:r>
          </a:p>
          <a:p>
            <a:r>
              <a:rPr lang="en-US" dirty="0"/>
              <a:t>Application Cache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Provides programs with secure access to the device’s file system.</a:t>
            </a:r>
            <a:r>
              <a:rPr lang="en-US" dirty="0"/>
              <a:t>)</a:t>
            </a:r>
          </a:p>
          <a:p>
            <a:r>
              <a:rPr lang="en-US" dirty="0"/>
              <a:t>Web Workers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JavaScript to execute scripts in the background.</a:t>
            </a:r>
            <a:r>
              <a:rPr lang="en-US" dirty="0"/>
              <a:t>)</a:t>
            </a:r>
          </a:p>
          <a:p>
            <a:r>
              <a:rPr lang="en-US" dirty="0"/>
              <a:t>Server Sent Events (</a:t>
            </a:r>
            <a:r>
              <a:rPr lang="en-US" b="0" i="0" dirty="0">
                <a:solidFill>
                  <a:srgbClr val="707070"/>
                </a:solidFill>
                <a:effectLst/>
                <a:latin typeface="open-sans"/>
              </a:rPr>
              <a:t>Allows the server to push data to the browser without the browser needing to request it.</a:t>
            </a:r>
            <a:r>
              <a:rPr lang="en-US" dirty="0"/>
              <a:t>)</a:t>
            </a:r>
          </a:p>
          <a:p>
            <a:r>
              <a:rPr lang="en-US" dirty="0"/>
              <a:t>Microdata (</a:t>
            </a:r>
            <a:r>
              <a:rPr lang="en-US" dirty="0">
                <a:latin typeface="open-sans"/>
              </a:rPr>
              <a:t>This lets you create your own vocabularies beyond HTML5 and extend your web pages with custom semantics</a:t>
            </a:r>
            <a:r>
              <a:rPr lang="en-US" dirty="0"/>
              <a:t>.)</a:t>
            </a:r>
          </a:p>
          <a:p>
            <a:r>
              <a:rPr lang="en-US" dirty="0"/>
              <a:t>Audio &amp; Video- You can embed audio or video on your webpages without resorting to third party plugins</a:t>
            </a:r>
          </a:p>
          <a:p>
            <a:r>
              <a:rPr lang="en-US" dirty="0"/>
              <a:t>Canvas- This supports two dimensional drawing surface that you can program with java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7277-CDA8-4739-AB88-7191314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035D-8F5A-4A50-9F1D-A6021D26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2CBB5-97E2-4B7A-8D86-18D816A12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2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4F48-1F52-4130-81E5-FA1069C4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52DB-0C7D-4D98-9F5D-C6D3FB8C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&lt;h2&gt;Radio Buttons&lt;/h2&gt;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&lt;p&gt;Choose your favorite Web language:&lt;/p&gt;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&lt;form&gt;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id="html" name="</a:t>
            </a:r>
            <a:r>
              <a:rPr lang="en-US" dirty="0" err="1"/>
              <a:t>fav_language</a:t>
            </a:r>
            <a:r>
              <a:rPr lang="en-US" dirty="0"/>
              <a:t>" value="HTML"&gt;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for="html"&gt;HTML&lt;/label&gt;&lt;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css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value="CSS"&gt;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css</a:t>
            </a:r>
            <a:r>
              <a:rPr lang="en-US" dirty="0"/>
              <a:t>"&gt;CSS&lt;/label&gt;&lt;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&lt;input type="radio" id="</a:t>
            </a:r>
            <a:r>
              <a:rPr lang="en-US" dirty="0" err="1"/>
              <a:t>javascript</a:t>
            </a:r>
            <a:r>
              <a:rPr lang="en-US" dirty="0"/>
              <a:t>" name="</a:t>
            </a:r>
            <a:r>
              <a:rPr lang="en-US" dirty="0" err="1"/>
              <a:t>fav_language</a:t>
            </a:r>
            <a:r>
              <a:rPr lang="en-US" dirty="0"/>
              <a:t>" value="JavaScript"&gt;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&lt;label for="</a:t>
            </a:r>
            <a:r>
              <a:rPr lang="en-US" dirty="0" err="1"/>
              <a:t>javascript</a:t>
            </a:r>
            <a:r>
              <a:rPr lang="en-US" dirty="0"/>
              <a:t>"&gt;JavaScript&lt;/label&gt;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&lt;/form&gt;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&lt;/html&gt;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834D9-3128-482E-8B2C-52817BA9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E860-8582-49D2-9B25-18B04C5C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08EAA-B548-4BBC-8C1F-976FD5E6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3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74A-F686-4C7A-A94A-1EFB1197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code for this output?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0EBFFB-D5D3-4912-869C-4CE2249C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452" t="31483" r="6080" b="38608"/>
          <a:stretch/>
        </p:blipFill>
        <p:spPr>
          <a:xfrm>
            <a:off x="2867526" y="2142465"/>
            <a:ext cx="7638549" cy="29781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57751-BD78-4A23-A44A-0E85E6C6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C0D-2FD6-4365-A144-7AC9F948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BAE772-BAF4-436A-9A77-ABADB9ED9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1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4757-82BA-4F8E-91C4-24413698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8A89-AD0F-44A3-9057-9A0D518F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one of the following can be used to define the spacing between the cells of a table?</a:t>
            </a:r>
            <a:b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6525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border-spacing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cell-spacing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 table-spacing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63A7E-E6E0-448B-BB81-1203FD8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73F9C-38E6-4248-A86D-1CAF43DB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34C9A-A771-487D-8364-6287E5416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798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804F-8EAE-4B16-A7B2-3DC1F885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B57B-5C6B-48D7-820D-97D1F620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the incorrect option.</a:t>
            </a:r>
            <a:br>
              <a:rPr lang="en-US" sz="180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A. radio button allows to choose only one option from the given options.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B. default option can be chosen using attribute "selected" in radio button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C. default option can be chosen using attribute "checked" in radio button</a:t>
            </a:r>
            <a:b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D. checkbox allows to choose one or more than one options from the given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06EC3-8FFB-40A3-B7D2-17DD92CC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7884A-6DAA-4B3B-A013-E771A9F5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EDD64-12FB-449F-A4E9-0988B0E99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715-FD9D-49AF-A9FD-582A8628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1" y="17630"/>
            <a:ext cx="8911687" cy="799441"/>
          </a:xfrm>
        </p:spPr>
        <p:txBody>
          <a:bodyPr/>
          <a:lstStyle/>
          <a:p>
            <a:r>
              <a:rPr lang="en-US" dirty="0"/>
              <a:t>New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BC32-8295-4946-9252-EABA572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1" y="1806049"/>
            <a:ext cx="12056179" cy="4482783"/>
          </a:xfrm>
        </p:spPr>
        <p:txBody>
          <a:bodyPr>
            <a:normAutofit/>
          </a:bodyPr>
          <a:lstStyle/>
          <a:p>
            <a:r>
              <a:rPr lang="en-US" dirty="0"/>
              <a:t>A number of new elements and attributes that can help you in building modern websites.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semantic Elements- These are like &lt;header&gt;, &lt;footer&gt;, and &lt;section&gt;.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Forms 2.0- Implements to HTML web forms where new attributes have been introduced for &lt;input&gt; tag.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Persistent Local Storage- to achieve without resorting to third-party plugins.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WebSocket – A next-generation bidirectional communication technology for web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D0658-47A5-40E1-8755-64BD4035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77DA-E5FE-4BCE-B7E8-E5F6F808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300DC-DE4E-4DBF-B8FF-38898E57A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5EA4-737F-4F59-BAC7-A2F97361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7" y="0"/>
            <a:ext cx="8911687" cy="128089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21D1-4D69-467B-82AD-A0B83CAD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642188"/>
            <a:ext cx="10972800" cy="4269034"/>
          </a:xfrm>
        </p:spPr>
        <p:txBody>
          <a:bodyPr/>
          <a:lstStyle/>
          <a:p>
            <a:r>
              <a:rPr lang="en-US" sz="2400" dirty="0"/>
              <a:t>What does HTML stand for?</a:t>
            </a:r>
          </a:p>
          <a:p>
            <a:pPr marL="0" indent="0">
              <a:buNone/>
            </a:pPr>
            <a:r>
              <a:rPr lang="en-US" sz="2400" dirty="0"/>
              <a:t>A) Hyperlinks and Text Markup Language</a:t>
            </a:r>
          </a:p>
          <a:p>
            <a:pPr marL="0" indent="0">
              <a:buNone/>
            </a:pPr>
            <a:r>
              <a:rPr lang="en-US" sz="2400" dirty="0"/>
              <a:t>B) Home Tool Markup Language</a:t>
            </a:r>
          </a:p>
          <a:p>
            <a:pPr marL="0" indent="0">
              <a:buNone/>
            </a:pPr>
            <a:r>
              <a:rPr lang="en-US" sz="2400" dirty="0"/>
              <a:t>C) Hyper Text Markup Language</a:t>
            </a:r>
          </a:p>
          <a:p>
            <a:pPr marL="0" indent="0">
              <a:buNone/>
            </a:pPr>
            <a:r>
              <a:rPr lang="en-US" sz="2400" dirty="0"/>
              <a:t> D) </a:t>
            </a:r>
            <a:r>
              <a:rPr lang="en-US" sz="24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Home Text Markup Language</a:t>
            </a:r>
            <a:endParaRPr lang="en-US" sz="24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C5F6-3245-42B9-93B4-5DEDDD60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599" y="6445717"/>
            <a:ext cx="1312025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B374E-5471-4C18-BA55-5A552967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3520" y="6452751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6179B-0D8E-41F1-B3CD-D59D14F48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9FDA-3D38-4524-9FFE-12BB853C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1" y="0"/>
            <a:ext cx="9520158" cy="104923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6134-57CD-4710-8045-68AB32CC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30" y="1876684"/>
            <a:ext cx="11644604" cy="4217437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E5853-2301-49B5-8C8E-4156EEB2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09AF-BEFB-45EC-A4EA-05DAB3D3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7CB3-E6E9-4C96-9DE1-737F7BF3C4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6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4AD-DC2B-40FD-AA53-527C20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1944350" cy="1352550"/>
          </a:xfrm>
        </p:spPr>
        <p:txBody>
          <a:bodyPr/>
          <a:lstStyle/>
          <a:p>
            <a:r>
              <a:rPr lang="en-US" dirty="0"/>
              <a:t>Example Explained (Basic tags)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C4C-9EFD-41D3-87D5-BF1DD26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1806050"/>
            <a:ext cx="11944350" cy="4296171"/>
          </a:xfrm>
        </p:spPr>
        <p:txBody>
          <a:bodyPr>
            <a:normAutofit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991C-601D-47A1-B949-CFBDEB1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5AB-1843-46B9-8134-B5793C5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8723-B0FF-4167-89D2-0913EF74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4110</TotalTime>
  <Words>4301</Words>
  <Application>Microsoft Office PowerPoint</Application>
  <PresentationFormat>Widescreen</PresentationFormat>
  <Paragraphs>504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9" baseType="lpstr">
      <vt:lpstr>Arial</vt:lpstr>
      <vt:lpstr>Calibri</vt:lpstr>
      <vt:lpstr>Calibri (Body)</vt:lpstr>
      <vt:lpstr>Calibri Light</vt:lpstr>
      <vt:lpstr>Cambria</vt:lpstr>
      <vt:lpstr>Consolas</vt:lpstr>
      <vt:lpstr>erdana</vt:lpstr>
      <vt:lpstr>inter-bold</vt:lpstr>
      <vt:lpstr>inter-regular</vt:lpstr>
      <vt:lpstr>Open Sans</vt:lpstr>
      <vt:lpstr>open-sans</vt:lpstr>
      <vt:lpstr>Segoe UI</vt:lpstr>
      <vt:lpstr>Times New Roman</vt:lpstr>
      <vt:lpstr>Verdana</vt:lpstr>
      <vt:lpstr>Wingdings</vt:lpstr>
      <vt:lpstr>Retrospect</vt:lpstr>
      <vt:lpstr>WELCOME</vt:lpstr>
      <vt:lpstr>CAP756: WEB TECHNOLOGIES</vt:lpstr>
      <vt:lpstr>HTML</vt:lpstr>
      <vt:lpstr>What do I need to create HTML? </vt:lpstr>
      <vt:lpstr>HTML 5</vt:lpstr>
      <vt:lpstr>New Features </vt:lpstr>
      <vt:lpstr>Question 1</vt:lpstr>
      <vt:lpstr>A Simple HTML Document</vt:lpstr>
      <vt:lpstr>Example Explained (Basic tags)</vt:lpstr>
      <vt:lpstr>Formatting tags</vt:lpstr>
      <vt:lpstr>Forms and Input tags</vt:lpstr>
      <vt:lpstr>Image tags</vt:lpstr>
      <vt:lpstr>Question 2</vt:lpstr>
      <vt:lpstr>  What is an HTML Element? </vt:lpstr>
      <vt:lpstr>HTML Page Structure </vt:lpstr>
      <vt:lpstr>Question 3</vt:lpstr>
      <vt:lpstr>Question 4</vt:lpstr>
      <vt:lpstr>HTML Images </vt:lpstr>
      <vt:lpstr>Example Program 2 </vt:lpstr>
      <vt:lpstr>HTML Images Syntax </vt:lpstr>
      <vt:lpstr>The Image Attribute </vt:lpstr>
      <vt:lpstr>Example program</vt:lpstr>
      <vt:lpstr>Output</vt:lpstr>
      <vt:lpstr>Question</vt:lpstr>
      <vt:lpstr>Question</vt:lpstr>
      <vt:lpstr>Question </vt:lpstr>
      <vt:lpstr>Images in Another Folder </vt:lpstr>
      <vt:lpstr>Common Image Formats </vt:lpstr>
      <vt:lpstr>HTML Background Images </vt:lpstr>
      <vt:lpstr>Background Cover </vt:lpstr>
      <vt:lpstr>Question</vt:lpstr>
      <vt:lpstr>Question</vt:lpstr>
      <vt:lpstr>HTML Lists </vt:lpstr>
      <vt:lpstr>HTML Ordered List or Numbered List </vt:lpstr>
      <vt:lpstr>HTML Unordered List or Bulleted List </vt:lpstr>
      <vt:lpstr>HTML Description List or Definition List </vt:lpstr>
      <vt:lpstr>Example Program</vt:lpstr>
      <vt:lpstr>Question</vt:lpstr>
      <vt:lpstr>Question</vt:lpstr>
      <vt:lpstr>HTML Block and Inline Elements </vt:lpstr>
      <vt:lpstr>The &lt;div&gt; Element </vt:lpstr>
      <vt:lpstr>The &lt;span&gt; Element </vt:lpstr>
      <vt:lpstr>Question</vt:lpstr>
      <vt:lpstr>Question </vt:lpstr>
      <vt:lpstr>Question</vt:lpstr>
      <vt:lpstr>HTML Tables </vt:lpstr>
      <vt:lpstr>A simple HTML table:</vt:lpstr>
      <vt:lpstr>HTML Forms</vt:lpstr>
      <vt:lpstr>The &lt;input&gt; Element </vt:lpstr>
      <vt:lpstr>Radio Buttons </vt:lpstr>
      <vt:lpstr>What will be the code for this output?</vt:lpstr>
      <vt:lpstr>Question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sambath</dc:creator>
  <cp:lastModifiedBy>BILAL AHMED</cp:lastModifiedBy>
  <cp:revision>151</cp:revision>
  <dcterms:created xsi:type="dcterms:W3CDTF">2021-08-17T08:50:04Z</dcterms:created>
  <dcterms:modified xsi:type="dcterms:W3CDTF">2023-01-08T11:06:46Z</dcterms:modified>
</cp:coreProperties>
</file>