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bath" initials="s" lastIdx="1" clrIdx="0">
    <p:extLst>
      <p:ext uri="{19B8F6BF-5375-455C-9EA6-DF929625EA0E}">
        <p15:presenceInfo xmlns:p15="http://schemas.microsoft.com/office/powerpoint/2012/main" userId="434598ab997aa5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1" autoAdjust="0"/>
    <p:restoredTop sz="94660"/>
  </p:normalViewPr>
  <p:slideViewPr>
    <p:cSldViewPr snapToGrid="0" showGuides="1">
      <p:cViewPr varScale="1">
        <p:scale>
          <a:sx n="42" d="100"/>
          <a:sy n="42" d="100"/>
        </p:scale>
        <p:origin x="60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3634B-1B46-4656-8D6F-9FFF89C8D87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AF01B-2E22-41BC-B227-B84448AF4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57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9F0C-5F9D-4966-A121-1770026D4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0B148-564D-4A13-A8FE-E3274E96A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9004F-96A8-4B01-BDE8-341291C2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567C-D341-4A25-B502-96AF13C5814C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50786-DE57-489A-A6A7-A0DA562B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F3B7D-72EA-4C25-BEE1-5C006EA6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3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986A-10DE-4512-A185-9CB91BFF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95058-D2FD-4A47-AE10-0794CB58B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FFABD-D84D-4A17-B802-1054831A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E714-4AE2-4506-9B55-9CF5D1A90DE8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7515B-FE9E-4877-9497-18EBDB41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7D9D3-E299-4855-B455-CEF8CA6B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6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EBEB4-52A2-42EA-8ED5-0230D6BE8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92581-E23A-4A82-80A5-873B169E3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9A78E-90AF-42FA-B320-E04A42D93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110D-B042-4C14-A66B-EDA3F7C9884C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34868-CFC1-45A6-AF6B-8D47FFC9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F5A1B-E471-40C3-AD34-374E4EBE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1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72C5-789C-4E15-83AC-66418A6D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2A9A7-97FB-4FDF-941E-6332E4363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CCEF1-7EB6-44D4-B05D-A0506830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459B-304A-46B5-B3EE-46EFC28A1CF4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26AFB-735B-4AA9-B622-8E9BC1D5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013B9-932B-42BC-A227-66679B38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6FB4-4C47-4823-919E-7AD5EF04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39773-2FC2-479A-8B9A-B8DC9902B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D43CB-1E86-4631-9DA2-239CE203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CD28-77DA-4A4C-B8BC-B624CB18CF4F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FDC48-C208-46E7-922E-CC807D4A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818C-8106-421A-A967-EB57C3C1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8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F583-B722-43ED-A3E3-18CECE99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FD82D-24BC-4317-A8AB-0A4FAA76A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D8DCB-24A8-4DEC-A5B2-FF861A4A5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84B91-5BE2-4833-8D88-B04251F4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550F-F895-4BEA-A8D2-BF1C38D1995D}" type="datetime1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8EF3E-10C6-4443-95C8-E98E1EA8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2C8F2-8CA1-4EA8-98F3-F62AFEB9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2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6814-15EF-4A12-AC82-01E350EC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2D2F4-507A-4515-915C-E3FDA99D8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2DC9B-DE87-4542-9A24-3782640B0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37CA1-A685-4465-8C23-582BA8BBA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D0E3A-6455-421D-BBFD-7A54DA475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A2C0B-1255-4FD2-B637-392E552F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2AED-0C46-467D-996E-3578997E2C54}" type="datetime1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C0206-5097-4A63-A68F-57A6A6D9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F0ED1-1370-4DF8-B2B4-E3E063CC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5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3CB5-7982-46EE-89A7-B8A52A3D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C8E25-5093-478A-B64E-197AFAFE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E246-286F-4DDA-A0FD-AB7360D2E4AB}" type="datetime1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9BF2D-81B2-4B42-B94A-AD943877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33CFF-03A4-4AF1-8001-9A50AB04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6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3BC2E-E11A-4F15-8AE7-E818695F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307D-DE36-43AA-9679-C75B6F1762B8}" type="datetime1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D91C9-8848-4F53-8AE0-348E94AA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4DE35-2560-43F8-ACA6-7FC74826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0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1EC9-B9F7-45C5-B68B-6028149F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96E5C-DED5-48D9-A746-EC42F95A1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F2A31-56E8-4B55-BD76-BCC17D287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FA0D2-4D76-47F4-8364-21BF7DDC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57EF-E67C-4D43-8602-8D5D6F2ED148}" type="datetime1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ECDB5-1A38-425D-95A9-5CEFE2EB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968DB-E6A6-4325-9441-8804F439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3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0197-A2A7-4EC4-9C3A-41F13F4B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34B82-4158-47EB-9B98-ADA33F181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39E9B-7DA6-42D7-8B71-AEA904EE2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94435-F9EC-474D-8E04-55BEF0D3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0B45-D990-4C2D-9188-3BE2F210BDE9}" type="datetime1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AA38E-4FDB-4B6E-8EB5-11DCB2A7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6DFE6-4306-4C2E-8058-DDFC4E9F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4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B1184-7DA7-4C5F-BC9C-8FC35CF9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B5C09-889D-4DCB-8D73-C93A09429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679BB-72FA-4C1A-A26F-DE992EF50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20196-458D-40EE-97E9-58A0909C8D97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F6143-CC93-458A-BFF9-29DCAB21F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7F14-EED2-43F4-9DAB-707911B0C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8F4F9-15BF-4A2E-B0EE-5A127784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4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DBCB-4B53-4A34-B98F-42560F31B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Tables in a webpages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B2AB4-3FB8-4B3C-8E7B-B65449AAD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573B8-E5D1-4480-B168-482BA2E0D1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09454-1C09-4F7F-B1B0-09E2F7C9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/>
              <a:t>Lovely Professional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9B7E6-5031-4892-832B-4472811D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68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B4AB-BB04-4323-8A25-B12824A7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Arial-BoldMT"/>
              </a:rPr>
              <a:t>Using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-BoldMT"/>
              </a:rPr>
              <a:t>rowspan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0B382-F5AB-4FCA-A6DC-0AA20D24C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&lt;TABLE style= "width: 30%" align = "center"&gt;</a:t>
            </a:r>
          </a:p>
          <a:p>
            <a:pPr marL="0" indent="0">
              <a:buNone/>
            </a:pPr>
            <a:r>
              <a:rPr lang="en-US" sz="1600" dirty="0"/>
              <a:t>&lt;tr &gt;</a:t>
            </a:r>
          </a:p>
          <a:p>
            <a:pPr marL="0" indent="0">
              <a:buNone/>
            </a:pPr>
            <a:r>
              <a:rPr lang="en-US" sz="1600" dirty="0"/>
              <a:t>&lt;td </a:t>
            </a:r>
            <a:r>
              <a:rPr lang="en-US" sz="1600" dirty="0" err="1"/>
              <a:t>bgcolor</a:t>
            </a:r>
            <a:r>
              <a:rPr lang="en-US" sz="1600" dirty="0"/>
              <a:t> = "red" </a:t>
            </a:r>
            <a:r>
              <a:rPr lang="en-US" sz="1600" dirty="0" err="1"/>
              <a:t>rowspan</a:t>
            </a:r>
            <a:r>
              <a:rPr lang="en-US" sz="1600" dirty="0"/>
              <a:t> = 2 width = 75&gt; red cell&lt;/td&gt;</a:t>
            </a:r>
          </a:p>
          <a:p>
            <a:pPr marL="0" indent="0">
              <a:buNone/>
            </a:pPr>
            <a:r>
              <a:rPr lang="en-US" sz="1600" dirty="0"/>
              <a:t>&lt;td </a:t>
            </a:r>
            <a:r>
              <a:rPr lang="en-US" sz="1600" dirty="0" err="1"/>
              <a:t>bgcolor</a:t>
            </a:r>
            <a:r>
              <a:rPr lang="en-US" sz="1600" dirty="0"/>
              <a:t> = “Blue" height =100&gt; Blue cell&lt;/td&gt;</a:t>
            </a:r>
          </a:p>
          <a:p>
            <a:pPr marL="0" indent="0">
              <a:buNone/>
            </a:pPr>
            <a:r>
              <a:rPr lang="en-US" sz="1600" dirty="0"/>
              <a:t>&lt;/tr&gt;</a:t>
            </a:r>
          </a:p>
          <a:p>
            <a:pPr marL="0" indent="0">
              <a:buNone/>
            </a:pPr>
            <a:r>
              <a:rPr lang="en-US" sz="1600" dirty="0"/>
              <a:t>&lt;tr &gt;</a:t>
            </a:r>
          </a:p>
          <a:p>
            <a:pPr marL="0" indent="0">
              <a:buNone/>
            </a:pPr>
            <a:r>
              <a:rPr lang="en-US" sz="1600" dirty="0"/>
              <a:t>&lt;td </a:t>
            </a:r>
            <a:r>
              <a:rPr lang="en-US" sz="1600" dirty="0" err="1"/>
              <a:t>bgcolor</a:t>
            </a:r>
            <a:r>
              <a:rPr lang="en-US" sz="1600" dirty="0"/>
              <a:t> = “Orange" height =100&gt; Orange cell&lt;/td&gt;</a:t>
            </a:r>
          </a:p>
          <a:p>
            <a:pPr marL="0" indent="0">
              <a:buNone/>
            </a:pPr>
            <a:r>
              <a:rPr lang="en-US" sz="1600" dirty="0"/>
              <a:t>&lt;/tr&gt;</a:t>
            </a:r>
          </a:p>
          <a:p>
            <a:pPr marL="0" indent="0">
              <a:buNone/>
            </a:pPr>
            <a:r>
              <a:rPr lang="en-US" sz="1600" dirty="0"/>
              <a:t>&lt;/TABLE&gt;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5F0A3A-60C1-408E-B8D6-94363B003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328906"/>
              </p:ext>
            </p:extLst>
          </p:nvPr>
        </p:nvGraphicFramePr>
        <p:xfrm>
          <a:off x="5171607" y="2861286"/>
          <a:ext cx="6835516" cy="223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758">
                  <a:extLst>
                    <a:ext uri="{9D8B030D-6E8A-4147-A177-3AD203B41FA5}">
                      <a16:colId xmlns:a16="http://schemas.microsoft.com/office/drawing/2014/main" val="3285348650"/>
                    </a:ext>
                  </a:extLst>
                </a:gridCol>
                <a:gridCol w="3417758">
                  <a:extLst>
                    <a:ext uri="{9D8B030D-6E8A-4147-A177-3AD203B41FA5}">
                      <a16:colId xmlns:a16="http://schemas.microsoft.com/office/drawing/2014/main" val="3743148562"/>
                    </a:ext>
                  </a:extLst>
                </a:gridCol>
              </a:tblGrid>
              <a:tr h="1117685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Dark red cell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 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629796"/>
                  </a:ext>
                </a:extLst>
              </a:tr>
              <a:tr h="111768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 cell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812501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29B12-A6E4-43F0-A2D1-2CAAA882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496FA-8920-4F7D-A5E2-BFF7816D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4D9216-36A7-47BA-8F57-9CAC81AB56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18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1FCB-CD27-4799-AD6A-CE715E79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will be the program code?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8685CC-86BA-4710-B145-DE6DEE039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35" t="34178" r="16428" b="15181"/>
          <a:stretch/>
        </p:blipFill>
        <p:spPr>
          <a:xfrm>
            <a:off x="584926" y="2188565"/>
            <a:ext cx="11419595" cy="4304310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166F2-BB53-4954-B84F-60D9208E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EB6A0-1304-40F4-AA35-EAE34DD1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2B8602-869D-4B55-8C3D-F4177EA610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2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7BE1-1D6B-43F9-B406-4F46D605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the program code?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9D22FD-35B6-4322-A4E5-DFDC02C98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76" t="14095" r="8142" b="69218"/>
          <a:stretch/>
        </p:blipFill>
        <p:spPr>
          <a:xfrm>
            <a:off x="629588" y="2593297"/>
            <a:ext cx="11332564" cy="3582651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24F05-49A1-4019-9A34-B7B73397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4F3A1-1E83-4EDD-B5CD-60098603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990BD4-6534-41AD-86BF-D0E8F18399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8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8BF3-D466-43C2-9744-922F8014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Introduction to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23ACD-C30B-4452-9D24-1C23F05A71A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What is a Table?</a:t>
            </a:r>
          </a:p>
          <a:p>
            <a:pPr lvl="1"/>
            <a:r>
              <a:rPr lang="en-US" dirty="0"/>
              <a:t> A table is a grid organized into columns and rows, much like a spreadsheet.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6CA337-A92F-4B71-892E-033CCEAB8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447007"/>
              </p:ext>
            </p:extLst>
          </p:nvPr>
        </p:nvGraphicFramePr>
        <p:xfrm>
          <a:off x="2272631" y="3429000"/>
          <a:ext cx="8128000" cy="1483360"/>
        </p:xfrm>
        <a:graphic>
          <a:graphicData uri="http://schemas.openxmlformats.org/drawingml/2006/table">
            <a:tbl>
              <a:tblPr firstRow="1" firstCol="1" lastRow="1" lastCol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083621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149311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966522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1146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35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0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65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60232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92E1DA5-5168-4042-92DF-0958BFC2F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768193"/>
              </p:ext>
            </p:extLst>
          </p:nvPr>
        </p:nvGraphicFramePr>
        <p:xfrm>
          <a:off x="2473960" y="3730784"/>
          <a:ext cx="8128000" cy="1786096"/>
        </p:xfrm>
        <a:graphic>
          <a:graphicData uri="http://schemas.openxmlformats.org/drawingml/2006/table">
            <a:tbl>
              <a:tblPr firstRow="1" bandRow="1" bandCol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0036819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676498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89928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187387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84770405"/>
                    </a:ext>
                  </a:extLst>
                </a:gridCol>
              </a:tblGrid>
              <a:tr h="44652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885142"/>
                  </a:ext>
                </a:extLst>
              </a:tr>
              <a:tr h="44652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340554"/>
                  </a:ext>
                </a:extLst>
              </a:tr>
              <a:tr h="446524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109901"/>
                  </a:ext>
                </a:extLst>
              </a:tr>
              <a:tr h="446524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162547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71BB5-5F8F-4FD3-99EE-6A3F392C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8D825-D3B7-437E-846E-31796DDE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A414E5-1065-40FB-A935-4B29CFD0AD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2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BAC7-A07F-4B2F-8DAA-F489291E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Why do we use tables?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552C-2819-4021-9C68-916FDD376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Tables were initially developed as a method to organize and display data in columns and rows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Creating a Data Table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NewRomanPS-BoldMT"/>
              </a:rPr>
              <a:t>Activity 1: Creating a Table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ABA6FD-1397-49A3-B339-2E7C2BCED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61398"/>
              </p:ext>
            </p:extLst>
          </p:nvPr>
        </p:nvGraphicFramePr>
        <p:xfrm>
          <a:off x="2489200" y="4001294"/>
          <a:ext cx="812800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8639655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34256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897544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3014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311491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90991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45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6- 7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Look at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79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 – 8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some 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863382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E0640-F269-47CC-AD02-BD413EA5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4B626-C328-4610-84DD-C7C664FF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8C9F5C-A083-497A-B810-13CC15FDCA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6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C56A-301F-418D-8F2B-6F51FF7B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DEA13-4D16-4488-A01B-29E1922A7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  <a:t>&lt;style&gt;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  <a:t>table,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NewPSMT"/>
              </a:rPr>
              <a:t>th</a:t>
            </a:r>
            <a: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  <a:t>, td {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  <a:t>border: 1px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  <a:t>solid black;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  <a:t>}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  <a:t>&lt;/style&gt;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…</a:t>
            </a:r>
            <a: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  <a:t>..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  <a:t>&lt;TABLE style=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  <a:t>“width: 80%” &gt;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03CF8-6E16-46A0-821D-79C23FB8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65469-D028-4651-A029-AE56D827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3EE36-B21F-4FC4-A37B-6AAE3CC678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9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CD78-2FA5-47A6-A780-8F019410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954A3-A6B9-4170-9416-EE6C021F0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&lt;TR&gt; tag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910F42-C26B-4348-82ED-9553F04D4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714691"/>
              </p:ext>
            </p:extLst>
          </p:nvPr>
        </p:nvGraphicFramePr>
        <p:xfrm>
          <a:off x="1657246" y="3630454"/>
          <a:ext cx="8127999" cy="917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990843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933875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633313"/>
                    </a:ext>
                  </a:extLst>
                </a:gridCol>
              </a:tblGrid>
              <a:tr h="917483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Orange cell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Blue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Green cell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220590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8FB76-016A-411F-AB26-1FF3080A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C645E-1A93-48E0-A480-8F3B81A1A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0705E-A89E-4E39-87F8-A61E1E92AD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4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AA01-35A1-47C3-8783-52476AE2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881" y="964311"/>
            <a:ext cx="10879811" cy="1325563"/>
          </a:xfrm>
        </p:spPr>
        <p:txBody>
          <a:bodyPr>
            <a:normAutofit/>
          </a:bodyPr>
          <a:lstStyle/>
          <a:p>
            <a:r>
              <a:rPr lang="en-US" dirty="0"/>
              <a:t>&lt;TABLE style= "width: 80%" align = "center"&gt;</a:t>
            </a:r>
            <a:br>
              <a:rPr lang="en-US" dirty="0"/>
            </a:br>
            <a:r>
              <a:rPr lang="en-US" dirty="0"/>
              <a:t>&lt;tr align = "center"&gt;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8C75034-9749-4177-9E72-74B43F5D6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245377"/>
              </p:ext>
            </p:extLst>
          </p:nvPr>
        </p:nvGraphicFramePr>
        <p:xfrm>
          <a:off x="1219203" y="2971799"/>
          <a:ext cx="10515597" cy="151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5068104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14913058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22099388"/>
                    </a:ext>
                  </a:extLst>
                </a:gridCol>
              </a:tblGrid>
              <a:tr h="151496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Orange cell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Blue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Green cell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300659"/>
                  </a:ext>
                </a:extLst>
              </a:tr>
            </a:tbl>
          </a:graphicData>
        </a:graphic>
      </p:graphicFrame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15F70F7-FF78-43BF-9CFD-57E44193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FE8CFAC-6E3E-42F3-A2E7-CAFBF65E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6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D7E83F-34ED-406A-B305-F3D2806272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2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2B929-1F19-4CB4-B931-28312FC0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16DF1-777F-44F4-A9AF-ACB08CF5E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&lt;TD width=25% height=70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bgcolor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="red"&gt; &lt;p style="font-family: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verdana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"&gt;red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cell &lt;/p&gt; &lt;/td&gt;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&lt;TD width=75%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bgcolor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="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lightblue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"&gt; &lt;p style="font-family: Comic Sans MS"&gt;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light blue cell &lt;/p&gt;&lt;/td&gt;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FDEC00-CE42-43C0-B50C-56D7633A4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52608"/>
              </p:ext>
            </p:extLst>
          </p:nvPr>
        </p:nvGraphicFramePr>
        <p:xfrm>
          <a:off x="1925053" y="3826042"/>
          <a:ext cx="8547768" cy="206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179">
                  <a:extLst>
                    <a:ext uri="{9D8B030D-6E8A-4147-A177-3AD203B41FA5}">
                      <a16:colId xmlns:a16="http://schemas.microsoft.com/office/drawing/2014/main" val="3737733745"/>
                    </a:ext>
                  </a:extLst>
                </a:gridCol>
                <a:gridCol w="3725333">
                  <a:extLst>
                    <a:ext uri="{9D8B030D-6E8A-4147-A177-3AD203B41FA5}">
                      <a16:colId xmlns:a16="http://schemas.microsoft.com/office/drawing/2014/main" val="4102422778"/>
                    </a:ext>
                  </a:extLst>
                </a:gridCol>
                <a:gridCol w="2849256">
                  <a:extLst>
                    <a:ext uri="{9D8B030D-6E8A-4147-A177-3AD203B41FA5}">
                      <a16:colId xmlns:a16="http://schemas.microsoft.com/office/drawing/2014/main" val="2342222032"/>
                    </a:ext>
                  </a:extLst>
                </a:gridCol>
              </a:tblGrid>
              <a:tr h="2069432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Orange cell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Blue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Green cell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93942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918ED-77B4-4D13-AD2D-110A2E50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FD4BC-E8C6-4497-83FD-7CF8A8A4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23FE7F-4E81-4E12-860A-C67C3929B7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0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FD37-1FFA-4B1B-A030-43D857A0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FE694-F0E2-4D98-8177-D9D238B71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134"/>
            <a:ext cx="10515600" cy="55388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0" i="0" dirty="0">
                <a:effectLst/>
                <a:latin typeface="CourierNewPSMT"/>
              </a:rPr>
              <a:t>&lt;style&gt;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1" i="0" dirty="0">
                <a:effectLst/>
                <a:latin typeface="CourierNewPS-BoldMT"/>
              </a:rPr>
              <a:t>table, </a:t>
            </a:r>
            <a:r>
              <a:rPr lang="en-US" sz="1200" b="1" i="0" dirty="0" err="1">
                <a:effectLst/>
                <a:latin typeface="CourierNewPS-BoldMT"/>
              </a:rPr>
              <a:t>th</a:t>
            </a:r>
            <a:r>
              <a:rPr lang="en-US" sz="1200" b="1" i="0" dirty="0">
                <a:effectLst/>
                <a:latin typeface="CourierNewPS-BoldMT"/>
              </a:rPr>
              <a:t>, td {</a:t>
            </a:r>
            <a:br>
              <a:rPr lang="en-US" sz="1200" b="1" i="0" dirty="0">
                <a:effectLst/>
                <a:latin typeface="CourierNewPS-BoldMT"/>
              </a:rPr>
            </a:br>
            <a:r>
              <a:rPr lang="en-US" sz="1200" b="1" i="0" dirty="0">
                <a:effectLst/>
                <a:latin typeface="CourierNewPS-BoldMT"/>
              </a:rPr>
              <a:t>border: 1px solid black;</a:t>
            </a:r>
            <a:br>
              <a:rPr lang="en-US" sz="1200" b="1" i="0" dirty="0">
                <a:effectLst/>
                <a:latin typeface="CourierNewPS-BoldMT"/>
              </a:rPr>
            </a:br>
            <a:r>
              <a:rPr lang="en-US" sz="1200" b="1" i="0" dirty="0">
                <a:effectLst/>
                <a:latin typeface="CourierNewPS-BoldMT"/>
              </a:rPr>
              <a:t>}</a:t>
            </a:r>
            <a:br>
              <a:rPr lang="en-US" sz="1200" b="1" i="0" dirty="0">
                <a:effectLst/>
                <a:latin typeface="CourierNewPS-BoldMT"/>
              </a:rPr>
            </a:br>
            <a:r>
              <a:rPr lang="en-US" sz="1200" b="0" i="0" dirty="0">
                <a:effectLst/>
                <a:latin typeface="CourierNewPSMT"/>
              </a:rPr>
              <a:t>&lt;/style&gt;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&lt;/HEAD&gt;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&lt;BODY&gt;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&lt;TABLE style= </a:t>
            </a:r>
            <a:r>
              <a:rPr lang="en-US" sz="1200" b="1" i="0" dirty="0">
                <a:effectLst/>
                <a:latin typeface="CourierNewPS-BoldMT"/>
              </a:rPr>
              <a:t>"width: 80%" </a:t>
            </a:r>
            <a:r>
              <a:rPr lang="en-US" sz="1200" b="0" i="0" dirty="0">
                <a:effectLst/>
                <a:latin typeface="CourierNewPSMT"/>
              </a:rPr>
              <a:t>align = </a:t>
            </a:r>
            <a:r>
              <a:rPr lang="en-US" sz="1200" b="1" i="0" dirty="0">
                <a:effectLst/>
                <a:latin typeface="CourierNewPS-BoldMT"/>
              </a:rPr>
              <a:t>"center"</a:t>
            </a:r>
            <a:r>
              <a:rPr lang="en-US" sz="1200" b="0" i="0" dirty="0">
                <a:effectLst/>
                <a:latin typeface="CourierNewPSMT"/>
              </a:rPr>
              <a:t>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&lt;caption&gt; </a:t>
            </a:r>
            <a:r>
              <a:rPr lang="en-US" sz="1200" b="1" i="0" dirty="0">
                <a:effectLst/>
                <a:latin typeface="CourierNewPS-BoldMT"/>
              </a:rPr>
              <a:t>CSC503 timetable </a:t>
            </a:r>
            <a:r>
              <a:rPr lang="en-US" sz="1200" b="0" i="0" dirty="0">
                <a:effectLst/>
                <a:latin typeface="CourierNewPSMT"/>
              </a:rPr>
              <a:t>&lt;/caption&gt;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&lt;tr 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&lt;td width=50%&gt; &lt;/td&gt;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</a:t>
            </a:r>
            <a:r>
              <a:rPr lang="en-US" sz="1200" b="0" i="0" dirty="0" err="1">
                <a:effectLst/>
                <a:latin typeface="CourierNewPSMT"/>
              </a:rPr>
              <a:t>th</a:t>
            </a:r>
            <a:r>
              <a:rPr lang="en-US" sz="1200" b="0" i="0" dirty="0">
                <a:effectLst/>
                <a:latin typeface="CourierNewPSMT"/>
              </a:rPr>
              <a:t> width = 150&gt; </a:t>
            </a:r>
            <a:r>
              <a:rPr lang="en-US" sz="1200" b="1" i="0" dirty="0">
                <a:effectLst/>
                <a:latin typeface="CourierNewPS-BoldMT"/>
              </a:rPr>
              <a:t>Monday </a:t>
            </a:r>
            <a:r>
              <a:rPr lang="en-US" sz="1200" b="0" i="0" dirty="0">
                <a:effectLst/>
                <a:latin typeface="CourierNewPSMT"/>
              </a:rPr>
              <a:t>&lt;/</a:t>
            </a:r>
            <a:r>
              <a:rPr lang="en-US" sz="1200" b="0" i="0" dirty="0" err="1">
                <a:effectLst/>
                <a:latin typeface="CourierNewPSMT"/>
              </a:rPr>
              <a:t>th</a:t>
            </a:r>
            <a:r>
              <a:rPr lang="en-US" sz="1200" b="0" i="0" dirty="0">
                <a:effectLst/>
                <a:latin typeface="CourierNewPSMT"/>
              </a:rPr>
              <a:t>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</a:t>
            </a:r>
            <a:r>
              <a:rPr lang="en-US" sz="1200" b="0" i="0" dirty="0" err="1">
                <a:effectLst/>
                <a:latin typeface="CourierNewPSMT"/>
              </a:rPr>
              <a:t>th</a:t>
            </a:r>
            <a:r>
              <a:rPr lang="en-US" sz="1200" b="0" i="0" dirty="0">
                <a:effectLst/>
                <a:latin typeface="CourierNewPSMT"/>
              </a:rPr>
              <a:t> width = 150&gt; </a:t>
            </a:r>
            <a:r>
              <a:rPr lang="en-US" sz="1200" b="1" i="0" dirty="0">
                <a:effectLst/>
                <a:latin typeface="CourierNewPS-BoldMT"/>
              </a:rPr>
              <a:t>Tuesday</a:t>
            </a:r>
            <a:r>
              <a:rPr lang="en-US" sz="1200" b="0" i="0" dirty="0">
                <a:effectLst/>
                <a:latin typeface="CourierNewPSMT"/>
              </a:rPr>
              <a:t>&lt;/</a:t>
            </a:r>
            <a:r>
              <a:rPr lang="en-US" sz="1200" b="0" i="0" dirty="0" err="1">
                <a:effectLst/>
                <a:latin typeface="CourierNewPSMT"/>
              </a:rPr>
              <a:t>th</a:t>
            </a:r>
            <a:r>
              <a:rPr lang="en-US" sz="1200" b="0" i="0" dirty="0">
                <a:effectLst/>
                <a:latin typeface="CourierNewPSMT"/>
              </a:rPr>
              <a:t>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</a:t>
            </a:r>
            <a:r>
              <a:rPr lang="en-US" sz="1200" b="0" i="0" dirty="0" err="1">
                <a:effectLst/>
                <a:latin typeface="CourierNewPSMT"/>
              </a:rPr>
              <a:t>th</a:t>
            </a:r>
            <a:r>
              <a:rPr lang="en-US" sz="1200" b="0" i="0" dirty="0">
                <a:effectLst/>
                <a:latin typeface="CourierNewPSMT"/>
              </a:rPr>
              <a:t> width = 150&gt; </a:t>
            </a:r>
            <a:r>
              <a:rPr lang="en-US" sz="1200" b="1" i="0" dirty="0">
                <a:effectLst/>
                <a:latin typeface="CourierNewPS-BoldMT"/>
              </a:rPr>
              <a:t>Wednesday </a:t>
            </a:r>
            <a:r>
              <a:rPr lang="en-US" sz="1200" b="0" i="0" dirty="0">
                <a:effectLst/>
                <a:latin typeface="CourierNewPSMT"/>
              </a:rPr>
              <a:t>&lt;/</a:t>
            </a:r>
            <a:r>
              <a:rPr lang="en-US" sz="1200" b="0" i="0" dirty="0" err="1">
                <a:effectLst/>
                <a:latin typeface="CourierNewPSMT"/>
              </a:rPr>
              <a:t>th</a:t>
            </a:r>
            <a:r>
              <a:rPr lang="en-US" sz="1200" b="0" i="0" dirty="0">
                <a:effectLst/>
                <a:latin typeface="CourierNewPSMT"/>
              </a:rPr>
              <a:t>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</a:t>
            </a:r>
            <a:r>
              <a:rPr lang="en-US" sz="1200" b="0" i="0" dirty="0" err="1">
                <a:effectLst/>
                <a:latin typeface="CourierNewPSMT"/>
              </a:rPr>
              <a:t>th</a:t>
            </a:r>
            <a:r>
              <a:rPr lang="en-US" sz="1200" b="0" i="0" dirty="0">
                <a:effectLst/>
                <a:latin typeface="CourierNewPSMT"/>
              </a:rPr>
              <a:t> width = 150&gt; </a:t>
            </a:r>
            <a:r>
              <a:rPr lang="en-US" sz="1200" b="1" i="0" dirty="0">
                <a:effectLst/>
                <a:latin typeface="CourierNewPS-BoldMT"/>
              </a:rPr>
              <a:t>Thursday</a:t>
            </a:r>
            <a:r>
              <a:rPr lang="en-US" sz="1200" b="0" i="0" dirty="0">
                <a:effectLst/>
                <a:latin typeface="CourierNewPSMT"/>
              </a:rPr>
              <a:t>&lt;/</a:t>
            </a:r>
            <a:r>
              <a:rPr lang="en-US" sz="1200" b="0" i="0" dirty="0" err="1">
                <a:effectLst/>
                <a:latin typeface="CourierNewPSMT"/>
              </a:rPr>
              <a:t>th</a:t>
            </a:r>
            <a:r>
              <a:rPr lang="en-US" sz="1200" b="0" i="0" dirty="0">
                <a:effectLst/>
                <a:latin typeface="CourierNewPSMT"/>
              </a:rPr>
              <a:t>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</a:t>
            </a:r>
            <a:r>
              <a:rPr lang="en-US" sz="1200" b="0" i="0" dirty="0" err="1">
                <a:effectLst/>
                <a:latin typeface="CourierNewPSMT"/>
              </a:rPr>
              <a:t>th</a:t>
            </a:r>
            <a:r>
              <a:rPr lang="en-US" sz="1200" b="0" i="0" dirty="0">
                <a:effectLst/>
                <a:latin typeface="CourierNewPSMT"/>
              </a:rPr>
              <a:t> width = 150&gt; </a:t>
            </a:r>
            <a:r>
              <a:rPr lang="en-US" sz="1200" b="1" i="0" dirty="0">
                <a:effectLst/>
                <a:latin typeface="CourierNewPS-BoldMT"/>
              </a:rPr>
              <a:t>Friday</a:t>
            </a:r>
            <a:r>
              <a:rPr lang="en-US" sz="1200" b="0" i="0" dirty="0">
                <a:effectLst/>
                <a:latin typeface="CourierNewPSMT"/>
              </a:rPr>
              <a:t>&lt;/</a:t>
            </a:r>
            <a:r>
              <a:rPr lang="en-US" sz="1200" b="0" i="0" dirty="0" err="1">
                <a:effectLst/>
                <a:latin typeface="CourierNewPSMT"/>
              </a:rPr>
              <a:t>th</a:t>
            </a:r>
            <a:r>
              <a:rPr lang="en-US" sz="1200" b="0" i="0" dirty="0">
                <a:effectLst/>
                <a:latin typeface="CourierNewPSMT"/>
              </a:rPr>
              <a:t>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&lt;/tr&gt;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&lt;tr 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&lt;td &gt; </a:t>
            </a:r>
            <a:r>
              <a:rPr lang="en-US" sz="1200" b="1" i="0" dirty="0">
                <a:effectLst/>
                <a:latin typeface="CourierNewPS-BoldMT"/>
              </a:rPr>
              <a:t>6-7pm </a:t>
            </a:r>
            <a:r>
              <a:rPr lang="en-US" sz="1200" b="0" i="0" dirty="0">
                <a:effectLst/>
                <a:latin typeface="CourierNewPSMT"/>
              </a:rPr>
              <a:t>&lt;/td&gt;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&lt;td &gt; </a:t>
            </a:r>
            <a:r>
              <a:rPr lang="en-US" sz="1200" b="1" i="0" dirty="0">
                <a:effectLst/>
                <a:latin typeface="CourierNewPS-BoldMT"/>
              </a:rPr>
              <a:t>Look at website</a:t>
            </a:r>
            <a:r>
              <a:rPr lang="en-US" sz="1200" b="0" i="0" dirty="0">
                <a:effectLst/>
                <a:latin typeface="CourierNewPSMT"/>
              </a:rPr>
              <a:t>&lt;/td&gt;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&lt;td &gt; </a:t>
            </a:r>
            <a:r>
              <a:rPr lang="en-US" sz="1200" b="1" i="0" dirty="0">
                <a:effectLst/>
                <a:latin typeface="CourierNewPS-BoldMT"/>
              </a:rPr>
              <a:t>free </a:t>
            </a:r>
            <a:r>
              <a:rPr lang="en-US" sz="1200" b="0" i="0" dirty="0">
                <a:effectLst/>
                <a:latin typeface="CourierNewPSMT"/>
              </a:rPr>
              <a:t>&lt;/td&gt;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&lt;td &gt; </a:t>
            </a:r>
            <a:r>
              <a:rPr lang="en-US" sz="1200" b="1" i="0" dirty="0">
                <a:effectLst/>
                <a:latin typeface="CourierNewPS-BoldMT"/>
              </a:rPr>
              <a:t>Implementation </a:t>
            </a:r>
            <a:r>
              <a:rPr lang="en-US" sz="1200" b="0" i="0" dirty="0">
                <a:effectLst/>
                <a:latin typeface="CourierNewPSMT"/>
              </a:rPr>
              <a:t>&lt;/td&gt;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&lt;td &gt; </a:t>
            </a:r>
            <a:r>
              <a:rPr lang="en-US" sz="1200" b="1" i="0" dirty="0">
                <a:effectLst/>
                <a:latin typeface="CourierNewPS-BoldMT"/>
              </a:rPr>
              <a:t>free </a:t>
            </a:r>
            <a:r>
              <a:rPr lang="en-US" sz="1200" b="0" i="0" dirty="0">
                <a:effectLst/>
                <a:latin typeface="CourierNewPSMT"/>
              </a:rPr>
              <a:t>&lt;/td&gt;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&lt;td &gt; </a:t>
            </a:r>
            <a:r>
              <a:rPr lang="en-US" sz="1200" b="1" i="0" dirty="0">
                <a:effectLst/>
                <a:latin typeface="CourierNewPS-BoldMT"/>
              </a:rPr>
              <a:t>free </a:t>
            </a:r>
            <a:r>
              <a:rPr lang="en-US" sz="1200" b="0" i="0" dirty="0">
                <a:effectLst/>
                <a:latin typeface="CourierNewPSMT"/>
              </a:rPr>
              <a:t>&lt;/td&gt; &lt;/tr&gt;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&lt;tr 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&lt;td &gt; </a:t>
            </a:r>
            <a:r>
              <a:rPr lang="en-US" sz="1200" b="1" i="0" dirty="0">
                <a:effectLst/>
                <a:latin typeface="CourierNewPS-BoldMT"/>
              </a:rPr>
              <a:t>7-8pm </a:t>
            </a:r>
            <a:r>
              <a:rPr lang="en-US" sz="1200" b="0" i="0" dirty="0">
                <a:effectLst/>
                <a:latin typeface="CourierNewPSMT"/>
              </a:rPr>
              <a:t>&lt;/td&gt;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&lt;td &gt; </a:t>
            </a:r>
            <a:r>
              <a:rPr lang="en-US" sz="1200" b="1" i="0" dirty="0">
                <a:effectLst/>
                <a:latin typeface="CourierNewPS-BoldMT"/>
              </a:rPr>
              <a:t>Take some notes</a:t>
            </a:r>
            <a:r>
              <a:rPr lang="en-US" sz="1200" b="0" i="0" dirty="0">
                <a:effectLst/>
                <a:latin typeface="CourierNewPSMT"/>
              </a:rPr>
              <a:t>&lt;/td&gt;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&lt;td &gt; </a:t>
            </a:r>
            <a:r>
              <a:rPr lang="en-US" sz="1200" b="1" i="0" dirty="0">
                <a:effectLst/>
                <a:latin typeface="CourierNewPS-BoldMT"/>
              </a:rPr>
              <a:t>free </a:t>
            </a:r>
            <a:r>
              <a:rPr lang="en-US" sz="1200" b="0" i="0" dirty="0">
                <a:effectLst/>
                <a:latin typeface="CourierNewPSMT"/>
              </a:rPr>
              <a:t>&lt;/td&gt;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&lt;td &gt; </a:t>
            </a:r>
            <a:r>
              <a:rPr lang="en-US" sz="1200" b="1" i="0" dirty="0">
                <a:effectLst/>
                <a:latin typeface="CourierNewPS-BoldMT"/>
              </a:rPr>
              <a:t>Implementation </a:t>
            </a:r>
            <a:r>
              <a:rPr lang="en-US" sz="1200" b="0" i="0" dirty="0">
                <a:effectLst/>
                <a:latin typeface="CourierNewPSMT"/>
              </a:rPr>
              <a:t>&lt;/td&gt;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&lt;td &gt; </a:t>
            </a:r>
            <a:r>
              <a:rPr lang="en-US" sz="1200" b="1" i="0" dirty="0">
                <a:effectLst/>
                <a:latin typeface="CourierNewPS-BoldMT"/>
              </a:rPr>
              <a:t>free </a:t>
            </a:r>
            <a:r>
              <a:rPr lang="en-US" sz="1200" b="0" i="0" dirty="0">
                <a:effectLst/>
                <a:latin typeface="CourierNewPSMT"/>
              </a:rPr>
              <a:t>&lt;/td&gt;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&lt;td &gt; </a:t>
            </a:r>
            <a:r>
              <a:rPr lang="en-US" sz="1200" b="1" i="0" dirty="0">
                <a:effectLst/>
                <a:latin typeface="CourierNewPS-BoldMT"/>
              </a:rPr>
              <a:t>free </a:t>
            </a:r>
            <a:r>
              <a:rPr lang="en-US" sz="1200" b="0" i="0" dirty="0">
                <a:effectLst/>
                <a:latin typeface="CourierNewPSMT"/>
              </a:rPr>
              <a:t>&lt;/td&gt;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&lt;/tr&gt;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&lt;/TABLE&gt;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&lt;/BODY 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&lt;/HTML &gt;</a:t>
            </a:r>
            <a:r>
              <a:rPr lang="en-US" sz="1200" dirty="0"/>
              <a:t> 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9E2CE-45A6-456B-ADD2-B0FD0DD3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8DF01-6F9F-41DC-8B69-7CB9FD39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00FCC7-52C0-4FCB-A1D7-6BF9E5C4F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2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3BA8-5C52-407E-8DC5-7D895188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0070C0"/>
                </a:solidFill>
                <a:effectLst/>
                <a:latin typeface="Arial-BoldMT"/>
              </a:rPr>
              <a:t>Using Tables in Page Design</a:t>
            </a:r>
            <a:r>
              <a:rPr lang="en-US" dirty="0">
                <a:solidFill>
                  <a:srgbClr val="0070C0"/>
                </a:solidFill>
              </a:rPr>
              <a:t> 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99D0-A571-4D48-B735-5DEB54D68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Tables are useful for laying out text and images on in Web page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1" i="0" dirty="0">
                <a:solidFill>
                  <a:srgbClr val="C00000"/>
                </a:solidFill>
                <a:effectLst/>
                <a:latin typeface="TimesNewRomanPS-BoldMT"/>
              </a:rPr>
              <a:t>Advantages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•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NewRomanPS-BoldMT"/>
              </a:rPr>
              <a:t>Default Setting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: therefore no new tags are needed — the Web page fills entire space.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•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NewRomanPS-BoldMT"/>
              </a:rPr>
              <a:t>Philosophical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: flexibility is the philosophy of the Web i.e. it should be accessible by the greatest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number of users.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•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NewRomanPS-BoldMT"/>
              </a:rPr>
              <a:t>Realistic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: resolutions, monitor and window sizes are always different. Keeping a Web page flexible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allows it to be viewed on many available formats.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1" i="0" dirty="0">
                <a:solidFill>
                  <a:srgbClr val="C00000"/>
                </a:solidFill>
                <a:effectLst/>
                <a:latin typeface="TimesNewRomanPS-BoldMT"/>
              </a:rPr>
              <a:t>Disadvantages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•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NewRomanPS-BoldMT"/>
              </a:rPr>
              <a:t>Uncomfortable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: reading text on large monitors is uncomfortable as the lines are too long.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•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NewRomanPS-BoldMT"/>
              </a:rPr>
              <a:t>Unpredictability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: the designer often cannot predict how a Web page will appear under varying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resolutions and live space sizes.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•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NewRomanPS-BoldMT"/>
              </a:rPr>
              <a:t>Coherence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: on small monitors, everything may not appear correctly.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4F721-300A-4538-988B-54E064B4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628AA-9D4A-40F7-AD7C-F4D19A43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4D921F-3CDB-4A9A-8262-600A36AD4F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0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</TotalTime>
  <Words>831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Arial-BoldMT</vt:lpstr>
      <vt:lpstr>Calibri</vt:lpstr>
      <vt:lpstr>Calibri Light</vt:lpstr>
      <vt:lpstr>CourierNewPS-BoldMT</vt:lpstr>
      <vt:lpstr>CourierNewPSMT</vt:lpstr>
      <vt:lpstr>TimesNewRomanPS-BoldMT</vt:lpstr>
      <vt:lpstr>TimesNewRomanPSMT</vt:lpstr>
      <vt:lpstr>Office Theme</vt:lpstr>
      <vt:lpstr>Tables in a webpages</vt:lpstr>
      <vt:lpstr>Introduction to Tables</vt:lpstr>
      <vt:lpstr>Why do we use tables?</vt:lpstr>
      <vt:lpstr>Cont…</vt:lpstr>
      <vt:lpstr>Cont…</vt:lpstr>
      <vt:lpstr>&lt;TABLE style= "width: 80%" align = "center"&gt; &lt;tr align = "center"&gt;</vt:lpstr>
      <vt:lpstr>Cont…</vt:lpstr>
      <vt:lpstr>Example Program</vt:lpstr>
      <vt:lpstr>Using Tables in Page Design  </vt:lpstr>
      <vt:lpstr>Using rowspan  </vt:lpstr>
      <vt:lpstr>What will be the program code?</vt:lpstr>
      <vt:lpstr>What will be the program code?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sambath</dc:creator>
  <cp:lastModifiedBy>sambath</cp:lastModifiedBy>
  <cp:revision>13</cp:revision>
  <dcterms:created xsi:type="dcterms:W3CDTF">2021-08-28T09:33:16Z</dcterms:created>
  <dcterms:modified xsi:type="dcterms:W3CDTF">2021-08-30T08:02:00Z</dcterms:modified>
</cp:coreProperties>
</file>