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5" r:id="rId23"/>
    <p:sldId id="276" r:id="rId24"/>
    <p:sldId id="277" r:id="rId25"/>
    <p:sldId id="278" r:id="rId26"/>
    <p:sldId id="279" r:id="rId27"/>
    <p:sldId id="303" r:id="rId28"/>
    <p:sldId id="282" r:id="rId29"/>
    <p:sldId id="283" r:id="rId30"/>
    <p:sldId id="284" r:id="rId31"/>
    <p:sldId id="285" r:id="rId32"/>
    <p:sldId id="304" r:id="rId33"/>
    <p:sldId id="305" r:id="rId34"/>
    <p:sldId id="306" r:id="rId35"/>
    <p:sldId id="30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9" autoAdjust="0"/>
  </p:normalViewPr>
  <p:slideViewPr>
    <p:cSldViewPr snapToGrid="0" showGuides="1">
      <p:cViewPr varScale="1">
        <p:scale>
          <a:sx n="58" d="100"/>
          <a:sy n="58" d="100"/>
        </p:scale>
        <p:origin x="9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886D1-ACFB-4034-A822-DD5AB2D841C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E9C34-67BD-497A-A041-A419A3949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4F4B-82DC-410E-9103-C61E4513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1E6D1-E417-4B0C-9B21-E8792447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CB4-F572-4BA1-A99D-EF0DECCD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8BF-0728-414A-BCF6-6A12DE110EDB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326B-C181-42EF-AC02-3B7B3F95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4AD5-70C9-464E-B5D1-39A5ADB9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3B85-7DC2-469C-A3DE-E20FE6A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A009A-CB6F-412C-B9CB-C9FBBB0F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F3AA-AACA-4976-BB38-C1FE414B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D5DF-3504-401D-A132-67256C496265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8ADB-4D47-4019-B075-AD33768A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57F6-2B65-4F41-AADC-FE3A3DCC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87016-ADB7-42BF-9301-0AC732A4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256EB-CEC7-45A7-BAD5-85E1ACFE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6092-FE72-41E0-8114-28E8A3A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640-EC11-49A0-A712-F4E0AB1827B9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226B-E7B9-420E-8764-4FD7515F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D4D9-B002-41EE-87B8-A31794BA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51F4-1849-4411-A431-AB46E485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2645-8D23-42D0-A3D8-C2FF01B8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D0FF-5BD3-44D2-A501-044E80DE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A750-A4DC-477E-BF31-F9D2E0EC8EC9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E214-5C2F-4C96-AAC4-271E9B9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4C49-0AB6-4F4A-9904-4F56D5C5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1B4-7051-49DB-A8C4-17498AE5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613A3-394F-43B5-8808-DEB69D4C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B488-1F62-4BA1-AB31-1D65D1F5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00C1-9F23-4777-A2B4-FC38014AC070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B2DE-FAD8-4E27-B3F8-159735C0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CCDC-0692-48CF-9559-124EE34A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4BE1-014F-4281-AD92-5B56B4A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36A7-42FC-4CDC-B7F6-3D30C2383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E9C1E-7D72-43CF-B6A4-92ACFC58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5DAA7-4C49-497B-8E0C-39B2800D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AB5-FD46-4D7F-A237-1AEF41E51758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B80-DFBB-4B34-AA10-FDE7148F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0811-888B-4FC2-86D9-D1CA9DE2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05AA-0D72-4808-A3DD-48DC603C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1A78-4A33-44B4-B1A8-232D9B5C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E732-7C35-4EBF-9775-62C07C45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B6F7D-879F-4E47-A3D4-F2AF87254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A373F-3500-496E-9B24-174C28E2F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DB7C1-623E-445C-99F3-B28F4DE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3EA6-87E5-445A-90AE-4EA58BCBA071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54B1C-B140-4C8D-8710-BC56395F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8AFDB-102B-4EE0-BB37-A9427695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298E-A378-4D0D-B731-BBB1FDC9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80DA5-CD38-43EA-B301-95C30206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D93F-F172-49A4-83B3-046C87A0E9B9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C97F3-E3A9-434B-B4DD-F9F443DE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5D3A3-1BF3-4230-83C7-30D5ACD4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8D157-8C95-41F8-97FF-A0775333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C45-B4EA-4495-8FF9-FF9D064ECC08}" type="datetime1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F3D7F-151D-4DC5-9D0B-153DD53F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B420D-08BB-4369-BF81-C349B49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DCC2-F5C6-4496-AC5E-ECC372FC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C9B9-5DB8-4369-A034-F1FA4AD5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F7E5E-F83C-434A-9F84-07FC0325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5B5F5-D2FC-42D1-87AE-7F69CDB8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1487-CEE2-4884-8771-9EBF8FDD20E3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D8F-4409-4C8B-9CC0-BB5B6D49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D7CA-6008-4FD0-9427-34C56833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D6D-36EE-403A-A22D-D2A07FF3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638A7-451B-4FF5-94B0-FE0BE14CE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DFAA6-EE00-4104-9D72-E642FB83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315EC-C9C4-4C3D-8F43-71EB5B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D2A4-C28B-40F2-9AC3-C8C3B8D3B37A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42309-4A00-4A35-839B-7C5257EC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19354-CAB3-4BC1-8084-2B3FE964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EDE08-FD14-486A-8D66-CC75F950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C731-6BEA-45D7-9428-4E26411B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43EA-2083-4240-96D6-AA6086450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2853-1CE8-4A71-817F-FB9A5AF374F1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9252-69DB-498E-A152-D552C0AB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B774-FDD5-4E4D-94D1-868139EB9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98DD-E228-4C99-BDFA-AC7F9E03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2E2F-1838-4BA0-89FC-58B6D4484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Model in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51133-CD9A-4DB8-AEE6-AE3E66B45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E5E7C66-5D8A-4668-B920-D3156373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BE1D8-C06F-441E-8064-91CECC55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33B7-F930-415E-A70E-C4016A40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Types of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DB7B-A168-4258-B621-33D9C4AC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Positioned element</a:t>
            </a:r>
          </a:p>
          <a:p>
            <a:r>
              <a:rPr lang="en-US" dirty="0"/>
              <a:t>Relatively positioned element</a:t>
            </a:r>
          </a:p>
          <a:p>
            <a:r>
              <a:rPr lang="en-US" dirty="0"/>
              <a:t>Absolutely positioned element</a:t>
            </a:r>
          </a:p>
          <a:p>
            <a:r>
              <a:rPr lang="en-US" dirty="0"/>
              <a:t>Stickily positioned element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C2A49C4-D51D-48DF-A883-A085E9E3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294A-42B2-4EC8-82D5-7086591B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12F8-2268-4C50-9A9E-5408C0BB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9F5F-0001-4471-BFE3-A7CAF695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many types of position values are there in CSS?</a:t>
            </a:r>
            <a:b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		B. 3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4			D. 5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3507-08AF-4ECC-B362-6B87A796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8CDE3-9FCF-4F1F-8DB2-42F634630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5F4D-6108-49F4-93C0-A18335C6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F511-71B1-43E9-AEBA-C88D3001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for any page element is?</a:t>
            </a:r>
            <a:b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		B. relative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absolute		D. Static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15F0D-0D36-434C-BB7E-F043966D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C6326-75E3-4AA5-A50E-5061369ED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722C-5D38-4D62-9E77-4917FA8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67FE-88D6-4681-807A-83A7131E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Positioning attributes top, bottom, left and right are used to determine the exact location</a:t>
            </a:r>
            <a:b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			B. FALSE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Can be true or false		D. Can not say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13FC4-541D-4DD0-8214-3A88A0CA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F8C15-E9C3-46BA-9214-3FBD45E10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CC17-8AA6-4D45-9FD1-5D97866E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b="1" i="0" dirty="0">
                <a:solidFill>
                  <a:srgbClr val="1B1B1B"/>
                </a:solidFill>
                <a:effectLst/>
                <a:latin typeface="zillaslab"/>
              </a:rPr>
              <a:t>float</a:t>
            </a:r>
            <a:br>
              <a:rPr lang="en-US" b="1" i="0" dirty="0">
                <a:solidFill>
                  <a:srgbClr val="1B1B1B"/>
                </a:solidFill>
                <a:effectLst/>
                <a:latin typeface="zillaslab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EFE1-821F-437A-B490-FA0EA709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r>
              <a:rPr lang="en-US" dirty="0"/>
              <a:t>The float CSS property places an element on the left or right side of its container, allowing text and inline elements to wrap around it.</a:t>
            </a:r>
          </a:p>
          <a:p>
            <a:r>
              <a:rPr lang="en-US" dirty="0"/>
              <a:t> The element is removed from the normal flow of the page</a:t>
            </a:r>
          </a:p>
          <a:p>
            <a:pPr marL="0" indent="0">
              <a:buNone/>
            </a:pPr>
            <a:r>
              <a:rPr lang="en-US" dirty="0"/>
              <a:t>Example: float: none;          </a:t>
            </a:r>
            <a:r>
              <a:rPr lang="en-US" dirty="0" err="1"/>
              <a:t>float:left</a:t>
            </a:r>
            <a:r>
              <a:rPr lang="en-US" dirty="0"/>
              <a:t>;                     </a:t>
            </a:r>
            <a:r>
              <a:rPr lang="en-US" dirty="0" err="1"/>
              <a:t>float:right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3667-58EA-4913-A17B-EAEE6DEF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0033C-731B-437C-AB74-9D733A4D0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67" t="35618" r="4334" b="27990"/>
          <a:stretch/>
        </p:blipFill>
        <p:spPr>
          <a:xfrm>
            <a:off x="1219200" y="3245803"/>
            <a:ext cx="3230880" cy="2494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03BF0-F5E6-452A-8115-3ACD8871E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33" t="35618" r="4167" b="27990"/>
          <a:stretch/>
        </p:blipFill>
        <p:spPr>
          <a:xfrm>
            <a:off x="4450080" y="3245803"/>
            <a:ext cx="3428262" cy="2646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7D4ABE-CAC5-4EA3-827F-A8069857B8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00" t="35618" r="4000" b="27990"/>
          <a:stretch/>
        </p:blipFill>
        <p:spPr>
          <a:xfrm>
            <a:off x="8122919" y="3429000"/>
            <a:ext cx="3230881" cy="2494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0CC0B0-BC49-42C3-893D-9DBB55BBFC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1B37-9791-4447-A89F-64C9E791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7E6B3-AA31-46B2-93E4-1C9032626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3934" r="43045" b="46273"/>
          <a:stretch/>
        </p:blipFill>
        <p:spPr>
          <a:xfrm>
            <a:off x="1459149" y="2130586"/>
            <a:ext cx="9186900" cy="36087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2D8AA-64F4-4420-BB37-CD53293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7FDC-0DEC-43E4-956B-3780A747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38BA-8882-43C2-B9E8-BA2D0C8E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values are </a:t>
            </a:r>
            <a:r>
              <a:rPr lang="en-US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ccepted by the float Property?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left			b) right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c) none		d) all of the mentioned</a:t>
            </a:r>
            <a:b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0B3CD-16D1-44D9-AA4E-3163AA1D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0423E-2528-4ED3-A7E3-BFBA687E9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ED4A8-3F2E-4877-8B56-D235E6F7A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658475" y="1617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E16F-FC51-46C4-B0AA-A933BA5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8FDF-20AA-41B3-913E-6E113842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default value for the float property is right. State true or false.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True		b) False</a:t>
            </a: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7C9A-5A10-46BF-936A-465B0FBF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14573-0361-4640-9749-9DB7E2743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2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550F-4DF3-4F0A-BB38-8A5D0361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ofia-pro"/>
              </a:rPr>
              <a:t>Display property</a:t>
            </a:r>
            <a:br>
              <a:rPr lang="en-US" b="1" i="0" dirty="0">
                <a:solidFill>
                  <a:schemeClr val="accent1"/>
                </a:solidFill>
                <a:effectLst/>
                <a:latin typeface="sofia-pro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7123-6E88-4A02-B063-C62813B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Display property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in CSS defines how the components(div, hyperlink, heading,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) are going to be placed on the web page.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 the name suggests, this property is used to define the display of the different parts of a web page. 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Syntax:  </a:t>
            </a:r>
            <a:r>
              <a:rPr lang="en-US" dirty="0" err="1">
                <a:solidFill>
                  <a:srgbClr val="FF0000"/>
                </a:solidFill>
                <a:latin typeface="urw-din"/>
              </a:rPr>
              <a:t>display:value</a:t>
            </a:r>
            <a:r>
              <a:rPr lang="en-US" dirty="0">
                <a:solidFill>
                  <a:srgbClr val="FF0000"/>
                </a:solidFill>
                <a:latin typeface="urw-din"/>
              </a:rPr>
              <a:t>;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Property values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(inline, block, contents, grid, inline-block, inline-flex, flex, inline-grid, list-item, inline-table, group, table-header, table-footer, table-cell, table-column, table-row, none, initial)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6C53-EBF1-4F69-8FB5-B965408A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531B-E295-4CE4-B35F-23AA59C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A09-2AB9-4725-989B-1DD43925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Display:block</a:t>
            </a:r>
            <a:r>
              <a:rPr lang="en-US" dirty="0"/>
              <a:t>; inline; </a:t>
            </a:r>
            <a:r>
              <a:rPr lang="en-US" dirty="0" err="1"/>
              <a:t>inline-block;flex;inline-flex;grid;inline-grid;flow-root</a:t>
            </a:r>
            <a:r>
              <a:rPr lang="en-US" dirty="0"/>
              <a:t>;</a:t>
            </a:r>
          </a:p>
          <a:p>
            <a:r>
              <a:rPr lang="en-US" dirty="0"/>
              <a:t>Box generation(none; contents)</a:t>
            </a:r>
          </a:p>
          <a:p>
            <a:r>
              <a:rPr lang="en-US" dirty="0"/>
              <a:t>Two-values syntax(block flow, inline </a:t>
            </a:r>
            <a:r>
              <a:rPr lang="en-US" dirty="0" err="1"/>
              <a:t>flow;inline</a:t>
            </a:r>
            <a:r>
              <a:rPr lang="en-US" dirty="0"/>
              <a:t> flow-root, block flex; inline flex, block grid, inline grid, block flow root)</a:t>
            </a:r>
          </a:p>
          <a:p>
            <a:r>
              <a:rPr lang="en-US" dirty="0"/>
              <a:t>Other values( table, table-row, list-item)</a:t>
            </a:r>
          </a:p>
          <a:p>
            <a:r>
              <a:rPr lang="en-US" dirty="0"/>
              <a:t>Global values(inherit, initial, revert, unset)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BAD1-81D3-4A5C-B1F3-3B74374F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C89B-2D27-4155-841D-6A87BCD8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8232-F358-400D-83BE-88A51ACE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CSS box model is a container which contains multiple properties including </a:t>
            </a:r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borders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margin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padding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and the </a:t>
            </a:r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content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used to create the </a:t>
            </a:r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design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layout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of web pages.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be used as a toolkit for customizing the layout of different elements.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web browser renders every element as a </a:t>
            </a:r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rectangular box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according to the CSS box model. 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B5AA329-74B4-44E8-ABD8-704D2682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7FB5F-06AF-4791-83E2-342FB614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0CD9-CC76-4046-A379-DD13AA7F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5510-A686-481A-A1E4-F9D37E25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elements are block and inline elements, respectively, that have no particular rendering?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div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span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3A3A3A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box-model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both(A) and (B)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2DF8-FBB0-4441-8D40-3EC905CA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A56-4918-4355-A9A6-76656CB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DDA4-CA87-4958-824E-CCE2C7D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2F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The_____ property specifies the background color of an element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2F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	background-color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F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	border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2F323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2F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	color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2F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	display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ED6F-7B60-4623-A9B2-58D1D821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734D-C89F-4265-8569-065FFB35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Media queries</a:t>
            </a:r>
            <a:br>
              <a:rPr lang="en-US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770A-9DA1-4BBF-9B02-A2208640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 queries are for different style rules for different size devices such as mobiles, desktops, etc.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Understanding CSS Media Types and Queries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Media Types and Queries help the user to define certain styles in accordance with a device’s general type (screen, print, etc.) or its characteristics (screen resolution, viewport dimensions, etc.)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Syntax</a:t>
            </a:r>
          </a:p>
          <a:p>
            <a:pPr marL="800100" indent="72390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@media not | only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mediatype</a:t>
            </a:r>
            <a:r>
              <a:rPr lang="en-US" b="1" i="0" dirty="0">
                <a:effectLst/>
                <a:latin typeface="Arial" panose="020B0604020202020204" pitchFamily="34" charset="0"/>
              </a:rPr>
              <a:t> and (expressions) {</a:t>
            </a:r>
          </a:p>
          <a:p>
            <a:pPr marL="800100" indent="72390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   CSS-Code;</a:t>
            </a:r>
          </a:p>
          <a:p>
            <a:pPr marL="800100" indent="72390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E10C0-853D-4BC3-ACBF-3E2D500E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243-C221-4820-A2D8-9FCCB00F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2A0C-4310-4004-B5D5-0B2EFC5F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media="print </a:t>
            </a:r>
            <a:r>
              <a:rPr lang="en-US" dirty="0" err="1"/>
              <a:t>and|not|only</a:t>
            </a:r>
            <a:r>
              <a:rPr lang="en-US" dirty="0"/>
              <a:t> (expressions)" </a:t>
            </a:r>
            <a:r>
              <a:rPr lang="en-US" dirty="0" err="1"/>
              <a:t>href</a:t>
            </a:r>
            <a:r>
              <a:rPr lang="en-US" dirty="0"/>
              <a:t>="print.css"&gt;</a:t>
            </a:r>
          </a:p>
          <a:p>
            <a:endParaRPr lang="en-US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media="screen </a:t>
            </a:r>
            <a:r>
              <a:rPr lang="en-US" dirty="0" err="1"/>
              <a:t>and|not|only</a:t>
            </a:r>
            <a:r>
              <a:rPr lang="en-US" dirty="0"/>
              <a:t> (expressions)" </a:t>
            </a:r>
            <a:r>
              <a:rPr lang="en-US" dirty="0" err="1"/>
              <a:t>href</a:t>
            </a:r>
            <a:r>
              <a:rPr lang="en-US" dirty="0"/>
              <a:t>="screen.css"&gt;</a:t>
            </a:r>
          </a:p>
          <a:p>
            <a:r>
              <a:rPr lang="en-US" dirty="0"/>
              <a:t>Media types values (all, print, screen, speech)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0AF30-61F7-48EF-B0DE-D62FB33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9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7337-C60E-4FBB-A8FB-98E38B13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4B63-9A7D-4E0E-96E0-3C4899EF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media feature describes the number of entries in the color lookup table of the output device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color			b) color-index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c) color-value		d) color-@media</a:t>
            </a: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C07C-719E-4B70-8F6E-362A7C6D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E200-50A5-4BC3-9BDE-452A3957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204F-DE97-4297-A221-5ADA7EBB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Viewport Property sets the initial scaling factor?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scale			b) initial-scale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minimum-scale	d) user-scale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6991-D71E-434E-BC93-F34F125B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0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0B34-8EEB-4DBD-B807-804D365B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571B-7C1E-4434-B1BD-1489097E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@viewport Property sets the viewport height in the same way as width?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height			b) width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n-US" dirty="0" err="1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viewpor</a:t>
            </a: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-width		d) none of the mentioned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78555-2FA6-4754-AF25-5988D4FB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720A-49C8-44DA-9852-5B5FAF8E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program code for this.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BD72F-452E-4194-86A5-F3DE9B7B4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14" b="66746"/>
          <a:stretch/>
        </p:blipFill>
        <p:spPr>
          <a:xfrm>
            <a:off x="838200" y="2422357"/>
            <a:ext cx="10515599" cy="3144253"/>
          </a:xfrm>
        </p:spPr>
      </p:pic>
    </p:spTree>
    <p:extLst>
      <p:ext uri="{BB962C8B-B14F-4D97-AF65-F5344CB8AC3E}">
        <p14:creationId xmlns:p14="http://schemas.microsoft.com/office/powerpoint/2010/main" val="2154278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C25-DE95-4B83-B7E5-610B376D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Flexbox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518F-397B-47A5-893C-17FF6B58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CSS3 provides another layout mode Flexible Box, commonly called as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asily create layouts for complex applications and web pages. Unlike floats, Flexbox layout gives complete control over the direction, alignment, order, size of the boxes.</a:t>
            </a: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Features of Flexbox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Direction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Wrap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Alignment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Resize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42591-C492-4B6C-B309-0E2C1F56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8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7631-EC8B-4935-ACDB-3EFFA2F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Flexbox - Flex Containers</a:t>
            </a:r>
            <a:br>
              <a:rPr lang="en-US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DC44-4723-4DEB-9B98-15780DDA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create/define a flex container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property.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dis[play: flex | inline-flex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B09C-774B-48DD-AF9E-34D7168B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AE17-CD7D-48EC-963A-76885223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Box-Model properties in CSS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4B64987-52C5-43D0-82EA-DA908E23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21AEA-9C63-4D74-A0FB-A7DD8456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E02FF4-827A-48EC-9671-28F70D97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  <a:p>
            <a:r>
              <a:rPr lang="en-US" dirty="0"/>
              <a:t>Margins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Content </a:t>
            </a:r>
          </a:p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B5FE7D9-710B-4BAB-A2FC-5696BB623E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8" t="13485" r="25951" b="9658"/>
          <a:stretch/>
        </p:blipFill>
        <p:spPr>
          <a:xfrm>
            <a:off x="3443590" y="1899389"/>
            <a:ext cx="7910209" cy="46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748C-8474-4C02-A0FD-C7349EAB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925208-5C9A-4B77-A1D7-E09C0D5E2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01" t="17920" r="7522" b="12960"/>
          <a:stretch/>
        </p:blipFill>
        <p:spPr>
          <a:xfrm>
            <a:off x="652092" y="1345722"/>
            <a:ext cx="10515599" cy="50577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AD15A-DDC8-4141-9919-E2FAD2B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20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80E6-045E-47EF-ABD8-1A02D2E7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Grid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49EE-012E-4439-A874-9CA61C86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5422064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design a web page, you can also follow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Grid Layout Module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i.e. a grid with rows and columns.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Grid Layout has grid elements,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rows, columns, gaps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Grid Layout has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child 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Rows are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horizontal line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grid items, however, Columns are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vertical line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grid you specify one axis using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grid-template-rows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grid-template-columns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Then specify how content should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auto-repeat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other axis using the implicit grid properties: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grid-auto-rows, grid-auto-columns, and grid-auto-flow.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C8D84-8D1C-4270-B3D8-E5F061EA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BC01-C8F4-4D3F-9268-561F09E7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71BA-FF08-453B-AAE4-A9D6A110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three columns grid layout where the first row is 150px high:</a:t>
            </a:r>
          </a:p>
          <a:p>
            <a:pPr algn="l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 / auto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2825-338F-4925-AEF5-06F29E6F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5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C482-A938-4108-BAFF-B1F8EF35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Browser compatibility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0C426-A933-4733-B48E-78AABC259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29" t="25511" r="7094" b="13289"/>
          <a:stretch/>
        </p:blipFill>
        <p:spPr>
          <a:xfrm>
            <a:off x="1106905" y="1850247"/>
            <a:ext cx="10246895" cy="37484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A164-5E17-40C5-9C12-71560509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1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2888-E2C5-412B-B3FC-F8081E3B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 Grid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B294-0635-4068-BDC2-A40CC947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Grid-template-rows</a:t>
            </a:r>
          </a:p>
          <a:p>
            <a:r>
              <a:rPr lang="en-US" dirty="0"/>
              <a:t>Grid-template-columns</a:t>
            </a:r>
          </a:p>
          <a:p>
            <a:r>
              <a:rPr lang="en-US" dirty="0"/>
              <a:t>Grid-template-areas</a:t>
            </a:r>
          </a:p>
          <a:p>
            <a:r>
              <a:rPr lang="en-US" dirty="0"/>
              <a:t>Grid-auto-rows</a:t>
            </a:r>
          </a:p>
          <a:p>
            <a:r>
              <a:rPr lang="en-US" dirty="0"/>
              <a:t>Grid-auto-columns</a:t>
            </a:r>
          </a:p>
          <a:p>
            <a:r>
              <a:rPr lang="en-US" dirty="0"/>
              <a:t>Grid-auto-flow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88406-4C69-421C-B63C-40AD466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6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49B-B37D-4FA3-B7DF-2FFE1ECD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Grid CSS demonstration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EA0739-DBDF-4F17-BD1F-B2A0B5A32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51" r="1497" b="7022"/>
          <a:stretch/>
        </p:blipFill>
        <p:spPr>
          <a:xfrm>
            <a:off x="326895" y="1508126"/>
            <a:ext cx="6320589" cy="50307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90EF9-F8AD-452E-9B40-1811A12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796E2-E05B-4278-A291-129CD9EF8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4719" r="58290" b="5302"/>
          <a:stretch/>
        </p:blipFill>
        <p:spPr>
          <a:xfrm>
            <a:off x="7158789" y="1207085"/>
            <a:ext cx="4247147" cy="56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0955-C783-41B9-B4EB-9A52E203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A34B-EF24-443F-A207-20E13C33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CSS outline property allows us to draw a line around the element, outside the border.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CSS has following outline properties: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1.Outline-style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2.Outline-color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3.Outline-width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4.Outline-offset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4177CA0-9579-468E-BFAB-167FDB12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2A21A-14EA-45F5-9315-E29C9051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2AE3-B2A3-4192-AE2C-AD415072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 Style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4789ED6-BEF8-4398-BF8B-FF812CA4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0900B-F49F-4EF1-91FA-7BCF154C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5FFADD-8AE7-430F-85FD-7288F45D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Types of outline-style: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1.Dotted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2.Dashed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3.Solid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4.Double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5.Groove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6.Ridge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7.Inset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8.Outset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9E7C-9C4B-451D-932A-97975C10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The outline-style Property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09B8FD-B859-44C2-B937-DB235167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44" b="21400"/>
          <a:stretch/>
        </p:blipFill>
        <p:spPr>
          <a:xfrm>
            <a:off x="591829" y="2328361"/>
            <a:ext cx="11008341" cy="4164514"/>
          </a:xfr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24E2D13-FB5B-4775-BE0D-0F30F5F94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43FAD-0421-4878-8EA9-F74C5F3F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E9D7-A10B-4365-974E-DBAFF928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4BB9-8A22-4DF8-8B10-25B81B5D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Which part of box model clears an area around the content?</a:t>
            </a:r>
            <a:b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Padding			B. Border</a:t>
            </a:r>
          </a:p>
          <a:p>
            <a:pPr marL="0" indent="0" algn="l">
              <a:buNone/>
            </a:pPr>
            <a:b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 Margin			D. None of the above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89ED884-3AC7-473A-8712-69AF7AFB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949F3-A13E-42FF-AEEB-32B2DA47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8DAB-0BB4-46AE-91A5-2FC6648B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8912-6563-4D3B-B9CB-1198B8B8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set the width and height properties of an element with CSS, you just set the width and height of the?</a:t>
            </a:r>
            <a:br>
              <a:rPr lang="en-US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			B. Margin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Content			D. border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F7BB5D6-C106-42C5-8262-D3C8FFF7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15073" y="63584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8F49-6032-41BC-9731-2171D113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D359-DE10-478D-83FF-27416C8C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CSS 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2BEB-AE33-445D-9C77-672C4D89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328"/>
            <a:ext cx="10515600" cy="47956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position CSS property sets how an element is positioned in a document. The top, right, bottom, and left properties determine the final location of positioned elements.</a:t>
            </a:r>
          </a:p>
          <a:p>
            <a:r>
              <a:rPr lang="en-US" dirty="0"/>
              <a:t>Syntax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static; (</a:t>
            </a:r>
            <a:r>
              <a:rPr lang="en-US" dirty="0" err="1">
                <a:solidFill>
                  <a:srgbClr val="C00000"/>
                </a:solidFill>
              </a:rPr>
              <a:t>top,right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bottom,left</a:t>
            </a:r>
            <a:r>
              <a:rPr lang="en-US" dirty="0">
                <a:solidFill>
                  <a:srgbClr val="C00000"/>
                </a:solidFill>
              </a:rPr>
              <a:t>, z-index</a:t>
            </a:r>
            <a:r>
              <a:rPr lang="en-US" dirty="0"/>
              <a:t>)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relative; (</a:t>
            </a:r>
            <a:r>
              <a:rPr lang="en-US" dirty="0" err="1">
                <a:solidFill>
                  <a:srgbClr val="C00000"/>
                </a:solidFill>
              </a:rPr>
              <a:t>top,right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bottom,left</a:t>
            </a:r>
            <a:r>
              <a:rPr lang="en-US" dirty="0">
                <a:solidFill>
                  <a:srgbClr val="C00000"/>
                </a:solidFill>
              </a:rPr>
              <a:t>, static</a:t>
            </a:r>
            <a:r>
              <a:rPr lang="en-US" dirty="0"/>
              <a:t>)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absolute; (</a:t>
            </a:r>
            <a:r>
              <a:rPr lang="en-US" dirty="0" err="1">
                <a:solidFill>
                  <a:srgbClr val="C00000"/>
                </a:solidFill>
              </a:rPr>
              <a:t>top,right</a:t>
            </a:r>
            <a:r>
              <a:rPr lang="en-US" dirty="0">
                <a:solidFill>
                  <a:srgbClr val="C00000"/>
                </a:solidFill>
              </a:rPr>
              <a:t>, bottom, and left) </a:t>
            </a:r>
            <a:endParaRPr lang="en-US" dirty="0"/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fixed; (</a:t>
            </a:r>
            <a:r>
              <a:rPr lang="en-US" dirty="0" err="1">
                <a:solidFill>
                  <a:srgbClr val="C00000"/>
                </a:solidFill>
              </a:rPr>
              <a:t>top,right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bottom,left</a:t>
            </a:r>
            <a:r>
              <a:rPr lang="en-US" dirty="0">
                <a:solidFill>
                  <a:srgbClr val="C00000"/>
                </a:solidFill>
              </a:rPr>
              <a:t>, z-index</a:t>
            </a:r>
            <a:r>
              <a:rPr lang="en-US" dirty="0"/>
              <a:t>)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sticky;(</a:t>
            </a:r>
            <a:r>
              <a:rPr lang="en-US" dirty="0" err="1">
                <a:solidFill>
                  <a:srgbClr val="C00000"/>
                </a:solidFill>
              </a:rPr>
              <a:t>top,right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bottom,left</a:t>
            </a:r>
            <a:r>
              <a:rPr lang="en-US" dirty="0">
                <a:solidFill>
                  <a:srgbClr val="C00000"/>
                </a:solidFill>
              </a:rPr>
              <a:t>, z-index</a:t>
            </a:r>
            <a:r>
              <a:rPr lang="en-US" dirty="0"/>
              <a:t>)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endParaRPr lang="en-US" dirty="0"/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/* Global values */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inherit;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initial;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revert;</a:t>
            </a:r>
          </a:p>
          <a:p>
            <a:pPr marL="1166813" lvl="1" indent="-709613">
              <a:buFont typeface="Wingdings" panose="05000000000000000000" pitchFamily="2" charset="2"/>
              <a:buChar char="v"/>
            </a:pPr>
            <a:r>
              <a:rPr lang="en-US" dirty="0"/>
              <a:t>position: unset;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145B186-0974-4D17-A903-7A8C28FE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2"/>
          <a:stretch>
            <a:fillRect/>
          </a:stretch>
        </p:blipFill>
        <p:spPr bwMode="auto">
          <a:xfrm>
            <a:off x="10391775" y="0"/>
            <a:ext cx="1685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A880D-0FE6-4829-B812-4E1C8EA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98DD-E228-4C99-BDFA-AC7F9E03B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1365</Words>
  <Application>Microsoft Office PowerPoint</Application>
  <PresentationFormat>Widescreen</PresentationFormat>
  <Paragraphs>184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Consolas</vt:lpstr>
      <vt:lpstr>sofia-pro</vt:lpstr>
      <vt:lpstr>Times New Roman</vt:lpstr>
      <vt:lpstr>urw-din</vt:lpstr>
      <vt:lpstr>Verdana</vt:lpstr>
      <vt:lpstr>Wingdings</vt:lpstr>
      <vt:lpstr>zillaslab</vt:lpstr>
      <vt:lpstr>Office Theme</vt:lpstr>
      <vt:lpstr>Box Model in CSS</vt:lpstr>
      <vt:lpstr>Box Model</vt:lpstr>
      <vt:lpstr>Box-Model properties in CSS</vt:lpstr>
      <vt:lpstr>CSS outline</vt:lpstr>
      <vt:lpstr>Outline Style</vt:lpstr>
      <vt:lpstr>The outline-style Property</vt:lpstr>
      <vt:lpstr>Question</vt:lpstr>
      <vt:lpstr>Question</vt:lpstr>
      <vt:lpstr>CSS Position </vt:lpstr>
      <vt:lpstr>Types of positioning</vt:lpstr>
      <vt:lpstr>Question</vt:lpstr>
      <vt:lpstr>Question</vt:lpstr>
      <vt:lpstr>Question</vt:lpstr>
      <vt:lpstr>CSS float </vt:lpstr>
      <vt:lpstr>Example</vt:lpstr>
      <vt:lpstr>Question</vt:lpstr>
      <vt:lpstr>Question</vt:lpstr>
      <vt:lpstr>Display property </vt:lpstr>
      <vt:lpstr>Syntax</vt:lpstr>
      <vt:lpstr>Question</vt:lpstr>
      <vt:lpstr>Question</vt:lpstr>
      <vt:lpstr>Media queries </vt:lpstr>
      <vt:lpstr>Example</vt:lpstr>
      <vt:lpstr>Question</vt:lpstr>
      <vt:lpstr>Question</vt:lpstr>
      <vt:lpstr>Question</vt:lpstr>
      <vt:lpstr>What will be the program code for this.</vt:lpstr>
      <vt:lpstr>Flexbox </vt:lpstr>
      <vt:lpstr>Flexbox - Flex Containers </vt:lpstr>
      <vt:lpstr>Browser support</vt:lpstr>
      <vt:lpstr>Grid </vt:lpstr>
      <vt:lpstr>Example</vt:lpstr>
      <vt:lpstr>Browser compatibility</vt:lpstr>
      <vt:lpstr>The Grid Property</vt:lpstr>
      <vt:lpstr>Grid CSS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sambath</dc:creator>
  <cp:lastModifiedBy>BILAL AHMED</cp:lastModifiedBy>
  <cp:revision>42</cp:revision>
  <dcterms:created xsi:type="dcterms:W3CDTF">2021-09-10T02:34:42Z</dcterms:created>
  <dcterms:modified xsi:type="dcterms:W3CDTF">2023-01-27T16:17:52Z</dcterms:modified>
</cp:coreProperties>
</file>