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D75AE-F77D-474A-9D7D-FCE0F290929F}">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3198-1A84-46D7-FDB1-AF9EBDE64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02488C-6C62-F85B-DBE1-9CD3E3BE6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43BAC0-AC3B-A765-02D0-5CE0A3E16B54}"/>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20A57885-B0FA-FD24-6B0E-81AFA2A2F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8638B-9E4D-E3B6-BB35-3FDFA2EDA8C8}"/>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6886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309-13B0-2D9B-451D-75BC035E9C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A92314-577F-F964-4FDB-2AA20F6A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9AAED-B1A7-1670-A89F-B9A0D4CC4E57}"/>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11AB8127-C2A2-5BC4-C470-4780DD31B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5A1AC-2B25-865B-7FE3-73B50EC42380}"/>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2697789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41378-9A83-975F-7D13-FC91879F3F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F9D6F-D218-CF72-B2D1-85CDD92909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5A890C-444D-BA67-17FC-E58E36EE6094}"/>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38212F9C-C1A2-5DED-DB59-FE30AF2E35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C1A01-C63E-4241-1A87-D2FC85FD6018}"/>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384307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64D3-272C-BDC1-6D66-DF5F4E954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B0696-C7C8-7104-F91C-DC45EBEE9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35907-5BA7-35FA-7D81-35F1F8C8A4A6}"/>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66631A14-E14D-1806-196F-EFC1D5559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2A211-C712-C5BD-CF00-28E043930AAC}"/>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338870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8D7B-7A7E-4DDE-32C6-EDF4308C7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B34FAF-6C84-2528-BB59-760C0B4C1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821C3-E855-E680-E5B5-2804C16C610B}"/>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208153EE-57A1-53A4-5AF8-209397F13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E7FD3-1E22-4C8F-AF3E-75DA4B73A35D}"/>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251128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7607-BEAE-0A6C-003E-6719F1AEA4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73C34C-4723-818A-BF83-84EA6269D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29CB5A-7FF4-3F97-6BE2-6E47C2C9B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CA6B1C-08E9-3AAB-354F-829C4813FA2E}"/>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6" name="Footer Placeholder 5">
            <a:extLst>
              <a:ext uri="{FF2B5EF4-FFF2-40B4-BE49-F238E27FC236}">
                <a16:creationId xmlns:a16="http://schemas.microsoft.com/office/drawing/2014/main" id="{5AA438A8-3C9C-B11C-8431-A22C5BE2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93F69D-F07E-61C9-A89A-576C989E344C}"/>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331746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47ED-7AAE-FBF1-2B23-6A936EF57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726FD3-5D09-3B55-79E2-CDB04963E3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B8C75-C280-8ECF-6062-DDCDC0CC2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A77F62-34EA-ABA9-9C08-6A79525E9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30ABE-A80C-C9FF-D90A-4CD2A01A96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042CCD-2790-756B-5AA2-5AC64CCC779D}"/>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8" name="Footer Placeholder 7">
            <a:extLst>
              <a:ext uri="{FF2B5EF4-FFF2-40B4-BE49-F238E27FC236}">
                <a16:creationId xmlns:a16="http://schemas.microsoft.com/office/drawing/2014/main" id="{B5775EC0-52F6-8372-A266-F139E1B135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B7836-AF8B-B677-F554-7E6616427922}"/>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339967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08F2-E5BF-47EC-A649-59579C2D8D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FCEDA-39A8-4B76-E453-FCEAAE0C8E97}"/>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4" name="Footer Placeholder 3">
            <a:extLst>
              <a:ext uri="{FF2B5EF4-FFF2-40B4-BE49-F238E27FC236}">
                <a16:creationId xmlns:a16="http://schemas.microsoft.com/office/drawing/2014/main" id="{830600EB-344A-FD3A-5162-EC251EDDD2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E06FE6-B2FE-6901-D0AC-134345B3B508}"/>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424342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6ADDE-FAD2-40F4-062B-E834FC2A1475}"/>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3" name="Footer Placeholder 2">
            <a:extLst>
              <a:ext uri="{FF2B5EF4-FFF2-40B4-BE49-F238E27FC236}">
                <a16:creationId xmlns:a16="http://schemas.microsoft.com/office/drawing/2014/main" id="{6410A2AA-B7F2-4C0B-C2F6-102E65E1F5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7FBC45-0D10-433E-32C7-454326E47F0D}"/>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180399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A47C-F9F9-C126-FA4D-7E3F9D531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E67D4E-3484-2736-7BCD-18C359090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2D99B3-C5F1-154A-64B2-D57B1EB8C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DD30F-E60C-FD6A-7153-630911B097D5}"/>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6" name="Footer Placeholder 5">
            <a:extLst>
              <a:ext uri="{FF2B5EF4-FFF2-40B4-BE49-F238E27FC236}">
                <a16:creationId xmlns:a16="http://schemas.microsoft.com/office/drawing/2014/main" id="{6C36A21B-0B85-3D20-2148-72E1CBAEA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FC302B-47EE-416B-C5FF-FE5402C6849E}"/>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69137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C1BB-131B-500C-0082-C846DA938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88B8CF-A6BF-A4C8-24D6-7B56D939D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4C4C8B-4A9E-ECD8-0EFC-DCA6F469D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B4909-EBAF-D91B-5117-107B8B3DBBD7}"/>
              </a:ext>
            </a:extLst>
          </p:cNvPr>
          <p:cNvSpPr>
            <a:spLocks noGrp="1"/>
          </p:cNvSpPr>
          <p:nvPr>
            <p:ph type="dt" sz="half" idx="10"/>
          </p:nvPr>
        </p:nvSpPr>
        <p:spPr/>
        <p:txBody>
          <a:bodyPr/>
          <a:lstStyle/>
          <a:p>
            <a:fld id="{8ACDBF07-F1DF-43D2-97B4-07C076C6EF10}" type="datetimeFigureOut">
              <a:rPr lang="en-IN" smtClean="0"/>
              <a:t>11-10-2022</a:t>
            </a:fld>
            <a:endParaRPr lang="en-IN"/>
          </a:p>
        </p:txBody>
      </p:sp>
      <p:sp>
        <p:nvSpPr>
          <p:cNvPr id="6" name="Footer Placeholder 5">
            <a:extLst>
              <a:ext uri="{FF2B5EF4-FFF2-40B4-BE49-F238E27FC236}">
                <a16:creationId xmlns:a16="http://schemas.microsoft.com/office/drawing/2014/main" id="{32614284-7C0B-992F-8486-5FA678E52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567F47-3AD1-A761-C26B-704D3EA3F694}"/>
              </a:ext>
            </a:extLst>
          </p:cNvPr>
          <p:cNvSpPr>
            <a:spLocks noGrp="1"/>
          </p:cNvSpPr>
          <p:nvPr>
            <p:ph type="sldNum" sz="quarter" idx="12"/>
          </p:nvPr>
        </p:nvSpPr>
        <p:spPr/>
        <p:txBody>
          <a:bodyPr/>
          <a:lstStyle/>
          <a:p>
            <a:fld id="{311CF1CA-CCF0-42A1-A7C6-170331519080}" type="slidenum">
              <a:rPr lang="en-IN" smtClean="0"/>
              <a:t>‹#›</a:t>
            </a:fld>
            <a:endParaRPr lang="en-IN"/>
          </a:p>
        </p:txBody>
      </p:sp>
    </p:spTree>
    <p:extLst>
      <p:ext uri="{BB962C8B-B14F-4D97-AF65-F5344CB8AC3E}">
        <p14:creationId xmlns:p14="http://schemas.microsoft.com/office/powerpoint/2010/main" val="142756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9D051-E8F6-7FA4-BECB-9F20675B39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728DF1-DAAF-8BC9-91EA-BBCE31C8A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C8FFF-92FB-389C-1DF3-A089C235B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DBF07-F1DF-43D2-97B4-07C076C6EF10}" type="datetimeFigureOut">
              <a:rPr lang="en-IN" smtClean="0"/>
              <a:t>11-10-2022</a:t>
            </a:fld>
            <a:endParaRPr lang="en-IN"/>
          </a:p>
        </p:txBody>
      </p:sp>
      <p:sp>
        <p:nvSpPr>
          <p:cNvPr id="5" name="Footer Placeholder 4">
            <a:extLst>
              <a:ext uri="{FF2B5EF4-FFF2-40B4-BE49-F238E27FC236}">
                <a16:creationId xmlns:a16="http://schemas.microsoft.com/office/drawing/2014/main" id="{BE4316C6-0090-D245-7EAF-15EF197A3E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63AED7-6BAC-35C1-DCE7-DB1072A87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CF1CA-CCF0-42A1-A7C6-170331519080}" type="slidenum">
              <a:rPr lang="en-IN" smtClean="0"/>
              <a:t>‹#›</a:t>
            </a:fld>
            <a:endParaRPr lang="en-IN"/>
          </a:p>
        </p:txBody>
      </p:sp>
    </p:spTree>
    <p:extLst>
      <p:ext uri="{BB962C8B-B14F-4D97-AF65-F5344CB8AC3E}">
        <p14:creationId xmlns:p14="http://schemas.microsoft.com/office/powerpoint/2010/main" val="4111913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9ACD-935B-96AD-32FD-D6DC6105D9A9}"/>
              </a:ext>
            </a:extLst>
          </p:cNvPr>
          <p:cNvSpPr>
            <a:spLocks noGrp="1"/>
          </p:cNvSpPr>
          <p:nvPr>
            <p:ph type="ctrTitle"/>
          </p:nvPr>
        </p:nvSpPr>
        <p:spPr/>
        <p:txBody>
          <a:bodyPr/>
          <a:lstStyle/>
          <a:p>
            <a:r>
              <a:rPr lang="en-US" dirty="0"/>
              <a:t>Float and Clear in CSS</a:t>
            </a:r>
            <a:br>
              <a:rPr lang="en-US" dirty="0"/>
            </a:br>
            <a:endParaRPr lang="en-IN" dirty="0"/>
          </a:p>
        </p:txBody>
      </p:sp>
    </p:spTree>
    <p:extLst>
      <p:ext uri="{BB962C8B-B14F-4D97-AF65-F5344CB8AC3E}">
        <p14:creationId xmlns:p14="http://schemas.microsoft.com/office/powerpoint/2010/main" val="59923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C129A-E4FA-531A-0295-245299CCAB85}"/>
              </a:ext>
            </a:extLst>
          </p:cNvPr>
          <p:cNvSpPr>
            <a:spLocks noGrp="1"/>
          </p:cNvSpPr>
          <p:nvPr>
            <p:ph idx="1"/>
          </p:nvPr>
        </p:nvSpPr>
        <p:spPr>
          <a:xfrm>
            <a:off x="287676" y="308224"/>
            <a:ext cx="3482940" cy="6549776"/>
          </a:xfrm>
        </p:spPr>
        <p:txBody>
          <a:bodyPr>
            <a:normAutofit fontScale="92500" lnSpcReduction="10000"/>
          </a:bodyPr>
          <a:lstStyle/>
          <a:p>
            <a:pPr marL="0" indent="0">
              <a:buNone/>
            </a:pPr>
            <a:r>
              <a:rPr lang="en-IN" sz="1800" b="0" dirty="0">
                <a:solidFill>
                  <a:srgbClr val="800000"/>
                </a:solidFill>
                <a:effectLst/>
                <a:latin typeface="Consolas" panose="020B0609020204030204" pitchFamily="49" charset="0"/>
              </a:rPr>
              <a:t>&lt;!DOCTYPE</a:t>
            </a: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html</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&lt;html&gt;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&lt;head&gt;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&lt;style&gt;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div</a:t>
            </a:r>
            <a:r>
              <a:rPr lang="en-IN" sz="1800" b="0" dirty="0">
                <a:solidFill>
                  <a:srgbClr val="000000"/>
                </a:solidFill>
                <a:effectLst/>
                <a:latin typeface="Consolas" panose="020B0609020204030204" pitchFamily="49" charset="0"/>
              </a:rPr>
              <a:t> {</a:t>
            </a:r>
          </a:p>
          <a:p>
            <a:pPr marL="0" indent="0">
              <a:buNone/>
            </a:pP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border</a:t>
            </a:r>
            <a:r>
              <a:rPr lang="en-IN" sz="1800" b="0" dirty="0">
                <a:solidFill>
                  <a:srgbClr val="000000"/>
                </a:solidFill>
                <a:effectLst/>
                <a:latin typeface="Consolas" panose="020B0609020204030204" pitchFamily="49" charset="0"/>
              </a:rPr>
              <a:t>: </a:t>
            </a:r>
            <a:r>
              <a:rPr lang="en-IN" sz="1800" b="0" dirty="0">
                <a:solidFill>
                  <a:srgbClr val="098658"/>
                </a:solidFill>
                <a:effectLst/>
                <a:latin typeface="Consolas" panose="020B0609020204030204" pitchFamily="49" charset="0"/>
              </a:rPr>
              <a:t>3px</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solid</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#4CAF50</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padding</a:t>
            </a:r>
            <a:r>
              <a:rPr lang="en-IN" sz="1800" b="0" dirty="0">
                <a:solidFill>
                  <a:srgbClr val="000000"/>
                </a:solidFill>
                <a:effectLst/>
                <a:latin typeface="Consolas" panose="020B0609020204030204" pitchFamily="49" charset="0"/>
              </a:rPr>
              <a:t>: </a:t>
            </a:r>
            <a:r>
              <a:rPr lang="en-IN" sz="1800" b="0" dirty="0">
                <a:solidFill>
                  <a:srgbClr val="098658"/>
                </a:solidFill>
                <a:effectLst/>
                <a:latin typeface="Consolas" panose="020B0609020204030204" pitchFamily="49" charset="0"/>
              </a:rPr>
              <a:t>5px</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.img1</a:t>
            </a:r>
            <a:r>
              <a:rPr lang="en-IN" sz="1800" b="0" dirty="0">
                <a:solidFill>
                  <a:srgbClr val="000000"/>
                </a:solidFill>
                <a:effectLst/>
                <a:latin typeface="Consolas" panose="020B0609020204030204" pitchFamily="49" charset="0"/>
              </a:rPr>
              <a:t> {</a:t>
            </a:r>
          </a:p>
          <a:p>
            <a:pPr marL="0" indent="0">
              <a:buNone/>
            </a:pP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float</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right</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.img2</a:t>
            </a:r>
            <a:r>
              <a:rPr lang="en-IN" sz="1800" b="0" dirty="0">
                <a:solidFill>
                  <a:srgbClr val="000000"/>
                </a:solidFill>
                <a:effectLst/>
                <a:latin typeface="Consolas" panose="020B0609020204030204" pitchFamily="49" charset="0"/>
              </a:rPr>
              <a:t> {</a:t>
            </a:r>
          </a:p>
          <a:p>
            <a:pPr marL="0" indent="0">
              <a:buNone/>
            </a:pP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float</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right</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highlight>
                  <a:srgbClr val="FFFF00"/>
                </a:highlight>
                <a:latin typeface="Consolas" panose="020B0609020204030204" pitchFamily="49" charset="0"/>
              </a:rPr>
              <a:t>.</a:t>
            </a:r>
            <a:r>
              <a:rPr lang="en-IN" sz="1800" b="0" dirty="0" err="1">
                <a:solidFill>
                  <a:srgbClr val="800000"/>
                </a:solidFill>
                <a:effectLst/>
                <a:highlight>
                  <a:srgbClr val="FFFF00"/>
                </a:highlight>
                <a:latin typeface="Consolas" panose="020B0609020204030204" pitchFamily="49" charset="0"/>
              </a:rPr>
              <a:t>clearfix</a:t>
            </a:r>
            <a:r>
              <a:rPr lang="en-IN" sz="1800" b="0" dirty="0">
                <a:solidFill>
                  <a:srgbClr val="000000"/>
                </a:solidFill>
                <a:effectLst/>
                <a:highlight>
                  <a:srgbClr val="FFFF00"/>
                </a:highlight>
                <a:latin typeface="Consolas" panose="020B0609020204030204" pitchFamily="49" charset="0"/>
              </a:rPr>
              <a:t> {</a:t>
            </a:r>
          </a:p>
          <a:p>
            <a:pPr marL="0" indent="0">
              <a:buNone/>
            </a:pPr>
            <a:r>
              <a:rPr lang="en-IN" sz="1800" b="0" dirty="0">
                <a:solidFill>
                  <a:srgbClr val="000000"/>
                </a:solidFill>
                <a:effectLst/>
                <a:highlight>
                  <a:srgbClr val="FFFF00"/>
                </a:highlight>
                <a:latin typeface="Consolas" panose="020B0609020204030204" pitchFamily="49" charset="0"/>
              </a:rPr>
              <a:t>  </a:t>
            </a:r>
            <a:r>
              <a:rPr lang="en-IN" sz="1800" b="0" dirty="0">
                <a:solidFill>
                  <a:srgbClr val="FF0000"/>
                </a:solidFill>
                <a:effectLst/>
                <a:highlight>
                  <a:srgbClr val="FFFF00"/>
                </a:highlight>
                <a:latin typeface="Consolas" panose="020B0609020204030204" pitchFamily="49" charset="0"/>
              </a:rPr>
              <a:t>overflow</a:t>
            </a:r>
            <a:r>
              <a:rPr lang="en-IN" sz="1800" b="0" dirty="0">
                <a:solidFill>
                  <a:srgbClr val="000000"/>
                </a:solidFill>
                <a:effectLst/>
                <a:highlight>
                  <a:srgbClr val="FFFF00"/>
                </a:highlight>
                <a:latin typeface="Consolas" panose="020B0609020204030204" pitchFamily="49" charset="0"/>
              </a:rPr>
              <a:t>: </a:t>
            </a:r>
            <a:r>
              <a:rPr lang="en-IN" sz="1800" b="0" dirty="0">
                <a:solidFill>
                  <a:srgbClr val="0451A5"/>
                </a:solidFill>
                <a:effectLst/>
                <a:highlight>
                  <a:srgbClr val="FFFF00"/>
                </a:highlight>
                <a:latin typeface="Consolas" panose="020B0609020204030204" pitchFamily="49" charset="0"/>
              </a:rPr>
              <a:t>auto</a:t>
            </a:r>
            <a:r>
              <a:rPr lang="en-IN" sz="1800" b="0" dirty="0">
                <a:solidFill>
                  <a:srgbClr val="000000"/>
                </a:solidFill>
                <a:effectLst/>
                <a:highlight>
                  <a:srgbClr val="FFFF00"/>
                </a:highlight>
                <a:latin typeface="Consolas" panose="020B0609020204030204" pitchFamily="49" charset="0"/>
              </a:rPr>
              <a:t>;</a:t>
            </a:r>
          </a:p>
          <a:p>
            <a:pPr marL="0" indent="0">
              <a:buNone/>
            </a:pPr>
            <a:r>
              <a:rPr lang="en-IN" sz="1800" b="0" dirty="0">
                <a:solidFill>
                  <a:srgbClr val="000000"/>
                </a:solidFill>
                <a:effectLst/>
                <a:highlight>
                  <a:srgbClr val="FFFF00"/>
                </a:highligh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&lt;/style&gt;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&lt;/head&gt;</a:t>
            </a:r>
            <a:endParaRPr lang="en-IN" sz="1800" b="0" dirty="0">
              <a:solidFill>
                <a:srgbClr val="000000"/>
              </a:solidFill>
              <a:effectLst/>
              <a:latin typeface="Consolas" panose="020B0609020204030204" pitchFamily="49" charset="0"/>
            </a:endParaRPr>
          </a:p>
          <a:p>
            <a:pPr marL="0" indent="0">
              <a:buNone/>
            </a:pPr>
            <a:endParaRPr lang="en-IN" sz="1800" dirty="0"/>
          </a:p>
        </p:txBody>
      </p:sp>
      <p:sp>
        <p:nvSpPr>
          <p:cNvPr id="4" name="TextBox 3">
            <a:extLst>
              <a:ext uri="{FF2B5EF4-FFF2-40B4-BE49-F238E27FC236}">
                <a16:creationId xmlns:a16="http://schemas.microsoft.com/office/drawing/2014/main" id="{7FF71229-232E-A1EE-5752-34E597330C7F}"/>
              </a:ext>
            </a:extLst>
          </p:cNvPr>
          <p:cNvSpPr txBox="1"/>
          <p:nvPr/>
        </p:nvSpPr>
        <p:spPr>
          <a:xfrm>
            <a:off x="3770616" y="1"/>
            <a:ext cx="8322067" cy="7017306"/>
          </a:xfrm>
          <a:prstGeom prst="rect">
            <a:avLst/>
          </a:prstGeom>
          <a:noFill/>
        </p:spPr>
        <p:txBody>
          <a:bodyPr wrap="square" rtlCol="0">
            <a:spAutoFit/>
          </a:bodyPr>
          <a:lstStyle/>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&lt;h2&gt;</a:t>
            </a:r>
            <a:r>
              <a:rPr lang="en-IN" b="0" dirty="0">
                <a:solidFill>
                  <a:srgbClr val="000000"/>
                </a:solidFill>
                <a:effectLst/>
                <a:latin typeface="Consolas" panose="020B0609020204030204" pitchFamily="49" charset="0"/>
              </a:rPr>
              <a:t>Without </a:t>
            </a:r>
            <a:r>
              <a:rPr lang="en-IN" b="0" dirty="0" err="1">
                <a:solidFill>
                  <a:srgbClr val="000000"/>
                </a:solidFill>
                <a:effectLst/>
                <a:latin typeface="Consolas" panose="020B0609020204030204" pitchFamily="49" charset="0"/>
              </a:rPr>
              <a:t>Clearfix</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This image is floated to the right. It is also taller than the element containing it, so it overflows outside of its container:</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img</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class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"img1"</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"../Images/earpods.jpg"</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"170"</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height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"170"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San Antonio Officer James Brennand was fired after shooting Erik Cantu, 17, on October 2 in a fast food restaurant parking lot, police training commander Alyssa Campos said in a video statement released Wednesday.</a:t>
            </a: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&lt;h2</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clear:right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With </a:t>
            </a:r>
            <a:r>
              <a:rPr lang="en-IN" b="0" dirty="0" err="1">
                <a:solidFill>
                  <a:srgbClr val="000000"/>
                </a:solidFill>
                <a:effectLst/>
                <a:latin typeface="Consolas" panose="020B0609020204030204" pitchFamily="49" charset="0"/>
              </a:rPr>
              <a:t>Clearfix</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We can fix this by adding a </a:t>
            </a:r>
            <a:r>
              <a:rPr lang="en-IN" b="0" dirty="0" err="1">
                <a:solidFill>
                  <a:srgbClr val="000000"/>
                </a:solidFill>
                <a:effectLst/>
                <a:latin typeface="Consolas" panose="020B0609020204030204" pitchFamily="49" charset="0"/>
              </a:rPr>
              <a:t>clearfix</a:t>
            </a:r>
            <a:r>
              <a:rPr lang="en-IN" b="0" dirty="0">
                <a:solidFill>
                  <a:srgbClr val="000000"/>
                </a:solidFill>
                <a:effectLst/>
                <a:latin typeface="Consolas" panose="020B0609020204030204" pitchFamily="49" charset="0"/>
              </a:rPr>
              <a:t> class with overflow: auto; to the containing element: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800000"/>
                </a:solidFill>
                <a:effectLst/>
                <a:highlight>
                  <a:srgbClr val="FFFF00"/>
                </a:highlight>
                <a:latin typeface="Consolas" panose="020B0609020204030204" pitchFamily="49" charset="0"/>
              </a:rPr>
              <a:t>&lt;div</a:t>
            </a:r>
            <a:r>
              <a:rPr lang="en-IN" b="0" dirty="0">
                <a:solidFill>
                  <a:srgbClr val="000000"/>
                </a:solidFill>
                <a:effectLst/>
                <a:highlight>
                  <a:srgbClr val="FFFF00"/>
                </a:highlight>
                <a:latin typeface="Consolas" panose="020B0609020204030204" pitchFamily="49" charset="0"/>
              </a:rPr>
              <a:t> </a:t>
            </a:r>
            <a:r>
              <a:rPr lang="en-IN" b="0" dirty="0">
                <a:solidFill>
                  <a:srgbClr val="FF0000"/>
                </a:solidFill>
                <a:effectLst/>
                <a:highlight>
                  <a:srgbClr val="FFFF00"/>
                </a:highlight>
                <a:latin typeface="Consolas" panose="020B0609020204030204" pitchFamily="49" charset="0"/>
              </a:rPr>
              <a:t>class</a:t>
            </a:r>
            <a:r>
              <a:rPr lang="en-IN" b="0" dirty="0">
                <a:solidFill>
                  <a:srgbClr val="000000"/>
                </a:solidFill>
                <a:effectLst/>
                <a:highlight>
                  <a:srgbClr val="FFFF00"/>
                </a:highlight>
                <a:latin typeface="Consolas" panose="020B0609020204030204" pitchFamily="49" charset="0"/>
              </a:rPr>
              <a:t>=</a:t>
            </a:r>
            <a:r>
              <a:rPr lang="en-IN" b="0" dirty="0">
                <a:solidFill>
                  <a:srgbClr val="0000FF"/>
                </a:solidFill>
                <a:effectLst/>
                <a:highlight>
                  <a:srgbClr val="FFFF00"/>
                </a:highlight>
                <a:latin typeface="Consolas" panose="020B0609020204030204" pitchFamily="49" charset="0"/>
              </a:rPr>
              <a:t>"</a:t>
            </a:r>
            <a:r>
              <a:rPr lang="en-IN" b="0" dirty="0" err="1">
                <a:solidFill>
                  <a:srgbClr val="0000FF"/>
                </a:solidFill>
                <a:effectLst/>
                <a:highlight>
                  <a:srgbClr val="FFFF00"/>
                </a:highlight>
                <a:latin typeface="Consolas" panose="020B0609020204030204" pitchFamily="49" charset="0"/>
              </a:rPr>
              <a:t>clearfix</a:t>
            </a:r>
            <a:r>
              <a:rPr lang="en-IN" b="0" dirty="0">
                <a:solidFill>
                  <a:srgbClr val="0000FF"/>
                </a:solidFill>
                <a:effectLst/>
                <a:highlight>
                  <a:srgbClr val="FFFF00"/>
                </a:highlight>
                <a:latin typeface="Consolas" panose="020B0609020204030204" pitchFamily="49" charset="0"/>
              </a:rPr>
              <a:t>"</a:t>
            </a:r>
            <a:r>
              <a:rPr lang="en-IN" b="0" dirty="0">
                <a:solidFill>
                  <a:srgbClr val="800000"/>
                </a:solidFill>
                <a:effectLst/>
                <a:highlight>
                  <a:srgbClr val="FFFF00"/>
                </a:highlight>
                <a:latin typeface="Consolas" panose="020B0609020204030204" pitchFamily="49" charset="0"/>
              </a:rPr>
              <a:t>&gt;</a:t>
            </a:r>
            <a:endParaRPr lang="en-IN" b="0" dirty="0">
              <a:solidFill>
                <a:srgbClr val="000000"/>
              </a:solidFill>
              <a:effectLst/>
              <a:highlight>
                <a:srgbClr val="FFFF00"/>
              </a:highligh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img</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class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"img2"</a:t>
            </a:r>
            <a:r>
              <a:rPr lang="en-IN" b="0" dirty="0">
                <a:solidFill>
                  <a:srgbClr val="000000"/>
                </a:solidFill>
                <a:effectLst/>
                <a:latin typeface="Consolas" panose="020B0609020204030204" pitchFamily="49" charset="0"/>
              </a:rPr>
              <a:t> </a:t>
            </a:r>
            <a:r>
              <a:rPr lang="en-IN" b="0" dirty="0" err="1">
                <a:solidFill>
                  <a:srgbClr val="FF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"../Images/earpods.jpg"</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width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"170"</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height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"170"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San Antonio Officer James Brennand was fired after shooting Erik Cantu, 17, on October 2 in a fast food restaurant parking lot, police training commander Alyssa Campos said in a video statement released Wednesday.</a:t>
            </a: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6141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A961-8140-C4F3-FEB3-B0981E33A148}"/>
              </a:ext>
            </a:extLst>
          </p:cNvPr>
          <p:cNvSpPr>
            <a:spLocks noGrp="1"/>
          </p:cNvSpPr>
          <p:nvPr>
            <p:ph type="title"/>
          </p:nvPr>
        </p:nvSpPr>
        <p:spPr/>
        <p:txBody>
          <a:bodyPr/>
          <a:lstStyle/>
          <a:p>
            <a:r>
              <a:rPr lang="en-US" dirty="0"/>
              <a:t>Float and Clear</a:t>
            </a:r>
            <a:endParaRPr lang="en-IN" dirty="0"/>
          </a:p>
        </p:txBody>
      </p:sp>
      <p:sp>
        <p:nvSpPr>
          <p:cNvPr id="5" name="Content Placeholder 4">
            <a:extLst>
              <a:ext uri="{FF2B5EF4-FFF2-40B4-BE49-F238E27FC236}">
                <a16:creationId xmlns:a16="http://schemas.microsoft.com/office/drawing/2014/main" id="{129DD62A-B92E-6B2A-74C9-61625218B53F}"/>
              </a:ext>
            </a:extLst>
          </p:cNvPr>
          <p:cNvSpPr>
            <a:spLocks noGrp="1"/>
          </p:cNvSpPr>
          <p:nvPr>
            <p:ph idx="1"/>
          </p:nvPr>
        </p:nvSpPr>
        <p:spPr>
          <a:xfrm>
            <a:off x="838199" y="1356188"/>
            <a:ext cx="10884613" cy="5404207"/>
          </a:xfrm>
        </p:spPr>
        <p:txBody>
          <a:bodyPr>
            <a:normAutofit fontScale="70000" lnSpcReduction="20000"/>
          </a:bodyPr>
          <a:lstStyle/>
          <a:p>
            <a:pPr>
              <a:lnSpc>
                <a:spcPct val="120000"/>
              </a:lnSpc>
            </a:pPr>
            <a:r>
              <a:rPr lang="en-US" dirty="0"/>
              <a:t>The </a:t>
            </a:r>
            <a:r>
              <a:rPr lang="en-US" dirty="0">
                <a:solidFill>
                  <a:srgbClr val="FF0000"/>
                </a:solidFill>
              </a:rPr>
              <a:t>CSS float </a:t>
            </a:r>
            <a:r>
              <a:rPr lang="en-US" dirty="0"/>
              <a:t>property specifies </a:t>
            </a:r>
            <a:r>
              <a:rPr lang="en-US" dirty="0">
                <a:solidFill>
                  <a:srgbClr val="FF0000"/>
                </a:solidFill>
              </a:rPr>
              <a:t>how an element should float</a:t>
            </a:r>
            <a:r>
              <a:rPr lang="en-US" dirty="0"/>
              <a:t>.</a:t>
            </a:r>
          </a:p>
          <a:p>
            <a:pPr>
              <a:lnSpc>
                <a:spcPct val="120000"/>
              </a:lnSpc>
            </a:pPr>
            <a:endParaRPr lang="en-US" dirty="0"/>
          </a:p>
          <a:p>
            <a:pPr>
              <a:lnSpc>
                <a:spcPct val="120000"/>
              </a:lnSpc>
            </a:pPr>
            <a:r>
              <a:rPr lang="en-US" dirty="0"/>
              <a:t>The </a:t>
            </a:r>
            <a:r>
              <a:rPr lang="en-US" dirty="0">
                <a:solidFill>
                  <a:srgbClr val="FF0000"/>
                </a:solidFill>
              </a:rPr>
              <a:t>CSS clear </a:t>
            </a:r>
            <a:r>
              <a:rPr lang="en-US" dirty="0"/>
              <a:t>property specifies </a:t>
            </a:r>
            <a:r>
              <a:rPr lang="en-US" dirty="0">
                <a:solidFill>
                  <a:srgbClr val="FF0000"/>
                </a:solidFill>
              </a:rPr>
              <a:t>what elements can float beside the cleared element and on which side</a:t>
            </a:r>
            <a:r>
              <a:rPr lang="en-US" dirty="0"/>
              <a:t>.</a:t>
            </a:r>
          </a:p>
          <a:p>
            <a:pPr>
              <a:lnSpc>
                <a:spcPct val="120000"/>
              </a:lnSpc>
            </a:pPr>
            <a:r>
              <a:rPr lang="en-US" dirty="0"/>
              <a:t>The float property is used for positioning and formatting content e.g</a:t>
            </a:r>
            <a:r>
              <a:rPr lang="en-US" dirty="0">
                <a:solidFill>
                  <a:srgbClr val="FF0000"/>
                </a:solidFill>
              </a:rPr>
              <a:t>. let an image float left to the text in a container.</a:t>
            </a:r>
          </a:p>
          <a:p>
            <a:pPr>
              <a:lnSpc>
                <a:spcPct val="120000"/>
              </a:lnSpc>
            </a:pPr>
            <a:endParaRPr lang="en-US" dirty="0"/>
          </a:p>
          <a:p>
            <a:pPr>
              <a:lnSpc>
                <a:spcPct val="120000"/>
              </a:lnSpc>
            </a:pPr>
            <a:r>
              <a:rPr lang="en-US" dirty="0"/>
              <a:t>The </a:t>
            </a:r>
            <a:r>
              <a:rPr lang="en-US" dirty="0">
                <a:solidFill>
                  <a:srgbClr val="FF0000"/>
                </a:solidFill>
              </a:rPr>
              <a:t>float property </a:t>
            </a:r>
            <a:r>
              <a:rPr lang="en-US" dirty="0"/>
              <a:t>can have one of the </a:t>
            </a:r>
            <a:r>
              <a:rPr lang="en-US" dirty="0">
                <a:solidFill>
                  <a:srgbClr val="FF0000"/>
                </a:solidFill>
              </a:rPr>
              <a:t>following values</a:t>
            </a:r>
            <a:r>
              <a:rPr lang="en-US" dirty="0"/>
              <a:t>:</a:t>
            </a:r>
          </a:p>
          <a:p>
            <a:pPr>
              <a:lnSpc>
                <a:spcPct val="120000"/>
              </a:lnSpc>
            </a:pPr>
            <a:endParaRPr lang="en-US" dirty="0"/>
          </a:p>
          <a:p>
            <a:pPr>
              <a:lnSpc>
                <a:spcPct val="120000"/>
              </a:lnSpc>
            </a:pPr>
            <a:r>
              <a:rPr lang="en-US" dirty="0">
                <a:solidFill>
                  <a:srgbClr val="FF0000"/>
                </a:solidFill>
              </a:rPr>
              <a:t>left</a:t>
            </a:r>
            <a:r>
              <a:rPr lang="en-US" dirty="0"/>
              <a:t> - The element floats to the left of its container</a:t>
            </a:r>
          </a:p>
          <a:p>
            <a:pPr>
              <a:lnSpc>
                <a:spcPct val="120000"/>
              </a:lnSpc>
            </a:pPr>
            <a:r>
              <a:rPr lang="en-US" dirty="0">
                <a:solidFill>
                  <a:srgbClr val="FF0000"/>
                </a:solidFill>
              </a:rPr>
              <a:t>right</a:t>
            </a:r>
            <a:r>
              <a:rPr lang="en-US" dirty="0"/>
              <a:t> - The element floats to the right of its container</a:t>
            </a:r>
          </a:p>
          <a:p>
            <a:pPr>
              <a:lnSpc>
                <a:spcPct val="120000"/>
              </a:lnSpc>
            </a:pPr>
            <a:r>
              <a:rPr lang="en-US" dirty="0">
                <a:solidFill>
                  <a:srgbClr val="FF0000"/>
                </a:solidFill>
              </a:rPr>
              <a:t>none</a:t>
            </a:r>
            <a:r>
              <a:rPr lang="en-US" dirty="0"/>
              <a:t> - The element does not float (will be displayed just where it occurs in the text). This is default</a:t>
            </a:r>
          </a:p>
          <a:p>
            <a:pPr>
              <a:lnSpc>
                <a:spcPct val="120000"/>
              </a:lnSpc>
            </a:pPr>
            <a:r>
              <a:rPr lang="en-US" dirty="0">
                <a:solidFill>
                  <a:srgbClr val="FF0000"/>
                </a:solidFill>
              </a:rPr>
              <a:t>inherit</a:t>
            </a:r>
            <a:r>
              <a:rPr lang="en-US" dirty="0"/>
              <a:t> - The element inherits the float value of its parent</a:t>
            </a:r>
          </a:p>
          <a:p>
            <a:pPr>
              <a:lnSpc>
                <a:spcPct val="120000"/>
              </a:lnSpc>
            </a:pPr>
            <a:endParaRPr lang="en-US" dirty="0"/>
          </a:p>
          <a:p>
            <a:pPr>
              <a:lnSpc>
                <a:spcPct val="120000"/>
              </a:lnSpc>
            </a:pPr>
            <a:endParaRPr lang="en-IN" dirty="0"/>
          </a:p>
        </p:txBody>
      </p:sp>
    </p:spTree>
    <p:extLst>
      <p:ext uri="{BB962C8B-B14F-4D97-AF65-F5344CB8AC3E}">
        <p14:creationId xmlns:p14="http://schemas.microsoft.com/office/powerpoint/2010/main" val="246005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07FE-7BC8-30F3-4BEF-7D6F05B07780}"/>
              </a:ext>
            </a:extLst>
          </p:cNvPr>
          <p:cNvSpPr>
            <a:spLocks noGrp="1"/>
          </p:cNvSpPr>
          <p:nvPr>
            <p:ph type="title"/>
          </p:nvPr>
        </p:nvSpPr>
        <p:spPr>
          <a:xfrm>
            <a:off x="838200" y="365125"/>
            <a:ext cx="10515600" cy="302695"/>
          </a:xfrm>
        </p:spPr>
        <p:txBody>
          <a:bodyPr>
            <a:noAutofit/>
          </a:bodyPr>
          <a:lstStyle/>
          <a:p>
            <a:r>
              <a:rPr lang="en-US" sz="3200" dirty="0"/>
              <a:t>Ex</a:t>
            </a:r>
            <a:r>
              <a:rPr lang="en-US" sz="3200" b="1" dirty="0"/>
              <a:t>. Float right</a:t>
            </a:r>
            <a:endParaRPr lang="en-IN" sz="3200" b="1" dirty="0"/>
          </a:p>
        </p:txBody>
      </p:sp>
      <p:sp>
        <p:nvSpPr>
          <p:cNvPr id="3" name="Content Placeholder 2">
            <a:extLst>
              <a:ext uri="{FF2B5EF4-FFF2-40B4-BE49-F238E27FC236}">
                <a16:creationId xmlns:a16="http://schemas.microsoft.com/office/drawing/2014/main" id="{1CDF9D58-7513-9E3C-A815-8D0E7BF56A77}"/>
              </a:ext>
            </a:extLst>
          </p:cNvPr>
          <p:cNvSpPr>
            <a:spLocks noGrp="1"/>
          </p:cNvSpPr>
          <p:nvPr>
            <p:ph idx="1"/>
          </p:nvPr>
        </p:nvSpPr>
        <p:spPr>
          <a:xfrm>
            <a:off x="760287" y="667820"/>
            <a:ext cx="4808305" cy="6092575"/>
          </a:xfrm>
        </p:spPr>
        <p:txBody>
          <a:bodyPr>
            <a:noAutofit/>
          </a:bodyPr>
          <a:lstStyle/>
          <a:p>
            <a:pPr marL="0" indent="0">
              <a:buNone/>
            </a:pPr>
            <a:r>
              <a:rPr lang="en-IN" sz="1400" dirty="0"/>
              <a:t>&lt;!DOCTYPE html&gt;</a:t>
            </a:r>
          </a:p>
          <a:p>
            <a:pPr marL="0" indent="0">
              <a:buNone/>
            </a:pPr>
            <a:r>
              <a:rPr lang="en-IN" sz="1400" dirty="0"/>
              <a:t>&lt;html&gt; &lt;head&gt; &lt;style&gt;</a:t>
            </a:r>
          </a:p>
          <a:p>
            <a:pPr marL="0" indent="0">
              <a:buNone/>
            </a:pPr>
            <a:r>
              <a:rPr lang="en-IN" sz="1400" dirty="0" err="1"/>
              <a:t>img</a:t>
            </a:r>
            <a:r>
              <a:rPr lang="en-IN" sz="1400" dirty="0"/>
              <a:t> {</a:t>
            </a:r>
          </a:p>
          <a:p>
            <a:pPr marL="0" indent="0">
              <a:buNone/>
            </a:pPr>
            <a:r>
              <a:rPr lang="en-IN" sz="1800" dirty="0">
                <a:solidFill>
                  <a:srgbClr val="FF0000"/>
                </a:solidFill>
              </a:rPr>
              <a:t>  float: right;</a:t>
            </a:r>
          </a:p>
          <a:p>
            <a:pPr marL="0" indent="0">
              <a:buNone/>
            </a:pPr>
            <a:r>
              <a:rPr lang="en-IN" sz="1400" dirty="0"/>
              <a:t>} &lt;/style&gt; &lt;/head&gt;</a:t>
            </a:r>
          </a:p>
          <a:p>
            <a:pPr marL="0" indent="0">
              <a:buNone/>
            </a:pPr>
            <a:r>
              <a:rPr lang="en-IN" sz="1400" dirty="0"/>
              <a:t>&lt;body&gt;</a:t>
            </a:r>
          </a:p>
          <a:p>
            <a:pPr marL="0" indent="0">
              <a:buNone/>
            </a:pPr>
            <a:r>
              <a:rPr lang="en-IN" sz="1400" dirty="0"/>
              <a:t>&lt;h2&gt;Float Right&lt;/h2&gt;</a:t>
            </a:r>
          </a:p>
          <a:p>
            <a:pPr marL="0" indent="0">
              <a:buNone/>
            </a:pPr>
            <a:r>
              <a:rPr lang="en-IN" sz="1400" dirty="0"/>
              <a:t>&lt;p&gt;In this example, the image will float to the right in the paragraph, and the text in the paragraph will wrap around the image.&lt;/p&gt;</a:t>
            </a:r>
          </a:p>
          <a:p>
            <a:pPr marL="0" indent="0">
              <a:buNone/>
            </a:pPr>
            <a:r>
              <a:rPr lang="en-IN" sz="1400" dirty="0"/>
              <a:t>&lt;p&gt;&lt;</a:t>
            </a:r>
            <a:r>
              <a:rPr lang="en-IN" sz="1400" dirty="0" err="1"/>
              <a:t>img</a:t>
            </a:r>
            <a:r>
              <a:rPr lang="en-IN" sz="1400" dirty="0"/>
              <a:t> </a:t>
            </a:r>
            <a:r>
              <a:rPr lang="en-IN" sz="1400" dirty="0" err="1"/>
              <a:t>src</a:t>
            </a:r>
            <a:r>
              <a:rPr lang="en-IN" sz="1400" dirty="0"/>
              <a:t>="pineapple.jpg" alt="Pineapple" style="width:170px;height:170px;margin-left:15px;"&gt;</a:t>
            </a:r>
          </a:p>
          <a:p>
            <a:pPr marL="0" indent="0">
              <a:buNone/>
            </a:pPr>
            <a:r>
              <a:rPr lang="en-IN" sz="1400" dirty="0"/>
              <a:t>Lorem ipsum </a:t>
            </a:r>
            <a:r>
              <a:rPr lang="en-IN" sz="1400" dirty="0" err="1"/>
              <a:t>dolor</a:t>
            </a:r>
            <a:r>
              <a:rPr lang="en-IN" sz="1400" dirty="0"/>
              <a:t> sit </a:t>
            </a:r>
            <a:r>
              <a:rPr lang="en-IN" sz="1400" dirty="0" err="1"/>
              <a:t>amet</a:t>
            </a:r>
            <a:r>
              <a:rPr lang="en-IN" sz="1400" dirty="0"/>
              <a:t>, </a:t>
            </a:r>
            <a:r>
              <a:rPr lang="en-IN" sz="1400" dirty="0" err="1"/>
              <a:t>consectetur</a:t>
            </a:r>
            <a:r>
              <a:rPr lang="en-IN" sz="1400" dirty="0"/>
              <a:t> </a:t>
            </a:r>
            <a:r>
              <a:rPr lang="en-IN" sz="1400" dirty="0" err="1"/>
              <a:t>adipiscing</a:t>
            </a:r>
            <a:r>
              <a:rPr lang="en-IN" sz="1400" dirty="0"/>
              <a:t> </a:t>
            </a:r>
            <a:r>
              <a:rPr lang="en-IN" sz="1400" dirty="0" err="1"/>
              <a:t>elit</a:t>
            </a:r>
            <a:r>
              <a:rPr lang="en-IN" sz="1400" dirty="0"/>
              <a:t>. </a:t>
            </a:r>
            <a:r>
              <a:rPr lang="en-IN" sz="1400" dirty="0" err="1"/>
              <a:t>Phasellus</a:t>
            </a:r>
            <a:r>
              <a:rPr lang="en-IN" sz="1400" dirty="0"/>
              <a:t> </a:t>
            </a:r>
            <a:r>
              <a:rPr lang="en-IN" sz="1400" dirty="0" err="1"/>
              <a:t>imperdiet</a:t>
            </a:r>
            <a:r>
              <a:rPr lang="en-IN" sz="1400" dirty="0"/>
              <a:t>, </a:t>
            </a:r>
            <a:r>
              <a:rPr lang="en-IN" sz="1400" dirty="0" err="1"/>
              <a:t>nulla</a:t>
            </a:r>
            <a:r>
              <a:rPr lang="en-IN" sz="1400" dirty="0"/>
              <a:t> et dictum </a:t>
            </a:r>
            <a:r>
              <a:rPr lang="en-IN" sz="1400" dirty="0" err="1"/>
              <a:t>interdum</a:t>
            </a:r>
            <a:r>
              <a:rPr lang="en-IN" sz="1400" dirty="0"/>
              <a:t>, nisi lorem </a:t>
            </a:r>
            <a:r>
              <a:rPr lang="en-IN" sz="1400" dirty="0" err="1"/>
              <a:t>egestas</a:t>
            </a:r>
            <a:r>
              <a:rPr lang="en-IN" sz="1400" dirty="0"/>
              <a:t> </a:t>
            </a:r>
            <a:r>
              <a:rPr lang="en-IN" sz="1400" dirty="0" err="1"/>
              <a:t>odio</a:t>
            </a:r>
            <a:r>
              <a:rPr lang="en-IN" sz="1400" dirty="0"/>
              <a:t>, vitae </a:t>
            </a:r>
            <a:r>
              <a:rPr lang="en-IN" sz="1400" dirty="0" err="1"/>
              <a:t>scelerisque</a:t>
            </a:r>
            <a:r>
              <a:rPr lang="en-IN" sz="1400" dirty="0"/>
              <a:t> </a:t>
            </a:r>
            <a:r>
              <a:rPr lang="en-IN" sz="1400" dirty="0" err="1"/>
              <a:t>enim</a:t>
            </a:r>
            <a:r>
              <a:rPr lang="en-IN" sz="1400" dirty="0"/>
              <a:t> ligula </a:t>
            </a:r>
            <a:r>
              <a:rPr lang="en-IN" sz="1400" dirty="0" err="1"/>
              <a:t>venenatis</a:t>
            </a:r>
            <a:r>
              <a:rPr lang="en-IN" sz="1400" dirty="0"/>
              <a:t> </a:t>
            </a:r>
            <a:r>
              <a:rPr lang="en-IN" sz="1400" dirty="0" err="1"/>
              <a:t>dolor</a:t>
            </a:r>
            <a:r>
              <a:rPr lang="en-IN" sz="1400" dirty="0"/>
              <a:t>. Maecenas </a:t>
            </a:r>
            <a:r>
              <a:rPr lang="en-IN" sz="1400" dirty="0" err="1"/>
              <a:t>nisl</a:t>
            </a:r>
            <a:r>
              <a:rPr lang="en-IN" sz="1400" dirty="0"/>
              <a:t> </a:t>
            </a:r>
            <a:r>
              <a:rPr lang="en-IN" sz="1400" dirty="0" err="1"/>
              <a:t>est</a:t>
            </a:r>
            <a:r>
              <a:rPr lang="en-IN" sz="1400" dirty="0"/>
              <a:t>, </a:t>
            </a:r>
            <a:r>
              <a:rPr lang="en-IN" sz="1400" dirty="0" err="1"/>
              <a:t>ultrices</a:t>
            </a:r>
            <a:r>
              <a:rPr lang="en-IN" sz="1400" dirty="0"/>
              <a:t> </a:t>
            </a:r>
            <a:r>
              <a:rPr lang="en-IN" sz="1400" dirty="0" err="1"/>
              <a:t>nec</a:t>
            </a:r>
            <a:r>
              <a:rPr lang="en-IN" sz="1400" dirty="0"/>
              <a:t> </a:t>
            </a:r>
            <a:r>
              <a:rPr lang="en-IN" sz="1400" dirty="0" err="1"/>
              <a:t>congue</a:t>
            </a:r>
            <a:r>
              <a:rPr lang="en-IN" sz="1400" dirty="0"/>
              <a:t> </a:t>
            </a:r>
            <a:r>
              <a:rPr lang="en-IN" sz="1400" dirty="0" err="1"/>
              <a:t>eget</a:t>
            </a:r>
            <a:r>
              <a:rPr lang="en-IN" sz="1400" dirty="0"/>
              <a:t>, auctor vitae </a:t>
            </a:r>
            <a:r>
              <a:rPr lang="en-IN" sz="1400" dirty="0" err="1"/>
              <a:t>massa</a:t>
            </a:r>
            <a:r>
              <a:rPr lang="en-IN" sz="1400" dirty="0"/>
              <a:t>. </a:t>
            </a:r>
            <a:r>
              <a:rPr lang="en-IN" sz="1400" dirty="0" err="1"/>
              <a:t>Fusce</a:t>
            </a:r>
            <a:r>
              <a:rPr lang="en-IN" sz="1400" dirty="0"/>
              <a:t> </a:t>
            </a:r>
            <a:r>
              <a:rPr lang="en-IN" sz="1400" dirty="0" err="1"/>
              <a:t>luctus</a:t>
            </a:r>
            <a:r>
              <a:rPr lang="en-IN" sz="1400" dirty="0"/>
              <a:t> vestibulum </a:t>
            </a:r>
            <a:r>
              <a:rPr lang="en-IN" sz="1400" dirty="0" err="1"/>
              <a:t>augue</a:t>
            </a:r>
            <a:r>
              <a:rPr lang="en-IN" sz="1400" dirty="0"/>
              <a:t> </a:t>
            </a:r>
            <a:r>
              <a:rPr lang="en-IN" sz="1400" dirty="0" err="1"/>
              <a:t>ut</a:t>
            </a:r>
            <a:r>
              <a:rPr lang="en-IN" sz="1400" dirty="0"/>
              <a:t> </a:t>
            </a:r>
            <a:r>
              <a:rPr lang="en-IN" sz="1400" dirty="0" err="1"/>
              <a:t>aliquet</a:t>
            </a:r>
            <a:r>
              <a:rPr lang="en-IN" sz="1400" dirty="0"/>
              <a:t>. </a:t>
            </a:r>
            <a:r>
              <a:rPr lang="en-IN" sz="1400" dirty="0" err="1"/>
              <a:t>Mauris</a:t>
            </a:r>
            <a:r>
              <a:rPr lang="en-IN" sz="1400" dirty="0"/>
              <a:t> ante ligula, </a:t>
            </a:r>
            <a:r>
              <a:rPr lang="en-IN" sz="1400" dirty="0" err="1"/>
              <a:t>facilisis</a:t>
            </a:r>
            <a:r>
              <a:rPr lang="en-IN" sz="1400" dirty="0"/>
              <a:t> </a:t>
            </a:r>
            <a:r>
              <a:rPr lang="en-IN" sz="1400" dirty="0" err="1"/>
              <a:t>sed</a:t>
            </a:r>
            <a:r>
              <a:rPr lang="en-IN" sz="1400" dirty="0"/>
              <a:t> </a:t>
            </a:r>
            <a:r>
              <a:rPr lang="en-IN" sz="1400" dirty="0" err="1"/>
              <a:t>ornare</a:t>
            </a:r>
            <a:r>
              <a:rPr lang="en-IN" sz="1400" dirty="0"/>
              <a:t> </a:t>
            </a:r>
            <a:r>
              <a:rPr lang="en-IN" sz="1400" dirty="0" err="1"/>
              <a:t>eu</a:t>
            </a:r>
            <a:r>
              <a:rPr lang="en-IN" sz="1400" dirty="0"/>
              <a:t>, </a:t>
            </a:r>
            <a:r>
              <a:rPr lang="en-IN" sz="1400" dirty="0" err="1"/>
              <a:t>lobortis</a:t>
            </a:r>
            <a:r>
              <a:rPr lang="en-IN" sz="1400" dirty="0"/>
              <a:t> in </a:t>
            </a:r>
            <a:r>
              <a:rPr lang="en-IN" sz="1400" dirty="0" err="1"/>
              <a:t>odio</a:t>
            </a:r>
            <a:r>
              <a:rPr lang="en-IN" sz="1400" dirty="0"/>
              <a:t>. </a:t>
            </a:r>
            <a:r>
              <a:rPr lang="en-IN" sz="1400" dirty="0" err="1"/>
              <a:t>Praesent</a:t>
            </a:r>
            <a:r>
              <a:rPr lang="en-IN" sz="1400" dirty="0"/>
              <a:t> convallis </a:t>
            </a:r>
            <a:r>
              <a:rPr lang="en-IN" sz="1400" dirty="0" err="1"/>
              <a:t>urna</a:t>
            </a:r>
            <a:r>
              <a:rPr lang="en-IN" sz="1400" dirty="0"/>
              <a:t> a </a:t>
            </a:r>
            <a:r>
              <a:rPr lang="en-IN" sz="1400" dirty="0" err="1"/>
              <a:t>lacus</a:t>
            </a:r>
            <a:r>
              <a:rPr lang="en-IN" sz="1400" dirty="0"/>
              <a:t> </a:t>
            </a:r>
            <a:r>
              <a:rPr lang="en-IN" sz="1400" dirty="0" err="1"/>
              <a:t>interdum</a:t>
            </a:r>
            <a:r>
              <a:rPr lang="en-IN" sz="1400" dirty="0"/>
              <a:t> </a:t>
            </a:r>
            <a:r>
              <a:rPr lang="en-IN" sz="1400" dirty="0" err="1"/>
              <a:t>ut</a:t>
            </a:r>
            <a:r>
              <a:rPr lang="en-IN" sz="1400" dirty="0"/>
              <a:t> </a:t>
            </a:r>
            <a:r>
              <a:rPr lang="en-IN" sz="1400" dirty="0" err="1"/>
              <a:t>hendrerit</a:t>
            </a:r>
            <a:r>
              <a:rPr lang="en-IN" sz="1400" dirty="0"/>
              <a:t> </a:t>
            </a:r>
            <a:r>
              <a:rPr lang="en-IN" sz="1400" dirty="0" err="1"/>
              <a:t>risus</a:t>
            </a:r>
            <a:r>
              <a:rPr lang="en-IN" sz="1400" dirty="0"/>
              <a:t> </a:t>
            </a:r>
            <a:r>
              <a:rPr lang="en-IN" sz="1400" dirty="0" err="1"/>
              <a:t>congue</a:t>
            </a:r>
            <a:r>
              <a:rPr lang="en-IN" sz="1400" dirty="0"/>
              <a:t>. Nunc </a:t>
            </a:r>
            <a:r>
              <a:rPr lang="en-IN" sz="1400" dirty="0" err="1"/>
              <a:t>sagittis</a:t>
            </a:r>
            <a:r>
              <a:rPr lang="en-IN" sz="1400" dirty="0"/>
              <a:t> dictum nisi, </a:t>
            </a:r>
            <a:r>
              <a:rPr lang="en-IN" sz="1400" dirty="0" err="1"/>
              <a:t>sed</a:t>
            </a:r>
            <a:r>
              <a:rPr lang="en-IN" sz="1400" dirty="0"/>
              <a:t> </a:t>
            </a:r>
            <a:r>
              <a:rPr lang="en-IN" sz="1400" dirty="0" err="1"/>
              <a:t>ullamcorper</a:t>
            </a:r>
            <a:r>
              <a:rPr lang="en-IN" sz="1400" dirty="0"/>
              <a:t> ipsum </a:t>
            </a:r>
            <a:r>
              <a:rPr lang="en-IN" sz="1400" dirty="0" err="1"/>
              <a:t>dignissim</a:t>
            </a:r>
            <a:r>
              <a:rPr lang="en-IN" sz="1400" dirty="0"/>
              <a:t> ac. In at libero </a:t>
            </a:r>
            <a:r>
              <a:rPr lang="en-IN" sz="1400" dirty="0" err="1"/>
              <a:t>sed</a:t>
            </a:r>
            <a:r>
              <a:rPr lang="en-IN" sz="1400" dirty="0"/>
              <a:t> </a:t>
            </a:r>
            <a:r>
              <a:rPr lang="en-IN" sz="1400" dirty="0" err="1"/>
              <a:t>nunc</a:t>
            </a:r>
            <a:r>
              <a:rPr lang="en-IN" sz="1400" dirty="0"/>
              <a:t> </a:t>
            </a:r>
            <a:r>
              <a:rPr lang="en-IN" sz="1400" dirty="0" err="1"/>
              <a:t>venenatis</a:t>
            </a:r>
            <a:r>
              <a:rPr lang="en-IN" sz="1400" dirty="0"/>
              <a:t> </a:t>
            </a:r>
            <a:r>
              <a:rPr lang="en-IN" sz="1400" dirty="0" err="1"/>
              <a:t>imperdiet</a:t>
            </a:r>
            <a:r>
              <a:rPr lang="en-IN" sz="1400" dirty="0"/>
              <a:t> </a:t>
            </a:r>
            <a:r>
              <a:rPr lang="en-IN" sz="1400" dirty="0" err="1"/>
              <a:t>sed</a:t>
            </a:r>
            <a:r>
              <a:rPr lang="en-IN" sz="1400" dirty="0"/>
              <a:t> </a:t>
            </a:r>
            <a:r>
              <a:rPr lang="en-IN" sz="1400" dirty="0" err="1"/>
              <a:t>ornare</a:t>
            </a:r>
            <a:r>
              <a:rPr lang="en-IN" sz="1400" dirty="0"/>
              <a:t> </a:t>
            </a:r>
            <a:r>
              <a:rPr lang="en-IN" sz="1400" dirty="0" err="1"/>
              <a:t>turpis</a:t>
            </a:r>
            <a:r>
              <a:rPr lang="en-IN" sz="1400" dirty="0"/>
              <a:t>. Donec vitae dui </a:t>
            </a:r>
            <a:r>
              <a:rPr lang="en-IN" sz="1400" dirty="0" err="1"/>
              <a:t>eget</a:t>
            </a:r>
            <a:r>
              <a:rPr lang="en-IN" sz="1400" dirty="0"/>
              <a:t> </a:t>
            </a:r>
            <a:r>
              <a:rPr lang="en-IN" sz="1400" dirty="0" err="1"/>
              <a:t>tellus</a:t>
            </a:r>
            <a:r>
              <a:rPr lang="en-IN" sz="1400" dirty="0"/>
              <a:t> gravida </a:t>
            </a:r>
            <a:r>
              <a:rPr lang="en-IN" sz="1400" dirty="0" err="1"/>
              <a:t>venenatis</a:t>
            </a:r>
            <a:r>
              <a:rPr lang="en-IN" sz="1400" dirty="0"/>
              <a:t>. Integer </a:t>
            </a:r>
            <a:r>
              <a:rPr lang="en-IN" sz="1400" dirty="0" err="1"/>
              <a:t>fringilla</a:t>
            </a:r>
            <a:r>
              <a:rPr lang="en-IN" sz="1400" dirty="0"/>
              <a:t> </a:t>
            </a:r>
            <a:r>
              <a:rPr lang="en-IN" sz="1400" dirty="0" err="1"/>
              <a:t>congue</a:t>
            </a:r>
            <a:r>
              <a:rPr lang="en-IN" sz="1400" dirty="0"/>
              <a:t> eros non fermentum. </a:t>
            </a:r>
            <a:r>
              <a:rPr lang="en-IN" sz="1400" dirty="0" err="1"/>
              <a:t>Sed</a:t>
            </a:r>
            <a:r>
              <a:rPr lang="en-IN" sz="1400" dirty="0"/>
              <a:t> </a:t>
            </a:r>
            <a:r>
              <a:rPr lang="en-IN" sz="1400" dirty="0" err="1"/>
              <a:t>dapibus</a:t>
            </a:r>
            <a:r>
              <a:rPr lang="en-IN" sz="1400" dirty="0"/>
              <a:t> pulvinar </a:t>
            </a:r>
            <a:r>
              <a:rPr lang="en-IN" sz="1400" dirty="0" err="1"/>
              <a:t>nibh</a:t>
            </a:r>
            <a:r>
              <a:rPr lang="en-IN" sz="1400" dirty="0"/>
              <a:t> </a:t>
            </a:r>
            <a:r>
              <a:rPr lang="en-IN" sz="1400" dirty="0" err="1"/>
              <a:t>tempor</a:t>
            </a:r>
            <a:r>
              <a:rPr lang="en-IN" sz="1400" dirty="0"/>
              <a:t> porta. Cras ac </a:t>
            </a:r>
            <a:r>
              <a:rPr lang="en-IN" sz="1400" dirty="0" err="1"/>
              <a:t>leo</a:t>
            </a:r>
            <a:r>
              <a:rPr lang="en-IN" sz="1400" dirty="0"/>
              <a:t> </a:t>
            </a:r>
            <a:r>
              <a:rPr lang="en-IN" sz="1400" dirty="0" err="1"/>
              <a:t>purus</a:t>
            </a:r>
            <a:r>
              <a:rPr lang="en-IN" sz="1400" dirty="0"/>
              <a:t>. </a:t>
            </a:r>
            <a:r>
              <a:rPr lang="en-IN" sz="1400" dirty="0" err="1"/>
              <a:t>Mauris</a:t>
            </a:r>
            <a:r>
              <a:rPr lang="en-IN" sz="1400" dirty="0"/>
              <a:t> </a:t>
            </a:r>
            <a:r>
              <a:rPr lang="en-IN" sz="1400" dirty="0" err="1"/>
              <a:t>quis</a:t>
            </a:r>
            <a:r>
              <a:rPr lang="en-IN" sz="1400" dirty="0"/>
              <a:t> </a:t>
            </a:r>
            <a:r>
              <a:rPr lang="en-IN" sz="1400" dirty="0" err="1"/>
              <a:t>diam</a:t>
            </a:r>
            <a:r>
              <a:rPr lang="en-IN" sz="1400" dirty="0"/>
              <a:t> </a:t>
            </a:r>
            <a:r>
              <a:rPr lang="en-IN" sz="1400" dirty="0" err="1"/>
              <a:t>velit</a:t>
            </a:r>
            <a:r>
              <a:rPr lang="en-IN" sz="1400" dirty="0"/>
              <a:t>.&lt;/p&gt; </a:t>
            </a:r>
          </a:p>
          <a:p>
            <a:pPr marL="0" indent="0">
              <a:buNone/>
            </a:pPr>
            <a:r>
              <a:rPr lang="en-IN" sz="1400" dirty="0"/>
              <a:t>&lt;/body&gt; &lt;/html&gt;</a:t>
            </a:r>
          </a:p>
          <a:p>
            <a:pPr marL="0" indent="0">
              <a:buNone/>
            </a:pPr>
            <a:endParaRPr lang="en-IN" sz="1400" dirty="0"/>
          </a:p>
          <a:p>
            <a:pPr marL="0" indent="0">
              <a:buNone/>
            </a:pPr>
            <a:endParaRPr lang="en-IN" sz="1400" dirty="0"/>
          </a:p>
          <a:p>
            <a:pPr marL="0" indent="0">
              <a:buNone/>
            </a:pPr>
            <a:endParaRPr lang="en-IN" sz="1400" dirty="0"/>
          </a:p>
        </p:txBody>
      </p:sp>
      <p:pic>
        <p:nvPicPr>
          <p:cNvPr id="5" name="Picture 4">
            <a:extLst>
              <a:ext uri="{FF2B5EF4-FFF2-40B4-BE49-F238E27FC236}">
                <a16:creationId xmlns:a16="http://schemas.microsoft.com/office/drawing/2014/main" id="{5A748240-D95F-83CC-CFBB-D616CB38BA56}"/>
              </a:ext>
            </a:extLst>
          </p:cNvPr>
          <p:cNvPicPr>
            <a:picLocks noChangeAspect="1"/>
          </p:cNvPicPr>
          <p:nvPr/>
        </p:nvPicPr>
        <p:blipFill rotWithShape="1">
          <a:blip r:embed="rId2"/>
          <a:srcRect l="50000" t="35056" b="17004"/>
          <a:stretch/>
        </p:blipFill>
        <p:spPr>
          <a:xfrm>
            <a:off x="5839146" y="1027416"/>
            <a:ext cx="6096000" cy="3287730"/>
          </a:xfrm>
          <a:prstGeom prst="rect">
            <a:avLst/>
          </a:prstGeom>
        </p:spPr>
      </p:pic>
    </p:spTree>
    <p:extLst>
      <p:ext uri="{BB962C8B-B14F-4D97-AF65-F5344CB8AC3E}">
        <p14:creationId xmlns:p14="http://schemas.microsoft.com/office/powerpoint/2010/main" val="166561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924C-0C25-E1F5-FF9A-D05491B8A708}"/>
              </a:ext>
            </a:extLst>
          </p:cNvPr>
          <p:cNvSpPr>
            <a:spLocks noGrp="1"/>
          </p:cNvSpPr>
          <p:nvPr>
            <p:ph type="title"/>
          </p:nvPr>
        </p:nvSpPr>
        <p:spPr>
          <a:xfrm>
            <a:off x="838200" y="441789"/>
            <a:ext cx="10515600" cy="996593"/>
          </a:xfrm>
        </p:spPr>
        <p:txBody>
          <a:bodyPr>
            <a:normAutofit/>
          </a:bodyPr>
          <a:lstStyle/>
          <a:p>
            <a:r>
              <a:rPr lang="en-US" sz="2800" b="1" i="0" dirty="0">
                <a:solidFill>
                  <a:srgbClr val="000000"/>
                </a:solidFill>
                <a:effectLst/>
                <a:latin typeface="Segoe UI" panose="020B0502040204020203" pitchFamily="34" charset="0"/>
              </a:rPr>
              <a:t>Example - Float Next To Each Other</a:t>
            </a:r>
            <a:br>
              <a:rPr lang="en-US" sz="2800" b="0" i="0" dirty="0">
                <a:solidFill>
                  <a:srgbClr val="000000"/>
                </a:solidFill>
                <a:effectLst/>
                <a:latin typeface="Segoe UI" panose="020B0502040204020203" pitchFamily="34" charset="0"/>
              </a:rPr>
            </a:br>
            <a:endParaRPr lang="en-IN" sz="2800" dirty="0"/>
          </a:p>
        </p:txBody>
      </p:sp>
      <p:sp>
        <p:nvSpPr>
          <p:cNvPr id="3" name="Content Placeholder 2">
            <a:extLst>
              <a:ext uri="{FF2B5EF4-FFF2-40B4-BE49-F238E27FC236}">
                <a16:creationId xmlns:a16="http://schemas.microsoft.com/office/drawing/2014/main" id="{639D3055-89EF-BADA-13BF-F8C471DBC34B}"/>
              </a:ext>
            </a:extLst>
          </p:cNvPr>
          <p:cNvSpPr>
            <a:spLocks noGrp="1"/>
          </p:cNvSpPr>
          <p:nvPr>
            <p:ph idx="1"/>
          </p:nvPr>
        </p:nvSpPr>
        <p:spPr>
          <a:xfrm>
            <a:off x="647272" y="1937072"/>
            <a:ext cx="10706528" cy="1674688"/>
          </a:xfrm>
        </p:spPr>
        <p:txBody>
          <a:bodyPr/>
          <a:lstStyle/>
          <a:p>
            <a:r>
              <a:rPr lang="en-US" dirty="0"/>
              <a:t>Normally div elements will be displayed on top of each other. </a:t>
            </a:r>
          </a:p>
          <a:p>
            <a:r>
              <a:rPr lang="en-US" dirty="0"/>
              <a:t>However, if we use </a:t>
            </a:r>
            <a:r>
              <a:rPr lang="en-US" dirty="0">
                <a:solidFill>
                  <a:srgbClr val="FF0000"/>
                </a:solidFill>
              </a:rPr>
              <a:t>float: left </a:t>
            </a:r>
            <a:r>
              <a:rPr lang="en-US" dirty="0"/>
              <a:t>we can let elements </a:t>
            </a:r>
            <a:r>
              <a:rPr lang="en-US" dirty="0">
                <a:solidFill>
                  <a:srgbClr val="FF0000"/>
                </a:solidFill>
              </a:rPr>
              <a:t>float next to each other.</a:t>
            </a:r>
          </a:p>
          <a:p>
            <a:pPr marL="0" indent="0">
              <a:buNone/>
            </a:pPr>
            <a:endParaRPr lang="en-IN" dirty="0">
              <a:solidFill>
                <a:srgbClr val="FF0000"/>
              </a:solidFill>
            </a:endParaRPr>
          </a:p>
        </p:txBody>
      </p:sp>
    </p:spTree>
    <p:extLst>
      <p:ext uri="{BB962C8B-B14F-4D97-AF65-F5344CB8AC3E}">
        <p14:creationId xmlns:p14="http://schemas.microsoft.com/office/powerpoint/2010/main" val="408731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F81AA8-E533-35B8-291A-DBC5DB3644BE}"/>
              </a:ext>
            </a:extLst>
          </p:cNvPr>
          <p:cNvPicPr>
            <a:picLocks noGrp="1" noChangeAspect="1"/>
          </p:cNvPicPr>
          <p:nvPr>
            <p:ph idx="1"/>
          </p:nvPr>
        </p:nvPicPr>
        <p:blipFill rotWithShape="1">
          <a:blip r:embed="rId2"/>
          <a:srcRect l="50834" t="34153" r="11034" b="32328"/>
          <a:stretch/>
        </p:blipFill>
        <p:spPr>
          <a:xfrm>
            <a:off x="5708462" y="1397286"/>
            <a:ext cx="6322949" cy="3544584"/>
          </a:xfrm>
        </p:spPr>
      </p:pic>
      <p:sp>
        <p:nvSpPr>
          <p:cNvPr id="4" name="TextBox 3">
            <a:extLst>
              <a:ext uri="{FF2B5EF4-FFF2-40B4-BE49-F238E27FC236}">
                <a16:creationId xmlns:a16="http://schemas.microsoft.com/office/drawing/2014/main" id="{A92C95A0-C725-A4C7-7DE5-FF4F509C3DA4}"/>
              </a:ext>
            </a:extLst>
          </p:cNvPr>
          <p:cNvSpPr txBox="1"/>
          <p:nvPr/>
        </p:nvSpPr>
        <p:spPr>
          <a:xfrm>
            <a:off x="270553" y="58846"/>
            <a:ext cx="5743254" cy="6740307"/>
          </a:xfrm>
          <a:prstGeom prst="rect">
            <a:avLst/>
          </a:prstGeom>
          <a:noFill/>
        </p:spPr>
        <p:txBody>
          <a:bodyPr wrap="square" rtlCol="0">
            <a:spAutoFit/>
          </a:bodyPr>
          <a:lstStyle/>
          <a:p>
            <a:r>
              <a:rPr lang="en-IN" sz="2400" dirty="0"/>
              <a:t>&lt;!DOCTYPE html&gt;&lt;html&gt; &lt;head&gt; &lt;style&gt;</a:t>
            </a:r>
          </a:p>
          <a:p>
            <a:r>
              <a:rPr lang="en-IN" sz="2400" dirty="0"/>
              <a:t>div {</a:t>
            </a:r>
          </a:p>
          <a:p>
            <a:r>
              <a:rPr lang="en-IN" sz="2400" dirty="0"/>
              <a:t>  float: left;</a:t>
            </a:r>
          </a:p>
          <a:p>
            <a:r>
              <a:rPr lang="en-IN" sz="2400" dirty="0"/>
              <a:t>  padding: 15px; </a:t>
            </a:r>
          </a:p>
          <a:p>
            <a:r>
              <a:rPr lang="en-IN" sz="2400" dirty="0"/>
              <a:t>}</a:t>
            </a:r>
          </a:p>
          <a:p>
            <a:r>
              <a:rPr lang="en-IN" sz="2400" dirty="0"/>
              <a:t>.div1 {   background: red; }</a:t>
            </a:r>
          </a:p>
          <a:p>
            <a:r>
              <a:rPr lang="en-IN" sz="2400" dirty="0"/>
              <a:t>.div2 {  background: yellow; }</a:t>
            </a:r>
          </a:p>
          <a:p>
            <a:r>
              <a:rPr lang="en-IN" sz="2400" dirty="0"/>
              <a:t>.div3 {  background: green;}</a:t>
            </a:r>
          </a:p>
          <a:p>
            <a:r>
              <a:rPr lang="en-IN" sz="2400" dirty="0"/>
              <a:t>&lt;/style&gt;</a:t>
            </a:r>
          </a:p>
          <a:p>
            <a:r>
              <a:rPr lang="en-IN" sz="2400" dirty="0"/>
              <a:t>&lt;/head&gt;</a:t>
            </a:r>
          </a:p>
          <a:p>
            <a:r>
              <a:rPr lang="en-IN" sz="2400" dirty="0"/>
              <a:t>&lt;body&gt;</a:t>
            </a:r>
          </a:p>
          <a:p>
            <a:r>
              <a:rPr lang="en-IN" sz="2400" dirty="0"/>
              <a:t>&lt;h2&gt;Float Next To Each Other&lt;/h2&gt;</a:t>
            </a:r>
          </a:p>
          <a:p>
            <a:r>
              <a:rPr lang="en-IN" sz="2400" dirty="0"/>
              <a:t>&lt;p&gt;In this example, the three </a:t>
            </a:r>
            <a:r>
              <a:rPr lang="en-IN" sz="2400" dirty="0" err="1"/>
              <a:t>divs</a:t>
            </a:r>
            <a:r>
              <a:rPr lang="en-IN" sz="2400" dirty="0"/>
              <a:t> will float next to each other.&lt;/p&gt;</a:t>
            </a:r>
          </a:p>
          <a:p>
            <a:r>
              <a:rPr lang="en-IN" sz="2400" dirty="0"/>
              <a:t>&lt;div class="div1"&gt;</a:t>
            </a:r>
            <a:r>
              <a:rPr lang="en-IN" sz="2400" dirty="0" err="1"/>
              <a:t>Div</a:t>
            </a:r>
            <a:r>
              <a:rPr lang="en-IN" sz="2400" dirty="0"/>
              <a:t> 1&lt;/div&gt;</a:t>
            </a:r>
          </a:p>
          <a:p>
            <a:r>
              <a:rPr lang="en-IN" sz="2400" dirty="0"/>
              <a:t>&lt;div class="div2"&gt;</a:t>
            </a:r>
            <a:r>
              <a:rPr lang="en-IN" sz="2400" dirty="0" err="1"/>
              <a:t>Div</a:t>
            </a:r>
            <a:r>
              <a:rPr lang="en-IN" sz="2400" dirty="0"/>
              <a:t> 2&lt;/div&gt;</a:t>
            </a:r>
          </a:p>
          <a:p>
            <a:r>
              <a:rPr lang="en-IN" sz="2400" dirty="0"/>
              <a:t>&lt;div class="div3"&gt;</a:t>
            </a:r>
            <a:r>
              <a:rPr lang="en-IN" sz="2400" dirty="0" err="1"/>
              <a:t>Div</a:t>
            </a:r>
            <a:r>
              <a:rPr lang="en-IN" sz="2400" dirty="0"/>
              <a:t> 3&lt;/div&gt;</a:t>
            </a:r>
          </a:p>
          <a:p>
            <a:r>
              <a:rPr lang="en-IN" sz="2400" dirty="0"/>
              <a:t>&lt;/body&gt;&lt;/html&gt;</a:t>
            </a:r>
          </a:p>
        </p:txBody>
      </p:sp>
    </p:spTree>
    <p:extLst>
      <p:ext uri="{BB962C8B-B14F-4D97-AF65-F5344CB8AC3E}">
        <p14:creationId xmlns:p14="http://schemas.microsoft.com/office/powerpoint/2010/main" val="322519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BABD-50FD-5B32-EE6A-A40B0DDA1680}"/>
              </a:ext>
            </a:extLst>
          </p:cNvPr>
          <p:cNvSpPr>
            <a:spLocks noGrp="1"/>
          </p:cNvSpPr>
          <p:nvPr>
            <p:ph type="title"/>
          </p:nvPr>
        </p:nvSpPr>
        <p:spPr>
          <a:xfrm>
            <a:off x="838200" y="365126"/>
            <a:ext cx="10515600" cy="765032"/>
          </a:xfrm>
        </p:spPr>
        <p:txBody>
          <a:bodyPr>
            <a:normAutofit/>
          </a:bodyPr>
          <a:lstStyle/>
          <a:p>
            <a:r>
              <a:rPr lang="en-US" sz="3600" b="0" i="0" dirty="0">
                <a:solidFill>
                  <a:srgbClr val="000000"/>
                </a:solidFill>
                <a:effectLst/>
                <a:latin typeface="Segoe UI" panose="020B0502040204020203" pitchFamily="34" charset="0"/>
              </a:rPr>
              <a:t>CSS Layout - clear and </a:t>
            </a:r>
            <a:r>
              <a:rPr lang="en-US" sz="3600" b="0" i="0" dirty="0" err="1">
                <a:solidFill>
                  <a:srgbClr val="000000"/>
                </a:solidFill>
                <a:effectLst/>
                <a:latin typeface="Segoe UI" panose="020B0502040204020203" pitchFamily="34" charset="0"/>
              </a:rPr>
              <a:t>clearfix</a:t>
            </a:r>
            <a:endParaRPr lang="en-IN" sz="3600" dirty="0"/>
          </a:p>
        </p:txBody>
      </p:sp>
      <p:sp>
        <p:nvSpPr>
          <p:cNvPr id="3" name="Content Placeholder 2">
            <a:extLst>
              <a:ext uri="{FF2B5EF4-FFF2-40B4-BE49-F238E27FC236}">
                <a16:creationId xmlns:a16="http://schemas.microsoft.com/office/drawing/2014/main" id="{7E761F4E-2E9E-9B8D-B200-6DF748CEF079}"/>
              </a:ext>
            </a:extLst>
          </p:cNvPr>
          <p:cNvSpPr>
            <a:spLocks noGrp="1"/>
          </p:cNvSpPr>
          <p:nvPr>
            <p:ph idx="1"/>
          </p:nvPr>
        </p:nvSpPr>
        <p:spPr>
          <a:xfrm>
            <a:off x="838199" y="1047964"/>
            <a:ext cx="10751049" cy="5527497"/>
          </a:xfrm>
        </p:spPr>
        <p:txBody>
          <a:bodyPr>
            <a:normAutofit fontScale="92500" lnSpcReduction="20000"/>
          </a:bodyPr>
          <a:lstStyle/>
          <a:p>
            <a:pPr marL="0" indent="0">
              <a:buNone/>
            </a:pPr>
            <a:r>
              <a:rPr lang="en-US" b="1" dirty="0"/>
              <a:t>The clear Property</a:t>
            </a:r>
          </a:p>
          <a:p>
            <a:pPr marL="0" indent="0">
              <a:buNone/>
            </a:pPr>
            <a:r>
              <a:rPr lang="en-US" sz="2400" dirty="0"/>
              <a:t>When we use the float property, and </a:t>
            </a:r>
            <a:r>
              <a:rPr lang="en-US" sz="2400" dirty="0">
                <a:solidFill>
                  <a:srgbClr val="FF0000"/>
                </a:solidFill>
              </a:rPr>
              <a:t>we want the next element below </a:t>
            </a:r>
            <a:r>
              <a:rPr lang="en-US" sz="2400" dirty="0"/>
              <a:t>(not on right or left), we will have to use the clear property.</a:t>
            </a:r>
          </a:p>
          <a:p>
            <a:pPr marL="0" indent="0">
              <a:buNone/>
            </a:pPr>
            <a:endParaRPr lang="en-US" sz="2400" dirty="0"/>
          </a:p>
          <a:p>
            <a:pPr marL="0" indent="0">
              <a:buNone/>
            </a:pPr>
            <a:r>
              <a:rPr lang="en-US" sz="2400" dirty="0"/>
              <a:t>The clear property specifies what should happen with the element that is next to a floating element.</a:t>
            </a:r>
          </a:p>
          <a:p>
            <a:pPr marL="0" indent="0">
              <a:buNone/>
            </a:pPr>
            <a:endParaRPr lang="en-US" sz="2400" dirty="0"/>
          </a:p>
          <a:p>
            <a:pPr marL="0" indent="0">
              <a:buNone/>
            </a:pPr>
            <a:r>
              <a:rPr lang="en-US" sz="2400" dirty="0"/>
              <a:t>The clear property can have one of the following values:</a:t>
            </a:r>
          </a:p>
          <a:p>
            <a:pPr marL="0" indent="0">
              <a:buNone/>
            </a:pPr>
            <a:r>
              <a:rPr lang="en-US" sz="2400" dirty="0">
                <a:solidFill>
                  <a:srgbClr val="FF0000"/>
                </a:solidFill>
              </a:rPr>
              <a:t>none </a:t>
            </a:r>
            <a:r>
              <a:rPr lang="en-US" sz="2400" dirty="0"/>
              <a:t>- The element is not pushed below left or right floated elements. This is default</a:t>
            </a:r>
          </a:p>
          <a:p>
            <a:pPr marL="0" indent="0">
              <a:buNone/>
            </a:pPr>
            <a:r>
              <a:rPr lang="en-US" sz="2400" dirty="0">
                <a:solidFill>
                  <a:srgbClr val="FF0000"/>
                </a:solidFill>
              </a:rPr>
              <a:t>left - </a:t>
            </a:r>
            <a:r>
              <a:rPr lang="en-US" sz="2400" dirty="0"/>
              <a:t>The element is pushed below left floated elements</a:t>
            </a:r>
          </a:p>
          <a:p>
            <a:pPr marL="0" indent="0">
              <a:buNone/>
            </a:pPr>
            <a:r>
              <a:rPr lang="en-US" sz="2400" dirty="0">
                <a:solidFill>
                  <a:srgbClr val="FF0000"/>
                </a:solidFill>
              </a:rPr>
              <a:t>right - </a:t>
            </a:r>
            <a:r>
              <a:rPr lang="en-US" sz="2400" dirty="0"/>
              <a:t>The element is pushed below right floated elements</a:t>
            </a:r>
          </a:p>
          <a:p>
            <a:pPr marL="0" indent="0">
              <a:buNone/>
            </a:pPr>
            <a:r>
              <a:rPr lang="en-US" sz="2400" dirty="0">
                <a:solidFill>
                  <a:srgbClr val="FF0000"/>
                </a:solidFill>
              </a:rPr>
              <a:t>both - </a:t>
            </a:r>
            <a:r>
              <a:rPr lang="en-US" sz="2400" dirty="0"/>
              <a:t>The element is pushed below both left and right floated elements</a:t>
            </a:r>
          </a:p>
          <a:p>
            <a:pPr marL="0" indent="0">
              <a:buNone/>
            </a:pPr>
            <a:r>
              <a:rPr lang="en-US" sz="2400" dirty="0">
                <a:solidFill>
                  <a:srgbClr val="FF0000"/>
                </a:solidFill>
              </a:rPr>
              <a:t>inherit - </a:t>
            </a:r>
            <a:r>
              <a:rPr lang="en-US" sz="2400" dirty="0"/>
              <a:t>The element inherits the clear value from its parent</a:t>
            </a:r>
          </a:p>
          <a:p>
            <a:pPr marL="0" indent="0">
              <a:buNone/>
            </a:pPr>
            <a:r>
              <a:rPr lang="en-US" sz="2400" dirty="0"/>
              <a:t>When clearing floats, you should match the clear to the float: If an element is floated to the left, then you should clear to the left. Your floated element will continue to float, but the cleared element will appear below it on the web page.</a:t>
            </a:r>
            <a:endParaRPr lang="en-IN" sz="2400" dirty="0"/>
          </a:p>
        </p:txBody>
      </p:sp>
    </p:spTree>
    <p:extLst>
      <p:ext uri="{BB962C8B-B14F-4D97-AF65-F5344CB8AC3E}">
        <p14:creationId xmlns:p14="http://schemas.microsoft.com/office/powerpoint/2010/main" val="13894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1DE49-E570-6133-B581-057E4B609999}"/>
              </a:ext>
            </a:extLst>
          </p:cNvPr>
          <p:cNvSpPr>
            <a:spLocks noGrp="1"/>
          </p:cNvSpPr>
          <p:nvPr>
            <p:ph idx="1"/>
          </p:nvPr>
        </p:nvSpPr>
        <p:spPr>
          <a:xfrm>
            <a:off x="447782" y="150937"/>
            <a:ext cx="4411894" cy="6578636"/>
          </a:xfrm>
        </p:spPr>
        <p:txBody>
          <a:bodyPr>
            <a:noAutofit/>
          </a:bodyPr>
          <a:lstStyle/>
          <a:p>
            <a:pPr marL="0" indent="0">
              <a:buNone/>
            </a:pPr>
            <a:r>
              <a:rPr lang="en-US" sz="2000" dirty="0"/>
              <a:t>&lt;!DOCTYPE html&gt; &lt;html&gt; &lt;head&gt;</a:t>
            </a:r>
          </a:p>
          <a:p>
            <a:pPr marL="0" indent="0">
              <a:buNone/>
            </a:pPr>
            <a:r>
              <a:rPr lang="en-US" sz="2000" dirty="0"/>
              <a:t>&lt;style&gt;</a:t>
            </a:r>
          </a:p>
          <a:p>
            <a:pPr marL="0" indent="0">
              <a:buNone/>
            </a:pPr>
            <a:r>
              <a:rPr lang="en-US" sz="2000" dirty="0"/>
              <a:t>.div1 {</a:t>
            </a:r>
          </a:p>
          <a:p>
            <a:pPr marL="0" indent="0">
              <a:buNone/>
            </a:pPr>
            <a:r>
              <a:rPr lang="en-US" sz="2000" dirty="0"/>
              <a:t>  </a:t>
            </a:r>
            <a:r>
              <a:rPr lang="en-US" sz="2000" dirty="0">
                <a:solidFill>
                  <a:srgbClr val="FF0000"/>
                </a:solidFill>
              </a:rPr>
              <a:t>float: left;</a:t>
            </a:r>
          </a:p>
          <a:p>
            <a:pPr marL="0" indent="0">
              <a:buNone/>
            </a:pPr>
            <a:r>
              <a:rPr lang="en-US" sz="2000" dirty="0"/>
              <a:t>  padding: 10px;</a:t>
            </a:r>
          </a:p>
          <a:p>
            <a:pPr marL="0" indent="0">
              <a:buNone/>
            </a:pPr>
            <a:r>
              <a:rPr lang="en-US" sz="2000" dirty="0"/>
              <a:t>  border: 3px solid #73AD21;</a:t>
            </a:r>
          </a:p>
          <a:p>
            <a:pPr marL="0" indent="0">
              <a:buNone/>
            </a:pPr>
            <a:r>
              <a:rPr lang="en-US" sz="2000" dirty="0"/>
              <a:t>}</a:t>
            </a:r>
          </a:p>
          <a:p>
            <a:pPr marL="0" indent="0">
              <a:buNone/>
            </a:pPr>
            <a:r>
              <a:rPr lang="en-US" sz="2000" dirty="0"/>
              <a:t>.div2 {</a:t>
            </a:r>
          </a:p>
          <a:p>
            <a:pPr marL="0" indent="0">
              <a:buNone/>
            </a:pPr>
            <a:r>
              <a:rPr lang="en-US" sz="2000" dirty="0"/>
              <a:t>  padding: 10px;</a:t>
            </a:r>
          </a:p>
          <a:p>
            <a:pPr marL="0" indent="0">
              <a:buNone/>
            </a:pPr>
            <a:r>
              <a:rPr lang="en-US" sz="2000" dirty="0"/>
              <a:t>  border: 3px solid red;</a:t>
            </a:r>
          </a:p>
          <a:p>
            <a:pPr marL="0" indent="0">
              <a:buNone/>
            </a:pPr>
            <a:r>
              <a:rPr lang="en-US" sz="2000" dirty="0"/>
              <a:t>}</a:t>
            </a:r>
          </a:p>
          <a:p>
            <a:pPr marL="0" indent="0">
              <a:buNone/>
            </a:pPr>
            <a:r>
              <a:rPr lang="en-US" sz="2000" dirty="0"/>
              <a:t>.div3 {</a:t>
            </a:r>
          </a:p>
          <a:p>
            <a:pPr marL="0" indent="0">
              <a:buNone/>
            </a:pPr>
            <a:r>
              <a:rPr lang="en-US" sz="2000" dirty="0"/>
              <a:t>  </a:t>
            </a:r>
            <a:r>
              <a:rPr lang="en-US" sz="2000" dirty="0">
                <a:solidFill>
                  <a:srgbClr val="FF0000"/>
                </a:solidFill>
              </a:rPr>
              <a:t>float: left;</a:t>
            </a:r>
          </a:p>
          <a:p>
            <a:pPr marL="0" indent="0">
              <a:buNone/>
            </a:pPr>
            <a:r>
              <a:rPr lang="en-US" sz="2000" dirty="0"/>
              <a:t>  padding: 10px;  </a:t>
            </a:r>
          </a:p>
          <a:p>
            <a:pPr marL="0" indent="0">
              <a:buNone/>
            </a:pPr>
            <a:r>
              <a:rPr lang="en-US" sz="2000" dirty="0"/>
              <a:t>  border: 3px solid #73AD21;</a:t>
            </a:r>
          </a:p>
          <a:p>
            <a:pPr marL="0" indent="0">
              <a:buNone/>
            </a:pPr>
            <a:r>
              <a:rPr lang="en-US" sz="2000" dirty="0"/>
              <a:t>}</a:t>
            </a:r>
          </a:p>
          <a:p>
            <a:pPr marL="0" indent="0">
              <a:buNone/>
            </a:pPr>
            <a:endParaRPr lang="en-US" sz="2000" dirty="0"/>
          </a:p>
          <a:p>
            <a:pPr marL="0" indent="0">
              <a:buNone/>
            </a:pPr>
            <a:r>
              <a:rPr lang="en-US" sz="2000" dirty="0"/>
              <a:t>.</a:t>
            </a:r>
          </a:p>
          <a:p>
            <a:pPr marL="0" indent="0">
              <a:buNone/>
            </a:pPr>
            <a:endParaRPr lang="en-US" sz="2000" dirty="0"/>
          </a:p>
          <a:p>
            <a:pPr marL="0" indent="0">
              <a:buNone/>
            </a:pPr>
            <a:endParaRPr lang="en-US" sz="2000" dirty="0"/>
          </a:p>
          <a:p>
            <a:pPr marL="0" indent="0">
              <a:buNone/>
            </a:pPr>
            <a:endParaRPr lang="en-IN" sz="2000" dirty="0"/>
          </a:p>
        </p:txBody>
      </p:sp>
      <p:sp>
        <p:nvSpPr>
          <p:cNvPr id="4" name="TextBox 3">
            <a:extLst>
              <a:ext uri="{FF2B5EF4-FFF2-40B4-BE49-F238E27FC236}">
                <a16:creationId xmlns:a16="http://schemas.microsoft.com/office/drawing/2014/main" id="{723E1D44-76C2-FC19-AC99-5D23BC2A6972}"/>
              </a:ext>
            </a:extLst>
          </p:cNvPr>
          <p:cNvSpPr txBox="1"/>
          <p:nvPr/>
        </p:nvSpPr>
        <p:spPr>
          <a:xfrm>
            <a:off x="6095999" y="150937"/>
            <a:ext cx="5750103" cy="6740307"/>
          </a:xfrm>
          <a:prstGeom prst="rect">
            <a:avLst/>
          </a:prstGeom>
          <a:noFill/>
        </p:spPr>
        <p:txBody>
          <a:bodyPr wrap="square" rtlCol="0">
            <a:spAutoFit/>
          </a:bodyPr>
          <a:lstStyle/>
          <a:p>
            <a:pPr marL="0" indent="0">
              <a:buNone/>
            </a:pPr>
            <a:r>
              <a:rPr lang="en-US" sz="1800" dirty="0"/>
              <a:t>.div4 {</a:t>
            </a:r>
          </a:p>
          <a:p>
            <a:pPr marL="0" indent="0">
              <a:buNone/>
            </a:pPr>
            <a:r>
              <a:rPr lang="en-US" sz="1800" dirty="0"/>
              <a:t>  padding: 10px;</a:t>
            </a:r>
          </a:p>
          <a:p>
            <a:pPr marL="0" indent="0">
              <a:buNone/>
            </a:pPr>
            <a:r>
              <a:rPr lang="en-US" sz="1800" dirty="0"/>
              <a:t>  border: 3px solid red;</a:t>
            </a:r>
          </a:p>
          <a:p>
            <a:pPr marL="0" indent="0">
              <a:buNone/>
            </a:pPr>
            <a:r>
              <a:rPr lang="en-US" sz="1800" dirty="0">
                <a:solidFill>
                  <a:srgbClr val="FF0000"/>
                </a:solidFill>
              </a:rPr>
              <a:t>  clear: left;</a:t>
            </a:r>
          </a:p>
          <a:p>
            <a:pPr marL="0" indent="0">
              <a:buNone/>
            </a:pPr>
            <a:r>
              <a:rPr lang="en-US" sz="1800" dirty="0"/>
              <a:t>}</a:t>
            </a:r>
          </a:p>
          <a:p>
            <a:pPr marL="0" indent="0">
              <a:buNone/>
            </a:pPr>
            <a:r>
              <a:rPr lang="en-US" sz="1800" dirty="0"/>
              <a:t>&lt;/style&gt;</a:t>
            </a:r>
          </a:p>
          <a:p>
            <a:pPr marL="0" indent="0">
              <a:buNone/>
            </a:pPr>
            <a:r>
              <a:rPr lang="en-US" sz="1800" dirty="0"/>
              <a:t>&lt;/head&gt;</a:t>
            </a:r>
          </a:p>
          <a:p>
            <a:pPr marL="0" indent="0">
              <a:buNone/>
            </a:pPr>
            <a:r>
              <a:rPr lang="en-US" sz="1800" dirty="0"/>
              <a:t>&lt;body&gt;</a:t>
            </a:r>
          </a:p>
          <a:p>
            <a:pPr marL="0" indent="0">
              <a:buNone/>
            </a:pPr>
            <a:endParaRPr lang="en-US" sz="1800" dirty="0"/>
          </a:p>
          <a:p>
            <a:pPr marL="0" indent="0">
              <a:buNone/>
            </a:pPr>
            <a:r>
              <a:rPr lang="en-US" sz="1800" dirty="0"/>
              <a:t>&lt;h2&gt;Without clear&lt;/h2&gt;</a:t>
            </a:r>
          </a:p>
          <a:p>
            <a:pPr marL="0" indent="0">
              <a:buNone/>
            </a:pPr>
            <a:r>
              <a:rPr lang="en-US" sz="1800" dirty="0"/>
              <a:t>&lt;div class="</a:t>
            </a:r>
            <a:r>
              <a:rPr lang="en-US" sz="1800" dirty="0">
                <a:solidFill>
                  <a:srgbClr val="FF0000"/>
                </a:solidFill>
              </a:rPr>
              <a:t>div1</a:t>
            </a:r>
            <a:r>
              <a:rPr lang="en-US" sz="1800" dirty="0"/>
              <a:t>"&gt;div1&lt;/div&gt;</a:t>
            </a:r>
          </a:p>
          <a:p>
            <a:pPr marL="0" indent="0">
              <a:buNone/>
            </a:pPr>
            <a:r>
              <a:rPr lang="en-US" sz="1800" dirty="0"/>
              <a:t>&lt;div class="</a:t>
            </a:r>
            <a:r>
              <a:rPr lang="en-US" sz="1800" dirty="0">
                <a:solidFill>
                  <a:srgbClr val="FF0000"/>
                </a:solidFill>
              </a:rPr>
              <a:t>div2</a:t>
            </a:r>
            <a:r>
              <a:rPr lang="en-US" sz="1800" dirty="0"/>
              <a:t>"&gt;div2 - Notice that div2 is after div1 in the HTML code. However, since div1 floats to the left, the text in div2 flows around div1.&lt;/div&gt;</a:t>
            </a:r>
          </a:p>
          <a:p>
            <a:pPr marL="0" indent="0">
              <a:buNone/>
            </a:pPr>
            <a:r>
              <a:rPr lang="en-US" sz="1800" dirty="0"/>
              <a:t>&lt;</a:t>
            </a:r>
            <a:r>
              <a:rPr lang="en-US" sz="1800" dirty="0" err="1"/>
              <a:t>br</a:t>
            </a:r>
            <a:r>
              <a:rPr lang="en-US" sz="1800" dirty="0"/>
              <a:t>&gt;&lt;</a:t>
            </a:r>
            <a:r>
              <a:rPr lang="en-US" sz="1800" dirty="0" err="1"/>
              <a:t>br</a:t>
            </a:r>
            <a:r>
              <a:rPr lang="en-US" sz="1800" dirty="0"/>
              <a:t>&gt;</a:t>
            </a:r>
          </a:p>
          <a:p>
            <a:pPr marL="0" indent="0">
              <a:buNone/>
            </a:pPr>
            <a:endParaRPr lang="en-US" sz="1800" dirty="0"/>
          </a:p>
          <a:p>
            <a:pPr marL="0" indent="0">
              <a:buNone/>
            </a:pPr>
            <a:r>
              <a:rPr lang="en-US" sz="1800" dirty="0"/>
              <a:t>&lt;h2&gt;With clear&lt;/h2&gt;</a:t>
            </a:r>
          </a:p>
          <a:p>
            <a:pPr marL="0" indent="0">
              <a:buNone/>
            </a:pPr>
            <a:r>
              <a:rPr lang="en-US" sz="1800" dirty="0"/>
              <a:t>&lt;div class="</a:t>
            </a:r>
            <a:r>
              <a:rPr lang="en-US" sz="1800" dirty="0">
                <a:solidFill>
                  <a:srgbClr val="FF0000"/>
                </a:solidFill>
              </a:rPr>
              <a:t>div3</a:t>
            </a:r>
            <a:r>
              <a:rPr lang="en-US" sz="1800" dirty="0"/>
              <a:t>"&gt;div3&lt;/div&gt;</a:t>
            </a:r>
          </a:p>
          <a:p>
            <a:pPr marL="0" indent="0">
              <a:buNone/>
            </a:pPr>
            <a:r>
              <a:rPr lang="en-US" sz="1800" dirty="0"/>
              <a:t>&lt;div class="</a:t>
            </a:r>
            <a:r>
              <a:rPr lang="en-US" sz="1800" dirty="0">
                <a:solidFill>
                  <a:srgbClr val="FF0000"/>
                </a:solidFill>
              </a:rPr>
              <a:t>div4"</a:t>
            </a:r>
            <a:r>
              <a:rPr lang="en-US" sz="1800" dirty="0"/>
              <a:t>&gt;div4 - Here, clear: left; moves div4 down below the floating div3. The value "left" clears elements floated to the left. You can also clear "right" and "both".&lt;/div&gt;</a:t>
            </a:r>
          </a:p>
          <a:p>
            <a:pPr marL="0" indent="0">
              <a:buNone/>
            </a:pPr>
            <a:r>
              <a:rPr lang="en-US" sz="1800" dirty="0"/>
              <a:t>&lt;/body&gt;</a:t>
            </a:r>
          </a:p>
          <a:p>
            <a:pPr marL="0" indent="0">
              <a:buNone/>
            </a:pPr>
            <a:r>
              <a:rPr lang="en-US" sz="1800" dirty="0"/>
              <a:t>&lt;/html&gt;</a:t>
            </a:r>
            <a:endParaRPr lang="en-IN" dirty="0"/>
          </a:p>
        </p:txBody>
      </p:sp>
    </p:spTree>
    <p:extLst>
      <p:ext uri="{BB962C8B-B14F-4D97-AF65-F5344CB8AC3E}">
        <p14:creationId xmlns:p14="http://schemas.microsoft.com/office/powerpoint/2010/main" val="326935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2FFB77-3000-81FC-0ED4-220FE330F8AD}"/>
              </a:ext>
            </a:extLst>
          </p:cNvPr>
          <p:cNvPicPr>
            <a:picLocks noChangeAspect="1"/>
          </p:cNvPicPr>
          <p:nvPr/>
        </p:nvPicPr>
        <p:blipFill rotWithShape="1">
          <a:blip r:embed="rId2"/>
          <a:srcRect l="50899" t="34457" r="898" b="12060"/>
          <a:stretch/>
        </p:blipFill>
        <p:spPr>
          <a:xfrm>
            <a:off x="856180" y="158693"/>
            <a:ext cx="10479640" cy="6540614"/>
          </a:xfrm>
          <a:prstGeom prst="rect">
            <a:avLst/>
          </a:prstGeom>
        </p:spPr>
      </p:pic>
    </p:spTree>
    <p:extLst>
      <p:ext uri="{BB962C8B-B14F-4D97-AF65-F5344CB8AC3E}">
        <p14:creationId xmlns:p14="http://schemas.microsoft.com/office/powerpoint/2010/main" val="71667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465E-1E62-5146-B548-AA0CE8BE78C8}"/>
              </a:ext>
            </a:extLst>
          </p:cNvPr>
          <p:cNvSpPr>
            <a:spLocks noGrp="1"/>
          </p:cNvSpPr>
          <p:nvPr>
            <p:ph type="title"/>
          </p:nvPr>
        </p:nvSpPr>
        <p:spPr>
          <a:xfrm>
            <a:off x="838200" y="365126"/>
            <a:ext cx="10515600" cy="888322"/>
          </a:xfrm>
        </p:spPr>
        <p:txBody>
          <a:bodyPr>
            <a:noAutofit/>
          </a:bodyPr>
          <a:lstStyle/>
          <a:p>
            <a:r>
              <a:rPr lang="en-IN" sz="3200" b="1" dirty="0" err="1">
                <a:solidFill>
                  <a:srgbClr val="000000"/>
                </a:solidFill>
                <a:latin typeface="Segoe UI" panose="020B0502040204020203" pitchFamily="34" charset="0"/>
              </a:rPr>
              <a:t>C</a:t>
            </a:r>
            <a:r>
              <a:rPr lang="en-IN" sz="3200" b="1" i="0" dirty="0" err="1">
                <a:solidFill>
                  <a:srgbClr val="000000"/>
                </a:solidFill>
                <a:effectLst/>
                <a:latin typeface="Segoe UI" panose="020B0502040204020203" pitchFamily="34" charset="0"/>
              </a:rPr>
              <a:t>learfix</a:t>
            </a:r>
            <a:br>
              <a:rPr lang="en-IN" sz="3200" b="0" i="0" dirty="0">
                <a:solidFill>
                  <a:srgbClr val="000000"/>
                </a:solidFill>
                <a:effectLst/>
                <a:latin typeface="Segoe UI" panose="020B0502040204020203" pitchFamily="34" charset="0"/>
              </a:rPr>
            </a:br>
            <a:endParaRPr lang="en-IN" sz="3200" dirty="0"/>
          </a:p>
        </p:txBody>
      </p:sp>
      <p:sp>
        <p:nvSpPr>
          <p:cNvPr id="3" name="Content Placeholder 2">
            <a:extLst>
              <a:ext uri="{FF2B5EF4-FFF2-40B4-BE49-F238E27FC236}">
                <a16:creationId xmlns:a16="http://schemas.microsoft.com/office/drawing/2014/main" id="{0835B15E-33C5-E2A7-02B1-36A03FC95B87}"/>
              </a:ext>
            </a:extLst>
          </p:cNvPr>
          <p:cNvSpPr>
            <a:spLocks noGrp="1"/>
          </p:cNvSpPr>
          <p:nvPr>
            <p:ph idx="1"/>
          </p:nvPr>
        </p:nvSpPr>
        <p:spPr>
          <a:xfrm>
            <a:off x="750013" y="1017142"/>
            <a:ext cx="10603787" cy="5159821"/>
          </a:xfrm>
        </p:spPr>
        <p:txBody>
          <a:bodyPr/>
          <a:lstStyle/>
          <a:p>
            <a:pPr algn="just"/>
            <a:r>
              <a:rPr lang="en-US" dirty="0"/>
              <a:t>If a floated element is taller than the containing element, it will "</a:t>
            </a:r>
            <a:r>
              <a:rPr lang="en-US" dirty="0">
                <a:solidFill>
                  <a:srgbClr val="FF0000"/>
                </a:solidFill>
              </a:rPr>
              <a:t>overflow</a:t>
            </a:r>
            <a:r>
              <a:rPr lang="en-US" dirty="0"/>
              <a:t>" outside of its container.</a:t>
            </a:r>
          </a:p>
          <a:p>
            <a:pPr algn="just"/>
            <a:r>
              <a:rPr lang="en-US" dirty="0"/>
              <a:t>We can then adda </a:t>
            </a:r>
            <a:r>
              <a:rPr lang="en-US" dirty="0" err="1">
                <a:solidFill>
                  <a:srgbClr val="FF0000"/>
                </a:solidFill>
              </a:rPr>
              <a:t>clearfix</a:t>
            </a:r>
            <a:r>
              <a:rPr lang="en-US" dirty="0">
                <a:solidFill>
                  <a:srgbClr val="FF0000"/>
                </a:solidFill>
              </a:rPr>
              <a:t> hack </a:t>
            </a:r>
            <a:r>
              <a:rPr lang="en-US" dirty="0"/>
              <a:t>to solve this problem.</a:t>
            </a:r>
          </a:p>
          <a:p>
            <a:pPr algn="just"/>
            <a:endParaRPr lang="en-IN" dirty="0"/>
          </a:p>
        </p:txBody>
      </p:sp>
      <p:pic>
        <p:nvPicPr>
          <p:cNvPr id="8" name="Picture 7">
            <a:extLst>
              <a:ext uri="{FF2B5EF4-FFF2-40B4-BE49-F238E27FC236}">
                <a16:creationId xmlns:a16="http://schemas.microsoft.com/office/drawing/2014/main" id="{ABE14D50-46C7-7A5E-40EE-C59B14829CD1}"/>
              </a:ext>
            </a:extLst>
          </p:cNvPr>
          <p:cNvPicPr>
            <a:picLocks noChangeAspect="1"/>
          </p:cNvPicPr>
          <p:nvPr/>
        </p:nvPicPr>
        <p:blipFill rotWithShape="1">
          <a:blip r:embed="rId2"/>
          <a:srcRect t="9931" r="3764" b="11011"/>
          <a:stretch/>
        </p:blipFill>
        <p:spPr>
          <a:xfrm>
            <a:off x="1387012" y="2372265"/>
            <a:ext cx="9707366" cy="4485735"/>
          </a:xfrm>
          <a:prstGeom prst="rect">
            <a:avLst/>
          </a:prstGeom>
        </p:spPr>
      </p:pic>
    </p:spTree>
    <p:extLst>
      <p:ext uri="{BB962C8B-B14F-4D97-AF65-F5344CB8AC3E}">
        <p14:creationId xmlns:p14="http://schemas.microsoft.com/office/powerpoint/2010/main" val="97607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1266</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Segoe UI</vt:lpstr>
      <vt:lpstr>Office Theme</vt:lpstr>
      <vt:lpstr>Float and Clear in CSS </vt:lpstr>
      <vt:lpstr>Float and Clear</vt:lpstr>
      <vt:lpstr>Ex. Float right</vt:lpstr>
      <vt:lpstr>Example - Float Next To Each Other </vt:lpstr>
      <vt:lpstr>PowerPoint Presentation</vt:lpstr>
      <vt:lpstr>CSS Layout - clear and clearfix</vt:lpstr>
      <vt:lpstr>PowerPoint Presentation</vt:lpstr>
      <vt:lpstr>PowerPoint Presentation</vt:lpstr>
      <vt:lpstr>Clearfix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 and Align in CSS </dc:title>
  <dc:creator>BILAL AHMED</dc:creator>
  <cp:lastModifiedBy>BILAL AHMED</cp:lastModifiedBy>
  <cp:revision>16</cp:revision>
  <dcterms:created xsi:type="dcterms:W3CDTF">2022-10-08T16:10:21Z</dcterms:created>
  <dcterms:modified xsi:type="dcterms:W3CDTF">2022-10-11T03:54:26Z</dcterms:modified>
</cp:coreProperties>
</file>