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9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87" r:id="rId27"/>
    <p:sldId id="279" r:id="rId28"/>
    <p:sldId id="280" r:id="rId29"/>
    <p:sldId id="281" r:id="rId30"/>
    <p:sldId id="282" r:id="rId31"/>
    <p:sldId id="283" r:id="rId32"/>
    <p:sldId id="284" r:id="rId33"/>
    <p:sldId id="288" r:id="rId34"/>
    <p:sldId id="289" r:id="rId35"/>
    <p:sldId id="285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90CC-D4A1-4E67-BF97-51C4D6C551C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3F0C-153E-494C-AD8B-1808AACC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73F0C-153E-494C-AD8B-1808AACCE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B425-E382-4606-A236-6E70B1C42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EB28C-515C-4CB2-BD70-64841E883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8568-822A-46D4-AD41-8B88781C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9C4E-F2EA-4895-9828-976BAD400BF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D7C4-F9FF-4CB9-89D9-0AF9AC7C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D998-3CF6-4B77-AD56-081BA2F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9A7-BF0E-4B77-B8BD-B4CAC608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9471E-C478-4063-8172-1CB78400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C667-C57D-4C8B-B282-6DB229C9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426C-225D-4CEA-9921-B508D4AFF80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DFD9-DC9F-4B46-9915-EA9377F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83B6-6B42-4E3F-A56C-0A8F3EA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57E27-E5CE-4C86-A127-17F1211B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FEFA-1840-4C68-B78F-ED3587B0A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363A-43FB-4E79-BEE5-094726F6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00D9-DA6A-482B-A2B5-FDC7DE36120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BD20-7DD3-44EA-93A8-41B60ED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B982-0571-4A51-88A6-BFF9AED6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4D60-59D6-442D-B992-34E37FB4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DB08-DEDC-472D-BA4C-0376625B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3D0-B467-4121-8CA7-B055A07F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8F3-A9A9-4A2F-8604-E7FD9155243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B88D-82DB-4DC0-9292-1C3C4C2B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77F98-F058-4204-95E8-F6F8EE12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2FA8-29B0-4D9D-8C67-A7C8797B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9146-3034-4ABC-9DC6-082A3C40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6732-2C44-46F7-B805-2E578787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CE9-3BD5-4C90-9F18-A726E199459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D17E-3BF5-4E25-9723-B9AB3AAA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8281-5D03-4069-99E4-C27EF2D0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34C0-D3CD-48E1-9CD4-0368ED53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F14E-3D1F-4D48-8766-E7DBDFD78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5A8A-7700-4084-8BD4-EB347682E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4AE3-08B0-4694-AF3D-B6FAB5D4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2A14-8C17-4561-9C43-4D0FF23D97C2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8948-DF05-4F7F-8E7D-B794051A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BD30A-29F3-4CF3-9A28-C903548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D5A9-4DEF-4C1C-BA56-82AE587E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7E06-5D1A-408D-BDE7-247E5DAF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7DE89-1A6C-4E19-AA26-F79FA2ED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E5F5D-2F09-4EEF-A217-E9E36B83F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540D4-333D-486C-9AD6-C32CBB955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8E118-3B60-4437-B02C-052F985D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BA91-72E3-4E57-89B4-433AEC71144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0CC86-69BC-47B5-BE3D-4C88926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248A0-C8D6-43B7-B38A-864B2709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04FB-8A5E-4B4A-B773-A8B02584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7CEE3-303C-48EB-AE4C-BF8FC5E1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36FC-0238-4148-BFBD-047F6363690D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53E5C-0F58-41F4-8CE4-E17DFA99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07A4-EFA0-4D4C-983F-7B151250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DEC3-8F97-4DDB-9F22-D144657E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3FC-C8D3-43C1-8FB0-92386621DCBE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C06DF-EE5B-42ED-BE3B-62714EAD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16FD-897E-41AB-BB2D-9166429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6932-C655-45B8-80AC-B0AB25D8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8C70-207A-47C7-B171-79B17745F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1083E-C60E-46F9-A0C4-6A390594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0CF2F-6D1D-4758-9E7F-1C2E736A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4175-40C2-47F4-B5D2-7AAC6C3845F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170E6-F4FC-41B5-86E1-C762C0D1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4B4EF-E919-4C46-94CF-321D1D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ADEF-F81B-477A-8E4F-461B2B49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649F8-9DF7-479E-A175-EC8DD9F99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C669-ED35-4197-AA73-565A36C2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A701-FBEC-4DB5-8559-8620111D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3296-D498-4173-902D-8FA176D4B959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B6985-3925-4780-8196-76C96359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79E9-AE9B-4712-A8BD-0BC8BD9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A964-00F0-4A68-B440-4AC0EC68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9598-D7BA-4615-9D79-DC5D96FB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3B1A-2129-43F1-BFCC-D6AF334E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F33C-A2B4-4FCE-BDF2-2D3DD7476E24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32D2-9678-4859-B910-409674623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4930-756C-4264-ACA9-4B79F8BE1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9182-3901-4B50-B9F3-66E87511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FCC4-F3D1-4A52-9A2B-DA694D64C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css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28A5B-6936-4065-968C-037113CB2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0" i="0" dirty="0">
                <a:solidFill>
                  <a:srgbClr val="610B38"/>
                </a:solidFill>
                <a:effectLst/>
                <a:latin typeface="erdana"/>
              </a:rPr>
              <a:t>CSS Background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02DD-F58B-46EC-930E-ACDF5121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7D04-DFA8-43A1-8C49-53984BFC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erdana"/>
              </a:rPr>
              <a:t>CSS border-radius property</a:t>
            </a:r>
            <a:br>
              <a:rPr lang="en-US" b="1" i="0" dirty="0">
                <a:solidFill>
                  <a:srgbClr val="0070C0"/>
                </a:solidFill>
                <a:effectLst/>
                <a:latin typeface="erdana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D148-12C9-44F1-84FE-2FCB1875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border top-left-radius, border-top-right-radius, border-bottom-right-radius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border-bottom-left-radius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Single Value------ </a:t>
            </a:r>
            <a:r>
              <a:rPr lang="en-US" i="0" dirty="0">
                <a:solidFill>
                  <a:srgbClr val="000000"/>
                </a:solidFill>
                <a:effectLst/>
                <a:latin typeface="inter-bold"/>
              </a:rPr>
              <a:t>border-radius: 30px;</a:t>
            </a:r>
          </a:p>
          <a:p>
            <a:r>
              <a:rPr lang="en-US" dirty="0">
                <a:solidFill>
                  <a:srgbClr val="000000"/>
                </a:solidFill>
                <a:latin typeface="inter-bold"/>
              </a:rPr>
              <a:t>Two values------</a:t>
            </a:r>
            <a:r>
              <a:rPr lang="en-US" i="0" dirty="0">
                <a:solidFill>
                  <a:srgbClr val="000000"/>
                </a:solidFill>
                <a:effectLst/>
                <a:latin typeface="inter-bold"/>
              </a:rPr>
              <a:t>border-radius: 20% 10% ;)</a:t>
            </a:r>
            <a:endParaRPr lang="en-US" dirty="0">
              <a:solidFill>
                <a:srgbClr val="000000"/>
              </a:solidFill>
              <a:latin typeface="inter-bold"/>
            </a:endParaRPr>
          </a:p>
          <a:p>
            <a:r>
              <a:rPr lang="en-US" dirty="0">
                <a:solidFill>
                  <a:srgbClr val="000000"/>
                </a:solidFill>
                <a:latin typeface="inter-bold"/>
              </a:rPr>
              <a:t>Three value---- </a:t>
            </a:r>
            <a:r>
              <a:rPr lang="en-US" i="0" dirty="0">
                <a:solidFill>
                  <a:srgbClr val="000000"/>
                </a:solidFill>
                <a:effectLst/>
                <a:latin typeface="inter-bold"/>
              </a:rPr>
              <a:t>border-radius: 10% 30% 20%;</a:t>
            </a:r>
            <a:endParaRPr lang="en-US" dirty="0">
              <a:solidFill>
                <a:srgbClr val="000000"/>
              </a:solidFill>
              <a:latin typeface="inter-bold"/>
            </a:endParaRPr>
          </a:p>
          <a:p>
            <a:r>
              <a:rPr lang="en-US" dirty="0">
                <a:solidFill>
                  <a:srgbClr val="000000"/>
                </a:solidFill>
                <a:latin typeface="inter-bold"/>
              </a:rPr>
              <a:t>Four value------- </a:t>
            </a:r>
            <a:r>
              <a:rPr lang="sv-SE" i="0" dirty="0">
                <a:solidFill>
                  <a:srgbClr val="000000"/>
                </a:solidFill>
                <a:effectLst/>
                <a:latin typeface="inter-bold"/>
              </a:rPr>
              <a:t>border-radius: 10% 30% 20% 40%;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DBF12-3B53-4ED4-A88A-6FA766BEF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CC99-F263-47AF-80E7-C844CED2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78C8-42BF-4747-A6CE-BD48738A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What will be the program code for this output?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611794-CEFA-45DE-9CE5-2FC44F5F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5D648-49B0-455D-A5BB-A46C00703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0" r="25527" b="7348"/>
          <a:stretch/>
        </p:blipFill>
        <p:spPr>
          <a:xfrm>
            <a:off x="1251284" y="1690688"/>
            <a:ext cx="9689431" cy="4941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BBFB0F-4492-4473-8029-E83B3E4B5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F82224-40EF-47B9-9636-F315A654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385D-EC70-4580-B415-6F3EE85F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program code for this output?</a:t>
            </a:r>
            <a:endParaRPr lang="en-B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3D0D3-444D-47AB-BDAC-AEBBD57E5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6" t="16905" r="31725" b="11817"/>
          <a:stretch/>
        </p:blipFill>
        <p:spPr>
          <a:xfrm>
            <a:off x="2227384" y="1905215"/>
            <a:ext cx="7737231" cy="4816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82E4-3771-4B26-B5E7-3BE52432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2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8DF-D4DB-4500-9B34-FF74E7FA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CSS Selector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B002-F28F-470B-97E0-276FA02E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several different types of selectors in CSS.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Element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Id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Class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Universal Selector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CSS Group Selector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B035B-5806-49E9-8A40-DEE82235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CD12E-81A2-4792-8C9B-5F012A53B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B3FC-8C53-4154-A21E-10A46301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CSS Element Selector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45BE-F88F-4C76-B516-671AD6D8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Example program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&lt;html&gt;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&lt;head&gt;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&lt;style&gt;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p{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   text-align: center;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   color: blue;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} 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&lt;/style&gt;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&lt;/head&gt;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&lt;body&gt;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&lt;p&gt;</a:t>
            </a:r>
            <a:r>
              <a:rPr lang="en-US" b="0" i="0" dirty="0">
                <a:effectLst/>
                <a:latin typeface="inter-regular"/>
              </a:rPr>
              <a:t>This style will be applied on every paragraph.</a:t>
            </a:r>
            <a:r>
              <a:rPr lang="en-US" b="1" i="0" dirty="0">
                <a:effectLst/>
                <a:latin typeface="inter-regular"/>
              </a:rPr>
              <a:t>&lt;/p&gt;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&lt;p</a:t>
            </a:r>
            <a:r>
              <a:rPr lang="en-US" b="0" i="0" dirty="0">
                <a:effectLst/>
                <a:latin typeface="inter-regular"/>
              </a:rPr>
              <a:t> id="para1"</a:t>
            </a:r>
            <a:r>
              <a:rPr lang="en-US" b="1" i="0" dirty="0">
                <a:effectLst/>
                <a:latin typeface="inter-regular"/>
              </a:rPr>
              <a:t>&gt;</a:t>
            </a:r>
            <a:r>
              <a:rPr lang="en-US" b="0" i="0" dirty="0">
                <a:effectLst/>
                <a:latin typeface="inter-regular"/>
              </a:rPr>
              <a:t>Me too!</a:t>
            </a:r>
            <a:r>
              <a:rPr lang="en-US" b="1" i="0" dirty="0">
                <a:effectLst/>
                <a:latin typeface="inter-regular"/>
              </a:rPr>
              <a:t>&lt;/p&gt;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&lt;p&gt;</a:t>
            </a:r>
            <a:r>
              <a:rPr lang="en-US" b="0" i="0" dirty="0">
                <a:effectLst/>
                <a:latin typeface="inter-regular"/>
              </a:rPr>
              <a:t>And me!</a:t>
            </a:r>
            <a:r>
              <a:rPr lang="en-US" b="1" i="0" dirty="0">
                <a:effectLst/>
                <a:latin typeface="inter-regular"/>
              </a:rPr>
              <a:t>&lt;/p&gt;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&lt;/body&gt;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&lt;/html&gt;</a:t>
            </a:r>
            <a:r>
              <a:rPr lang="en-US" b="0" i="0" dirty="0"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B58A-B443-46F2-A990-BD8415DA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DD1F8-CCE8-41F4-B744-2B913CE13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489-6446-4E1F-888A-D0BE98B6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CSS Id Selector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4C4-C2C0-4187-9F14-5258C19B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Example program</a:t>
            </a:r>
          </a:p>
          <a:p>
            <a:pPr marL="0" indent="0" algn="just">
              <a:buNone/>
            </a:pPr>
            <a:endParaRPr lang="en-US" b="1" i="0" dirty="0"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&lt;style&gt;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#para1 {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   text-align: center;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   color: blue;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&lt;/style&gt;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&lt;/head&gt;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&lt;body&gt;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&lt;p</a:t>
            </a:r>
            <a:r>
              <a:rPr lang="en-US" b="0" i="0" dirty="0">
                <a:effectLst/>
                <a:latin typeface="inter-regular"/>
              </a:rPr>
              <a:t> id="para1"</a:t>
            </a:r>
            <a:r>
              <a:rPr lang="en-US" b="1" i="0" dirty="0">
                <a:effectLst/>
                <a:latin typeface="inter-regular"/>
              </a:rPr>
              <a:t>&gt;</a:t>
            </a:r>
            <a:r>
              <a:rPr lang="en-US" b="0" i="0" dirty="0">
                <a:effectLst/>
                <a:latin typeface="inter-regular"/>
              </a:rPr>
              <a:t>Hello </a:t>
            </a:r>
            <a:r>
              <a:rPr lang="en-US" dirty="0" err="1">
                <a:latin typeface="inter-regular"/>
              </a:rPr>
              <a:t>lpu</a:t>
            </a:r>
            <a:r>
              <a:rPr lang="en-US" b="1" i="0" dirty="0">
                <a:effectLst/>
                <a:latin typeface="inter-regular"/>
              </a:rPr>
              <a:t>&lt;/p&gt;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&lt;p&gt;</a:t>
            </a:r>
            <a:r>
              <a:rPr lang="en-US" b="0" i="0" dirty="0">
                <a:effectLst/>
                <a:latin typeface="inter-regular"/>
              </a:rPr>
              <a:t>This paragraph will not be affected.</a:t>
            </a:r>
            <a:r>
              <a:rPr lang="en-US" b="1" i="0" dirty="0">
                <a:effectLst/>
                <a:latin typeface="inter-regular"/>
              </a:rPr>
              <a:t>&lt;/p&gt;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inter-regular"/>
              </a:rPr>
              <a:t>&lt;/body&gt;</a:t>
            </a:r>
            <a:r>
              <a:rPr lang="en-US" b="0" i="0" dirty="0"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B0A5-88CE-428E-A323-EB4166D6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B9AA-EC08-4F5E-B81A-D524D19C4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0136-2175-4430-8086-96EAEE22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CSS Class Selector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0E48-02AB-443A-9989-47926AAB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Example program</a:t>
            </a:r>
            <a:endParaRPr lang="en-US" i="0" dirty="0"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center {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    text-align: center;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    color: blue;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&lt;/style&gt;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&lt;/head&gt;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&lt;body&gt;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&lt;h1 class="center"&gt;This heading is blue and center-aligned.&lt;/h1&gt;  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inter-regular"/>
              </a:rPr>
              <a:t>&lt;p class="center"&gt;This paragraph is blue and center-aligned.&lt;/p&gt;  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CA262-F88B-4807-80F1-8E6A64D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57908-1ED0-4231-A99B-5D0957603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5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ABAA-D96A-45AF-AFF9-79D0A353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CSS Class Selector for specific element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1094-0D4E-4909-9946-57113378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05"/>
            <a:ext cx="10515600" cy="507005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Example program</a:t>
            </a: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&lt;style&gt;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p.center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text-align: center;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color: blue;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&lt;/style&gt;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&lt;/head&gt;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&lt;h1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"center"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This heading is not affected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&lt;/h1&gt;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"center"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This paragraph is blue and center-aligned.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DD72F-1788-4241-AA0A-8A0C77D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6573D-40A6-4B2E-9CB7-F95D8F09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7A8B-C6BE-490D-8BED-D5483D51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CSS Universal Selector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BD95-EF7B-4D85-B6AD-0A3021DE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Example program</a:t>
            </a: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&lt;style&gt;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*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color: green;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font-size: 20px;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&lt;/style&gt;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&lt;/head&gt;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&lt;h2&gt;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This is heading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&lt;/h2&gt;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This style will be applied on every paragraph.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"para1"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Me too!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And me!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CE308-8ABF-4BD9-8D7C-A320E1CA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264D-4619-4C49-9DCD-CBA98BA67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5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DFDC-21D6-4219-ABB6-1B4255D9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CSS Group Selector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C10560-8101-4AA6-AB8C-4CCB93E3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573939"/>
              </p:ext>
            </p:extLst>
          </p:nvPr>
        </p:nvGraphicFramePr>
        <p:xfrm>
          <a:off x="838200" y="1074822"/>
          <a:ext cx="10515597" cy="5281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999194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81283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1311432"/>
                    </a:ext>
                  </a:extLst>
                </a:gridCol>
              </a:tblGrid>
              <a:tr h="528152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 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blue;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 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blue;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 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blue;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h1,h2,p 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blue;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&lt;style&gt;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h1, h2, p {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text-align: center;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color: blue; 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&lt;/style&gt;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&lt;/head&gt;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lpu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&lt;h2&gt;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 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 smaller font)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&lt;/h2&gt;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 is a paragraph.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57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00CB2-5751-4FE8-91FF-751DAFE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B34A2-ABFC-4E3D-896E-5D8B2753A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089F-83C0-4582-B220-98AF8B2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erdana"/>
              </a:rPr>
              <a:t>CSS Background</a:t>
            </a:r>
            <a:br>
              <a:rPr lang="en-US" b="1" i="0" dirty="0">
                <a:solidFill>
                  <a:srgbClr val="0070C0"/>
                </a:solidFill>
                <a:effectLst/>
                <a:latin typeface="erdana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35EE-7C9B-4BEE-A4C9-33FE9EB5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CSS background property is used to define the background effects on element. There are 5 CSS background properties that affects the HTML elements:</a:t>
            </a:r>
          </a:p>
          <a:p>
            <a:pPr marL="1262063" indent="-1262063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background-color</a:t>
            </a:r>
          </a:p>
          <a:p>
            <a:pPr marL="1262063" indent="-1262063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background-image</a:t>
            </a:r>
          </a:p>
          <a:p>
            <a:pPr marL="1262063" indent="-1262063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background-repeat</a:t>
            </a:r>
          </a:p>
          <a:p>
            <a:pPr marL="1262063" indent="-1262063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background-attachment</a:t>
            </a:r>
          </a:p>
          <a:p>
            <a:pPr marL="1262063" indent="-1262063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background-position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2044D-538A-4E6E-A65E-D88C5B70B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B06D5-D904-46E5-A849-66229CFA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B9C-4AA1-47C0-8B50-8311852A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8193-BEC5-4F64-8621-119B4CDE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1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 of the following CSS list properties is/are correct?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Set different list item markers for ordered list</a:t>
            </a:r>
          </a:p>
          <a:p>
            <a:pPr marL="514350" indent="-514350">
              <a:buAutoNum type="alphaUcParenR"/>
            </a:pPr>
            <a:r>
              <a:rPr lang="en-US" dirty="0"/>
              <a:t> Set different list item markers for unordered lists</a:t>
            </a:r>
          </a:p>
          <a:p>
            <a:pPr marL="514350" indent="-514350">
              <a:buAutoNum type="alphaUcParenR"/>
            </a:pPr>
            <a:r>
              <a:rPr lang="en-US" dirty="0"/>
              <a:t>Set an image as the list item marker</a:t>
            </a:r>
          </a:p>
          <a:p>
            <a:pPr marL="514350" indent="-514350">
              <a:buAutoNum type="alphaUcParenR"/>
            </a:pPr>
            <a:r>
              <a:rPr lang="en-US" dirty="0"/>
              <a:t>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55650-DAF5-4B6E-90B9-E468BFB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35249-73FF-44FE-B6FD-64A4EA870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8523-DC85-418D-8910-B037B8BD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136B-4DD6-4785-A495-FF0D3830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……….. Is used to define a special state of an element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Pseudo-tag</a:t>
            </a:r>
          </a:p>
          <a:p>
            <a:pPr marL="514350" indent="-514350">
              <a:buAutoNum type="alphaUcParenR"/>
            </a:pPr>
            <a:r>
              <a:rPr lang="en-US" dirty="0"/>
              <a:t> pseudo-element</a:t>
            </a:r>
          </a:p>
          <a:p>
            <a:pPr marL="514350" indent="-514350">
              <a:buAutoNum type="alphaUcParenR"/>
            </a:pPr>
            <a:r>
              <a:rPr lang="en-US" dirty="0"/>
              <a:t>Pseudo-id</a:t>
            </a:r>
          </a:p>
          <a:p>
            <a:pPr marL="514350" indent="-514350">
              <a:buAutoNum type="alphaUcParenR"/>
            </a:pPr>
            <a:r>
              <a:rPr lang="en-US" dirty="0"/>
              <a:t>Pseudo-class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19A28-2D0C-4453-83D2-28EECBF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815B-0163-4808-BF6B-F9230DB85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7901-21AE-488D-90DD-AA7FCD5B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8C3D-7B75-427A-9C84-69A496C1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 following selectors selects any tag with an id attribute set?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 err="1"/>
              <a:t>E#id</a:t>
            </a:r>
            <a:r>
              <a:rPr lang="en-US" dirty="0"/>
              <a:t>		B) .class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 #id			D)*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F72F-02AD-487A-94FA-769AADE8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0AD78-C396-4D5C-875D-3CEBA8566E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8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B155-C50E-4092-A26B-7D10DDCE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Text &amp; font properties in CSS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EF39-5E51-476F-8CDD-3DC0CB02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Font properties</a:t>
            </a:r>
          </a:p>
          <a:p>
            <a:pPr marL="1614488" indent="-1614488">
              <a:buFont typeface="Wingdings" panose="05000000000000000000" pitchFamily="2" charset="2"/>
              <a:buChar char="v"/>
            </a:pPr>
            <a:r>
              <a:rPr lang="en-US" dirty="0"/>
              <a:t>Font color</a:t>
            </a:r>
          </a:p>
          <a:p>
            <a:pPr marL="1614488" indent="-1614488">
              <a:buFont typeface="Wingdings" panose="05000000000000000000" pitchFamily="2" charset="2"/>
              <a:buChar char="v"/>
            </a:pPr>
            <a:r>
              <a:rPr lang="en-US" dirty="0"/>
              <a:t>Font family</a:t>
            </a:r>
          </a:p>
          <a:p>
            <a:pPr marL="1614488" indent="-1614488">
              <a:buFont typeface="Wingdings" panose="05000000000000000000" pitchFamily="2" charset="2"/>
              <a:buChar char="v"/>
            </a:pPr>
            <a:r>
              <a:rPr lang="en-US" dirty="0"/>
              <a:t>Font size</a:t>
            </a:r>
          </a:p>
          <a:p>
            <a:pPr marL="1614488" indent="-1614488">
              <a:buFont typeface="Wingdings" panose="05000000000000000000" pitchFamily="2" charset="2"/>
              <a:buChar char="v"/>
            </a:pPr>
            <a:r>
              <a:rPr lang="en-US" dirty="0"/>
              <a:t>Font style</a:t>
            </a:r>
          </a:p>
          <a:p>
            <a:pPr marL="1614488" indent="-1614488">
              <a:buFont typeface="Wingdings" panose="05000000000000000000" pitchFamily="2" charset="2"/>
              <a:buChar char="v"/>
            </a:pPr>
            <a:r>
              <a:rPr lang="en-US" dirty="0"/>
              <a:t>Font variant</a:t>
            </a:r>
          </a:p>
          <a:p>
            <a:pPr marL="1614488" indent="-1614488">
              <a:buFont typeface="Wingdings" panose="05000000000000000000" pitchFamily="2" charset="2"/>
              <a:buChar char="v"/>
            </a:pPr>
            <a:r>
              <a:rPr lang="en-US" dirty="0"/>
              <a:t>Font 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D50F-05AC-44B1-887F-138CDE9F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9BAB9-FEBE-4156-B8A0-77C42526D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0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B3BF-A5D9-4CD6-8697-9DD91E55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Text properties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44D9-70D2-47CD-B73D-A9025BA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B0F18-528C-427B-9469-D90FBD0F4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097C67-1D1F-463E-ACCA-2B79B371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Color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Direction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Letter-spacing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Word-spacing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Text-indent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Text-align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Text-transform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Text-decoration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White-space</a:t>
            </a:r>
          </a:p>
          <a:p>
            <a:pPr marL="1343025" indent="-1343025">
              <a:buFont typeface="Wingdings" panose="05000000000000000000" pitchFamily="2" charset="2"/>
              <a:buChar char="v"/>
            </a:pPr>
            <a:r>
              <a:rPr lang="en-US" dirty="0"/>
              <a:t>Text-shadow</a:t>
            </a:r>
          </a:p>
        </p:txBody>
      </p:sp>
    </p:spTree>
    <p:extLst>
      <p:ext uri="{BB962C8B-B14F-4D97-AF65-F5344CB8AC3E}">
        <p14:creationId xmlns:p14="http://schemas.microsoft.com/office/powerpoint/2010/main" val="324236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24C6-3F60-421B-930F-51A0680F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4934-2384-4A35-937B-7364A822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property sets the size of the font?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font-size			b) font-variant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font-style		d) font-weight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515FF-C058-4114-A76F-00DD0783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59EB9-6030-40A7-AA29-C7EF24E174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0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0516-9453-4CB0-92D0-76AF221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5864-A695-42CC-8E27-B2C93546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Property controls the display of small caps?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font-size			b) font-variant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 font-style		d) font-weight</a:t>
            </a: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E2C96-2307-45D4-ACDA-ADA165A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F2172-1ED3-42C2-8AA2-79DE1F408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6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EF57-FB1E-42DB-AB25-B5054DEB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1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latin typeface="zillaslab"/>
              </a:rPr>
              <a:t>Introduction to the CSS basic box model</a:t>
            </a:r>
            <a:br>
              <a:rPr lang="en-US" b="1" i="0" dirty="0">
                <a:solidFill>
                  <a:srgbClr val="1B1B1B"/>
                </a:solidFill>
                <a:effectLst/>
                <a:latin typeface="zillaslab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0F96-7DA6-40D8-AD65-883171E2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When laying out a document, the browser's rendering engine represents each element as a rectangular box according to the standard 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CSS basic box model</a:t>
            </a:r>
            <a:r>
              <a:rPr lang="en-US" sz="2400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CSS determines the size, position, and properties (color, background, border size, etc.) of these boxes.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B6C89-A2EA-4709-B539-FFB6F023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E6C1C-95D9-4E64-9231-CE233177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2" t="22677" r="30921" b="23262"/>
          <a:stretch/>
        </p:blipFill>
        <p:spPr>
          <a:xfrm>
            <a:off x="2502569" y="2711116"/>
            <a:ext cx="8037094" cy="401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D1473-4E96-4E3B-9992-2D6547AD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E812-6168-4ACF-9AE6-CBE533A8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7"/>
            <a:ext cx="10515600" cy="1325563"/>
          </a:xfrm>
        </p:spPr>
        <p:txBody>
          <a:bodyPr/>
          <a:lstStyle/>
          <a:p>
            <a:r>
              <a:rPr lang="en-US" dirty="0"/>
              <a:t>CSS Position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F040B7-1619-48C3-BF4E-BE18ED8A9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83591"/>
              </p:ext>
            </p:extLst>
          </p:nvPr>
        </p:nvGraphicFramePr>
        <p:xfrm>
          <a:off x="838200" y="1363580"/>
          <a:ext cx="10515600" cy="5357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69999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69129482"/>
                    </a:ext>
                  </a:extLst>
                </a:gridCol>
              </a:tblGrid>
              <a:tr h="78358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681550"/>
                  </a:ext>
                </a:extLst>
              </a:tr>
              <a:tr h="45743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.element {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position: relative; top: 20px;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"parent"&gt;</a:t>
                      </a:r>
                      <a:r>
                        <a:rPr lang="en-US" dirty="0"/>
                        <a:t> Parent element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"element"&gt;</a:t>
                      </a:r>
                      <a:r>
                        <a:rPr lang="en-US" dirty="0"/>
                        <a:t>Child element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.parent { border: 2px solid #0074d9; color: #0074d9; padding: 20px; }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.element { border: 1px dotted #000; background-color: #eee; padding: 20px; color: #000; position: relative; margin-top: 10px; animation: push ease 5s alternate infinite; animation-delay: 1.5s; }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@keyframes push { 0% { left: 0; top: 0; } 50% { left: -100px; top: 100px; } 100% { top: 50px; left: 50px; } } body, html { height: 100%; }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{ display: flex; justify-content: center; align-items: center; 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647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A380-FD3B-487B-829A-BCF02604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5D236-9087-437B-9905-BA6F214BE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1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B54F-208B-4CDC-9E8A-7D482A6F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085D-8AF2-4A49-B39C-4755FD50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Static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Relative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Absolute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Fixed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Sticky</a:t>
            </a:r>
          </a:p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inherit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67323-1C1C-4F15-A81D-F4AD89A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38906-CB5F-44EC-9A31-212719014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2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CFE9-EBCD-4BA3-B8EB-01EFFF47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erdana"/>
              </a:rPr>
              <a:t>CSS Border</a:t>
            </a:r>
            <a:br>
              <a:rPr lang="en-US" b="1" i="0" dirty="0">
                <a:solidFill>
                  <a:srgbClr val="0070C0"/>
                </a:solidFill>
                <a:effectLst/>
                <a:latin typeface="erdana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D2E9-D3FE-47E5-81EA-5899BE37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CSS border is a shorthand property used to set the border on an element.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CSS border properties are use to specify the style, color and size of the border of an element. The CSS border properties are given below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border-style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border-color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border-width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border-radius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D7C90-542F-498F-8F83-F5ED87453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B2920-796D-4591-A08E-1B6CD417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ED27-D78A-44D4-A17D-23C4C242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MD Primer Bold"/>
              </a:rPr>
              <a:t>Absolute</a:t>
            </a:r>
            <a:br>
              <a:rPr lang="en-US" b="1" i="0" dirty="0">
                <a:solidFill>
                  <a:srgbClr val="000000"/>
                </a:solidFill>
                <a:effectLst/>
                <a:latin typeface="MD Primer Bold"/>
              </a:rPr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B0AFC9-6204-411F-AA3E-CAE8C31EB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787367"/>
              </p:ext>
            </p:extLst>
          </p:nvPr>
        </p:nvGraphicFramePr>
        <p:xfrm>
          <a:off x="1128409" y="1825625"/>
          <a:ext cx="10225391" cy="489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7591">
                  <a:extLst>
                    <a:ext uri="{9D8B030D-6E8A-4147-A177-3AD203B41FA5}">
                      <a16:colId xmlns:a16="http://schemas.microsoft.com/office/drawing/2014/main" val="34119351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36581484"/>
                    </a:ext>
                  </a:extLst>
                </a:gridCol>
              </a:tblGrid>
              <a:tr h="1052137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93885"/>
                  </a:ext>
                </a:extLst>
              </a:tr>
              <a:tr h="38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{ position: absolute; }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"parent"&gt;</a:t>
                      </a:r>
                      <a:r>
                        <a:rPr lang="en-US" dirty="0"/>
                        <a:t> Parent element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"element"&gt;</a:t>
                      </a:r>
                      <a:r>
                        <a:rPr lang="en-US" dirty="0"/>
                        <a:t>Child element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.parent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#0074d9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#0074d9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  <a:r>
                        <a:rPr lang="en-US" dirty="0"/>
                        <a:t>;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.element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dotted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#eee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</a:t>
                      </a:r>
                      <a:r>
                        <a:rPr lang="en-US" dirty="0"/>
                        <a:t>; }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Alignment styles */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US" dirty="0"/>
                        <a:t>; }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/>
                        <a:t> {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justify-content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align-items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dirty="0"/>
                        <a:t>; }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79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685F7-4459-470B-9966-10A735C7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1B1E0-7EC4-4B9A-841B-25C000F9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211-DFE6-4219-A565-70B7BB3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MD Primer Bold"/>
              </a:rPr>
              <a:t>Fixed</a:t>
            </a:r>
            <a:br>
              <a:rPr lang="en-US" b="1" i="0" dirty="0">
                <a:solidFill>
                  <a:srgbClr val="000000"/>
                </a:solidFill>
                <a:effectLst/>
                <a:latin typeface="MD Primer Bold"/>
              </a:rPr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A94F43-7B76-4A44-963A-7BA5FD254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46044"/>
              </p:ext>
            </p:extLst>
          </p:nvPr>
        </p:nvGraphicFramePr>
        <p:xfrm>
          <a:off x="838200" y="1225685"/>
          <a:ext cx="10515600" cy="542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044709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5675640"/>
                    </a:ext>
                  </a:extLst>
                </a:gridCol>
              </a:tblGrid>
              <a:tr h="692885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69281"/>
                  </a:ext>
                </a:extLst>
              </a:tr>
              <a:tr h="472951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"parent"&gt;</a:t>
                      </a:r>
                      <a:r>
                        <a:rPr lang="en-US" dirty="0"/>
                        <a:t> Parent element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"element"&gt;</a:t>
                      </a:r>
                      <a:r>
                        <a:rPr lang="en-US" dirty="0"/>
                        <a:t>Child element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&lt;p&gt;</a:t>
                      </a:r>
                      <a:r>
                        <a:rPr lang="en-US" dirty="0"/>
                        <a:t>Lorem ipsum dolor sit </a:t>
                      </a:r>
                      <a:r>
                        <a:rPr lang="en-US" dirty="0" err="1"/>
                        <a:t>amet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consectetur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adipisicing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elit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Officiis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iure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quisquam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consequuntur</a:t>
                      </a:r>
                      <a:r>
                        <a:rPr lang="en-US" dirty="0"/>
                        <a:t> id, </a:t>
                      </a:r>
                      <a:r>
                        <a:rPr lang="en-US" dirty="0" err="1"/>
                        <a:t>iusto</a:t>
                      </a:r>
                      <a:r>
                        <a:rPr lang="en-US" dirty="0"/>
                        <a:t> vitae </a:t>
                      </a:r>
                      <a:r>
                        <a:rPr lang="en-US" dirty="0" err="1"/>
                        <a:t>molestiae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assumenda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ipsam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eaque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ipsa</a:t>
                      </a:r>
                      <a:r>
                        <a:rPr lang="en-US" dirty="0"/>
                        <a:t> sit&lt;/P&gt;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.parent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#0074d9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margin-top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50px</a:t>
                      </a:r>
                      <a:r>
                        <a:rPr lang="en-US" dirty="0"/>
                        <a:t>; }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.element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lighten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#0074d9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dirty="0"/>
                        <a:t>);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opacity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.85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20px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.9</a:t>
                      </a:r>
                      <a:r>
                        <a:rPr lang="en-US" dirty="0"/>
                        <a:t>); 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/>
                        <a:t>; }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Alignment styles */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lang="en-US" dirty="0"/>
                        <a:t>; }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max-width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600px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margin-top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40px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r>
                        <a:rPr lang="en-US" dirty="0"/>
                        <a:t>;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r>
                        <a:rPr lang="en-US" dirty="0"/>
                        <a:t> 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flex-direction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justify-content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dirty="0"/>
                        <a:t>;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align-items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r>
                        <a:rPr lang="en-US" dirty="0"/>
                        <a:t>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2723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1A817-AB31-4071-A960-DE9DCECD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274E4-F4CD-4034-8B2D-318AC9A32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3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CD23-E772-44CF-ABE8-660AD1B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MD Primer Bold"/>
              </a:rPr>
              <a:t>Sticky</a:t>
            </a:r>
            <a:br>
              <a:rPr lang="en-US" b="1" i="0" dirty="0">
                <a:solidFill>
                  <a:srgbClr val="000000"/>
                </a:solidFill>
                <a:effectLst/>
                <a:latin typeface="MD Primer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0CA5-6B79-4078-9D75-CF7FB20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F5D67B"/>
                </a:solidFill>
                <a:effectLst/>
                <a:latin typeface="SFMono-Regular"/>
              </a:rPr>
              <a:t>.</a:t>
            </a:r>
            <a:r>
              <a:rPr lang="en-US" b="0" i="0" dirty="0">
                <a:solidFill>
                  <a:srgbClr val="002060"/>
                </a:solidFill>
                <a:effectLst/>
                <a:latin typeface="SFMono-Regular"/>
              </a:rPr>
              <a:t>element {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SFMono-Regular"/>
              </a:rPr>
              <a:t>position: sticky; top: 50px;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2060"/>
                </a:solidFill>
                <a:effectLst/>
                <a:latin typeface="SFMono-Regular"/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8D96-D177-477A-9AAF-16212B05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AF97E-F3A5-4A1E-A940-FA1598279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623F-4566-413A-A0CC-C056F08B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9D48-5A5A-4623-8F8C-F14E080F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display property value is described by treats the element as inline?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inline-block		b) list-item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 block			d) inline</a:t>
            </a:r>
            <a:br>
              <a:rPr lang="en-US" sz="18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61B96-C9E3-4F36-A1D6-75D7F9D1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207A-235A-4523-AFC4-8A19D68A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4EEA-1540-4AEA-B021-AEF6EFE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3477-724E-488C-8532-963B75ED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visibility property value is described by The element is not visible, but the layout of surrounding elements is not affected?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visible			b) hidden</a:t>
            </a:r>
          </a:p>
          <a:p>
            <a:pPr marL="0" indent="0">
              <a:buNone/>
            </a:pPr>
            <a:b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collapse			d) none of the mentioned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7633E-F5C8-44B8-83A5-DDF0EC3B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4E025-158F-4C31-A34A-33168C01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8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667D-B6C7-4A9D-A7D3-F1017C9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All CSS Position Properties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9409-1908-44A6-B7AD-95FBED7C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Bottom</a:t>
            </a:r>
          </a:p>
          <a:p>
            <a:pPr lvl="1"/>
            <a:r>
              <a:rPr lang="en-US" dirty="0"/>
              <a:t>Clip</a:t>
            </a:r>
          </a:p>
          <a:p>
            <a:pPr lvl="1"/>
            <a:r>
              <a:rPr lang="en-US" dirty="0" err="1"/>
              <a:t>Cursur</a:t>
            </a:r>
            <a:endParaRPr lang="en-US" dirty="0"/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Overflow</a:t>
            </a:r>
          </a:p>
          <a:p>
            <a:pPr lvl="1"/>
            <a:r>
              <a:rPr lang="en-US" dirty="0"/>
              <a:t>Right</a:t>
            </a:r>
          </a:p>
          <a:p>
            <a:pPr lvl="1"/>
            <a:r>
              <a:rPr lang="en-US" dirty="0"/>
              <a:t>Top</a:t>
            </a:r>
          </a:p>
          <a:p>
            <a:pPr lvl="1"/>
            <a:r>
              <a:rPr lang="en-US" dirty="0"/>
              <a:t>Z-index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D72-3E65-4B8E-8531-40E519CF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BA19A-71B2-4649-84EB-1DCB8E53C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4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8F-9B6B-4D97-B7F8-77202C1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Power grid webpages using external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CF111-1A95-43EA-A210-ADCF0F17C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71" r="3279" b="10998"/>
          <a:stretch/>
        </p:blipFill>
        <p:spPr>
          <a:xfrm>
            <a:off x="1203159" y="2085474"/>
            <a:ext cx="9817768" cy="4219073"/>
          </a:xfrm>
        </p:spPr>
      </p:pic>
    </p:spTree>
    <p:extLst>
      <p:ext uri="{BB962C8B-B14F-4D97-AF65-F5344CB8AC3E}">
        <p14:creationId xmlns:p14="http://schemas.microsoft.com/office/powerpoint/2010/main" val="518752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75F5-4371-4342-B816-19EE630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webpages using internal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7CEA3-A7BB-4DEB-9852-AE314358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0" t="23497" r="41995" b="11737"/>
          <a:stretch/>
        </p:blipFill>
        <p:spPr>
          <a:xfrm>
            <a:off x="2233534" y="2293495"/>
            <a:ext cx="7375161" cy="5078865"/>
          </a:xfrm>
        </p:spPr>
      </p:pic>
    </p:spTree>
    <p:extLst>
      <p:ext uri="{BB962C8B-B14F-4D97-AF65-F5344CB8AC3E}">
        <p14:creationId xmlns:p14="http://schemas.microsoft.com/office/powerpoint/2010/main" val="3475399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441-4B9A-4D72-A941-F8F3220A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Navigation Bars</a:t>
            </a:r>
            <a:b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09CA-5F82-446E-9E3A-8A19CA85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D5156"/>
                </a:solidFill>
                <a:effectLst/>
                <a:latin typeface="Calibri (Body)"/>
                <a:cs typeface="Arial" panose="020B0604020202020204" pitchFamily="34" charset="0"/>
              </a:rPr>
              <a:t>A navigation bar is a section of a </a:t>
            </a:r>
            <a:r>
              <a:rPr lang="en-US" i="0" dirty="0">
                <a:solidFill>
                  <a:srgbClr val="FF0000"/>
                </a:solidFill>
                <a:effectLst/>
                <a:latin typeface="Calibri (Body)"/>
                <a:cs typeface="Arial" panose="020B0604020202020204" pitchFamily="34" charset="0"/>
              </a:rPr>
              <a:t>graphical user interface </a:t>
            </a:r>
            <a:r>
              <a:rPr lang="en-US" i="0" dirty="0">
                <a:solidFill>
                  <a:srgbClr val="4D5156"/>
                </a:solidFill>
                <a:effectLst/>
                <a:latin typeface="Calibri (Body)"/>
                <a:cs typeface="Arial" panose="020B0604020202020204" pitchFamily="34" charset="0"/>
              </a:rPr>
              <a:t>intended to aid visitors in accessing information. </a:t>
            </a:r>
          </a:p>
          <a:p>
            <a:pPr marL="0" indent="0">
              <a:buNone/>
            </a:pPr>
            <a:endParaRPr lang="en-US" i="0" dirty="0">
              <a:solidFill>
                <a:srgbClr val="4D5156"/>
              </a:solidFill>
              <a:effectLst/>
              <a:latin typeface="Calibri (Body)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4D5156"/>
                </a:solidFill>
                <a:effectLst/>
                <a:latin typeface="Calibri (Body)"/>
                <a:cs typeface="Arial" panose="020B0604020202020204" pitchFamily="34" charset="0"/>
              </a:rPr>
              <a:t>Navigation bars are implemented in </a:t>
            </a:r>
            <a:r>
              <a:rPr lang="en-US" i="0" dirty="0">
                <a:solidFill>
                  <a:srgbClr val="FF0000"/>
                </a:solidFill>
                <a:effectLst/>
                <a:latin typeface="Calibri (Body)"/>
                <a:cs typeface="Arial" panose="020B0604020202020204" pitchFamily="34" charset="0"/>
              </a:rPr>
              <a:t>file browsers, web browsers </a:t>
            </a:r>
            <a:r>
              <a:rPr lang="en-US" i="0" dirty="0">
                <a:solidFill>
                  <a:srgbClr val="4D5156"/>
                </a:solidFill>
                <a:effectLst/>
                <a:latin typeface="Calibri (Body)"/>
                <a:cs typeface="Arial" panose="020B0604020202020204" pitchFamily="34" charset="0"/>
              </a:rPr>
              <a:t>and as a design element of some web sites.</a:t>
            </a:r>
          </a:p>
          <a:p>
            <a:pPr marL="0" indent="0">
              <a:buNone/>
            </a:pPr>
            <a:endParaRPr lang="en-US" i="0" dirty="0">
              <a:solidFill>
                <a:srgbClr val="4D5156"/>
              </a:solidFill>
              <a:effectLst/>
              <a:latin typeface="Calibri (Body)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Calibri (Body)"/>
                <a:cs typeface="Arial" panose="020B0604020202020204" pitchFamily="34" charset="0"/>
              </a:rPr>
              <a:t>A navigation bar is basically a </a:t>
            </a:r>
            <a:r>
              <a:rPr lang="en-US" i="0" dirty="0">
                <a:solidFill>
                  <a:srgbClr val="FF0000"/>
                </a:solidFill>
                <a:effectLst/>
                <a:latin typeface="Calibri (Body)"/>
                <a:cs typeface="Arial" panose="020B0604020202020204" pitchFamily="34" charset="0"/>
              </a:rPr>
              <a:t>list of links</a:t>
            </a:r>
            <a:r>
              <a:rPr lang="en-US" i="0" dirty="0">
                <a:solidFill>
                  <a:srgbClr val="000000"/>
                </a:solidFill>
                <a:effectLst/>
                <a:latin typeface="Calibri (Body)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 (Body)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Calibri (Body)"/>
                <a:cs typeface="Arial" panose="020B0604020202020204" pitchFamily="34" charset="0"/>
              </a:rPr>
              <a:t> Using the </a:t>
            </a:r>
            <a:r>
              <a:rPr lang="en-US" i="0" dirty="0">
                <a:solidFill>
                  <a:srgbClr val="FF0000"/>
                </a:solidFill>
                <a:effectLst/>
                <a:latin typeface="Calibri (Body)"/>
                <a:cs typeface="Arial" panose="020B0604020202020204" pitchFamily="34" charset="0"/>
              </a:rPr>
              <a:t>&lt;ul&gt; </a:t>
            </a:r>
            <a:r>
              <a:rPr lang="en-US" i="0" dirty="0">
                <a:solidFill>
                  <a:srgbClr val="000000"/>
                </a:solidFill>
                <a:effectLst/>
                <a:latin typeface="Calibri (Body)"/>
                <a:cs typeface="Arial" panose="020B0604020202020204" pitchFamily="34" charset="0"/>
              </a:rPr>
              <a:t>and </a:t>
            </a:r>
            <a:r>
              <a:rPr lang="en-US" i="0" dirty="0">
                <a:solidFill>
                  <a:srgbClr val="FF0000"/>
                </a:solidFill>
                <a:effectLst/>
                <a:latin typeface="Calibri (Body)"/>
                <a:cs typeface="Arial" panose="020B0604020202020204" pitchFamily="34" charset="0"/>
              </a:rPr>
              <a:t>&lt;li&gt; </a:t>
            </a:r>
            <a:r>
              <a:rPr lang="en-US" i="0" dirty="0">
                <a:solidFill>
                  <a:srgbClr val="000000"/>
                </a:solidFill>
                <a:effectLst/>
                <a:latin typeface="Calibri (Body)"/>
                <a:cs typeface="Arial" panose="020B0604020202020204" pitchFamily="34" charset="0"/>
              </a:rPr>
              <a:t>elements makes perfect</a:t>
            </a:r>
            <a:endParaRPr lang="en-US" dirty="0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BD35E-989C-477B-A936-8247FCDB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6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BBBB-C329-4278-8C37-35171389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714-AD8B-4D07-8CA6-0748F76E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  &lt;li&gt;&lt;a href="#"&gt;Home&lt;/a&gt;&lt;/li&gt;</a:t>
            </a:r>
          </a:p>
          <a:p>
            <a:pPr marL="0" indent="0">
              <a:buNone/>
            </a:pPr>
            <a:r>
              <a:rPr lang="it-IT" dirty="0"/>
              <a:t>  &lt;li&gt;&lt;a href="#"&gt;About&lt;/a&gt;&lt;/li&gt;</a:t>
            </a:r>
          </a:p>
          <a:p>
            <a:pPr marL="0" indent="0">
              <a:buNone/>
            </a:pPr>
            <a:r>
              <a:rPr lang="it-IT" dirty="0"/>
              <a:t>  &lt;li&gt;&lt;a href="#"&gt;Blog&lt;/a&gt;&lt;/li&gt;</a:t>
            </a:r>
          </a:p>
          <a:p>
            <a:pPr marL="0" indent="0">
              <a:buNone/>
            </a:pPr>
            <a:r>
              <a:rPr lang="it-IT" dirty="0"/>
              <a:t>  &lt;li&gt;&lt;a href="#"&gt;Carrers&lt;/a&gt;&lt;/li&gt;</a:t>
            </a:r>
          </a:p>
          <a:p>
            <a:pPr marL="0" indent="0">
              <a:buNone/>
            </a:pPr>
            <a:r>
              <a:rPr lang="it-IT" dirty="0"/>
              <a:t>  &lt;li&gt;&lt;a href="#"&gt;Contact us&lt;/a&gt;&lt;/li&gt;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A4C95-0C08-4E18-BD5F-C7EA663B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3146F7-D860-4276-B20B-25A9AED2CD51}"/>
              </a:ext>
            </a:extLst>
          </p:cNvPr>
          <p:cNvSpPr/>
          <p:nvPr/>
        </p:nvSpPr>
        <p:spPr>
          <a:xfrm>
            <a:off x="7630510" y="1986455"/>
            <a:ext cx="3723290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&lt; body&gt;…..&lt;/body&gt;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95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8A67-59B1-40FF-ABA0-CEFD4B2C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erdana"/>
              </a:rPr>
              <a:t>CSS border-style</a:t>
            </a:r>
            <a:br>
              <a:rPr lang="en-US" b="1" i="0" dirty="0">
                <a:solidFill>
                  <a:srgbClr val="0070C0"/>
                </a:solidFill>
                <a:effectLst/>
                <a:latin typeface="erdana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5378-A20B-462A-8ABC-E13DF444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"none"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"dotted"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dotted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"dashed"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dashed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"solid"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solid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"double"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double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"groove"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groove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"ridge"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ridge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"inset"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 inset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"outset"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An outset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"hidden"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 hidden border.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&lt;/p&gt;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979488" indent="-979488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&lt;/body&gt;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55E08-83BE-4D82-ACD7-DAE74B409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8470C-3A64-4011-AAF4-B290717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1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1EEC-FBAA-4294-BDB8-015DD1F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5B88-38DA-4780-AFFE-4E652D6E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 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list-style-type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Removes the bullets. No need list markers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               </a:t>
            </a:r>
            <a:b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remove browser default settings)</a:t>
            </a:r>
            <a:b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</a:t>
            </a: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l-PL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pl-P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7986-4AD1-40DD-ADCE-7119C7B8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AB8B5-247E-4625-9218-F066B51B30F8}"/>
              </a:ext>
            </a:extLst>
          </p:cNvPr>
          <p:cNvSpPr/>
          <p:nvPr/>
        </p:nvSpPr>
        <p:spPr>
          <a:xfrm>
            <a:off x="5423338" y="3846786"/>
            <a:ext cx="4729655" cy="1325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&lt;Style&gt;…….&lt;/style&gt;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750052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11BF-2716-4C92-93A3-0E4A9517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D999-9388-4C5C-ADD9-25FFBAED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41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45332E-EFB8-42A2-9D1D-7D0E05D05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51" b="7390"/>
          <a:stretch/>
        </p:blipFill>
        <p:spPr>
          <a:xfrm>
            <a:off x="1155033" y="1983719"/>
            <a:ext cx="8810712" cy="4240618"/>
          </a:xfrm>
        </p:spPr>
      </p:pic>
    </p:spTree>
    <p:extLst>
      <p:ext uri="{BB962C8B-B14F-4D97-AF65-F5344CB8AC3E}">
        <p14:creationId xmlns:p14="http://schemas.microsoft.com/office/powerpoint/2010/main" val="1476944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2562-A964-4BC4-BD53-146206C2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CSS Dropdown Menus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9DE6-7B1B-440E-8BDC-2DBF7DEF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Description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Dropdown menu is used for displaying the links in a list format.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dropdown box that appears when the user moves the mouse over an element.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 Program  (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a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hoverable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dropdown with CSS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/>
              <a:t>&lt;div class="Dropdown"&gt;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&lt;button class="</a:t>
            </a:r>
            <a:r>
              <a:rPr lang="en-US" dirty="0" err="1"/>
              <a:t>dropbtn</a:t>
            </a:r>
            <a:r>
              <a:rPr lang="en-US" dirty="0"/>
              <a:t>"&gt;About Us&lt;/button&gt;</a:t>
            </a:r>
          </a:p>
          <a:p>
            <a:pPr marL="457200" lvl="1" indent="0">
              <a:buNone/>
            </a:pPr>
            <a:r>
              <a:rPr lang="en-US" dirty="0"/>
              <a:t>  			&lt;div class="dropdown-content"&gt;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="#"&gt;Company Overview&lt;/a&gt;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 dirty="0" err="1"/>
              <a:t>vission</a:t>
            </a:r>
            <a:r>
              <a:rPr lang="en-US" dirty="0"/>
              <a:t> &amp; Mission&lt;/a&gt;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="#"&gt;Our Network&lt;/a&gt;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 Milestones&lt;/a&gt;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 </a:t>
            </a:r>
            <a:r>
              <a:rPr lang="en-US" dirty="0" err="1"/>
              <a:t>Accoladers</a:t>
            </a:r>
            <a:r>
              <a:rPr lang="en-US" dirty="0"/>
              <a:t> &amp; Awards&lt;/a&gt;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 Certificate&lt;/a&gt;</a:t>
            </a:r>
          </a:p>
          <a:p>
            <a:pPr marL="457200" lvl="1" indent="0">
              <a:buNone/>
            </a:pPr>
            <a:r>
              <a:rPr lang="en-US" dirty="0"/>
              <a:t>  					&lt;a </a:t>
            </a:r>
            <a:r>
              <a:rPr lang="en-US" dirty="0" err="1"/>
              <a:t>href</a:t>
            </a:r>
            <a:r>
              <a:rPr lang="en-US" dirty="0"/>
              <a:t>="#"&gt; Board &amp; directors&lt;/a&gt;</a:t>
            </a:r>
          </a:p>
          <a:p>
            <a:pPr marL="457200" lvl="1" indent="0">
              <a:buNone/>
            </a:pPr>
            <a:r>
              <a:rPr lang="en-US" dirty="0"/>
              <a:t>  			&lt;/div&gt;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41253-4BBD-4C0C-AF26-6E85E512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E0B2-E2F4-4127-8EBF-776FC941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program code for this?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C31B9E-C0D2-4B70-826A-11EEF4CE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44" b="6812"/>
          <a:stretch/>
        </p:blipFill>
        <p:spPr>
          <a:xfrm>
            <a:off x="1106907" y="1690688"/>
            <a:ext cx="9532606" cy="48021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21E0F-4710-4702-BC41-E1832AD8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1034-FF9F-480A-A55A-17E25994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erdana"/>
              </a:rPr>
              <a:t>CSS border-width</a:t>
            </a:r>
            <a:br>
              <a:rPr lang="en-US" b="1" i="0" dirty="0">
                <a:solidFill>
                  <a:srgbClr val="0070C0"/>
                </a:solidFill>
                <a:effectLst/>
                <a:latin typeface="erdana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E1D-01B0-4A6A-897B-A1BD7730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05097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&lt;style&gt;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p.one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border-style: solid;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border-width: 5px;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p.two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border-style: solid;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border-width: medium;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p.three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border-style: solid;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border-width: 1px;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&lt;/style&gt;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15E44-3176-4F9D-85B4-369D068F8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E4873-D7FD-4047-8B57-D2DC2CA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004-AE71-4223-9F3D-9FFA8462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erdana"/>
              </a:rPr>
              <a:t>CSS border-color</a:t>
            </a:r>
            <a:br>
              <a:rPr lang="en-US" b="1" i="0" dirty="0">
                <a:solidFill>
                  <a:srgbClr val="0070C0"/>
                </a:solidFill>
                <a:effectLst/>
                <a:latin typeface="erdana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1D1B-C8DD-4444-87C0-D52E5EE4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Name: It specifies the color name. For example: "red".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RGB: It specifies the RGB value of the color. For example: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(255,0,0)".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Hex: It specifies the hex value of the color. For example: "#ff0000".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p.one {  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border-style: solid;  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border-color: red;  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1436688" indent="-1436688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p.two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border-style: solid;  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border-color: #98bf21;  </a:t>
            </a:r>
          </a:p>
          <a:p>
            <a:pPr marL="1436688" indent="-1436688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7B041-8B1D-4735-8F19-718F5A87D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156A5-57F6-4878-AE69-889011EE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9511-411F-4161-ACC3-D2D5432A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00E4-9E84-4411-ACE2-FBBDCFF2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is the correct syntax to make the background-color of all paragraph elements to yellow?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{background-color : yellow;}</a:t>
            </a: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{background-color : #yellow;}</a:t>
            </a: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{background-color : yellow;}</a:t>
            </a:r>
          </a:p>
          <a:p>
            <a:pPr marL="0" lv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 {background-color : #yellow;}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FA682-C517-40CC-AD1A-F92D1CCD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12A1E-1D5A-413B-9872-CC7ED7EB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479-A5C1-44E6-872E-3A5262C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2CE5-3FC9-48D8-966C-93DB0337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is the correct syntax to display the hyperlinks without any underline?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{text-decoration : underline;}</a:t>
            </a: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{decoration : no-underline;}</a:t>
            </a: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{text-decoration : none;}</a:t>
            </a:r>
          </a:p>
          <a:p>
            <a:pPr marL="0" lv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91D19-8B64-447E-9553-D244D8BE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81457-30F2-4226-89B1-104EB361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0A68-52AF-423F-932F-AD2DD64D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C06D-1EC3-4FB7-90E9-60718742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property is used as the shorthand property for the padding properties?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  <a:p>
            <a:pPr marL="0" lvl="0" indent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of the above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FC751-FC5C-4506-A9B0-6A2358C01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A2BCE-EA76-4682-87D7-0472DB3C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182-3901-4B50-B9F3-66E8751131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2330</Words>
  <Application>Microsoft Office PowerPoint</Application>
  <PresentationFormat>Widescreen</PresentationFormat>
  <Paragraphs>418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</vt:lpstr>
      <vt:lpstr>arial</vt:lpstr>
      <vt:lpstr>Calibri</vt:lpstr>
      <vt:lpstr>Calibri (Body)</vt:lpstr>
      <vt:lpstr>Calibri Light</vt:lpstr>
      <vt:lpstr>Consolas</vt:lpstr>
      <vt:lpstr>erdana</vt:lpstr>
      <vt:lpstr>inter-bold</vt:lpstr>
      <vt:lpstr>inter-regular</vt:lpstr>
      <vt:lpstr>MD Primer Bold</vt:lpstr>
      <vt:lpstr>Segoe UI</vt:lpstr>
      <vt:lpstr>SFMono-Regular</vt:lpstr>
      <vt:lpstr>Times New Roman</vt:lpstr>
      <vt:lpstr>Verdana</vt:lpstr>
      <vt:lpstr>Wingdings</vt:lpstr>
      <vt:lpstr>zillaslab</vt:lpstr>
      <vt:lpstr>Office Theme</vt:lpstr>
      <vt:lpstr>css</vt:lpstr>
      <vt:lpstr>CSS Background </vt:lpstr>
      <vt:lpstr>CSS Border </vt:lpstr>
      <vt:lpstr>CSS border-style </vt:lpstr>
      <vt:lpstr>CSS border-width </vt:lpstr>
      <vt:lpstr>CSS border-color </vt:lpstr>
      <vt:lpstr>Question</vt:lpstr>
      <vt:lpstr>Question</vt:lpstr>
      <vt:lpstr>Question</vt:lpstr>
      <vt:lpstr>CSS border-radius property </vt:lpstr>
      <vt:lpstr>What will be the program code for this output?</vt:lpstr>
      <vt:lpstr>What will be the program code for this output?</vt:lpstr>
      <vt:lpstr>CSS Selector </vt:lpstr>
      <vt:lpstr>CSS Element Selector </vt:lpstr>
      <vt:lpstr>CSS Id Selector </vt:lpstr>
      <vt:lpstr>CSS Class Selector </vt:lpstr>
      <vt:lpstr>CSS Class Selector for specific element </vt:lpstr>
      <vt:lpstr>CSS Universal Selector </vt:lpstr>
      <vt:lpstr>CSS Group Selector </vt:lpstr>
      <vt:lpstr>Question</vt:lpstr>
      <vt:lpstr>Question</vt:lpstr>
      <vt:lpstr>Question</vt:lpstr>
      <vt:lpstr>Text &amp; font properties in CSS </vt:lpstr>
      <vt:lpstr>Text properties </vt:lpstr>
      <vt:lpstr>Question</vt:lpstr>
      <vt:lpstr>Question</vt:lpstr>
      <vt:lpstr>Introduction to the CSS basic box model </vt:lpstr>
      <vt:lpstr>CSS Position</vt:lpstr>
      <vt:lpstr>Values</vt:lpstr>
      <vt:lpstr>Absolute </vt:lpstr>
      <vt:lpstr>Fixed </vt:lpstr>
      <vt:lpstr>Sticky </vt:lpstr>
      <vt:lpstr>Question</vt:lpstr>
      <vt:lpstr>Question</vt:lpstr>
      <vt:lpstr>All CSS Position Properties </vt:lpstr>
      <vt:lpstr>How to create a Power grid webpages using external css</vt:lpstr>
      <vt:lpstr>How to create webpages using internal css</vt:lpstr>
      <vt:lpstr>Navigation Bars </vt:lpstr>
      <vt:lpstr>Example</vt:lpstr>
      <vt:lpstr>Example</vt:lpstr>
      <vt:lpstr>What will be the code?</vt:lpstr>
      <vt:lpstr>CSS Dropdown Menus </vt:lpstr>
      <vt:lpstr>What will be the program code for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sambath</dc:creator>
  <cp:lastModifiedBy>BILAL AHMED</cp:lastModifiedBy>
  <cp:revision>50</cp:revision>
  <dcterms:created xsi:type="dcterms:W3CDTF">2021-09-05T08:27:30Z</dcterms:created>
  <dcterms:modified xsi:type="dcterms:W3CDTF">2023-01-24T16:22:18Z</dcterms:modified>
</cp:coreProperties>
</file>