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4" r:id="rId9"/>
    <p:sldId id="260" r:id="rId10"/>
    <p:sldId id="265" r:id="rId11"/>
    <p:sldId id="267" r:id="rId12"/>
    <p:sldId id="271" r:id="rId13"/>
    <p:sldId id="268"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36E2-5B44-4F0A-8301-D1D3AA4DE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21DC3-66AA-4A0E-99C1-B0A781DB0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FC5DB-BE6C-4F5E-B987-D50EA09F48C3}"/>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A66C7363-EB1D-4E86-BE2B-69AA12E25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34A8B-2AE7-4E61-91F2-1CBB401761F0}"/>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156931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7162-76E2-4CDA-825C-D646B500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FDA8E8-4FE6-47F8-83C9-0644C318B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AECC5-D314-4637-9141-72E2C2C1A12B}"/>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C97C90B0-EE45-4715-8D06-86FAB067F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81412-292F-4C84-B3A5-D2CE26F308BD}"/>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373184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9646E-0F28-4A31-A02F-ADF192772C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122CD-E2A3-4D9A-B79B-4BF602BAF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A3300-7184-4361-B80F-B137024E5F7A}"/>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F5D39B21-A6B0-4E0C-96FE-01EFEC586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AC0FE-0270-46E0-BFFA-72649276B6C0}"/>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81612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E4B6-F195-4A70-87A9-EA99991FF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857F8-B4A2-4F5D-8D5F-45953277E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B82D8-8D1A-4827-B856-FD7245334B09}"/>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B0C240D1-8946-4FE1-923B-1B2404DC6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96345-0EB9-4B9C-BF12-910908E3A22E}"/>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355409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F2C1-1B00-4050-AA80-729414363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4DE5D-E803-4759-9408-149C693F8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F797A-7618-449B-95A0-047DCA27BB64}"/>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3A72716A-B071-4CA7-A15A-D13BE5E98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B4F7A-4384-4A9F-8B8A-662C3D975DBA}"/>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12810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AB39-1688-4754-9804-7EAC914ED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56740-E757-4774-B28E-FF5E7A833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E0685-B27C-4A28-BB69-3638C497A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C1AD0-00BE-4D92-9FC2-080A49EBCA96}"/>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6" name="Footer Placeholder 5">
            <a:extLst>
              <a:ext uri="{FF2B5EF4-FFF2-40B4-BE49-F238E27FC236}">
                <a16:creationId xmlns:a16="http://schemas.microsoft.com/office/drawing/2014/main" id="{CD7F9603-B66F-439A-AA69-0915EE18B6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A0619-B0A1-455F-894C-6F0C19B15551}"/>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102020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5F87-F66B-4EA9-98A8-2C0ACE68A5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A71E1D-31EB-4B33-B761-1D3A38C63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406C0-A2F3-4E01-97DE-B1E2EF24ED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5EE23-D125-4635-B1B2-370B6BBC9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9BAF2-EAB5-456D-9D5E-B4F8C7CE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4F73D4-333F-451C-A1E2-E2B0286F3A5F}"/>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8" name="Footer Placeholder 7">
            <a:extLst>
              <a:ext uri="{FF2B5EF4-FFF2-40B4-BE49-F238E27FC236}">
                <a16:creationId xmlns:a16="http://schemas.microsoft.com/office/drawing/2014/main" id="{36B7426B-4909-4D6E-BC28-AAE9971DB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738734-A0A8-45C6-8C15-7F2FD80A15BB}"/>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119224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C59D-991E-42E0-BED0-221F085E8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7004A1-1CF4-44CD-AD5E-3FF314D9D1BA}"/>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4" name="Footer Placeholder 3">
            <a:extLst>
              <a:ext uri="{FF2B5EF4-FFF2-40B4-BE49-F238E27FC236}">
                <a16:creationId xmlns:a16="http://schemas.microsoft.com/office/drawing/2014/main" id="{635C27EE-287E-4247-939A-1EEF5B7EE2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C22FE-2798-4B96-AE1C-7014060B9C69}"/>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201515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994AE-69A5-4104-BFD5-5F054AA7AAA0}"/>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3" name="Footer Placeholder 2">
            <a:extLst>
              <a:ext uri="{FF2B5EF4-FFF2-40B4-BE49-F238E27FC236}">
                <a16:creationId xmlns:a16="http://schemas.microsoft.com/office/drawing/2014/main" id="{50CE8161-2D93-431F-9017-DE1FFB81D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A4BF16-2069-4B86-A0E6-A0480B6D0616}"/>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28561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7B60-DBA4-477F-AB25-49F5629F5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FE0C1-E89A-4968-B0B9-E7F59C9FF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694A5-6C15-4749-8B12-EA01E64E2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0B701-D596-4A98-A161-1C507CBBA8B2}"/>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6" name="Footer Placeholder 5">
            <a:extLst>
              <a:ext uri="{FF2B5EF4-FFF2-40B4-BE49-F238E27FC236}">
                <a16:creationId xmlns:a16="http://schemas.microsoft.com/office/drawing/2014/main" id="{8F3097C9-4924-4593-964A-0F61EE7D7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F911B-880A-45F1-8B5B-3495771E2D56}"/>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385484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FBD6-B0C8-4988-99DB-1CA3910A4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68678-97C0-4E21-A974-3D8EA5B34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E0BD0-85B1-4EEB-8034-901B611BD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BE257-730D-4E62-ADCC-723BC9EB3936}"/>
              </a:ext>
            </a:extLst>
          </p:cNvPr>
          <p:cNvSpPr>
            <a:spLocks noGrp="1"/>
          </p:cNvSpPr>
          <p:nvPr>
            <p:ph type="dt" sz="half" idx="10"/>
          </p:nvPr>
        </p:nvSpPr>
        <p:spPr/>
        <p:txBody>
          <a:bodyPr/>
          <a:lstStyle/>
          <a:p>
            <a:fld id="{298CB1CC-74C4-4787-9F43-4BE928D0D1FF}" type="datetimeFigureOut">
              <a:rPr lang="en-US" smtClean="0"/>
              <a:t>2/25/2022</a:t>
            </a:fld>
            <a:endParaRPr lang="en-US"/>
          </a:p>
        </p:txBody>
      </p:sp>
      <p:sp>
        <p:nvSpPr>
          <p:cNvPr id="6" name="Footer Placeholder 5">
            <a:extLst>
              <a:ext uri="{FF2B5EF4-FFF2-40B4-BE49-F238E27FC236}">
                <a16:creationId xmlns:a16="http://schemas.microsoft.com/office/drawing/2014/main" id="{090E5126-9F32-4D14-B10C-D8A3FB7E9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60509-4825-4CF9-BCE2-608BDDC6F1C6}"/>
              </a:ext>
            </a:extLst>
          </p:cNvPr>
          <p:cNvSpPr>
            <a:spLocks noGrp="1"/>
          </p:cNvSpPr>
          <p:nvPr>
            <p:ph type="sldNum" sz="quarter" idx="12"/>
          </p:nvPr>
        </p:nvSpPr>
        <p:spPr/>
        <p:txBody>
          <a:bodyPr/>
          <a:lstStyle/>
          <a:p>
            <a:fld id="{56EA7EEA-857E-4F35-BF57-18A8EEC12274}" type="slidenum">
              <a:rPr lang="en-US" smtClean="0"/>
              <a:t>‹#›</a:t>
            </a:fld>
            <a:endParaRPr lang="en-US"/>
          </a:p>
        </p:txBody>
      </p:sp>
    </p:spTree>
    <p:extLst>
      <p:ext uri="{BB962C8B-B14F-4D97-AF65-F5344CB8AC3E}">
        <p14:creationId xmlns:p14="http://schemas.microsoft.com/office/powerpoint/2010/main" val="38744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1E56C-BCF8-4CCD-8C9F-A6D472B8D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BF888-24C9-4A8E-A1DD-FA9FDBCC2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FB673-FE37-4074-90B4-C72D64083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CB1CC-74C4-4787-9F43-4BE928D0D1FF}" type="datetimeFigureOut">
              <a:rPr lang="en-US" smtClean="0"/>
              <a:t>2/25/2022</a:t>
            </a:fld>
            <a:endParaRPr lang="en-US"/>
          </a:p>
        </p:txBody>
      </p:sp>
      <p:sp>
        <p:nvSpPr>
          <p:cNvPr id="5" name="Footer Placeholder 4">
            <a:extLst>
              <a:ext uri="{FF2B5EF4-FFF2-40B4-BE49-F238E27FC236}">
                <a16:creationId xmlns:a16="http://schemas.microsoft.com/office/drawing/2014/main" id="{7C3961B3-D8DA-42F9-9417-A01BC5136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ECD92-7BA5-4A89-B40C-329E63281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A7EEA-857E-4F35-BF57-18A8EEC12274}" type="slidenum">
              <a:rPr lang="en-US" smtClean="0"/>
              <a:t>‹#›</a:t>
            </a:fld>
            <a:endParaRPr lang="en-US"/>
          </a:p>
        </p:txBody>
      </p:sp>
    </p:spTree>
    <p:extLst>
      <p:ext uri="{BB962C8B-B14F-4D97-AF65-F5344CB8AC3E}">
        <p14:creationId xmlns:p14="http://schemas.microsoft.com/office/powerpoint/2010/main" val="292293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bootstrap/bootstrap_responsive_utilitie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4C26-E4DD-405C-805A-CB7E074EAD73}"/>
              </a:ext>
            </a:extLst>
          </p:cNvPr>
          <p:cNvSpPr>
            <a:spLocks noGrp="1"/>
          </p:cNvSpPr>
          <p:nvPr>
            <p:ph type="ctrTitle"/>
          </p:nvPr>
        </p:nvSpPr>
        <p:spPr/>
        <p:txBody>
          <a:bodyPr/>
          <a:lstStyle/>
          <a:p>
            <a:r>
              <a:rPr lang="en-US" dirty="0">
                <a:solidFill>
                  <a:schemeClr val="accent2">
                    <a:lumMod val="75000"/>
                  </a:schemeClr>
                </a:solidFill>
              </a:rPr>
              <a:t>BOOTSTRAP</a:t>
            </a:r>
          </a:p>
        </p:txBody>
      </p:sp>
      <p:sp>
        <p:nvSpPr>
          <p:cNvPr id="3" name="Subtitle 2">
            <a:extLst>
              <a:ext uri="{FF2B5EF4-FFF2-40B4-BE49-F238E27FC236}">
                <a16:creationId xmlns:a16="http://schemas.microsoft.com/office/drawing/2014/main" id="{B91599FB-78B4-4912-B6F1-FC3AF36D10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895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1195-A0DE-478D-9BDB-DD188B577546}"/>
              </a:ext>
            </a:extLst>
          </p:cNvPr>
          <p:cNvSpPr>
            <a:spLocks noGrp="1"/>
          </p:cNvSpPr>
          <p:nvPr>
            <p:ph type="title"/>
          </p:nvPr>
        </p:nvSpPr>
        <p:spPr/>
        <p:txBody>
          <a:bodyPr/>
          <a:lstStyle/>
          <a:p>
            <a:r>
              <a:rPr lang="en-US" b="0" i="0" dirty="0">
                <a:solidFill>
                  <a:srgbClr val="797979"/>
                </a:solidFill>
                <a:effectLst/>
                <a:latin typeface="Arial" panose="020B0604020202020204" pitchFamily="34" charset="0"/>
              </a:rPr>
              <a:t>Bootstrap - Grid System</a:t>
            </a:r>
            <a:br>
              <a:rPr lang="en-US" b="0" i="0" dirty="0">
                <a:solidFill>
                  <a:srgbClr val="797979"/>
                </a:solidFill>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ADB73644-2BA0-41F0-96CB-197DC3EE76B7}"/>
              </a:ext>
            </a:extLst>
          </p:cNvPr>
          <p:cNvSpPr>
            <a:spLocks noGrp="1"/>
          </p:cNvSpPr>
          <p:nvPr>
            <p:ph idx="1"/>
          </p:nvPr>
        </p:nvSpPr>
        <p:spPr/>
        <p:txBody>
          <a:bodyPr/>
          <a:lstStyle/>
          <a:p>
            <a:r>
              <a:rPr lang="en-US" b="0" i="0" dirty="0">
                <a:effectLst/>
                <a:latin typeface="Arial" panose="020B0604020202020204" pitchFamily="34" charset="0"/>
              </a:rPr>
              <a:t>What is a Grid?</a:t>
            </a:r>
          </a:p>
          <a:p>
            <a:pPr algn="just"/>
            <a:r>
              <a:rPr lang="en-US" sz="3200" b="0" i="0" dirty="0">
                <a:solidFill>
                  <a:srgbClr val="000000"/>
                </a:solidFill>
                <a:effectLst/>
                <a:latin typeface="Arial" panose="020B0604020202020204" pitchFamily="34" charset="0"/>
              </a:rPr>
              <a:t>In graphic design, a grid is a structure (usually two-dimensional) made up of a series of intersecting straight (vertical, horizontal) lines used to structure the content. It is widely used to design layout and content structure in print design. In web design, it is a very effective method to create a consistent layout rapidly and effectively using HTML and CSS.</a:t>
            </a:r>
          </a:p>
          <a:p>
            <a:pPr algn="just"/>
            <a:r>
              <a:rPr lang="en-US" sz="2000" b="0" i="0" dirty="0">
                <a:solidFill>
                  <a:srgbClr val="000000"/>
                </a:solidFill>
                <a:effectLst/>
                <a:latin typeface="Arial" panose="020B0604020202020204" pitchFamily="34" charset="0"/>
              </a:rPr>
              <a:t>in simple words, grids in web design </a:t>
            </a:r>
            <a:r>
              <a:rPr lang="en-US" sz="2000" b="0" i="0" dirty="0" err="1">
                <a:solidFill>
                  <a:srgbClr val="000000"/>
                </a:solidFill>
                <a:effectLst/>
                <a:latin typeface="Arial" panose="020B0604020202020204" pitchFamily="34" charset="0"/>
              </a:rPr>
              <a:t>organise</a:t>
            </a:r>
            <a:r>
              <a:rPr lang="en-US" sz="2000" b="0" i="0" dirty="0">
                <a:solidFill>
                  <a:srgbClr val="000000"/>
                </a:solidFill>
                <a:effectLst/>
                <a:latin typeface="Arial" panose="020B0604020202020204" pitchFamily="34" charset="0"/>
              </a:rPr>
              <a:t> and structure content, makes the websites easy to scan and reduces the cognitive load on users.</a:t>
            </a:r>
            <a:endParaRPr lang="en-BB" sz="3200" dirty="0"/>
          </a:p>
        </p:txBody>
      </p:sp>
    </p:spTree>
    <p:extLst>
      <p:ext uri="{BB962C8B-B14F-4D97-AF65-F5344CB8AC3E}">
        <p14:creationId xmlns:p14="http://schemas.microsoft.com/office/powerpoint/2010/main" val="360456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44EC-BBF9-4E9B-BC98-FBECCC9E38D1}"/>
              </a:ext>
            </a:extLst>
          </p:cNvPr>
          <p:cNvSpPr>
            <a:spLocks noGrp="1"/>
          </p:cNvSpPr>
          <p:nvPr>
            <p:ph type="title"/>
          </p:nvPr>
        </p:nvSpPr>
        <p:spPr/>
        <p:txBody>
          <a:bodyPr/>
          <a:lstStyle/>
          <a:p>
            <a:r>
              <a:rPr lang="nl-NL" b="0" i="0" dirty="0">
                <a:effectLst/>
                <a:latin typeface="Arial" panose="020B0604020202020204" pitchFamily="34" charset="0"/>
              </a:rPr>
              <a:t>What is Bootstrap Grid System?</a:t>
            </a:r>
            <a:br>
              <a:rPr lang="nl-NL" b="0" i="0" dirty="0">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F55955BB-4D3F-4075-9BC4-B38100DFADC6}"/>
              </a:ext>
            </a:extLst>
          </p:cNvPr>
          <p:cNvSpPr>
            <a:spLocks noGrp="1"/>
          </p:cNvSpPr>
          <p:nvPr>
            <p:ph idx="1"/>
          </p:nvPr>
        </p:nvSpPr>
        <p:spPr>
          <a:xfrm>
            <a:off x="838200" y="1245703"/>
            <a:ext cx="10515600" cy="5380384"/>
          </a:xfrm>
        </p:spPr>
        <p:txBody>
          <a:bodyPr>
            <a:normAutofit fontScale="92500"/>
          </a:bodyPr>
          <a:lstStyle/>
          <a:p>
            <a:r>
              <a:rPr lang="en-US" b="0" i="0" dirty="0">
                <a:solidFill>
                  <a:srgbClr val="000000"/>
                </a:solidFill>
                <a:effectLst/>
                <a:latin typeface="Arial" panose="020B0604020202020204" pitchFamily="34" charset="0"/>
              </a:rPr>
              <a:t>Bootstrap includes a responsive, mobile first fluid grid system that appropriately scales up to 12 columns as the device or viewport size increases. It includes predefined classes for easy layout options, as well as powerful </a:t>
            </a:r>
            <a:r>
              <a:rPr lang="en-US" b="0" i="0" dirty="0" err="1">
                <a:solidFill>
                  <a:srgbClr val="000000"/>
                </a:solidFill>
                <a:effectLst/>
                <a:latin typeface="Arial" panose="020B0604020202020204" pitchFamily="34" charset="0"/>
              </a:rPr>
              <a:t>mixins</a:t>
            </a:r>
            <a:r>
              <a:rPr lang="en-US" b="0" i="0" dirty="0">
                <a:solidFill>
                  <a:srgbClr val="000000"/>
                </a:solidFill>
                <a:effectLst/>
                <a:latin typeface="Arial" panose="020B0604020202020204" pitchFamily="34" charset="0"/>
              </a:rPr>
              <a:t> for generating more semantic layouts.</a:t>
            </a:r>
          </a:p>
          <a:p>
            <a:r>
              <a:rPr lang="en-US" b="0" i="0" dirty="0">
                <a:effectLst/>
                <a:latin typeface="Arial" panose="020B0604020202020204" pitchFamily="34" charset="0"/>
              </a:rPr>
              <a:t>Mobile First Strategy</a:t>
            </a:r>
          </a:p>
          <a:p>
            <a:pPr algn="just">
              <a:buFont typeface="Arial" panose="020B0604020202020204" pitchFamily="34" charset="0"/>
              <a:buChar char="•"/>
            </a:pPr>
            <a:r>
              <a:rPr lang="en-US" b="1" i="0" dirty="0">
                <a:solidFill>
                  <a:srgbClr val="000000"/>
                </a:solidFill>
                <a:effectLst/>
                <a:latin typeface="Arial" panose="020B0604020202020204" pitchFamily="34" charset="0"/>
              </a:rPr>
              <a:t>Content</a:t>
            </a:r>
            <a:endParaRPr lang="en-US" b="0" i="0" dirty="0">
              <a:solidFill>
                <a:srgbClr val="000000"/>
              </a:solidFill>
              <a:effectLst/>
              <a:latin typeface="Arial" panose="020B0604020202020204" pitchFamily="34" charset="0"/>
            </a:endParaRPr>
          </a:p>
          <a:p>
            <a:pPr marL="742950" lvl="1" indent="-285750" algn="l">
              <a:buFont typeface="Arial" panose="020B0604020202020204" pitchFamily="34" charset="0"/>
              <a:buChar char="•"/>
            </a:pPr>
            <a:r>
              <a:rPr lang="en-US" b="0" i="0" dirty="0">
                <a:effectLst/>
                <a:latin typeface="Arial" panose="020B0604020202020204" pitchFamily="34" charset="0"/>
              </a:rPr>
              <a:t>Determine what is most important.</a:t>
            </a:r>
          </a:p>
          <a:p>
            <a:pPr algn="just">
              <a:buFont typeface="Arial" panose="020B0604020202020204" pitchFamily="34" charset="0"/>
              <a:buChar char="•"/>
            </a:pPr>
            <a:r>
              <a:rPr lang="en-US" b="1" i="0" dirty="0">
                <a:solidFill>
                  <a:srgbClr val="000000"/>
                </a:solidFill>
                <a:effectLst/>
                <a:latin typeface="Arial" panose="020B0604020202020204" pitchFamily="34" charset="0"/>
              </a:rPr>
              <a:t>Layout</a:t>
            </a:r>
            <a:endParaRPr lang="en-US" b="0" i="0" dirty="0">
              <a:solidFill>
                <a:srgbClr val="000000"/>
              </a:solidFill>
              <a:effectLst/>
              <a:latin typeface="Arial" panose="020B0604020202020204" pitchFamily="34" charset="0"/>
            </a:endParaRPr>
          </a:p>
          <a:p>
            <a:pPr marL="742950" lvl="1" indent="-285750" algn="l">
              <a:buFont typeface="Arial" panose="020B0604020202020204" pitchFamily="34" charset="0"/>
              <a:buChar char="•"/>
            </a:pPr>
            <a:r>
              <a:rPr lang="en-US" b="0" i="0" dirty="0">
                <a:effectLst/>
                <a:latin typeface="Arial" panose="020B0604020202020204" pitchFamily="34" charset="0"/>
              </a:rPr>
              <a:t>Design to smaller widths first.</a:t>
            </a:r>
          </a:p>
          <a:p>
            <a:pPr marL="742950" lvl="1" indent="-285750" algn="l">
              <a:buFont typeface="Arial" panose="020B0604020202020204" pitchFamily="34" charset="0"/>
              <a:buChar char="•"/>
            </a:pPr>
            <a:r>
              <a:rPr lang="en-US" b="0" i="0" dirty="0">
                <a:effectLst/>
                <a:latin typeface="Arial" panose="020B0604020202020204" pitchFamily="34" charset="0"/>
              </a:rPr>
              <a:t>Base CSS address mobile device first; media queries address for tablet, desktops.</a:t>
            </a:r>
          </a:p>
          <a:p>
            <a:pPr algn="just">
              <a:buFont typeface="Arial" panose="020B0604020202020204" pitchFamily="34" charset="0"/>
              <a:buChar char="•"/>
            </a:pPr>
            <a:r>
              <a:rPr lang="en-US" b="1" i="0" dirty="0">
                <a:solidFill>
                  <a:srgbClr val="000000"/>
                </a:solidFill>
                <a:effectLst/>
                <a:latin typeface="Arial" panose="020B0604020202020204" pitchFamily="34" charset="0"/>
              </a:rPr>
              <a:t>Progressive Enhancement</a:t>
            </a:r>
            <a:endParaRPr lang="en-US" b="0" i="0" dirty="0">
              <a:solidFill>
                <a:srgbClr val="000000"/>
              </a:solidFill>
              <a:effectLst/>
              <a:latin typeface="Arial" panose="020B0604020202020204" pitchFamily="34" charset="0"/>
            </a:endParaRPr>
          </a:p>
          <a:p>
            <a:pPr marL="742950" lvl="1" indent="-285750" algn="l">
              <a:buFont typeface="Arial" panose="020B0604020202020204" pitchFamily="34" charset="0"/>
              <a:buChar char="•"/>
            </a:pPr>
            <a:r>
              <a:rPr lang="en-US" b="0" i="0" dirty="0">
                <a:effectLst/>
                <a:latin typeface="Arial" panose="020B0604020202020204" pitchFamily="34" charset="0"/>
              </a:rPr>
              <a:t>Add elements as screen size increases.</a:t>
            </a:r>
          </a:p>
          <a:p>
            <a:pPr lvl="1"/>
            <a:endParaRPr lang="en-BB" dirty="0"/>
          </a:p>
        </p:txBody>
      </p:sp>
    </p:spTree>
    <p:extLst>
      <p:ext uri="{BB962C8B-B14F-4D97-AF65-F5344CB8AC3E}">
        <p14:creationId xmlns:p14="http://schemas.microsoft.com/office/powerpoint/2010/main" val="340889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BD7E-5872-4E89-9E88-74453E7A6D89}"/>
              </a:ext>
            </a:extLst>
          </p:cNvPr>
          <p:cNvSpPr>
            <a:spLocks noGrp="1"/>
          </p:cNvSpPr>
          <p:nvPr>
            <p:ph type="title"/>
          </p:nvPr>
        </p:nvSpPr>
        <p:spPr/>
        <p:txBody>
          <a:bodyPr/>
          <a:lstStyle/>
          <a:p>
            <a:r>
              <a:rPr lang="en-US" dirty="0"/>
              <a:t>Cont.. Class</a:t>
            </a:r>
            <a:endParaRPr lang="en-BB" dirty="0"/>
          </a:p>
        </p:txBody>
      </p:sp>
      <p:sp>
        <p:nvSpPr>
          <p:cNvPr id="3" name="Content Placeholder 2">
            <a:extLst>
              <a:ext uri="{FF2B5EF4-FFF2-40B4-BE49-F238E27FC236}">
                <a16:creationId xmlns:a16="http://schemas.microsoft.com/office/drawing/2014/main" id="{31EA507C-BC97-4B6B-AC7C-3FA45960ED0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col-lg- stands for </a:t>
            </a:r>
            <a:r>
              <a:rPr lang="en-US" b="1" i="0" dirty="0">
                <a:solidFill>
                  <a:srgbClr val="202124"/>
                </a:solidFill>
                <a:effectLst/>
                <a:latin typeface="arial" panose="020B0604020202020204" pitchFamily="34" charset="0"/>
              </a:rPr>
              <a:t>column large ≥ 1200px</a:t>
            </a:r>
            <a:r>
              <a:rPr lang="en-US" b="0" i="0" dirty="0">
                <a:solidFill>
                  <a:srgbClr val="202124"/>
                </a:solidFill>
                <a:effectLst/>
                <a:latin typeface="arial" panose="020B0604020202020204" pitchFamily="34" charset="0"/>
              </a:rPr>
              <a:t>. col-md- stands for column medium ≥ 992px. col-</a:t>
            </a:r>
            <a:r>
              <a:rPr lang="en-US" b="0" i="0" dirty="0" err="1">
                <a:solidFill>
                  <a:srgbClr val="202124"/>
                </a:solidFill>
                <a:effectLst/>
                <a:latin typeface="arial" panose="020B0604020202020204" pitchFamily="34" charset="0"/>
              </a:rPr>
              <a:t>xs</a:t>
            </a:r>
            <a:r>
              <a:rPr lang="en-US" b="0" i="0" dirty="0">
                <a:solidFill>
                  <a:srgbClr val="202124"/>
                </a:solidFill>
                <a:effectLst/>
                <a:latin typeface="arial" panose="020B0604020202020204" pitchFamily="34" charset="0"/>
              </a:rPr>
              <a:t>- stands for column extra small ≥ 768px. The pixel numbers are the breakpoints, so for example col-</a:t>
            </a:r>
            <a:r>
              <a:rPr lang="en-US" b="0" i="0" dirty="0" err="1">
                <a:solidFill>
                  <a:srgbClr val="202124"/>
                </a:solidFill>
                <a:effectLst/>
                <a:latin typeface="arial" panose="020B0604020202020204" pitchFamily="34" charset="0"/>
              </a:rPr>
              <a:t>xs</a:t>
            </a:r>
            <a:r>
              <a:rPr lang="en-US" b="0" i="0" dirty="0">
                <a:solidFill>
                  <a:srgbClr val="202124"/>
                </a:solidFill>
                <a:effectLst/>
                <a:latin typeface="arial" panose="020B0604020202020204" pitchFamily="34" charset="0"/>
              </a:rPr>
              <a:t> is targeting the element when the window is smaller than 768px(likely mobile devices)..</a:t>
            </a:r>
            <a:endParaRPr lang="en-BB" dirty="0"/>
          </a:p>
        </p:txBody>
      </p:sp>
    </p:spTree>
    <p:extLst>
      <p:ext uri="{BB962C8B-B14F-4D97-AF65-F5344CB8AC3E}">
        <p14:creationId xmlns:p14="http://schemas.microsoft.com/office/powerpoint/2010/main" val="15399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092A-7C67-486D-8A79-72BC5148BC88}"/>
              </a:ext>
            </a:extLst>
          </p:cNvPr>
          <p:cNvSpPr>
            <a:spLocks noGrp="1"/>
          </p:cNvSpPr>
          <p:nvPr>
            <p:ph type="title"/>
          </p:nvPr>
        </p:nvSpPr>
        <p:spPr/>
        <p:txBody>
          <a:bodyPr/>
          <a:lstStyle/>
          <a:p>
            <a:r>
              <a:rPr lang="en-US" b="0" i="0" dirty="0">
                <a:effectLst/>
                <a:latin typeface="Arial" panose="020B0604020202020204" pitchFamily="34" charset="0"/>
              </a:rPr>
              <a:t>Working of Bootstrap Grid System</a:t>
            </a:r>
            <a:br>
              <a:rPr lang="en-US" b="0" i="0" dirty="0">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585A1D6A-0203-4A46-BC6E-FB4598E9C0C5}"/>
              </a:ext>
            </a:extLst>
          </p:cNvPr>
          <p:cNvSpPr>
            <a:spLocks noGrp="1"/>
          </p:cNvSpPr>
          <p:nvPr>
            <p:ph idx="1"/>
          </p:nvPr>
        </p:nvSpPr>
        <p:spPr>
          <a:xfrm>
            <a:off x="838200" y="1205948"/>
            <a:ext cx="10515600" cy="5539409"/>
          </a:xfrm>
        </p:spPr>
        <p:txBody>
          <a:bodyPr>
            <a:normAutofit fontScale="92500" lnSpcReduction="20000"/>
          </a:bodyPr>
          <a:lstStyle/>
          <a:p>
            <a:r>
              <a:rPr lang="en-US" b="0" i="0" dirty="0">
                <a:solidFill>
                  <a:srgbClr val="000000"/>
                </a:solidFill>
                <a:effectLst/>
                <a:latin typeface="Arial" panose="020B0604020202020204" pitchFamily="34" charset="0"/>
              </a:rPr>
              <a:t>Grid systems are used for creating page layouts through a series of rows and columns that house your content. Here's how the Bootstrap grid system works −</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Rows must be placed within a </a:t>
            </a:r>
            <a:r>
              <a:rPr lang="en-US" sz="2600" b="1" i="0" dirty="0">
                <a:solidFill>
                  <a:srgbClr val="000000"/>
                </a:solidFill>
                <a:effectLst/>
                <a:latin typeface="Arial" panose="020B0604020202020204" pitchFamily="34" charset="0"/>
              </a:rPr>
              <a:t>.container</a:t>
            </a:r>
            <a:r>
              <a:rPr lang="en-US" sz="2600" b="0" i="0" dirty="0">
                <a:solidFill>
                  <a:srgbClr val="000000"/>
                </a:solidFill>
                <a:effectLst/>
                <a:latin typeface="Arial" panose="020B0604020202020204" pitchFamily="34" charset="0"/>
              </a:rPr>
              <a:t> class for proper alignment and padding.</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Use rows to create horizontal groups of columns.</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Content should be placed within the columns, and only columns may be the immediate children of rows.</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Predefined grid classes like </a:t>
            </a:r>
            <a:r>
              <a:rPr lang="en-US" sz="2600" b="1" i="0" dirty="0">
                <a:solidFill>
                  <a:srgbClr val="000000"/>
                </a:solidFill>
                <a:effectLst/>
                <a:latin typeface="Arial" panose="020B0604020202020204" pitchFamily="34" charset="0"/>
              </a:rPr>
              <a:t>.row and</a:t>
            </a:r>
            <a:r>
              <a:rPr lang="en-US" sz="2600" b="0" i="0" dirty="0">
                <a:solidFill>
                  <a:srgbClr val="000000"/>
                </a:solidFill>
                <a:effectLst/>
                <a:latin typeface="Arial" panose="020B0604020202020204" pitchFamily="34" charset="0"/>
              </a:rPr>
              <a:t> </a:t>
            </a:r>
            <a:r>
              <a:rPr lang="en-US" sz="2600" b="1" i="0" dirty="0">
                <a:solidFill>
                  <a:srgbClr val="000000"/>
                </a:solidFill>
                <a:effectLst/>
                <a:latin typeface="Arial" panose="020B0604020202020204" pitchFamily="34" charset="0"/>
              </a:rPr>
              <a:t>.col-xs-4</a:t>
            </a:r>
            <a:r>
              <a:rPr lang="en-US" sz="2600" b="0" i="0" dirty="0">
                <a:solidFill>
                  <a:srgbClr val="000000"/>
                </a:solidFill>
                <a:effectLst/>
                <a:latin typeface="Arial" panose="020B0604020202020204" pitchFamily="34" charset="0"/>
              </a:rPr>
              <a:t> are available for quickly making grid layouts. LESS </a:t>
            </a:r>
            <a:r>
              <a:rPr lang="en-US" sz="2600" b="0" i="0" dirty="0" err="1">
                <a:solidFill>
                  <a:srgbClr val="000000"/>
                </a:solidFill>
                <a:effectLst/>
                <a:latin typeface="Arial" panose="020B0604020202020204" pitchFamily="34" charset="0"/>
              </a:rPr>
              <a:t>mixins</a:t>
            </a:r>
            <a:r>
              <a:rPr lang="en-US" sz="2600" b="0" i="0" dirty="0">
                <a:solidFill>
                  <a:srgbClr val="000000"/>
                </a:solidFill>
                <a:effectLst/>
                <a:latin typeface="Arial" panose="020B0604020202020204" pitchFamily="34" charset="0"/>
              </a:rPr>
              <a:t> can also be used for more semantic layouts.</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Columns create gutters (gaps between column content) via padding. That padding is offset in rows for the first and the last column via negative margin on </a:t>
            </a:r>
            <a:r>
              <a:rPr lang="en-US" sz="2600" b="1" i="0" dirty="0">
                <a:solidFill>
                  <a:srgbClr val="000000"/>
                </a:solidFill>
                <a:effectLst/>
                <a:latin typeface="Arial" panose="020B0604020202020204" pitchFamily="34" charset="0"/>
              </a:rPr>
              <a:t>.rows</a:t>
            </a:r>
            <a:r>
              <a:rPr lang="en-US" sz="26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2600" b="0" i="0" dirty="0">
                <a:solidFill>
                  <a:srgbClr val="000000"/>
                </a:solidFill>
                <a:effectLst/>
                <a:latin typeface="Arial" panose="020B0604020202020204" pitchFamily="34" charset="0"/>
              </a:rPr>
              <a:t>Grid columns are created by specifying the number of twelve available columns you wish to span. For example, three equal columns would use three </a:t>
            </a:r>
            <a:r>
              <a:rPr lang="en-US" sz="2600" b="1" i="0" dirty="0">
                <a:solidFill>
                  <a:srgbClr val="000000"/>
                </a:solidFill>
                <a:effectLst/>
                <a:latin typeface="Arial" panose="020B0604020202020204" pitchFamily="34" charset="0"/>
              </a:rPr>
              <a:t>.col-xs-4</a:t>
            </a:r>
            <a:r>
              <a:rPr lang="en-US" sz="2600" b="0" i="0" dirty="0">
                <a:solidFill>
                  <a:srgbClr val="000000"/>
                </a:solidFill>
                <a:effectLst/>
                <a:latin typeface="Arial" panose="020B0604020202020204" pitchFamily="34" charset="0"/>
              </a:rPr>
              <a:t>.</a:t>
            </a:r>
          </a:p>
          <a:p>
            <a:endParaRPr lang="en-BB" dirty="0"/>
          </a:p>
        </p:txBody>
      </p:sp>
    </p:spTree>
    <p:extLst>
      <p:ext uri="{BB962C8B-B14F-4D97-AF65-F5344CB8AC3E}">
        <p14:creationId xmlns:p14="http://schemas.microsoft.com/office/powerpoint/2010/main" val="22980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00F7-6BA4-499C-91FD-199B468B955B}"/>
              </a:ext>
            </a:extLst>
          </p:cNvPr>
          <p:cNvSpPr>
            <a:spLocks noGrp="1"/>
          </p:cNvSpPr>
          <p:nvPr>
            <p:ph type="title"/>
          </p:nvPr>
        </p:nvSpPr>
        <p:spPr/>
        <p:txBody>
          <a:bodyPr/>
          <a:lstStyle/>
          <a:p>
            <a:r>
              <a:rPr lang="en-US" b="0" i="0" dirty="0">
                <a:effectLst/>
                <a:latin typeface="Arial" panose="020B0604020202020204" pitchFamily="34" charset="0"/>
              </a:rPr>
              <a:t>Media Queries</a:t>
            </a:r>
            <a:br>
              <a:rPr lang="en-US" b="0" i="0" dirty="0">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00192B2C-88AB-492E-896D-29EE2B84347C}"/>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Media query is a really fancy term for "conditional CSS rule". It simply applies some CSS, based on certain conditions set forth. If those conditions are met, the style is applied.</a:t>
            </a:r>
          </a:p>
          <a:p>
            <a:pPr algn="just"/>
            <a:r>
              <a:rPr lang="en-US" b="0" i="0" dirty="0">
                <a:solidFill>
                  <a:srgbClr val="000000"/>
                </a:solidFill>
                <a:effectLst/>
                <a:latin typeface="Arial" panose="020B0604020202020204" pitchFamily="34" charset="0"/>
              </a:rPr>
              <a:t>Media Queries in Bootstrap allow you to move, show and hide content based on the viewport size. Following media queries are used in LESS files to create the key breakpoints in the Bootstrap grid system.</a:t>
            </a:r>
          </a:p>
          <a:p>
            <a:endParaRPr lang="en-BB" dirty="0"/>
          </a:p>
        </p:txBody>
      </p:sp>
    </p:spTree>
    <p:extLst>
      <p:ext uri="{BB962C8B-B14F-4D97-AF65-F5344CB8AC3E}">
        <p14:creationId xmlns:p14="http://schemas.microsoft.com/office/powerpoint/2010/main" val="256848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3785-1305-456F-BDAE-82A16E99ADB4}"/>
              </a:ext>
            </a:extLst>
          </p:cNvPr>
          <p:cNvSpPr>
            <a:spLocks noGrp="1"/>
          </p:cNvSpPr>
          <p:nvPr>
            <p:ph type="title"/>
          </p:nvPr>
        </p:nvSpPr>
        <p:spPr/>
        <p:txBody>
          <a:bodyPr/>
          <a:lstStyle/>
          <a:p>
            <a:r>
              <a:rPr lang="en-US" dirty="0"/>
              <a:t>Example</a:t>
            </a:r>
            <a:endParaRPr lang="en-BB" dirty="0"/>
          </a:p>
        </p:txBody>
      </p:sp>
      <p:sp>
        <p:nvSpPr>
          <p:cNvPr id="3" name="Content Placeholder 2">
            <a:extLst>
              <a:ext uri="{FF2B5EF4-FFF2-40B4-BE49-F238E27FC236}">
                <a16:creationId xmlns:a16="http://schemas.microsoft.com/office/drawing/2014/main" id="{4869CB14-D20E-45DB-9B3C-7BF4CF6CD1BF}"/>
              </a:ext>
            </a:extLst>
          </p:cNvPr>
          <p:cNvSpPr>
            <a:spLocks noGrp="1"/>
          </p:cNvSpPr>
          <p:nvPr>
            <p:ph idx="1"/>
          </p:nvPr>
        </p:nvSpPr>
        <p:spPr/>
        <p:txBody>
          <a:bodyPr>
            <a:normAutofit fontScale="85000" lnSpcReduction="20000"/>
          </a:bodyPr>
          <a:lstStyle/>
          <a:p>
            <a:r>
              <a:rPr lang="en-US" dirty="0"/>
              <a:t>/* Extra small devices (phones, less than 768px) */</a:t>
            </a:r>
          </a:p>
          <a:p>
            <a:r>
              <a:rPr lang="en-US" dirty="0"/>
              <a:t>/* No media query since this is the default in Bootstrap */</a:t>
            </a:r>
          </a:p>
          <a:p>
            <a:endParaRPr lang="en-US" dirty="0"/>
          </a:p>
          <a:p>
            <a:r>
              <a:rPr lang="en-US" dirty="0"/>
              <a:t>/* Small devices (tablets, 768px and up) */</a:t>
            </a:r>
          </a:p>
          <a:p>
            <a:r>
              <a:rPr lang="en-US" dirty="0"/>
              <a:t>@media (min-width: @screen-sm-min) { ... }</a:t>
            </a:r>
          </a:p>
          <a:p>
            <a:endParaRPr lang="en-US" dirty="0"/>
          </a:p>
          <a:p>
            <a:r>
              <a:rPr lang="en-US" dirty="0"/>
              <a:t>/* Medium devices (desktops, 992px and up) */</a:t>
            </a:r>
          </a:p>
          <a:p>
            <a:r>
              <a:rPr lang="en-US" dirty="0"/>
              <a:t>@media (min-width: @screen-md-min) { ... }</a:t>
            </a:r>
          </a:p>
          <a:p>
            <a:endParaRPr lang="en-US" dirty="0"/>
          </a:p>
          <a:p>
            <a:r>
              <a:rPr lang="en-US" dirty="0"/>
              <a:t>/* Large devices (large desktops, 1200px and up) */</a:t>
            </a:r>
          </a:p>
          <a:p>
            <a:r>
              <a:rPr lang="en-US" dirty="0"/>
              <a:t>@media (min-width: @screen-lg-min) { ... }</a:t>
            </a:r>
            <a:endParaRPr lang="en-BB" dirty="0"/>
          </a:p>
        </p:txBody>
      </p:sp>
    </p:spTree>
    <p:extLst>
      <p:ext uri="{BB962C8B-B14F-4D97-AF65-F5344CB8AC3E}">
        <p14:creationId xmlns:p14="http://schemas.microsoft.com/office/powerpoint/2010/main" val="399917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7400-4BEA-4A1E-B174-5757389B21F0}"/>
              </a:ext>
            </a:extLst>
          </p:cNvPr>
          <p:cNvSpPr>
            <a:spLocks noGrp="1"/>
          </p:cNvSpPr>
          <p:nvPr>
            <p:ph type="title"/>
          </p:nvPr>
        </p:nvSpPr>
        <p:spPr/>
        <p:txBody>
          <a:bodyPr/>
          <a:lstStyle/>
          <a:p>
            <a:r>
              <a:rPr lang="en-US" dirty="0"/>
              <a:t>Cont.. Class</a:t>
            </a:r>
            <a:endParaRPr lang="en-BB" dirty="0"/>
          </a:p>
        </p:txBody>
      </p:sp>
      <p:sp>
        <p:nvSpPr>
          <p:cNvPr id="3" name="Content Placeholder 2">
            <a:extLst>
              <a:ext uri="{FF2B5EF4-FFF2-40B4-BE49-F238E27FC236}">
                <a16:creationId xmlns:a16="http://schemas.microsoft.com/office/drawing/2014/main" id="{CD29C8D2-5B52-47E4-AF39-6A1DF6AECAB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Bootstrap grid</a:t>
            </a:r>
            <a:r>
              <a:rPr lang="en-US" b="0" i="0" dirty="0">
                <a:solidFill>
                  <a:srgbClr val="202124"/>
                </a:solidFill>
                <a:effectLst/>
                <a:latin typeface="arial" panose="020B0604020202020204" pitchFamily="34" charset="0"/>
              </a:rPr>
              <a:t> system has four classes: </a:t>
            </a:r>
            <a:r>
              <a:rPr lang="en-US" b="0" i="0" dirty="0" err="1">
                <a:solidFill>
                  <a:srgbClr val="202124"/>
                </a:solidFill>
                <a:effectLst/>
                <a:latin typeface="arial" panose="020B0604020202020204" pitchFamily="34" charset="0"/>
              </a:rPr>
              <a:t>xs</a:t>
            </a:r>
            <a:r>
              <a:rPr lang="en-US" b="0" i="0" dirty="0">
                <a:solidFill>
                  <a:srgbClr val="202124"/>
                </a:solidFill>
                <a:effectLst/>
                <a:latin typeface="arial" panose="020B0604020202020204" pitchFamily="34" charset="0"/>
              </a:rPr>
              <a:t> (phones), </a:t>
            </a:r>
            <a:r>
              <a:rPr lang="en-US" b="0" i="0" dirty="0" err="1">
                <a:solidFill>
                  <a:srgbClr val="202124"/>
                </a:solidFill>
                <a:effectLst/>
                <a:latin typeface="arial" panose="020B0604020202020204" pitchFamily="34" charset="0"/>
              </a:rPr>
              <a:t>sm</a:t>
            </a:r>
            <a:r>
              <a:rPr lang="en-US" b="0" i="0" dirty="0">
                <a:solidFill>
                  <a:srgbClr val="202124"/>
                </a:solidFill>
                <a:effectLst/>
                <a:latin typeface="arial" panose="020B0604020202020204" pitchFamily="34" charset="0"/>
              </a:rPr>
              <a:t> (tablets), md (desktops), and lg (larger desktops). The classes can be combined to create more dynamic and flexible layouts.</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A </a:t>
            </a:r>
            <a:r>
              <a:rPr lang="en-US" b="0" i="0" dirty="0" err="1">
                <a:solidFill>
                  <a:srgbClr val="202124"/>
                </a:solidFill>
                <a:effectLst/>
                <a:latin typeface="arial" panose="020B0604020202020204" pitchFamily="34" charset="0"/>
              </a:rPr>
              <a:t>clearfix</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a way for an element to clear its child elements automatically without any additional markup.</a:t>
            </a:r>
          </a:p>
          <a:p>
            <a:endParaRPr lang="en-US" b="1"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A block level button </a:t>
            </a:r>
            <a:r>
              <a:rPr lang="en-US" b="1" i="0" dirty="0">
                <a:solidFill>
                  <a:srgbClr val="202124"/>
                </a:solidFill>
                <a:effectLst/>
                <a:latin typeface="arial" panose="020B0604020202020204" pitchFamily="34" charset="0"/>
              </a:rPr>
              <a:t>spans the entire width of the parent element</a:t>
            </a:r>
            <a:r>
              <a:rPr lang="en-US" b="0" i="0" dirty="0">
                <a:solidFill>
                  <a:srgbClr val="202124"/>
                </a:solidFill>
                <a:effectLst/>
                <a:latin typeface="arial" panose="020B0604020202020204" pitchFamily="34" charset="0"/>
              </a:rPr>
              <a:t>.</a:t>
            </a:r>
            <a:endParaRPr lang="en-BB" dirty="0"/>
          </a:p>
        </p:txBody>
      </p:sp>
    </p:spTree>
    <p:extLst>
      <p:ext uri="{BB962C8B-B14F-4D97-AF65-F5344CB8AC3E}">
        <p14:creationId xmlns:p14="http://schemas.microsoft.com/office/powerpoint/2010/main" val="397131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8F94-7A3E-4551-B772-30AD112CF6C9}"/>
              </a:ext>
            </a:extLst>
          </p:cNvPr>
          <p:cNvSpPr>
            <a:spLocks noGrp="1"/>
          </p:cNvSpPr>
          <p:nvPr>
            <p:ph type="title"/>
          </p:nvPr>
        </p:nvSpPr>
        <p:spPr/>
        <p:txBody>
          <a:bodyPr/>
          <a:lstStyle/>
          <a:p>
            <a:r>
              <a:rPr lang="en-US" b="1" dirty="0">
                <a:solidFill>
                  <a:schemeClr val="accent2">
                    <a:lumMod val="75000"/>
                  </a:schemeClr>
                </a:solidFill>
              </a:rPr>
              <a:t>WHAT IS BOOTSTRAP?</a:t>
            </a:r>
          </a:p>
        </p:txBody>
      </p:sp>
      <p:sp>
        <p:nvSpPr>
          <p:cNvPr id="3" name="Content Placeholder 2">
            <a:extLst>
              <a:ext uri="{FF2B5EF4-FFF2-40B4-BE49-F238E27FC236}">
                <a16:creationId xmlns:a16="http://schemas.microsoft.com/office/drawing/2014/main" id="{7789E641-CD2F-42AE-B5A3-EC4FD8A79FFD}"/>
              </a:ext>
            </a:extLst>
          </p:cNvPr>
          <p:cNvSpPr>
            <a:spLocks noGrp="1"/>
          </p:cNvSpPr>
          <p:nvPr>
            <p:ph idx="1"/>
          </p:nvPr>
        </p:nvSpPr>
        <p:spPr/>
        <p:txBody>
          <a:bodyPr/>
          <a:lstStyle/>
          <a:p>
            <a:r>
              <a:rPr lang="en-US" dirty="0"/>
              <a:t>HTML, CSS and JavaScript framework.</a:t>
            </a:r>
          </a:p>
          <a:p>
            <a:r>
              <a:rPr lang="en-US" dirty="0"/>
              <a:t>The world’s most popular front-end open source toolkit.</a:t>
            </a:r>
          </a:p>
          <a:p>
            <a:r>
              <a:rPr lang="en-US" dirty="0"/>
              <a:t>It has responsive grid system, extensive prebuild components.</a:t>
            </a:r>
          </a:p>
          <a:p>
            <a:r>
              <a:rPr lang="en-US" b="0" i="0" dirty="0">
                <a:solidFill>
                  <a:srgbClr val="000000"/>
                </a:solidFill>
                <a:effectLst/>
                <a:latin typeface="Arial" panose="020B0604020202020204" pitchFamily="34" charset="0"/>
              </a:rPr>
              <a:t>Twitter Bootstrap is the most popular front end framework in the recent time. </a:t>
            </a:r>
            <a:endParaRPr lang="en-US" dirty="0"/>
          </a:p>
        </p:txBody>
      </p:sp>
    </p:spTree>
    <p:extLst>
      <p:ext uri="{BB962C8B-B14F-4D97-AF65-F5344CB8AC3E}">
        <p14:creationId xmlns:p14="http://schemas.microsoft.com/office/powerpoint/2010/main" val="297903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3EC2-50FB-4428-BA35-0EBB9BA16AB6}"/>
              </a:ext>
            </a:extLst>
          </p:cNvPr>
          <p:cNvSpPr>
            <a:spLocks noGrp="1"/>
          </p:cNvSpPr>
          <p:nvPr>
            <p:ph type="title"/>
          </p:nvPr>
        </p:nvSpPr>
        <p:spPr/>
        <p:txBody>
          <a:bodyPr/>
          <a:lstStyle/>
          <a:p>
            <a:r>
              <a:rPr lang="en-US" b="1" dirty="0">
                <a:solidFill>
                  <a:schemeClr val="accent2">
                    <a:lumMod val="75000"/>
                  </a:schemeClr>
                </a:solidFill>
              </a:rPr>
              <a:t>WHY BOOTSTRAP?</a:t>
            </a:r>
          </a:p>
        </p:txBody>
      </p:sp>
      <p:sp>
        <p:nvSpPr>
          <p:cNvPr id="3" name="Content Placeholder 2">
            <a:extLst>
              <a:ext uri="{FF2B5EF4-FFF2-40B4-BE49-F238E27FC236}">
                <a16:creationId xmlns:a16="http://schemas.microsoft.com/office/drawing/2014/main" id="{4D0C1891-CD72-4578-9D91-BA5E05DB58B0}"/>
              </a:ext>
            </a:extLst>
          </p:cNvPr>
          <p:cNvSpPr>
            <a:spLocks noGrp="1"/>
          </p:cNvSpPr>
          <p:nvPr>
            <p:ph idx="1"/>
          </p:nvPr>
        </p:nvSpPr>
        <p:spPr/>
        <p:txBody>
          <a:bodyPr/>
          <a:lstStyle/>
          <a:p>
            <a:r>
              <a:rPr lang="en-US" dirty="0"/>
              <a:t>100% Open Source Framework.</a:t>
            </a:r>
          </a:p>
          <a:p>
            <a:r>
              <a:rPr lang="en-US" dirty="0"/>
              <a:t>Very Easy to use in our website.</a:t>
            </a:r>
          </a:p>
          <a:p>
            <a:r>
              <a:rPr lang="en-US" dirty="0"/>
              <a:t>Responsive features for various like phones, tablets and desktop etc..</a:t>
            </a:r>
          </a:p>
          <a:p>
            <a:r>
              <a:rPr lang="en-US" dirty="0"/>
              <a:t>Bootstrap mainly for mobile firs approach.</a:t>
            </a:r>
          </a:p>
          <a:p>
            <a:r>
              <a:rPr lang="en-US" dirty="0"/>
              <a:t>It is compatibility for all modern browsers like chrome, Firefox etc..</a:t>
            </a:r>
          </a:p>
          <a:p>
            <a:r>
              <a:rPr lang="en-US" dirty="0"/>
              <a:t>Easy to get started</a:t>
            </a:r>
          </a:p>
        </p:txBody>
      </p:sp>
    </p:spTree>
    <p:extLst>
      <p:ext uri="{BB962C8B-B14F-4D97-AF65-F5344CB8AC3E}">
        <p14:creationId xmlns:p14="http://schemas.microsoft.com/office/powerpoint/2010/main" val="371564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65AD-0D07-40BD-B7B0-17A3F4DBD050}"/>
              </a:ext>
            </a:extLst>
          </p:cNvPr>
          <p:cNvSpPr>
            <a:spLocks noGrp="1"/>
          </p:cNvSpPr>
          <p:nvPr>
            <p:ph type="title"/>
          </p:nvPr>
        </p:nvSpPr>
        <p:spPr/>
        <p:txBody>
          <a:bodyPr/>
          <a:lstStyle/>
          <a:p>
            <a:r>
              <a:rPr lang="en-US" b="0" i="0" dirty="0">
                <a:effectLst/>
                <a:latin typeface="Arial" panose="020B0604020202020204" pitchFamily="34" charset="0"/>
              </a:rPr>
              <a:t>Why to Learn Bootstrap?</a:t>
            </a:r>
            <a:br>
              <a:rPr lang="en-US" b="0" i="0" dirty="0">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D8D6C244-84C7-4CD6-B01F-1658ED5816E4}"/>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Mobile first approach</a:t>
            </a:r>
            <a:r>
              <a:rPr lang="en-US" b="0" i="0" dirty="0">
                <a:solidFill>
                  <a:srgbClr val="000000"/>
                </a:solidFill>
                <a:effectLst/>
                <a:latin typeface="Arial" panose="020B0604020202020204" pitchFamily="34" charset="0"/>
              </a:rPr>
              <a:t> − Bootstrap 3, framework consists of Mobile first styles throughout the entire library instead them of in separate files.</a:t>
            </a:r>
          </a:p>
          <a:p>
            <a:pPr algn="just">
              <a:buFont typeface="Arial" panose="020B0604020202020204" pitchFamily="34" charset="0"/>
              <a:buChar char="•"/>
            </a:pPr>
            <a:r>
              <a:rPr lang="en-US" b="1" i="0" dirty="0">
                <a:solidFill>
                  <a:srgbClr val="000000"/>
                </a:solidFill>
                <a:effectLst/>
                <a:latin typeface="Arial" panose="020B0604020202020204" pitchFamily="34" charset="0"/>
              </a:rPr>
              <a:t>Browser Support</a:t>
            </a:r>
            <a:r>
              <a:rPr lang="en-US" b="0" i="0" dirty="0">
                <a:solidFill>
                  <a:srgbClr val="000000"/>
                </a:solidFill>
                <a:effectLst/>
                <a:latin typeface="Arial" panose="020B0604020202020204" pitchFamily="34" charset="0"/>
              </a:rPr>
              <a:t> − It is supported by all popular browsers.</a:t>
            </a:r>
          </a:p>
          <a:p>
            <a:pPr algn="just">
              <a:buFont typeface="Arial" panose="020B0604020202020204" pitchFamily="34" charset="0"/>
              <a:buChar char="•"/>
            </a:pPr>
            <a:r>
              <a:rPr lang="en-US" b="1" i="0" dirty="0">
                <a:solidFill>
                  <a:srgbClr val="000000"/>
                </a:solidFill>
                <a:effectLst/>
                <a:latin typeface="Arial" panose="020B0604020202020204" pitchFamily="34" charset="0"/>
              </a:rPr>
              <a:t>Easy to get started</a:t>
            </a:r>
            <a:r>
              <a:rPr lang="en-US" b="0" i="0" dirty="0">
                <a:solidFill>
                  <a:srgbClr val="000000"/>
                </a:solidFill>
                <a:effectLst/>
                <a:latin typeface="Arial" panose="020B0604020202020204" pitchFamily="34" charset="0"/>
              </a:rPr>
              <a:t> − With just the knowledge of HTML and CSS anyone can get started with Bootstrap. Also the Bootstrap official site has a good documentation.</a:t>
            </a:r>
          </a:p>
          <a:p>
            <a:pPr algn="just">
              <a:buFont typeface="Arial" panose="020B0604020202020204" pitchFamily="34" charset="0"/>
              <a:buChar char="•"/>
            </a:pPr>
            <a:r>
              <a:rPr lang="en-US" b="1" i="0" dirty="0">
                <a:solidFill>
                  <a:srgbClr val="000000"/>
                </a:solidFill>
                <a:effectLst/>
                <a:latin typeface="Arial" panose="020B0604020202020204" pitchFamily="34" charset="0"/>
              </a:rPr>
              <a:t>Responsive design</a:t>
            </a:r>
            <a:r>
              <a:rPr lang="en-US" b="0" i="0" dirty="0">
                <a:solidFill>
                  <a:srgbClr val="000000"/>
                </a:solidFill>
                <a:effectLst/>
                <a:latin typeface="Arial" panose="020B0604020202020204" pitchFamily="34" charset="0"/>
              </a:rPr>
              <a:t> − Bootstrap's responsive CSS adjusts to Desktops, Tablets and Mobiles. More about the responsive design is in the chapter </a:t>
            </a:r>
            <a:r>
              <a:rPr lang="en-US" b="0" i="0" u="none" strike="noStrike" dirty="0">
                <a:solidFill>
                  <a:srgbClr val="313131"/>
                </a:solidFill>
                <a:effectLst/>
                <a:latin typeface="Arial" panose="020B0604020202020204" pitchFamily="34" charset="0"/>
                <a:hlinkClick r:id="rId2"/>
              </a:rPr>
              <a:t>Bootstrap Responsive Design.</a:t>
            </a:r>
            <a:endParaRPr lang="en-US" b="0" i="0" dirty="0">
              <a:solidFill>
                <a:srgbClr val="000000"/>
              </a:solidFill>
              <a:effectLst/>
              <a:latin typeface="Arial" panose="020B0604020202020204" pitchFamily="34" charset="0"/>
            </a:endParaRPr>
          </a:p>
          <a:p>
            <a:endParaRPr lang="en-BB" dirty="0"/>
          </a:p>
        </p:txBody>
      </p:sp>
    </p:spTree>
    <p:extLst>
      <p:ext uri="{BB962C8B-B14F-4D97-AF65-F5344CB8AC3E}">
        <p14:creationId xmlns:p14="http://schemas.microsoft.com/office/powerpoint/2010/main" val="196009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32EE-7A55-4F21-9378-BD2AA0DD7FC7}"/>
              </a:ext>
            </a:extLst>
          </p:cNvPr>
          <p:cNvSpPr>
            <a:spLocks noGrp="1"/>
          </p:cNvSpPr>
          <p:nvPr>
            <p:ph type="title"/>
          </p:nvPr>
        </p:nvSpPr>
        <p:spPr/>
        <p:txBody>
          <a:bodyPr/>
          <a:lstStyle/>
          <a:p>
            <a:r>
              <a:rPr lang="en-US" dirty="0" err="1"/>
              <a:t>Cont</a:t>
            </a:r>
            <a:r>
              <a:rPr lang="en-US" dirty="0"/>
              <a:t>…</a:t>
            </a:r>
            <a:endParaRPr lang="en-BB" dirty="0"/>
          </a:p>
        </p:txBody>
      </p:sp>
      <p:sp>
        <p:nvSpPr>
          <p:cNvPr id="3" name="Content Placeholder 2">
            <a:extLst>
              <a:ext uri="{FF2B5EF4-FFF2-40B4-BE49-F238E27FC236}">
                <a16:creationId xmlns:a16="http://schemas.microsoft.com/office/drawing/2014/main" id="{62DF76DE-DBF5-442A-92E4-47C6D5CFCF1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Provides a clean and uniform solution for building an interface for developers.</a:t>
            </a:r>
          </a:p>
          <a:p>
            <a:pPr algn="just">
              <a:buFont typeface="Arial" panose="020B0604020202020204" pitchFamily="34" charset="0"/>
              <a:buChar char="•"/>
            </a:pPr>
            <a:r>
              <a:rPr lang="en-US" b="0" i="0" dirty="0">
                <a:solidFill>
                  <a:srgbClr val="000000"/>
                </a:solidFill>
                <a:effectLst/>
                <a:latin typeface="Arial" panose="020B0604020202020204" pitchFamily="34" charset="0"/>
              </a:rPr>
              <a:t>It contains beautiful and functional built-in components which are easy to customize.</a:t>
            </a:r>
          </a:p>
          <a:p>
            <a:pPr algn="just">
              <a:buFont typeface="Arial" panose="020B0604020202020204" pitchFamily="34" charset="0"/>
              <a:buChar char="•"/>
            </a:pPr>
            <a:r>
              <a:rPr lang="en-US" b="0" i="0" dirty="0">
                <a:solidFill>
                  <a:srgbClr val="000000"/>
                </a:solidFill>
                <a:effectLst/>
                <a:latin typeface="Arial" panose="020B0604020202020204" pitchFamily="34" charset="0"/>
              </a:rPr>
              <a:t>It also provides web based customization.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And best of all it is an open source.</a:t>
            </a:r>
          </a:p>
          <a:p>
            <a:endParaRPr lang="en-BB" dirty="0"/>
          </a:p>
        </p:txBody>
      </p:sp>
    </p:spTree>
    <p:extLst>
      <p:ext uri="{BB962C8B-B14F-4D97-AF65-F5344CB8AC3E}">
        <p14:creationId xmlns:p14="http://schemas.microsoft.com/office/powerpoint/2010/main" val="2962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8CE4-1955-407A-8382-E3EC72685360}"/>
              </a:ext>
            </a:extLst>
          </p:cNvPr>
          <p:cNvSpPr>
            <a:spLocks noGrp="1"/>
          </p:cNvSpPr>
          <p:nvPr>
            <p:ph type="title"/>
          </p:nvPr>
        </p:nvSpPr>
        <p:spPr/>
        <p:txBody>
          <a:bodyPr/>
          <a:lstStyle/>
          <a:p>
            <a:r>
              <a:rPr lang="en-US" b="1" dirty="0">
                <a:solidFill>
                  <a:schemeClr val="accent2">
                    <a:lumMod val="75000"/>
                  </a:schemeClr>
                </a:solidFill>
              </a:rPr>
              <a:t>HISTORY OF BOOTSTRAP</a:t>
            </a:r>
          </a:p>
        </p:txBody>
      </p:sp>
      <p:sp>
        <p:nvSpPr>
          <p:cNvPr id="3" name="Content Placeholder 2">
            <a:extLst>
              <a:ext uri="{FF2B5EF4-FFF2-40B4-BE49-F238E27FC236}">
                <a16:creationId xmlns:a16="http://schemas.microsoft.com/office/drawing/2014/main" id="{BA15CAAA-2C3F-4C7C-9478-1C370794DC12}"/>
              </a:ext>
            </a:extLst>
          </p:cNvPr>
          <p:cNvSpPr>
            <a:spLocks noGrp="1"/>
          </p:cNvSpPr>
          <p:nvPr>
            <p:ph idx="1"/>
          </p:nvPr>
        </p:nvSpPr>
        <p:spPr/>
        <p:txBody>
          <a:bodyPr/>
          <a:lstStyle/>
          <a:p>
            <a:r>
              <a:rPr lang="en-US" dirty="0"/>
              <a:t>Bootstrap was developed by </a:t>
            </a:r>
            <a:r>
              <a:rPr lang="en-US" b="1" dirty="0">
                <a:solidFill>
                  <a:srgbClr val="C00000"/>
                </a:solidFill>
              </a:rPr>
              <a:t>Mark Otto </a:t>
            </a:r>
            <a:r>
              <a:rPr lang="en-US" dirty="0"/>
              <a:t>and </a:t>
            </a:r>
            <a:r>
              <a:rPr lang="en-US" b="1" dirty="0">
                <a:solidFill>
                  <a:srgbClr val="C00000"/>
                </a:solidFill>
              </a:rPr>
              <a:t>Jacob Thornton </a:t>
            </a:r>
            <a:r>
              <a:rPr lang="en-US" dirty="0"/>
              <a:t>at Twitter,</a:t>
            </a:r>
          </a:p>
          <a:p>
            <a:r>
              <a:rPr lang="en-US" dirty="0"/>
              <a:t>It is released as an open source product in </a:t>
            </a:r>
            <a:r>
              <a:rPr lang="en-US" b="1" dirty="0">
                <a:solidFill>
                  <a:srgbClr val="C00000"/>
                </a:solidFill>
              </a:rPr>
              <a:t>August 2011 </a:t>
            </a:r>
            <a:r>
              <a:rPr lang="en-US" dirty="0"/>
              <a:t>on GitHub.</a:t>
            </a:r>
          </a:p>
          <a:p>
            <a:r>
              <a:rPr lang="en-US" dirty="0"/>
              <a:t>In June 2014 Bootstrap was the </a:t>
            </a:r>
            <a:r>
              <a:rPr lang="en-US" b="1" dirty="0">
                <a:solidFill>
                  <a:srgbClr val="C00000"/>
                </a:solidFill>
              </a:rPr>
              <a:t>No.1 Project on GitHub</a:t>
            </a:r>
            <a:r>
              <a:rPr lang="en-US" dirty="0"/>
              <a:t>.</a:t>
            </a:r>
          </a:p>
        </p:txBody>
      </p:sp>
    </p:spTree>
    <p:extLst>
      <p:ext uri="{BB962C8B-B14F-4D97-AF65-F5344CB8AC3E}">
        <p14:creationId xmlns:p14="http://schemas.microsoft.com/office/powerpoint/2010/main" val="306722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63BB-519C-4746-BA26-DEE2383AF347}"/>
              </a:ext>
            </a:extLst>
          </p:cNvPr>
          <p:cNvSpPr>
            <a:spLocks noGrp="1"/>
          </p:cNvSpPr>
          <p:nvPr>
            <p:ph type="title"/>
          </p:nvPr>
        </p:nvSpPr>
        <p:spPr/>
        <p:txBody>
          <a:bodyPr/>
          <a:lstStyle/>
          <a:p>
            <a:r>
              <a:rPr lang="en-US" b="0" i="0" dirty="0">
                <a:effectLst/>
                <a:latin typeface="Arial" panose="020B0604020202020204" pitchFamily="34" charset="0"/>
              </a:rPr>
              <a:t>Applications of Bootstrap</a:t>
            </a:r>
            <a:br>
              <a:rPr lang="en-US" b="0" i="0" dirty="0">
                <a:effectLst/>
                <a:latin typeface="Arial" panose="020B0604020202020204" pitchFamily="34" charset="0"/>
              </a:rPr>
            </a:br>
            <a:endParaRPr lang="en-BB" dirty="0"/>
          </a:p>
        </p:txBody>
      </p:sp>
      <p:sp>
        <p:nvSpPr>
          <p:cNvPr id="3" name="Content Placeholder 2">
            <a:extLst>
              <a:ext uri="{FF2B5EF4-FFF2-40B4-BE49-F238E27FC236}">
                <a16:creationId xmlns:a16="http://schemas.microsoft.com/office/drawing/2014/main" id="{69F55A7C-3D97-4BFA-A54B-FF8729B02F6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Scaffolding</a:t>
            </a:r>
            <a:r>
              <a:rPr lang="en-US" b="0" i="0" dirty="0">
                <a:solidFill>
                  <a:srgbClr val="000000"/>
                </a:solidFill>
                <a:effectLst/>
                <a:latin typeface="Arial" panose="020B0604020202020204" pitchFamily="34" charset="0"/>
              </a:rPr>
              <a:t> − Bootstrap provides a basic structure with Grid System, link styles, and background. This is </a:t>
            </a:r>
            <a:r>
              <a:rPr lang="en-US" b="0" i="0" dirty="0" err="1">
                <a:solidFill>
                  <a:srgbClr val="000000"/>
                </a:solidFill>
                <a:effectLst/>
                <a:latin typeface="Arial" panose="020B0604020202020204" pitchFamily="34" charset="0"/>
              </a:rPr>
              <a:t>is</a:t>
            </a:r>
            <a:r>
              <a:rPr lang="en-US" b="0" i="0" dirty="0">
                <a:solidFill>
                  <a:srgbClr val="000000"/>
                </a:solidFill>
                <a:effectLst/>
                <a:latin typeface="Arial" panose="020B0604020202020204" pitchFamily="34" charset="0"/>
              </a:rPr>
              <a:t> covered in detail in the section </a:t>
            </a:r>
            <a:r>
              <a:rPr lang="en-US" b="1" i="0" dirty="0">
                <a:solidFill>
                  <a:srgbClr val="000000"/>
                </a:solidFill>
                <a:effectLst/>
                <a:latin typeface="Arial" panose="020B0604020202020204" pitchFamily="34" charset="0"/>
              </a:rPr>
              <a:t>Bootstrap Basic Structure</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CSS</a:t>
            </a:r>
            <a:r>
              <a:rPr lang="en-US" b="0" i="0" dirty="0">
                <a:solidFill>
                  <a:srgbClr val="000000"/>
                </a:solidFill>
                <a:effectLst/>
                <a:latin typeface="Arial" panose="020B0604020202020204" pitchFamily="34" charset="0"/>
              </a:rPr>
              <a:t> − Bootstrap comes with the feature of global CSS settings, fundamental HTML elements styled and enhanced with extensible classes, and an advanced grid system. This is covered in detail in the section </a:t>
            </a:r>
            <a:r>
              <a:rPr lang="en-US" b="1" i="0" dirty="0">
                <a:solidFill>
                  <a:srgbClr val="000000"/>
                </a:solidFill>
                <a:effectLst/>
                <a:latin typeface="Arial" panose="020B0604020202020204" pitchFamily="34" charset="0"/>
              </a:rPr>
              <a:t>Bootstrap with CSS</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Bootstrap contains over a dozen reusable components built to provide iconography, dropdowns, navigation, alerts, pop-overs, and much more. This is covered in detail in the section </a:t>
            </a:r>
            <a:r>
              <a:rPr lang="en-US" b="1" i="0" dirty="0">
                <a:solidFill>
                  <a:srgbClr val="000000"/>
                </a:solidFill>
                <a:effectLst/>
                <a:latin typeface="Arial" panose="020B0604020202020204" pitchFamily="34" charset="0"/>
              </a:rPr>
              <a:t>Layout Components</a:t>
            </a:r>
            <a:r>
              <a:rPr lang="en-US" b="0" i="0" dirty="0">
                <a:solidFill>
                  <a:srgbClr val="000000"/>
                </a:solidFill>
                <a:effectLst/>
                <a:latin typeface="Arial" panose="020B0604020202020204" pitchFamily="34" charset="0"/>
              </a:rPr>
              <a:t>.</a:t>
            </a:r>
          </a:p>
          <a:p>
            <a:endParaRPr lang="en-BB" dirty="0"/>
          </a:p>
        </p:txBody>
      </p:sp>
    </p:spTree>
    <p:extLst>
      <p:ext uri="{BB962C8B-B14F-4D97-AF65-F5344CB8AC3E}">
        <p14:creationId xmlns:p14="http://schemas.microsoft.com/office/powerpoint/2010/main" val="55347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28D8-1D40-4CC4-9A9A-FD963FCCBEA3}"/>
              </a:ext>
            </a:extLst>
          </p:cNvPr>
          <p:cNvSpPr>
            <a:spLocks noGrp="1"/>
          </p:cNvSpPr>
          <p:nvPr>
            <p:ph type="title"/>
          </p:nvPr>
        </p:nvSpPr>
        <p:spPr/>
        <p:txBody>
          <a:bodyPr/>
          <a:lstStyle/>
          <a:p>
            <a:r>
              <a:rPr lang="en-US" dirty="0" err="1"/>
              <a:t>Cont</a:t>
            </a:r>
            <a:r>
              <a:rPr lang="en-US" dirty="0"/>
              <a:t>…</a:t>
            </a:r>
            <a:endParaRPr lang="en-BB" dirty="0"/>
          </a:p>
        </p:txBody>
      </p:sp>
      <p:sp>
        <p:nvSpPr>
          <p:cNvPr id="3" name="Content Placeholder 2">
            <a:extLst>
              <a:ext uri="{FF2B5EF4-FFF2-40B4-BE49-F238E27FC236}">
                <a16:creationId xmlns:a16="http://schemas.microsoft.com/office/drawing/2014/main" id="{2ED20FDE-6CCF-409F-8B23-33AFB5782CB2}"/>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JavaScript Plugins</a:t>
            </a:r>
            <a:r>
              <a:rPr lang="en-US" b="0" i="0" dirty="0">
                <a:solidFill>
                  <a:srgbClr val="000000"/>
                </a:solidFill>
                <a:effectLst/>
                <a:latin typeface="Arial" panose="020B0604020202020204" pitchFamily="34" charset="0"/>
              </a:rPr>
              <a:t> − Bootstrap contains over a dozen custom jQuery plugins. You can easily include them all, or one by one. This is covered in details in the section </a:t>
            </a:r>
            <a:r>
              <a:rPr lang="en-US" b="1" i="0" dirty="0">
                <a:solidFill>
                  <a:srgbClr val="000000"/>
                </a:solidFill>
                <a:effectLst/>
                <a:latin typeface="Arial" panose="020B0604020202020204" pitchFamily="34" charset="0"/>
              </a:rPr>
              <a:t>Bootstrap Plugins</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1" i="0" dirty="0">
                <a:solidFill>
                  <a:srgbClr val="000000"/>
                </a:solidFill>
                <a:effectLst/>
                <a:latin typeface="Arial" panose="020B0604020202020204" pitchFamily="34" charset="0"/>
              </a:rPr>
              <a:t>Customize</a:t>
            </a:r>
            <a:r>
              <a:rPr lang="en-US" b="0" i="0" dirty="0">
                <a:solidFill>
                  <a:srgbClr val="000000"/>
                </a:solidFill>
                <a:effectLst/>
                <a:latin typeface="Arial" panose="020B0604020202020204" pitchFamily="34" charset="0"/>
              </a:rPr>
              <a:t> − You can customize Bootstrap's components, LESS variables, and jQuery plugins to get your very own version.</a:t>
            </a:r>
          </a:p>
          <a:p>
            <a:endParaRPr lang="en-BB" dirty="0"/>
          </a:p>
        </p:txBody>
      </p:sp>
    </p:spTree>
    <p:extLst>
      <p:ext uri="{BB962C8B-B14F-4D97-AF65-F5344CB8AC3E}">
        <p14:creationId xmlns:p14="http://schemas.microsoft.com/office/powerpoint/2010/main" val="25632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604E-6BD6-41EC-8891-A23C7A08DC1D}"/>
              </a:ext>
            </a:extLst>
          </p:cNvPr>
          <p:cNvSpPr>
            <a:spLocks noGrp="1"/>
          </p:cNvSpPr>
          <p:nvPr>
            <p:ph type="title"/>
          </p:nvPr>
        </p:nvSpPr>
        <p:spPr/>
        <p:txBody>
          <a:bodyPr/>
          <a:lstStyle/>
          <a:p>
            <a:r>
              <a:rPr lang="en-US" b="1" dirty="0">
                <a:solidFill>
                  <a:srgbClr val="FF0000"/>
                </a:solidFill>
              </a:rPr>
              <a:t>Form controls</a:t>
            </a:r>
          </a:p>
        </p:txBody>
      </p:sp>
      <p:pic>
        <p:nvPicPr>
          <p:cNvPr id="5" name="Content Placeholder 4">
            <a:extLst>
              <a:ext uri="{FF2B5EF4-FFF2-40B4-BE49-F238E27FC236}">
                <a16:creationId xmlns:a16="http://schemas.microsoft.com/office/drawing/2014/main" id="{DD292B58-22DE-4E17-B40D-6ECF44DF9553}"/>
              </a:ext>
            </a:extLst>
          </p:cNvPr>
          <p:cNvPicPr>
            <a:picLocks noGrp="1" noChangeAspect="1"/>
          </p:cNvPicPr>
          <p:nvPr>
            <p:ph idx="1"/>
          </p:nvPr>
        </p:nvPicPr>
        <p:blipFill rotWithShape="1">
          <a:blip r:embed="rId2"/>
          <a:srcRect l="16836" t="21455" r="17872" b="21400"/>
          <a:stretch/>
        </p:blipFill>
        <p:spPr>
          <a:xfrm>
            <a:off x="1540042" y="1780418"/>
            <a:ext cx="9160041" cy="4507323"/>
          </a:xfrm>
        </p:spPr>
      </p:pic>
    </p:spTree>
    <p:extLst>
      <p:ext uri="{BB962C8B-B14F-4D97-AF65-F5344CB8AC3E}">
        <p14:creationId xmlns:p14="http://schemas.microsoft.com/office/powerpoint/2010/main" val="21451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TotalTime>
  <Words>1118</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Calibri</vt:lpstr>
      <vt:lpstr>Calibri Light</vt:lpstr>
      <vt:lpstr>Office Theme</vt:lpstr>
      <vt:lpstr>BOOTSTRAP</vt:lpstr>
      <vt:lpstr>WHAT IS BOOTSTRAP?</vt:lpstr>
      <vt:lpstr>WHY BOOTSTRAP?</vt:lpstr>
      <vt:lpstr>Why to Learn Bootstrap? </vt:lpstr>
      <vt:lpstr>Cont…</vt:lpstr>
      <vt:lpstr>HISTORY OF BOOTSTRAP</vt:lpstr>
      <vt:lpstr>Applications of Bootstrap </vt:lpstr>
      <vt:lpstr>Cont…</vt:lpstr>
      <vt:lpstr>Form controls</vt:lpstr>
      <vt:lpstr>Bootstrap - Grid System </vt:lpstr>
      <vt:lpstr>What is Bootstrap Grid System? </vt:lpstr>
      <vt:lpstr>Cont.. Class</vt:lpstr>
      <vt:lpstr>Working of Bootstrap Grid System </vt:lpstr>
      <vt:lpstr>Media Queries </vt:lpstr>
      <vt:lpstr>Example</vt:lpstr>
      <vt:lpstr>Cont..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sambath</dc:creator>
  <cp:lastModifiedBy>sambath kumar</cp:lastModifiedBy>
  <cp:revision>16</cp:revision>
  <dcterms:created xsi:type="dcterms:W3CDTF">2021-10-03T17:30:20Z</dcterms:created>
  <dcterms:modified xsi:type="dcterms:W3CDTF">2022-02-25T07:23:30Z</dcterms:modified>
</cp:coreProperties>
</file>