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1" r:id="rId8"/>
    <p:sldId id="263" r:id="rId9"/>
    <p:sldId id="264" r:id="rId10"/>
    <p:sldId id="265" r:id="rId11"/>
    <p:sldId id="269"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480" y="-6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F8BC4C2-ABD0-41CC-B1CC-7619C63F3566}" type="datetimeFigureOut">
              <a:rPr lang="en-US" smtClean="0"/>
              <a:pPr/>
              <a:t>4/17/2023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69BD838-C34C-4B92-9F83-EA28B8B5A4C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8BC4C2-ABD0-41CC-B1CC-7619C63F3566}"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D838-C34C-4B92-9F83-EA28B8B5A4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8BC4C2-ABD0-41CC-B1CC-7619C63F3566}"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D838-C34C-4B92-9F83-EA28B8B5A4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F8BC4C2-ABD0-41CC-B1CC-7619C63F3566}"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D838-C34C-4B92-9F83-EA28B8B5A4C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F8BC4C2-ABD0-41CC-B1CC-7619C63F3566}" type="datetimeFigureOut">
              <a:rPr lang="en-US" smtClean="0"/>
              <a:pPr/>
              <a:t>4/17/2023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69BD838-C34C-4B92-9F83-EA28B8B5A4C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F8BC4C2-ABD0-41CC-B1CC-7619C63F3566}"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D838-C34C-4B92-9F83-EA28B8B5A4C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F8BC4C2-ABD0-41CC-B1CC-7619C63F3566}" type="datetimeFigureOut">
              <a:rPr lang="en-US" smtClean="0"/>
              <a:pPr/>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D838-C34C-4B92-9F83-EA28B8B5A4C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F8BC4C2-ABD0-41CC-B1CC-7619C63F3566}" type="datetimeFigureOut">
              <a:rPr lang="en-US" smtClean="0"/>
              <a:pPr/>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D838-C34C-4B92-9F83-EA28B8B5A4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BC4C2-ABD0-41CC-B1CC-7619C63F3566}" type="datetimeFigureOut">
              <a:rPr lang="en-US" smtClean="0"/>
              <a:pPr/>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9BD838-C34C-4B92-9F83-EA28B8B5A4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F8BC4C2-ABD0-41CC-B1CC-7619C63F3566}"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D838-C34C-4B92-9F83-EA28B8B5A4C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F8BC4C2-ABD0-41CC-B1CC-7619C63F3566}" type="datetimeFigureOut">
              <a:rPr lang="en-US" smtClean="0"/>
              <a:pPr/>
              <a:t>4/17/2023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69BD838-C34C-4B92-9F83-EA28B8B5A4C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F8BC4C2-ABD0-41CC-B1CC-7619C63F3566}" type="datetimeFigureOut">
              <a:rPr lang="en-US" smtClean="0"/>
              <a:pPr/>
              <a:t>4/17/2023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69BD838-C34C-4B92-9F83-EA28B8B5A4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IN" dirty="0"/>
              <a:t>ES6 Module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428604"/>
            <a:ext cx="8401080" cy="5591196"/>
          </a:xfrm>
        </p:spPr>
        <p:txBody>
          <a:bodyPr/>
          <a:lstStyle/>
          <a:p>
            <a:r>
              <a:rPr lang="en-GB" dirty="0"/>
              <a:t>The </a:t>
            </a:r>
            <a:r>
              <a:rPr lang="en-GB" dirty="0" err="1"/>
              <a:t>CommonJS</a:t>
            </a:r>
            <a:r>
              <a:rPr lang="en-GB" dirty="0"/>
              <a:t> module specification is the standard used in </a:t>
            </a:r>
            <a:r>
              <a:rPr lang="en-GB" u="sng" dirty="0"/>
              <a:t>Node.js</a:t>
            </a:r>
            <a:r>
              <a:rPr lang="en-GB" dirty="0"/>
              <a:t> for working with modules.</a:t>
            </a:r>
          </a:p>
          <a:p>
            <a:r>
              <a:rPr lang="en-GB" dirty="0"/>
              <a:t>Client-side JavaScript that runs in the browser uses another standard, called </a:t>
            </a:r>
            <a:r>
              <a:rPr lang="en-GB" b="1" dirty="0"/>
              <a:t>ES Modules</a:t>
            </a:r>
            <a:endParaRPr lang="en-GB" dirty="0"/>
          </a:p>
        </p:txBody>
      </p:sp>
      <p:sp>
        <p:nvSpPr>
          <p:cNvPr id="4" name="Rectangle 3"/>
          <p:cNvSpPr/>
          <p:nvPr/>
        </p:nvSpPr>
        <p:spPr>
          <a:xfrm>
            <a:off x="285720" y="2413338"/>
            <a:ext cx="8358246" cy="3539430"/>
          </a:xfrm>
          <a:prstGeom prst="rect">
            <a:avLst/>
          </a:prstGeom>
        </p:spPr>
        <p:txBody>
          <a:bodyPr wrap="square">
            <a:spAutoFit/>
          </a:bodyPr>
          <a:lstStyle/>
          <a:p>
            <a:pPr algn="just"/>
            <a:r>
              <a:rPr lang="en-GB" sz="3200" dirty="0"/>
              <a:t>Modules are very cool, because they let you encapsulate all sorts of functionality, and expose this functionality to other JavaScript files, as libraries. They let you create clearly separate and reusable snippets of functionality, each testable on its own.</a:t>
            </a:r>
          </a:p>
          <a:p>
            <a:pPr algn="just"/>
            <a:r>
              <a:rPr lang="en-GB" sz="3200" dirty="0"/>
              <a:t>The huge </a:t>
            </a:r>
            <a:r>
              <a:rPr lang="en-GB" sz="3200" u="sng" dirty="0"/>
              <a:t>npm</a:t>
            </a:r>
            <a:r>
              <a:rPr lang="en-GB" sz="3200" dirty="0"/>
              <a:t> ecosystem is built upon this </a:t>
            </a:r>
            <a:r>
              <a:rPr lang="en-GB" sz="3200" dirty="0" err="1"/>
              <a:t>CommonJS</a:t>
            </a:r>
            <a:r>
              <a:rPr lang="en-GB" sz="3200" dirty="0"/>
              <a:t> format.</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CommonJS</a:t>
            </a:r>
            <a:r>
              <a:rPr lang="en-US" dirty="0"/>
              <a:t> introduced below specs</a:t>
            </a:r>
          </a:p>
        </p:txBody>
      </p:sp>
      <p:sp>
        <p:nvSpPr>
          <p:cNvPr id="3" name="Content Placeholder 2"/>
          <p:cNvSpPr>
            <a:spLocks noGrp="1"/>
          </p:cNvSpPr>
          <p:nvPr>
            <p:ph sz="quarter" idx="1"/>
          </p:nvPr>
        </p:nvSpPr>
        <p:spPr/>
        <p:txBody>
          <a:bodyPr/>
          <a:lstStyle/>
          <a:p>
            <a:pPr fontAlgn="auto"/>
            <a:r>
              <a:rPr lang="en-GB" dirty="0"/>
              <a:t>Each JavaScript file is a Module</a:t>
            </a:r>
          </a:p>
          <a:p>
            <a:pPr fontAlgn="auto"/>
            <a:r>
              <a:rPr lang="en-GB" dirty="0"/>
              <a:t>A Module (JavaScript file) may have local variables/functions at local scope, that shall not collide with similar variable/function name defined in another module (aka JavaScript file)</a:t>
            </a:r>
          </a:p>
          <a:p>
            <a:pPr fontAlgn="auto"/>
            <a:r>
              <a:rPr lang="en-GB" dirty="0"/>
              <a:t>A module can have reusable functions/variables which can be used in another file, that must be exported from that file (</a:t>
            </a:r>
            <a:r>
              <a:rPr lang="en-GB" dirty="0" err="1"/>
              <a:t>module.exports</a:t>
            </a:r>
            <a:r>
              <a:rPr lang="en-GB" dirty="0"/>
              <a:t>, exports)</a:t>
            </a:r>
          </a:p>
          <a:p>
            <a:pPr fontAlgn="auto"/>
            <a:r>
              <a:rPr lang="en-GB" dirty="0"/>
              <a:t>One module can refer another module by using require statement.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syntax to import a module is:</a:t>
            </a:r>
            <a:endParaRPr lang="en-US" dirty="0"/>
          </a:p>
        </p:txBody>
      </p:sp>
      <p:sp>
        <p:nvSpPr>
          <p:cNvPr id="3" name="Content Placeholder 2"/>
          <p:cNvSpPr>
            <a:spLocks noGrp="1"/>
          </p:cNvSpPr>
          <p:nvPr>
            <p:ph sz="quarter" idx="1"/>
          </p:nvPr>
        </p:nvSpPr>
        <p:spPr/>
        <p:txBody>
          <a:bodyPr/>
          <a:lstStyle/>
          <a:p>
            <a:pPr>
              <a:buNone/>
            </a:pPr>
            <a:r>
              <a:rPr lang="en-US" dirty="0"/>
              <a:t>const package = require('module-name')</a:t>
            </a:r>
          </a:p>
          <a:p>
            <a:pPr>
              <a:buNone/>
            </a:pPr>
            <a:endParaRPr lang="en-IN" dirty="0"/>
          </a:p>
          <a:p>
            <a:pPr>
              <a:buNone/>
            </a:pPr>
            <a:endParaRPr lang="en-IN" dirty="0"/>
          </a:p>
          <a:p>
            <a:pPr algn="just">
              <a:buNone/>
            </a:pPr>
            <a:r>
              <a:rPr lang="en-GB" dirty="0"/>
              <a:t>  </a:t>
            </a:r>
            <a:r>
              <a:rPr lang="en-GB" dirty="0" err="1"/>
              <a:t>CommonJS</a:t>
            </a:r>
            <a:r>
              <a:rPr lang="en-GB" dirty="0"/>
              <a:t>, modules are loaded synchronously, and processed in the order the JavaScript runtime finds them. This system was born with server-side JavaScript in mind, and is not suitable for the client-side (</a:t>
            </a:r>
            <a:r>
              <a:rPr lang="en-GB" b="1" dirty="0"/>
              <a:t>this is why ES Modules were introduced).</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428604"/>
            <a:ext cx="8258204" cy="5591196"/>
          </a:xfrm>
        </p:spPr>
        <p:txBody>
          <a:bodyPr/>
          <a:lstStyle/>
          <a:p>
            <a:pPr algn="just"/>
            <a:r>
              <a:rPr lang="en-GB" dirty="0"/>
              <a:t>A JavaScript file is a module when it exports one or more of the symbols it defines, being them variables, functions, objects:</a:t>
            </a:r>
          </a:p>
          <a:p>
            <a:pPr algn="ctr">
              <a:buNone/>
            </a:pPr>
            <a:r>
              <a:rPr lang="en-US" dirty="0">
                <a:solidFill>
                  <a:srgbClr val="FF0000"/>
                </a:solidFill>
              </a:rPr>
              <a:t>uppercase.js</a:t>
            </a:r>
          </a:p>
          <a:p>
            <a:pPr algn="ctr">
              <a:buNone/>
            </a:pPr>
            <a:endParaRPr lang="en-IN" dirty="0">
              <a:solidFill>
                <a:srgbClr val="FF0000"/>
              </a:solidFill>
            </a:endParaRPr>
          </a:p>
          <a:p>
            <a:pPr algn="ctr">
              <a:buNone/>
            </a:pPr>
            <a:r>
              <a:rPr lang="en-US" dirty="0" err="1"/>
              <a:t>exports.uppercase</a:t>
            </a:r>
            <a:r>
              <a:rPr lang="en-US" dirty="0"/>
              <a:t> = (</a:t>
            </a:r>
            <a:r>
              <a:rPr lang="en-US" dirty="0" err="1"/>
              <a:t>str</a:t>
            </a:r>
            <a:r>
              <a:rPr lang="en-US" dirty="0"/>
              <a:t>) =&gt; </a:t>
            </a:r>
            <a:r>
              <a:rPr lang="en-US" dirty="0" err="1"/>
              <a:t>str.toUpperCase</a:t>
            </a:r>
            <a:r>
              <a:rPr lang="en-US" dirty="0"/>
              <a:t>()</a:t>
            </a:r>
            <a:endParaRPr lang="en-IN" dirty="0">
              <a:solidFill>
                <a:srgbClr val="FF0000"/>
              </a:solidFill>
            </a:endParaRPr>
          </a:p>
          <a:p>
            <a:pPr algn="ctr">
              <a:buNone/>
            </a:pPr>
            <a:endParaRPr lang="en-GB" b="1" dirty="0"/>
          </a:p>
          <a:p>
            <a:pPr algn="ctr">
              <a:buNone/>
            </a:pPr>
            <a:r>
              <a:rPr lang="en-GB" b="1" dirty="0"/>
              <a:t>Any JavaScript file can import and use this module:</a:t>
            </a:r>
          </a:p>
          <a:p>
            <a:pPr algn="ctr">
              <a:buNone/>
            </a:pPr>
            <a:r>
              <a:rPr lang="en-US" dirty="0"/>
              <a:t>const </a:t>
            </a:r>
            <a:r>
              <a:rPr lang="en-US" dirty="0" err="1"/>
              <a:t>uppercaseModule</a:t>
            </a:r>
            <a:r>
              <a:rPr lang="en-US" dirty="0"/>
              <a:t> = require('uppercase.js') </a:t>
            </a:r>
            <a:r>
              <a:rPr lang="en-US" dirty="0" err="1"/>
              <a:t>uppercaseModule.uppercase</a:t>
            </a:r>
            <a:r>
              <a:rPr lang="en-US" dirty="0"/>
              <a:t>('test')</a:t>
            </a:r>
            <a:endParaRPr lang="en-US" b="1"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What are props in React?</a:t>
            </a:r>
            <a:br>
              <a:rPr lang="en-GB" b="1" dirty="0"/>
            </a:br>
            <a:endParaRPr lang="en-US" dirty="0"/>
          </a:p>
        </p:txBody>
      </p:sp>
      <p:sp>
        <p:nvSpPr>
          <p:cNvPr id="3" name="Content Placeholder 2"/>
          <p:cNvSpPr>
            <a:spLocks noGrp="1"/>
          </p:cNvSpPr>
          <p:nvPr>
            <p:ph sz="quarter" idx="1"/>
          </p:nvPr>
        </p:nvSpPr>
        <p:spPr/>
        <p:txBody>
          <a:bodyPr/>
          <a:lstStyle/>
          <a:p>
            <a:pPr algn="just">
              <a:buNone/>
            </a:pPr>
            <a:r>
              <a:rPr lang="en-GB" b="1" dirty="0"/>
              <a:t>Props</a:t>
            </a:r>
            <a:r>
              <a:rPr lang="en-GB" dirty="0"/>
              <a:t>, in React, are properties of a Component that comes in handy for customization. A prop can be thought of as a </a:t>
            </a:r>
            <a:r>
              <a:rPr lang="en-GB" i="1" dirty="0"/>
              <a:t>parameter</a:t>
            </a:r>
            <a:r>
              <a:rPr lang="en-GB" dirty="0"/>
              <a:t>, as it changes the </a:t>
            </a:r>
            <a:r>
              <a:rPr lang="en-GB" dirty="0" err="1"/>
              <a:t>behavior</a:t>
            </a:r>
            <a:r>
              <a:rPr lang="en-GB" dirty="0"/>
              <a:t> (or output) of a component.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What are React functional components</a:t>
            </a:r>
          </a:p>
        </p:txBody>
      </p:sp>
      <p:sp>
        <p:nvSpPr>
          <p:cNvPr id="3" name="Content Placeholder 2"/>
          <p:cNvSpPr>
            <a:spLocks noGrp="1"/>
          </p:cNvSpPr>
          <p:nvPr>
            <p:ph sz="quarter" idx="1"/>
          </p:nvPr>
        </p:nvSpPr>
        <p:spPr/>
        <p:txBody>
          <a:bodyPr/>
          <a:lstStyle/>
          <a:p>
            <a:r>
              <a:rPr lang="en-GB" dirty="0"/>
              <a:t>A </a:t>
            </a:r>
            <a:r>
              <a:rPr lang="en-GB" b="1" dirty="0"/>
              <a:t>React functional component</a:t>
            </a:r>
            <a:r>
              <a:rPr lang="en-GB" dirty="0"/>
              <a:t> is a simple JavaScript function that accepts props and returns a React element.</a:t>
            </a:r>
          </a:p>
          <a:p>
            <a:r>
              <a:rPr lang="en-GB" dirty="0"/>
              <a:t>After the introduction of React Hooks, writing functional components has become the ​standard way of writing React components in modern applications.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39784"/>
          </a:xfrm>
        </p:spPr>
        <p:txBody>
          <a:bodyPr/>
          <a:lstStyle/>
          <a:p>
            <a:pPr algn="ctr"/>
            <a:r>
              <a:rPr lang="en-US" b="1" dirty="0"/>
              <a:t>Basics of React</a:t>
            </a:r>
            <a:endParaRPr lang="en-US" dirty="0"/>
          </a:p>
        </p:txBody>
      </p:sp>
      <p:sp>
        <p:nvSpPr>
          <p:cNvPr id="3" name="Content Placeholder 2"/>
          <p:cNvSpPr>
            <a:spLocks noGrp="1"/>
          </p:cNvSpPr>
          <p:nvPr>
            <p:ph sz="quarter" idx="1"/>
          </p:nvPr>
        </p:nvSpPr>
        <p:spPr/>
        <p:txBody>
          <a:bodyPr>
            <a:normAutofit fontScale="92500"/>
          </a:bodyPr>
          <a:lstStyle/>
          <a:p>
            <a:pPr algn="just">
              <a:lnSpc>
                <a:spcPct val="200000"/>
              </a:lnSpc>
              <a:buNone/>
            </a:pPr>
            <a:r>
              <a:rPr lang="en-GB" dirty="0"/>
              <a:t>React is an efficient and flexible JavaScript library for building user interfaces (and React itself is written using JavaScript). It breaks down complex UIs into small, isolated code called “components”. By using these components, React only concerns itself with what you see on the front page of a website.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71480"/>
            <a:ext cx="7772400" cy="5448320"/>
          </a:xfrm>
        </p:spPr>
        <p:txBody>
          <a:bodyPr/>
          <a:lstStyle/>
          <a:p>
            <a:pPr>
              <a:lnSpc>
                <a:spcPct val="250000"/>
              </a:lnSpc>
            </a:pPr>
            <a:r>
              <a:rPr lang="en-GB" dirty="0"/>
              <a:t>React is a JavaScript library for building user interfaces.</a:t>
            </a:r>
          </a:p>
          <a:p>
            <a:pPr>
              <a:lnSpc>
                <a:spcPct val="250000"/>
              </a:lnSpc>
            </a:pPr>
            <a:r>
              <a:rPr lang="en-GB" dirty="0"/>
              <a:t>React is used to build single-page applications.</a:t>
            </a:r>
          </a:p>
          <a:p>
            <a:pPr>
              <a:lnSpc>
                <a:spcPct val="250000"/>
              </a:lnSpc>
            </a:pPr>
            <a:r>
              <a:rPr lang="en-GB" dirty="0"/>
              <a:t>React allows us to create reusable UI components.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React?</a:t>
            </a:r>
            <a:br>
              <a:rPr lang="en-US" dirty="0"/>
            </a:br>
            <a:endParaRPr lang="en-US" dirty="0"/>
          </a:p>
        </p:txBody>
      </p:sp>
      <p:sp>
        <p:nvSpPr>
          <p:cNvPr id="3" name="Content Placeholder 2"/>
          <p:cNvSpPr>
            <a:spLocks noGrp="1"/>
          </p:cNvSpPr>
          <p:nvPr>
            <p:ph sz="quarter" idx="1"/>
          </p:nvPr>
        </p:nvSpPr>
        <p:spPr/>
        <p:txBody>
          <a:bodyPr/>
          <a:lstStyle/>
          <a:p>
            <a:r>
              <a:rPr lang="en-GB" dirty="0"/>
              <a:t>React, sometimes referred to as a frontend JavaScript framework, is a JavaScript library created by </a:t>
            </a:r>
            <a:r>
              <a:rPr lang="en-GB" dirty="0" err="1"/>
              <a:t>Facebook</a:t>
            </a:r>
            <a:r>
              <a:rPr lang="en-GB" dirty="0"/>
              <a:t>.</a:t>
            </a:r>
          </a:p>
          <a:p>
            <a:r>
              <a:rPr lang="en-GB" dirty="0"/>
              <a:t>React is a tool for building UI components.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React Work?</a:t>
            </a:r>
            <a:br>
              <a:rPr lang="en-US" dirty="0"/>
            </a:br>
            <a:endParaRPr lang="en-US" dirty="0"/>
          </a:p>
        </p:txBody>
      </p:sp>
      <p:sp>
        <p:nvSpPr>
          <p:cNvPr id="3" name="Content Placeholder 2"/>
          <p:cNvSpPr>
            <a:spLocks noGrp="1"/>
          </p:cNvSpPr>
          <p:nvPr>
            <p:ph sz="quarter" idx="1"/>
          </p:nvPr>
        </p:nvSpPr>
        <p:spPr/>
        <p:txBody>
          <a:bodyPr/>
          <a:lstStyle/>
          <a:p>
            <a:r>
              <a:rPr lang="en-GB" dirty="0"/>
              <a:t>Instead of manipulating the browser's DOM directly, React creates a virtual DOM in memory, where it does all the necessary manipulating, before making the changes in the browser DOM.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ES6 Modules</a:t>
            </a:r>
            <a:br>
              <a:rPr lang="en-US" dirty="0"/>
            </a:br>
            <a:endParaRPr lang="en-US" dirty="0"/>
          </a:p>
        </p:txBody>
      </p:sp>
      <p:sp>
        <p:nvSpPr>
          <p:cNvPr id="3" name="Content Placeholder 2"/>
          <p:cNvSpPr>
            <a:spLocks noGrp="1"/>
          </p:cNvSpPr>
          <p:nvPr>
            <p:ph sz="quarter" idx="1"/>
          </p:nvPr>
        </p:nvSpPr>
        <p:spPr/>
        <p:txBody>
          <a:bodyPr>
            <a:normAutofit/>
          </a:bodyPr>
          <a:lstStyle/>
          <a:p>
            <a:r>
              <a:rPr lang="en-GB" dirty="0"/>
              <a:t>Modules are the piece or chunk of a JavaScript code written in a file. </a:t>
            </a:r>
          </a:p>
          <a:p>
            <a:r>
              <a:rPr lang="en-GB" dirty="0"/>
              <a:t>JavaScript modules help us to modularize the code simply by partitioning the entire code into modules that can be imported from anywhere.</a:t>
            </a:r>
          </a:p>
          <a:p>
            <a:r>
              <a:rPr lang="en-GB" dirty="0"/>
              <a:t> Modules make it easy to maintain the code, debug the code, and reuse the piece of code. </a:t>
            </a:r>
          </a:p>
          <a:p>
            <a:r>
              <a:rPr lang="en-GB" dirty="0"/>
              <a:t>Each module is a piece of code that gets executed once it is loaded.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fontScale="90000"/>
          </a:bodyPr>
          <a:lstStyle/>
          <a:p>
            <a:pPr algn="ctr"/>
            <a:r>
              <a:rPr lang="en-US" dirty="0"/>
              <a:t>react’s future</a:t>
            </a:r>
          </a:p>
        </p:txBody>
      </p:sp>
      <p:sp>
        <p:nvSpPr>
          <p:cNvPr id="3" name="Content Placeholder 2"/>
          <p:cNvSpPr>
            <a:spLocks noGrp="1"/>
          </p:cNvSpPr>
          <p:nvPr>
            <p:ph sz="quarter" idx="1"/>
          </p:nvPr>
        </p:nvSpPr>
        <p:spPr>
          <a:xfrm>
            <a:off x="914400" y="928670"/>
            <a:ext cx="7772400" cy="5091130"/>
          </a:xfrm>
        </p:spPr>
        <p:txBody>
          <a:bodyPr/>
          <a:lstStyle/>
          <a:p>
            <a:pPr algn="just">
              <a:lnSpc>
                <a:spcPct val="250000"/>
              </a:lnSpc>
              <a:buNone/>
            </a:pPr>
            <a:r>
              <a:rPr lang="en-GB" dirty="0">
                <a:latin typeface="Times New Roman" pitchFamily="18" charset="0"/>
                <a:cs typeface="Times New Roman" pitchFamily="18" charset="0"/>
              </a:rPr>
              <a:t>     if you want to build an interactive and high-performing web app, you can blindly trust </a:t>
            </a:r>
            <a:r>
              <a:rPr lang="en-GB" dirty="0" err="1">
                <a:latin typeface="Times New Roman" pitchFamily="18" charset="0"/>
                <a:cs typeface="Times New Roman" pitchFamily="18" charset="0"/>
              </a:rPr>
              <a:t>ReactJS</a:t>
            </a:r>
            <a:r>
              <a:rPr lang="en-GB" dirty="0">
                <a:latin typeface="Times New Roman" pitchFamily="18" charset="0"/>
                <a:cs typeface="Times New Roman" pitchFamily="18" charset="0"/>
              </a:rPr>
              <a:t>. React is a JavaScript library that has gained popularity in the past few years. </a:t>
            </a:r>
            <a:r>
              <a:rPr lang="en-GB" dirty="0" err="1">
                <a:latin typeface="Times New Roman" pitchFamily="18" charset="0"/>
                <a:cs typeface="Times New Roman" pitchFamily="18" charset="0"/>
              </a:rPr>
              <a:t>Facebook</a:t>
            </a:r>
            <a:r>
              <a:rPr lang="en-GB" dirty="0">
                <a:latin typeface="Times New Roman" pitchFamily="18" charset="0"/>
                <a:cs typeface="Times New Roman" pitchFamily="18" charset="0"/>
              </a:rPr>
              <a:t> maintains it, and many other big companies use it in their web applications.</a:t>
            </a: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357166"/>
            <a:ext cx="8472518" cy="5662634"/>
          </a:xfrm>
        </p:spPr>
        <p:txBody>
          <a:bodyPr>
            <a:normAutofit fontScale="92500"/>
          </a:bodyPr>
          <a:lstStyle/>
          <a:p>
            <a:pPr algn="just">
              <a:lnSpc>
                <a:spcPct val="250000"/>
              </a:lnSpc>
              <a:buNone/>
            </a:pPr>
            <a:r>
              <a:rPr lang="en-GB" dirty="0"/>
              <a:t>the popularity of the </a:t>
            </a:r>
            <a:r>
              <a:rPr lang="en-GB" dirty="0" err="1"/>
              <a:t>ReactJS</a:t>
            </a:r>
            <a:r>
              <a:rPr lang="en-GB" dirty="0"/>
              <a:t> library has been spreading like </a:t>
            </a:r>
            <a:r>
              <a:rPr lang="en-GB" dirty="0" err="1"/>
              <a:t>wildfire.The</a:t>
            </a:r>
            <a:r>
              <a:rPr lang="en-GB" dirty="0"/>
              <a:t> library allows developers to declaratively define and divide a UI into React UI components using HTML-like nodes called React nodes. Not to mention, it offers many reusable UI components that save loads of time. </a:t>
            </a:r>
            <a:r>
              <a:rPr lang="en-GB" dirty="0" err="1"/>
              <a:t>ReactJS</a:t>
            </a:r>
            <a:r>
              <a:rPr lang="en-GB" dirty="0"/>
              <a:t> helps developers create more interactive web pages at a fast pace.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357166"/>
            <a:ext cx="8401080" cy="5662634"/>
          </a:xfrm>
        </p:spPr>
        <p:txBody>
          <a:bodyPr/>
          <a:lstStyle/>
          <a:p>
            <a:pPr algn="just"/>
            <a:r>
              <a:rPr lang="en-GB" dirty="0"/>
              <a:t>JavaScript is the programming language of the web. </a:t>
            </a:r>
            <a:r>
              <a:rPr lang="en-GB" dirty="0" err="1"/>
              <a:t>ReactJS</a:t>
            </a:r>
            <a:r>
              <a:rPr lang="en-GB" dirty="0"/>
              <a:t> is one of the best frameworks that enable the creation of user interfaces and other programs for web applications through JavaScript. It has been gaining popularity in recent years because it’s simple, fast, and efficient. </a:t>
            </a:r>
          </a:p>
          <a:p>
            <a:pPr algn="just"/>
            <a:r>
              <a:rPr lang="en-GB" dirty="0"/>
              <a:t>it’s open-source and offers robust capabilities to modify its source code to fit the project requirements perfectly. Hence, </a:t>
            </a:r>
            <a:r>
              <a:rPr lang="en-GB" dirty="0" err="1"/>
              <a:t>ReactJS</a:t>
            </a:r>
            <a:r>
              <a:rPr lang="en-GB" dirty="0"/>
              <a:t> will be the primary choice of enterprises and </a:t>
            </a:r>
            <a:r>
              <a:rPr lang="en-GB" dirty="0" err="1"/>
              <a:t>startups</a:t>
            </a:r>
            <a:r>
              <a:rPr lang="en-GB" dirty="0"/>
              <a:t> because it has all the necessary features for a robust web application.</a:t>
            </a:r>
          </a:p>
          <a:p>
            <a:pPr algn="just"/>
            <a:r>
              <a:rPr lang="en-GB" dirty="0"/>
              <a:t>React’s simplicity and flexibility attract developers and companies to create highly functional and dynamic applications.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357166"/>
            <a:ext cx="8186766" cy="5662634"/>
          </a:xfrm>
        </p:spPr>
        <p:txBody>
          <a:bodyPr>
            <a:normAutofit/>
          </a:bodyPr>
          <a:lstStyle/>
          <a:p>
            <a:pPr algn="just"/>
            <a:r>
              <a:rPr lang="en-GB" dirty="0" err="1"/>
              <a:t>ReactJS</a:t>
            </a:r>
            <a:r>
              <a:rPr lang="en-GB" dirty="0"/>
              <a:t> has overtaken </a:t>
            </a:r>
            <a:r>
              <a:rPr lang="en-GB" dirty="0" err="1"/>
              <a:t>jQuery</a:t>
            </a:r>
            <a:r>
              <a:rPr lang="en-GB" dirty="0"/>
              <a:t> and become the most used web framework by software developers worldwide as of 2021. </a:t>
            </a:r>
          </a:p>
          <a:p>
            <a:pPr algn="just"/>
            <a:r>
              <a:rPr lang="en-GB" dirty="0" err="1"/>
              <a:t>ReactJS</a:t>
            </a:r>
            <a:r>
              <a:rPr lang="en-GB" dirty="0"/>
              <a:t> is the most popular front-end framework/library of 2021. </a:t>
            </a:r>
          </a:p>
          <a:p>
            <a:pPr algn="just"/>
            <a:r>
              <a:rPr lang="en-GB" dirty="0" err="1"/>
              <a:t>Facebook</a:t>
            </a:r>
            <a:r>
              <a:rPr lang="en-GB" dirty="0"/>
              <a:t> and communities of developers worldwide maintain </a:t>
            </a:r>
            <a:r>
              <a:rPr lang="en-GB" dirty="0" err="1"/>
              <a:t>ReactJS</a:t>
            </a:r>
            <a:r>
              <a:rPr lang="en-GB" dirty="0"/>
              <a:t>, and many forums are there with thousands of React users helping each other with best practices, contributing to the library’s future.</a:t>
            </a:r>
          </a:p>
          <a:p>
            <a:pPr algn="just"/>
            <a:r>
              <a:rPr lang="en-GB" dirty="0"/>
              <a:t>There are over 1,114,016 React websites live on the web. </a:t>
            </a:r>
          </a:p>
          <a:p>
            <a:pPr algn="just"/>
            <a:r>
              <a:rPr lang="en-GB" dirty="0" err="1"/>
              <a:t>ReactJS</a:t>
            </a:r>
            <a:r>
              <a:rPr lang="en-GB" dirty="0"/>
              <a:t> has a competitive edge over Angular or </a:t>
            </a:r>
            <a:r>
              <a:rPr lang="en-GB" dirty="0" err="1"/>
              <a:t>VueJS</a:t>
            </a:r>
            <a:r>
              <a:rPr lang="en-GB" dirty="0"/>
              <a:t> because of its scalability, rich documentation, easy learning curve, and potential to create the most responsive solutions in a record time.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a:t>
            </a:r>
          </a:p>
        </p:txBody>
      </p:sp>
      <p:sp>
        <p:nvSpPr>
          <p:cNvPr id="3" name="Content Placeholder 2"/>
          <p:cNvSpPr>
            <a:spLocks noGrp="1"/>
          </p:cNvSpPr>
          <p:nvPr>
            <p:ph sz="quarter" idx="1"/>
          </p:nvPr>
        </p:nvSpPr>
        <p:spPr/>
        <p:txBody>
          <a:bodyPr>
            <a:normAutofit fontScale="92500"/>
          </a:bodyPr>
          <a:lstStyle/>
          <a:p>
            <a:pPr algn="just">
              <a:lnSpc>
                <a:spcPct val="200000"/>
              </a:lnSpc>
              <a:buNone/>
            </a:pPr>
            <a:r>
              <a:rPr lang="en-US" dirty="0"/>
              <a:t>A virtual DOM is </a:t>
            </a:r>
            <a:r>
              <a:rPr lang="en-US" b="1" dirty="0"/>
              <a:t>a lightweight JavaScript representation of the Document Object Model (DOM) used in declarative web frameworks such as React, </a:t>
            </a:r>
            <a:r>
              <a:rPr lang="en-US" b="1" dirty="0" err="1"/>
              <a:t>Vue</a:t>
            </a:r>
            <a:r>
              <a:rPr lang="en-US" b="1" dirty="0"/>
              <a:t>.</a:t>
            </a:r>
            <a:r>
              <a:rPr lang="en-US" dirty="0"/>
              <a:t> </a:t>
            </a:r>
            <a:r>
              <a:rPr lang="en-US" b="1" dirty="0" err="1"/>
              <a:t>js</a:t>
            </a:r>
            <a:r>
              <a:rPr lang="en-US" b="1" dirty="0"/>
              <a:t>, and Elm</a:t>
            </a:r>
            <a:r>
              <a:rPr lang="en-US" dirty="0"/>
              <a:t>. Updating the virtual DOM is comparatively faster than updating the actual DOM (via JavaScript).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357166"/>
            <a:ext cx="8258204" cy="6215106"/>
          </a:xfrm>
        </p:spPr>
        <p:txBody>
          <a:bodyPr>
            <a:normAutofit fontScale="70000" lnSpcReduction="20000"/>
          </a:bodyPr>
          <a:lstStyle/>
          <a:p>
            <a:pPr algn="just">
              <a:lnSpc>
                <a:spcPct val="160000"/>
              </a:lnSpc>
            </a:pPr>
            <a:r>
              <a:rPr lang="en-US" dirty="0">
                <a:latin typeface="Times New Roman" pitchFamily="18" charset="0"/>
                <a:cs typeface="Times New Roman" pitchFamily="18" charset="0"/>
              </a:rPr>
              <a:t>The virtual DOM (VDOM) is a programming concept where an ideal, or “virtual”, representation of a UI is kept in memory and synced with the “real” DOM by a library such as </a:t>
            </a:r>
            <a:r>
              <a:rPr lang="en-US" dirty="0" err="1">
                <a:latin typeface="Times New Roman" pitchFamily="18" charset="0"/>
                <a:cs typeface="Times New Roman" pitchFamily="18" charset="0"/>
              </a:rPr>
              <a:t>ReactDOM</a:t>
            </a:r>
            <a:r>
              <a:rPr lang="en-US" dirty="0">
                <a:latin typeface="Times New Roman" pitchFamily="18" charset="0"/>
                <a:cs typeface="Times New Roman" pitchFamily="18" charset="0"/>
              </a:rPr>
              <a:t>. This process is called reconciliation.</a:t>
            </a:r>
          </a:p>
          <a:p>
            <a:pPr algn="just">
              <a:lnSpc>
                <a:spcPct val="160000"/>
              </a:lnSpc>
            </a:pPr>
            <a:r>
              <a:rPr lang="en-US" u="sng" dirty="0">
                <a:latin typeface="Times New Roman" pitchFamily="18" charset="0"/>
                <a:cs typeface="Times New Roman" pitchFamily="18" charset="0"/>
              </a:rPr>
              <a:t>This approach enables the declarative API of React</a:t>
            </a:r>
            <a:r>
              <a:rPr lang="en-US" dirty="0">
                <a:latin typeface="Times New Roman" pitchFamily="18" charset="0"/>
                <a:cs typeface="Times New Roman" pitchFamily="18" charset="0"/>
              </a:rPr>
              <a:t>: You tell React what state you want the UI to be in, and it makes sure the DOM matches that state. </a:t>
            </a:r>
            <a:r>
              <a:rPr lang="en-US" u="sng" dirty="0">
                <a:latin typeface="Times New Roman" pitchFamily="18" charset="0"/>
                <a:cs typeface="Times New Roman" pitchFamily="18" charset="0"/>
              </a:rPr>
              <a:t>This abstracts out the attribute manipulation, event handling, and manual DOM updating that you would otherwise have to use to build your app.</a:t>
            </a:r>
          </a:p>
          <a:p>
            <a:pPr algn="just">
              <a:lnSpc>
                <a:spcPct val="160000"/>
              </a:lnSpc>
            </a:pPr>
            <a:r>
              <a:rPr lang="en-US" dirty="0">
                <a:latin typeface="Times New Roman" pitchFamily="18" charset="0"/>
                <a:cs typeface="Times New Roman" pitchFamily="18" charset="0"/>
              </a:rPr>
              <a:t>Since “virtual DOM” is more of a pattern than a specific technology, people sometimes say it to mean different things</a:t>
            </a:r>
            <a:r>
              <a:rPr lang="en-US" u="sng" dirty="0">
                <a:latin typeface="Times New Roman" pitchFamily="18" charset="0"/>
                <a:cs typeface="Times New Roman" pitchFamily="18" charset="0"/>
              </a:rPr>
              <a:t>. In React world, the term “virtual DOM” is usually associated with React elements since they are the objects representing the user interface. React, however, also uses internal objects called “fibers” to hold additional information about the component tree. </a:t>
            </a:r>
            <a:r>
              <a:rPr lang="en-US" dirty="0">
                <a:latin typeface="Times New Roman" pitchFamily="18" charset="0"/>
                <a:cs typeface="Times New Roman" pitchFamily="18" charset="0"/>
              </a:rPr>
              <a:t>They may also be considered a part of “virtual DOM” implementation in React.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Virtual DOM actually make things faster:</a:t>
            </a:r>
            <a:endParaRPr lang="en-US" dirty="0"/>
          </a:p>
        </p:txBody>
      </p:sp>
      <p:sp>
        <p:nvSpPr>
          <p:cNvPr id="3" name="Content Placeholder 2"/>
          <p:cNvSpPr>
            <a:spLocks noGrp="1"/>
          </p:cNvSpPr>
          <p:nvPr>
            <p:ph sz="quarter" idx="1"/>
          </p:nvPr>
        </p:nvSpPr>
        <p:spPr/>
        <p:txBody>
          <a:bodyPr/>
          <a:lstStyle/>
          <a:p>
            <a:pPr algn="just"/>
            <a:r>
              <a:rPr lang="en-US" dirty="0"/>
              <a:t>When anything new is added to the application, a virtual DOM is created and it is represented as a tree. Each element in the application is a node in this tree. So, whenever there is a change in the state of any element, a new Virtual DOM tree is created. This new Virtual DOM tree is then compared with the previous Virtual DOM tree and make a note of the changes. After this, it finds the best possible ways to make these changes to the real DOM. Now only the updated elements will get rendered on the page again.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Virtual DOM helps React</a:t>
            </a:r>
            <a:endParaRPr lang="en-US" dirty="0"/>
          </a:p>
        </p:txBody>
      </p:sp>
      <p:sp>
        <p:nvSpPr>
          <p:cNvPr id="3" name="Content Placeholder 2"/>
          <p:cNvSpPr>
            <a:spLocks noGrp="1"/>
          </p:cNvSpPr>
          <p:nvPr>
            <p:ph sz="quarter" idx="1"/>
          </p:nvPr>
        </p:nvSpPr>
        <p:spPr/>
        <p:txBody>
          <a:bodyPr>
            <a:normAutofit fontScale="55000" lnSpcReduction="20000"/>
          </a:bodyPr>
          <a:lstStyle/>
          <a:p>
            <a:pPr algn="just">
              <a:lnSpc>
                <a:spcPct val="170000"/>
              </a:lnSpc>
            </a:pPr>
            <a:r>
              <a:rPr lang="en-US" u="sng" dirty="0"/>
              <a:t>In react, everything is treated as a component be it a functional component or class component. A component can contain a state. Each time we change something in our JSX file or let’s put it in simple terms, whenever the state of any component is changed react updates its Virtual DOM tree. </a:t>
            </a:r>
            <a:r>
              <a:rPr lang="en-US" dirty="0"/>
              <a:t>Though it may sound that it is ineffective but the cost is not much significant as updating the virtual DOM doesn’t take much time. </a:t>
            </a:r>
            <a:r>
              <a:rPr lang="en-US" u="sng" dirty="0"/>
              <a:t>React maintains two Virtual DOM at each time, one contains the updated Virtual DOM and one which is just the pre-update version of this updated Virtual DOM. </a:t>
            </a:r>
            <a:r>
              <a:rPr lang="en-US" dirty="0"/>
              <a:t>Now it compares the pre-update version with the updated Virtual DOM and figures out what exactly has changed in the DOM like which components have been changed. </a:t>
            </a:r>
            <a:r>
              <a:rPr lang="en-US" u="sng" dirty="0"/>
              <a:t>This process of comparing the current Virtual DOM tree with the previous one is known as </a:t>
            </a:r>
            <a:r>
              <a:rPr lang="en-US" b="1" u="sng" dirty="0"/>
              <a:t>‘</a:t>
            </a:r>
            <a:r>
              <a:rPr lang="en-US" b="1" u="sng" dirty="0" err="1"/>
              <a:t>diffing</a:t>
            </a:r>
            <a:r>
              <a:rPr lang="en-US" b="1" u="sng" dirty="0"/>
              <a:t>’</a:t>
            </a:r>
            <a:r>
              <a:rPr lang="en-US" u="sng" dirty="0"/>
              <a:t>. </a:t>
            </a:r>
            <a:r>
              <a:rPr lang="en-US" dirty="0"/>
              <a:t>Once React finds out what exactly has changed then it updates those objects only, on real DOM. React uses something called batch updates to update the real DOM. It just means that the changes to the real DOM are sent in batches instead of sending any update for a single change in the state of a component. We have seen that the re-rendering of the UI is the most expensive part and React manages to do this most efficiently by ensuring that the Real DOM receives batch updates to re-render the UI.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54032"/>
          </a:xfrm>
        </p:spPr>
        <p:txBody>
          <a:bodyPr>
            <a:normAutofit/>
          </a:bodyPr>
          <a:lstStyle/>
          <a:p>
            <a:r>
              <a:rPr lang="en-US" sz="2800" b="1" dirty="0">
                <a:solidFill>
                  <a:schemeClr val="tx1">
                    <a:lumMod val="95000"/>
                    <a:lumOff val="5000"/>
                  </a:schemeClr>
                </a:solidFill>
                <a:latin typeface="Times New Roman" pitchFamily="18" charset="0"/>
                <a:cs typeface="Times New Roman" pitchFamily="18" charset="0"/>
              </a:rPr>
              <a:t>Differences between Real Dom and virtual Dom</a:t>
            </a:r>
          </a:p>
        </p:txBody>
      </p:sp>
      <p:graphicFrame>
        <p:nvGraphicFramePr>
          <p:cNvPr id="4" name="Content Placeholder 3"/>
          <p:cNvGraphicFramePr>
            <a:graphicFrameLocks noGrp="1"/>
          </p:cNvGraphicFramePr>
          <p:nvPr>
            <p:ph sz="quarter" idx="1"/>
          </p:nvPr>
        </p:nvGraphicFramePr>
        <p:xfrm>
          <a:off x="642910" y="1447800"/>
          <a:ext cx="7205690" cy="4023360"/>
        </p:xfrm>
        <a:graphic>
          <a:graphicData uri="http://schemas.openxmlformats.org/drawingml/2006/table">
            <a:tbl>
              <a:tblPr>
                <a:tableStyleId>{3C2FFA5D-87B4-456A-9821-1D502468CF0F}</a:tableStyleId>
              </a:tblPr>
              <a:tblGrid>
                <a:gridCol w="3602845">
                  <a:extLst>
                    <a:ext uri="{9D8B030D-6E8A-4147-A177-3AD203B41FA5}">
                      <a16:colId xmlns:a16="http://schemas.microsoft.com/office/drawing/2014/main" val="20000"/>
                    </a:ext>
                  </a:extLst>
                </a:gridCol>
                <a:gridCol w="3602845">
                  <a:extLst>
                    <a:ext uri="{9D8B030D-6E8A-4147-A177-3AD203B41FA5}">
                      <a16:colId xmlns:a16="http://schemas.microsoft.com/office/drawing/2014/main" val="20001"/>
                    </a:ext>
                  </a:extLst>
                </a:gridCol>
              </a:tblGrid>
              <a:tr h="0">
                <a:tc>
                  <a:txBody>
                    <a:bodyPr/>
                    <a:lstStyle/>
                    <a:p>
                      <a:pPr algn="ctr"/>
                      <a:r>
                        <a:rPr lang="en-US" b="1" dirty="0"/>
                        <a:t>Real DOM</a:t>
                      </a:r>
                    </a:p>
                  </a:txBody>
                  <a:tcPr anchor="ctr"/>
                </a:tc>
                <a:tc>
                  <a:txBody>
                    <a:bodyPr/>
                    <a:lstStyle/>
                    <a:p>
                      <a:pPr algn="ctr"/>
                      <a:r>
                        <a:rPr lang="en-US" b="1" dirty="0"/>
                        <a:t>Virtual DOM</a:t>
                      </a:r>
                    </a:p>
                  </a:txBody>
                  <a:tcPr anchor="ctr"/>
                </a:tc>
                <a:extLst>
                  <a:ext uri="{0D108BD9-81ED-4DB2-BD59-A6C34878D82A}">
                    <a16:rowId xmlns:a16="http://schemas.microsoft.com/office/drawing/2014/main" val="10000"/>
                  </a:ext>
                </a:extLst>
              </a:tr>
              <a:tr h="0">
                <a:tc>
                  <a:txBody>
                    <a:bodyPr/>
                    <a:lstStyle/>
                    <a:p>
                      <a:r>
                        <a:rPr lang="en-US" dirty="0"/>
                        <a:t>DOM manipulation is very expensive </a:t>
                      </a:r>
                    </a:p>
                  </a:txBody>
                  <a:tcPr anchor="ctr"/>
                </a:tc>
                <a:tc>
                  <a:txBody>
                    <a:bodyPr/>
                    <a:lstStyle/>
                    <a:p>
                      <a:r>
                        <a:rPr lang="en-US"/>
                        <a:t>DOM manipulation is very easy </a:t>
                      </a:r>
                    </a:p>
                  </a:txBody>
                  <a:tcPr anchor="ctr"/>
                </a:tc>
                <a:extLst>
                  <a:ext uri="{0D108BD9-81ED-4DB2-BD59-A6C34878D82A}">
                    <a16:rowId xmlns:a16="http://schemas.microsoft.com/office/drawing/2014/main" val="10001"/>
                  </a:ext>
                </a:extLst>
              </a:tr>
              <a:tr h="0">
                <a:tc>
                  <a:txBody>
                    <a:bodyPr/>
                    <a:lstStyle/>
                    <a:p>
                      <a:r>
                        <a:rPr lang="en-US" dirty="0"/>
                        <a:t>There is too much memory wastage </a:t>
                      </a:r>
                    </a:p>
                  </a:txBody>
                  <a:tcPr anchor="ctr"/>
                </a:tc>
                <a:tc>
                  <a:txBody>
                    <a:bodyPr/>
                    <a:lstStyle/>
                    <a:p>
                      <a:r>
                        <a:rPr lang="en-US"/>
                        <a:t>No memory wastage </a:t>
                      </a:r>
                    </a:p>
                  </a:txBody>
                  <a:tcPr anchor="ctr"/>
                </a:tc>
                <a:extLst>
                  <a:ext uri="{0D108BD9-81ED-4DB2-BD59-A6C34878D82A}">
                    <a16:rowId xmlns:a16="http://schemas.microsoft.com/office/drawing/2014/main" val="10002"/>
                  </a:ext>
                </a:extLst>
              </a:tr>
              <a:tr h="0">
                <a:tc>
                  <a:txBody>
                    <a:bodyPr/>
                    <a:lstStyle/>
                    <a:p>
                      <a:r>
                        <a:rPr lang="en-US" dirty="0"/>
                        <a:t>It updates Slow</a:t>
                      </a:r>
                    </a:p>
                  </a:txBody>
                  <a:tcPr anchor="ctr"/>
                </a:tc>
                <a:tc>
                  <a:txBody>
                    <a:bodyPr/>
                    <a:lstStyle/>
                    <a:p>
                      <a:r>
                        <a:rPr lang="en-US" dirty="0"/>
                        <a:t>It updates fast</a:t>
                      </a:r>
                    </a:p>
                  </a:txBody>
                  <a:tcPr anchor="ctr"/>
                </a:tc>
                <a:extLst>
                  <a:ext uri="{0D108BD9-81ED-4DB2-BD59-A6C34878D82A}">
                    <a16:rowId xmlns:a16="http://schemas.microsoft.com/office/drawing/2014/main" val="10003"/>
                  </a:ext>
                </a:extLst>
              </a:tr>
              <a:tr h="0">
                <a:tc>
                  <a:txBody>
                    <a:bodyPr/>
                    <a:lstStyle/>
                    <a:p>
                      <a:r>
                        <a:rPr lang="en-US"/>
                        <a:t>It can directly update HTML</a:t>
                      </a:r>
                    </a:p>
                  </a:txBody>
                  <a:tcPr anchor="ctr"/>
                </a:tc>
                <a:tc>
                  <a:txBody>
                    <a:bodyPr/>
                    <a:lstStyle/>
                    <a:p>
                      <a:r>
                        <a:rPr lang="en-US" dirty="0"/>
                        <a:t>It can’t update HTML directly </a:t>
                      </a:r>
                    </a:p>
                  </a:txBody>
                  <a:tcPr anchor="ctr"/>
                </a:tc>
                <a:extLst>
                  <a:ext uri="{0D108BD9-81ED-4DB2-BD59-A6C34878D82A}">
                    <a16:rowId xmlns:a16="http://schemas.microsoft.com/office/drawing/2014/main" val="10004"/>
                  </a:ext>
                </a:extLst>
              </a:tr>
              <a:tr h="0">
                <a:tc>
                  <a:txBody>
                    <a:bodyPr/>
                    <a:lstStyle/>
                    <a:p>
                      <a:r>
                        <a:rPr lang="en-US"/>
                        <a:t> Creates a new DOM if the element updates.</a:t>
                      </a:r>
                    </a:p>
                  </a:txBody>
                  <a:tcPr anchor="ctr"/>
                </a:tc>
                <a:tc>
                  <a:txBody>
                    <a:bodyPr/>
                    <a:lstStyle/>
                    <a:p>
                      <a:r>
                        <a:rPr lang="en-US" dirty="0"/>
                        <a:t>Update the JSX if the element update </a:t>
                      </a:r>
                    </a:p>
                  </a:txBody>
                  <a:tcPr anchor="ctr"/>
                </a:tc>
                <a:extLst>
                  <a:ext uri="{0D108BD9-81ED-4DB2-BD59-A6C34878D82A}">
                    <a16:rowId xmlns:a16="http://schemas.microsoft.com/office/drawing/2014/main" val="10005"/>
                  </a:ext>
                </a:extLst>
              </a:tr>
              <a:tr h="0">
                <a:tc>
                  <a:txBody>
                    <a:bodyPr/>
                    <a:lstStyle/>
                    <a:p>
                      <a:r>
                        <a:rPr lang="en-US"/>
                        <a:t>It allows us to directly target any specific</a:t>
                      </a:r>
                      <a:br>
                        <a:rPr lang="en-US"/>
                      </a:br>
                      <a:r>
                        <a:rPr lang="en-US"/>
                        <a:t>node (HTML element)</a:t>
                      </a:r>
                    </a:p>
                  </a:txBody>
                  <a:tcPr anchor="ctr"/>
                </a:tc>
                <a:tc>
                  <a:txBody>
                    <a:bodyPr/>
                    <a:lstStyle/>
                    <a:p>
                      <a:r>
                        <a:rPr lang="en-US" dirty="0"/>
                        <a:t>It can produce about 200,000 Virtual DOM</a:t>
                      </a:r>
                      <a:br>
                        <a:rPr lang="en-US" dirty="0"/>
                      </a:br>
                      <a:r>
                        <a:rPr lang="en-US" dirty="0"/>
                        <a:t>Nodes / Second.</a:t>
                      </a:r>
                    </a:p>
                  </a:txBody>
                  <a:tcPr anchor="ctr"/>
                </a:tc>
                <a:extLst>
                  <a:ext uri="{0D108BD9-81ED-4DB2-BD59-A6C34878D82A}">
                    <a16:rowId xmlns:a16="http://schemas.microsoft.com/office/drawing/2014/main" val="10006"/>
                  </a:ext>
                </a:extLst>
              </a:tr>
              <a:tr h="0">
                <a:tc>
                  <a:txBody>
                    <a:bodyPr/>
                    <a:lstStyle/>
                    <a:p>
                      <a:r>
                        <a:rPr lang="en-US"/>
                        <a:t>It represents the Ul of your application</a:t>
                      </a:r>
                    </a:p>
                  </a:txBody>
                  <a:tcPr anchor="ctr"/>
                </a:tc>
                <a:tc>
                  <a:txBody>
                    <a:bodyPr/>
                    <a:lstStyle/>
                    <a:p>
                      <a:r>
                        <a:rPr lang="en-US" dirty="0"/>
                        <a:t>It is only a virtual representation of the DOM</a:t>
                      </a:r>
                    </a:p>
                  </a:txBody>
                  <a:tcPr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understand by Virtual DOM ?</a:t>
            </a:r>
          </a:p>
        </p:txBody>
      </p:sp>
      <p:sp>
        <p:nvSpPr>
          <p:cNvPr id="4" name="Content Placeholder 3"/>
          <p:cNvSpPr>
            <a:spLocks noGrp="1"/>
          </p:cNvSpPr>
          <p:nvPr>
            <p:ph sz="quarter" idx="1"/>
          </p:nvPr>
        </p:nvSpPr>
        <p:spPr/>
        <p:txBody>
          <a:bodyPr>
            <a:normAutofit fontScale="85000" lnSpcReduction="20000"/>
          </a:bodyPr>
          <a:lstStyle/>
          <a:p>
            <a:pPr>
              <a:buNone/>
            </a:pPr>
            <a:r>
              <a:rPr lang="en-US" dirty="0"/>
              <a:t>&lt;html&gt;</a:t>
            </a:r>
          </a:p>
          <a:p>
            <a:pPr>
              <a:buNone/>
            </a:pPr>
            <a:r>
              <a:rPr lang="en-US" dirty="0"/>
              <a:t>  </a:t>
            </a:r>
          </a:p>
          <a:p>
            <a:pPr>
              <a:buNone/>
            </a:pPr>
            <a:r>
              <a:rPr lang="en-US" dirty="0"/>
              <a:t>&lt;head&gt;</a:t>
            </a:r>
          </a:p>
          <a:p>
            <a:pPr>
              <a:buNone/>
            </a:pPr>
            <a:r>
              <a:rPr lang="en-US" dirty="0"/>
              <a:t>    &lt;title&gt;DOM example&lt;/title&gt;</a:t>
            </a:r>
          </a:p>
          <a:p>
            <a:pPr>
              <a:buNone/>
            </a:pPr>
            <a:r>
              <a:rPr lang="en-US" dirty="0"/>
              <a:t>&lt;body&gt;</a:t>
            </a:r>
          </a:p>
          <a:p>
            <a:pPr>
              <a:buNone/>
            </a:pPr>
            <a:r>
              <a:rPr lang="en-US" dirty="0"/>
              <a:t>    &lt;div&gt;</a:t>
            </a:r>
          </a:p>
          <a:p>
            <a:pPr>
              <a:buNone/>
            </a:pPr>
            <a:r>
              <a:rPr lang="en-US" dirty="0"/>
              <a:t>        &lt;h1&gt;Document Object Model&lt;/h1&gt;</a:t>
            </a:r>
          </a:p>
          <a:p>
            <a:pPr>
              <a:buNone/>
            </a:pPr>
            <a:r>
              <a:rPr lang="en-US" dirty="0"/>
              <a:t>    &lt;/div&gt;</a:t>
            </a:r>
          </a:p>
          <a:p>
            <a:pPr>
              <a:buNone/>
            </a:pPr>
            <a:r>
              <a:rPr lang="en-US" dirty="0"/>
              <a:t>&lt;/body&gt;</a:t>
            </a:r>
          </a:p>
          <a:p>
            <a:pPr>
              <a:buNone/>
            </a:pPr>
            <a:r>
              <a:rPr lang="en-US" dirty="0"/>
              <a:t>&lt;/head&gt;</a:t>
            </a:r>
          </a:p>
          <a:p>
            <a:pPr>
              <a:buNone/>
            </a:pPr>
            <a:r>
              <a:rPr lang="en-US" dirty="0"/>
              <a:t>  </a:t>
            </a:r>
          </a:p>
          <a:p>
            <a:pPr>
              <a:buNone/>
            </a:pPr>
            <a:r>
              <a:rPr lang="en-US" dirty="0"/>
              <a:t>&lt;/html&gt;</a:t>
            </a:r>
          </a:p>
        </p:txBody>
      </p:sp>
      <p:sp>
        <p:nvSpPr>
          <p:cNvPr id="5" name="Content Placeholder 4"/>
          <p:cNvSpPr>
            <a:spLocks noGrp="1"/>
          </p:cNvSpPr>
          <p:nvPr>
            <p:ph sz="quarter" idx="2"/>
          </p:nvPr>
        </p:nvSpPr>
        <p:spPr/>
        <p:txBody>
          <a:bodyPr>
            <a:normAutofit fontScale="85000" lnSpcReduction="20000"/>
          </a:bodyPr>
          <a:lstStyle/>
          <a:p>
            <a:endParaRPr lang="en-US" dirty="0"/>
          </a:p>
        </p:txBody>
      </p:sp>
      <p:pic>
        <p:nvPicPr>
          <p:cNvPr id="41986" name="Picture 2" descr="https://media.geeksforgeeks.org/wp-content/uploads/20211024133014/domparser-300x294.JPG"/>
          <p:cNvPicPr>
            <a:picLocks noChangeAspect="1" noChangeArrowheads="1"/>
          </p:cNvPicPr>
          <p:nvPr/>
        </p:nvPicPr>
        <p:blipFill>
          <a:blip r:embed="rId2"/>
          <a:srcRect/>
          <a:stretch>
            <a:fillRect/>
          </a:stretch>
        </p:blipFill>
        <p:spPr bwMode="auto">
          <a:xfrm>
            <a:off x="4929190" y="1500174"/>
            <a:ext cx="3786214" cy="507209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dirty="0"/>
              <a:t>Named Exports</a:t>
            </a:r>
          </a:p>
        </p:txBody>
      </p:sp>
      <p:sp>
        <p:nvSpPr>
          <p:cNvPr id="3" name="Content Placeholder 2"/>
          <p:cNvSpPr>
            <a:spLocks noGrp="1"/>
          </p:cNvSpPr>
          <p:nvPr>
            <p:ph sz="quarter" idx="1"/>
          </p:nvPr>
        </p:nvSpPr>
        <p:spPr>
          <a:xfrm>
            <a:off x="457200" y="1000108"/>
            <a:ext cx="8229600" cy="5126055"/>
          </a:xfrm>
        </p:spPr>
        <p:txBody>
          <a:bodyPr/>
          <a:lstStyle/>
          <a:p>
            <a:pPr>
              <a:buNone/>
            </a:pPr>
            <a:r>
              <a:rPr lang="en-GB" sz="2000" dirty="0"/>
              <a:t>You can create named exports two ways. In-line individually, or all at once at the bottom.</a:t>
            </a:r>
          </a:p>
          <a:p>
            <a:pPr>
              <a:buNone/>
            </a:pPr>
            <a:r>
              <a:rPr lang="en-US" sz="2000" b="1" dirty="0"/>
              <a:t>In-line individually:</a:t>
            </a:r>
          </a:p>
          <a:p>
            <a:pPr algn="ctr">
              <a:buNone/>
            </a:pPr>
            <a:r>
              <a:rPr lang="en-US" sz="2000" b="1" dirty="0">
                <a:solidFill>
                  <a:srgbClr val="FF0000"/>
                </a:solidFill>
              </a:rPr>
              <a:t>person.js</a:t>
            </a:r>
          </a:p>
          <a:p>
            <a:pPr algn="ctr">
              <a:buNone/>
            </a:pPr>
            <a:r>
              <a:rPr lang="en-GB" dirty="0"/>
              <a:t>export const name = "Jesse“</a:t>
            </a:r>
          </a:p>
          <a:p>
            <a:pPr algn="ctr">
              <a:buNone/>
            </a:pPr>
            <a:r>
              <a:rPr lang="en-GB" dirty="0"/>
              <a:t> export const age = 40</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285728"/>
            <a:ext cx="4377720" cy="5734072"/>
          </a:xfrm>
        </p:spPr>
        <p:txBody>
          <a:bodyPr>
            <a:normAutofit fontScale="85000" lnSpcReduction="10000"/>
          </a:bodyPr>
          <a:lstStyle/>
          <a:p>
            <a:pPr algn="just"/>
            <a:r>
              <a:rPr lang="en-US" dirty="0"/>
              <a:t>The name itself says that it is a virtually created DOM. Virtual DOM is exactly like DOM and it has all the properties that DOM has. But the main difference is Whenever a code runs JavaScript Framework updates the whole DOM at once which gives a slow performance. whereas virtual DOM updates only the modified part of the DOM. Let’s understand clearly:</a:t>
            </a:r>
          </a:p>
          <a:p>
            <a:pPr algn="just"/>
            <a:r>
              <a:rPr lang="en-US" dirty="0"/>
              <a:t>When you run a code, the web page is divided into different modules. So, virtual DOM compares it with DOM and checks if there is any difference. If it finds a difference then DOM updates only the modified part and the other part remains the same. </a:t>
            </a:r>
          </a:p>
        </p:txBody>
      </p:sp>
      <p:pic>
        <p:nvPicPr>
          <p:cNvPr id="43010" name="Picture 2" descr="https://media.geeksforgeeks.org/wp-content/uploads/20211024003823/virtualdom-300x178.JPG"/>
          <p:cNvPicPr>
            <a:picLocks noChangeAspect="1" noChangeArrowheads="1"/>
          </p:cNvPicPr>
          <p:nvPr/>
        </p:nvPicPr>
        <p:blipFill>
          <a:blip r:embed="rId2"/>
          <a:srcRect/>
          <a:stretch>
            <a:fillRect/>
          </a:stretch>
        </p:blipFill>
        <p:spPr bwMode="auto">
          <a:xfrm>
            <a:off x="5143504" y="785794"/>
            <a:ext cx="3643338" cy="3643338"/>
          </a:xfrm>
          <a:prstGeom prst="rect">
            <a:avLst/>
          </a:prstGeom>
          <a:noFill/>
        </p:spPr>
      </p:pic>
      <p:sp>
        <p:nvSpPr>
          <p:cNvPr id="6" name="Rectangle 5"/>
          <p:cNvSpPr/>
          <p:nvPr/>
        </p:nvSpPr>
        <p:spPr>
          <a:xfrm>
            <a:off x="5500694" y="4214818"/>
            <a:ext cx="3357586" cy="1754326"/>
          </a:xfrm>
          <a:prstGeom prst="rect">
            <a:avLst/>
          </a:prstGeom>
        </p:spPr>
        <p:txBody>
          <a:bodyPr wrap="square">
            <a:spAutoFit/>
          </a:bodyPr>
          <a:lstStyle/>
          <a:p>
            <a:r>
              <a:rPr lang="en-US" dirty="0"/>
              <a:t>in the above image, virtual DOM is different from DOM, now DOM updates the child components which are different and the other remains exactly the same. This increases the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 a Module</a:t>
            </a:r>
            <a:br>
              <a:rPr lang="en-US" dirty="0"/>
            </a:br>
            <a:endParaRPr lang="en-US" dirty="0"/>
          </a:p>
        </p:txBody>
      </p:sp>
      <p:sp>
        <p:nvSpPr>
          <p:cNvPr id="3" name="Content Placeholder 2"/>
          <p:cNvSpPr>
            <a:spLocks noGrp="1"/>
          </p:cNvSpPr>
          <p:nvPr>
            <p:ph sz="quarter" idx="1"/>
          </p:nvPr>
        </p:nvSpPr>
        <p:spPr/>
        <p:txBody>
          <a:bodyPr>
            <a:noAutofit/>
          </a:bodyPr>
          <a:lstStyle/>
          <a:p>
            <a:pPr>
              <a:buNone/>
            </a:pPr>
            <a:r>
              <a:rPr lang="en-US" sz="1600" b="1" dirty="0"/>
              <a:t>&lt;!DOCTYPE html&gt;</a:t>
            </a:r>
          </a:p>
          <a:p>
            <a:pPr>
              <a:buNone/>
            </a:pPr>
            <a:r>
              <a:rPr lang="en-US" sz="1600" b="1" dirty="0"/>
              <a:t>&lt;html&gt;</a:t>
            </a:r>
          </a:p>
          <a:p>
            <a:pPr>
              <a:buNone/>
            </a:pPr>
            <a:endParaRPr lang="en-US" sz="1600" b="1" dirty="0"/>
          </a:p>
          <a:p>
            <a:pPr>
              <a:buNone/>
            </a:pPr>
            <a:r>
              <a:rPr lang="en-US" sz="1600" b="1" dirty="0"/>
              <a:t>&lt;body&gt;</a:t>
            </a:r>
          </a:p>
          <a:p>
            <a:pPr>
              <a:buNone/>
            </a:pPr>
            <a:endParaRPr lang="en-US" sz="1600" b="1" dirty="0"/>
          </a:p>
          <a:p>
            <a:pPr>
              <a:buNone/>
            </a:pPr>
            <a:r>
              <a:rPr lang="en-US" sz="1600" b="1" dirty="0"/>
              <a:t>&lt;p id="demo"&gt;&lt;/p&gt;</a:t>
            </a:r>
          </a:p>
          <a:p>
            <a:pPr>
              <a:buNone/>
            </a:pPr>
            <a:endParaRPr lang="en-US" sz="1600" b="1" dirty="0"/>
          </a:p>
          <a:p>
            <a:pPr>
              <a:buNone/>
            </a:pPr>
            <a:r>
              <a:rPr lang="en-US" sz="1600" b="1" dirty="0"/>
              <a:t>&lt;script type="module"&gt;</a:t>
            </a:r>
          </a:p>
          <a:p>
            <a:pPr>
              <a:buNone/>
            </a:pPr>
            <a:r>
              <a:rPr lang="en-US" sz="1600" b="1" dirty="0"/>
              <a:t>import { name, age } from "./person.js";</a:t>
            </a:r>
          </a:p>
          <a:p>
            <a:pPr>
              <a:buNone/>
            </a:pPr>
            <a:endParaRPr lang="en-US" sz="1600" b="1" dirty="0"/>
          </a:p>
          <a:p>
            <a:pPr>
              <a:buNone/>
            </a:pPr>
            <a:r>
              <a:rPr lang="en-US" sz="1600" b="1" dirty="0" err="1"/>
              <a:t>document.getElementById</a:t>
            </a:r>
            <a:r>
              <a:rPr lang="en-US" sz="1600" b="1" dirty="0"/>
              <a:t>("demo").</a:t>
            </a:r>
            <a:r>
              <a:rPr lang="en-US" sz="1600" b="1" dirty="0" err="1"/>
              <a:t>innerHTML</a:t>
            </a:r>
            <a:r>
              <a:rPr lang="en-US" sz="1600" b="1" dirty="0"/>
              <a:t> = "My name is " + name;</a:t>
            </a:r>
          </a:p>
          <a:p>
            <a:pPr>
              <a:buNone/>
            </a:pPr>
            <a:r>
              <a:rPr lang="en-US" sz="1600" b="1" dirty="0" err="1"/>
              <a:t>document.getElementById</a:t>
            </a:r>
            <a:r>
              <a:rPr lang="en-US" sz="1600" b="1" dirty="0"/>
              <a:t>("demo").</a:t>
            </a:r>
            <a:r>
              <a:rPr lang="en-US" sz="1600" b="1" dirty="0" err="1"/>
              <a:t>innerHTML</a:t>
            </a:r>
            <a:r>
              <a:rPr lang="en-US" sz="1600" b="1" dirty="0"/>
              <a:t> += ", I am " + age + ".";</a:t>
            </a:r>
          </a:p>
          <a:p>
            <a:pPr>
              <a:buNone/>
            </a:pPr>
            <a:endParaRPr lang="en-US" sz="1600" b="1" dirty="0"/>
          </a:p>
          <a:p>
            <a:pPr>
              <a:buNone/>
            </a:pPr>
            <a:r>
              <a:rPr lang="en-US" sz="1600" b="1" dirty="0"/>
              <a:t>&lt;/script&gt;</a:t>
            </a:r>
          </a:p>
          <a:p>
            <a:pPr>
              <a:buNone/>
            </a:pPr>
            <a:endParaRPr lang="en-US" sz="1600" b="1" dirty="0"/>
          </a:p>
          <a:p>
            <a:pPr>
              <a:buNone/>
            </a:pPr>
            <a:r>
              <a:rPr lang="en-US" sz="1600" b="1" dirty="0"/>
              <a:t>&lt;/body&gt;</a:t>
            </a:r>
          </a:p>
          <a:p>
            <a:pPr>
              <a:buNone/>
            </a:pPr>
            <a:r>
              <a:rPr lang="en-US" sz="1600" b="1" dirty="0"/>
              <a:t>&lt;/html&gt;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a:t>person.js</a:t>
            </a:r>
          </a:p>
        </p:txBody>
      </p:sp>
      <p:sp>
        <p:nvSpPr>
          <p:cNvPr id="3" name="Content Placeholder 2"/>
          <p:cNvSpPr>
            <a:spLocks noGrp="1"/>
          </p:cNvSpPr>
          <p:nvPr>
            <p:ph sz="quarter" idx="1"/>
          </p:nvPr>
        </p:nvSpPr>
        <p:spPr/>
        <p:txBody>
          <a:bodyPr>
            <a:normAutofit/>
          </a:bodyPr>
          <a:lstStyle/>
          <a:p>
            <a:pPr algn="ctr">
              <a:buNone/>
            </a:pPr>
            <a:r>
              <a:rPr lang="en-GB" sz="2000" dirty="0"/>
              <a:t>const name = "Jesse" </a:t>
            </a:r>
          </a:p>
          <a:p>
            <a:pPr algn="ctr">
              <a:buNone/>
            </a:pPr>
            <a:r>
              <a:rPr lang="en-GB" sz="2000" dirty="0"/>
              <a:t>const age = 40 </a:t>
            </a:r>
          </a:p>
          <a:p>
            <a:pPr algn="ctr">
              <a:buNone/>
            </a:pPr>
            <a:r>
              <a:rPr lang="en-GB" sz="2000" dirty="0"/>
              <a:t>export { name, age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Import named exports from the file person.js:</a:t>
            </a:r>
            <a:endParaRPr lang="en-US" sz="3200" dirty="0"/>
          </a:p>
        </p:txBody>
      </p:sp>
      <p:sp>
        <p:nvSpPr>
          <p:cNvPr id="3" name="Content Placeholder 2"/>
          <p:cNvSpPr>
            <a:spLocks noGrp="1"/>
          </p:cNvSpPr>
          <p:nvPr>
            <p:ph sz="quarter" idx="1"/>
          </p:nvPr>
        </p:nvSpPr>
        <p:spPr>
          <a:xfrm>
            <a:off x="457200" y="1357298"/>
            <a:ext cx="8229600" cy="4768865"/>
          </a:xfrm>
        </p:spPr>
        <p:txBody>
          <a:bodyPr>
            <a:normAutofit/>
          </a:bodyPr>
          <a:lstStyle/>
          <a:p>
            <a:pPr>
              <a:buNone/>
            </a:pPr>
            <a:r>
              <a:rPr lang="en-US" sz="1200" b="1" dirty="0"/>
              <a:t>&lt;!DOCTYPE html&gt;</a:t>
            </a:r>
          </a:p>
          <a:p>
            <a:pPr>
              <a:buNone/>
            </a:pPr>
            <a:r>
              <a:rPr lang="en-US" sz="1200" b="1" dirty="0"/>
              <a:t>&lt;html&gt;</a:t>
            </a:r>
          </a:p>
          <a:p>
            <a:pPr>
              <a:buNone/>
            </a:pPr>
            <a:endParaRPr lang="en-US" sz="1200" b="1" dirty="0"/>
          </a:p>
          <a:p>
            <a:pPr>
              <a:buNone/>
            </a:pPr>
            <a:r>
              <a:rPr lang="en-US" sz="1200" b="1" dirty="0"/>
              <a:t>&lt;body&gt;</a:t>
            </a:r>
          </a:p>
          <a:p>
            <a:pPr>
              <a:buNone/>
            </a:pPr>
            <a:endParaRPr lang="en-US" sz="1200" b="1" dirty="0"/>
          </a:p>
          <a:p>
            <a:pPr>
              <a:buNone/>
            </a:pPr>
            <a:r>
              <a:rPr lang="en-US" sz="1200" b="1" dirty="0"/>
              <a:t>&lt;p id="demo"&gt;&lt;/p&gt;</a:t>
            </a:r>
          </a:p>
          <a:p>
            <a:pPr>
              <a:buNone/>
            </a:pPr>
            <a:endParaRPr lang="en-US" sz="1200" b="1" dirty="0"/>
          </a:p>
          <a:p>
            <a:pPr>
              <a:buNone/>
            </a:pPr>
            <a:r>
              <a:rPr lang="en-US" sz="1200" b="1" dirty="0"/>
              <a:t>&lt;script type="module"&gt;</a:t>
            </a:r>
          </a:p>
          <a:p>
            <a:pPr>
              <a:buNone/>
            </a:pPr>
            <a:r>
              <a:rPr lang="en-US" sz="1200" b="1" dirty="0"/>
              <a:t>import { name, age } from "./person.js";</a:t>
            </a:r>
          </a:p>
          <a:p>
            <a:pPr>
              <a:buNone/>
            </a:pPr>
            <a:endParaRPr lang="en-US" sz="1200" b="1" dirty="0"/>
          </a:p>
          <a:p>
            <a:pPr>
              <a:buNone/>
            </a:pPr>
            <a:r>
              <a:rPr lang="en-US" sz="1200" b="1" dirty="0" err="1"/>
              <a:t>document.getElementById</a:t>
            </a:r>
            <a:r>
              <a:rPr lang="en-US" sz="1200" b="1" dirty="0"/>
              <a:t>("demo").</a:t>
            </a:r>
            <a:r>
              <a:rPr lang="en-US" sz="1200" b="1" dirty="0" err="1"/>
              <a:t>innerHTML</a:t>
            </a:r>
            <a:r>
              <a:rPr lang="en-US" sz="1200" b="1" dirty="0"/>
              <a:t> = "My name is " + name;</a:t>
            </a:r>
          </a:p>
          <a:p>
            <a:pPr>
              <a:buNone/>
            </a:pPr>
            <a:r>
              <a:rPr lang="en-US" sz="1200" b="1" dirty="0" err="1"/>
              <a:t>document.getElementById</a:t>
            </a:r>
            <a:r>
              <a:rPr lang="en-US" sz="1200" b="1" dirty="0"/>
              <a:t>("demo").</a:t>
            </a:r>
            <a:r>
              <a:rPr lang="en-US" sz="1200" b="1" dirty="0" err="1"/>
              <a:t>innerHTML</a:t>
            </a:r>
            <a:r>
              <a:rPr lang="en-US" sz="1200" b="1" dirty="0"/>
              <a:t> += ", I am " + age + ".";</a:t>
            </a:r>
          </a:p>
          <a:p>
            <a:pPr>
              <a:buNone/>
            </a:pPr>
            <a:endParaRPr lang="en-US" sz="1200" b="1" dirty="0"/>
          </a:p>
          <a:p>
            <a:pPr>
              <a:buNone/>
            </a:pPr>
            <a:r>
              <a:rPr lang="en-US" sz="1200" b="1" dirty="0"/>
              <a:t>&lt;/script&gt;</a:t>
            </a:r>
          </a:p>
          <a:p>
            <a:pPr>
              <a:buNone/>
            </a:pPr>
            <a:endParaRPr lang="en-US" sz="1200" b="1" dirty="0"/>
          </a:p>
          <a:p>
            <a:pPr>
              <a:buNone/>
            </a:pPr>
            <a:r>
              <a:rPr lang="en-US" sz="1200" b="1" dirty="0"/>
              <a:t>&lt;/body&gt;</a:t>
            </a:r>
          </a:p>
          <a:p>
            <a:pPr>
              <a:buNone/>
            </a:pPr>
            <a:r>
              <a:rPr lang="en-US" sz="1200" b="1" dirty="0"/>
              <a:t>&lt;/html&gt;</a:t>
            </a:r>
          </a:p>
          <a:p>
            <a:pPr>
              <a:buNone/>
            </a:pPr>
            <a:endParaRPr lang="en-US" sz="1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3200" dirty="0"/>
              <a:t>message.js</a:t>
            </a:r>
          </a:p>
        </p:txBody>
      </p:sp>
      <p:sp>
        <p:nvSpPr>
          <p:cNvPr id="3" name="Content Placeholder 2"/>
          <p:cNvSpPr>
            <a:spLocks noGrp="1"/>
          </p:cNvSpPr>
          <p:nvPr>
            <p:ph sz="quarter" idx="1"/>
          </p:nvPr>
        </p:nvSpPr>
        <p:spPr/>
        <p:txBody>
          <a:bodyPr>
            <a:normAutofit/>
          </a:bodyPr>
          <a:lstStyle/>
          <a:p>
            <a:pPr>
              <a:buNone/>
            </a:pPr>
            <a:r>
              <a:rPr lang="en-GB" sz="2000" dirty="0"/>
              <a:t>const message = () =&gt; { </a:t>
            </a:r>
          </a:p>
          <a:p>
            <a:pPr>
              <a:buNone/>
            </a:pPr>
            <a:r>
              <a:rPr lang="en-GB" sz="2000" dirty="0"/>
              <a:t>const name = "Jesse"; </a:t>
            </a:r>
          </a:p>
          <a:p>
            <a:pPr>
              <a:buNone/>
            </a:pPr>
            <a:r>
              <a:rPr lang="en-GB" sz="2000" dirty="0"/>
              <a:t>const age = 40; </a:t>
            </a:r>
          </a:p>
          <a:p>
            <a:pPr>
              <a:buNone/>
            </a:pPr>
            <a:r>
              <a:rPr lang="en-GB" sz="2000" dirty="0"/>
              <a:t>return name + ' is ' + age + 'years old.'; };</a:t>
            </a:r>
          </a:p>
          <a:p>
            <a:pPr>
              <a:buNone/>
            </a:pPr>
            <a:r>
              <a:rPr lang="en-GB" sz="2000" dirty="0"/>
              <a:t> export default message;</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rmAutofit fontScale="85000" lnSpcReduction="20000"/>
          </a:bodyPr>
          <a:lstStyle/>
          <a:p>
            <a:pPr>
              <a:buNone/>
            </a:pPr>
            <a:r>
              <a:rPr lang="en-US" dirty="0"/>
              <a:t>&lt;!DOCTYPE html&gt;</a:t>
            </a:r>
          </a:p>
          <a:p>
            <a:pPr>
              <a:buNone/>
            </a:pPr>
            <a:r>
              <a:rPr lang="en-US" dirty="0"/>
              <a:t>&lt;html&gt;</a:t>
            </a:r>
          </a:p>
          <a:p>
            <a:pPr>
              <a:buNone/>
            </a:pPr>
            <a:endParaRPr lang="en-US" dirty="0"/>
          </a:p>
          <a:p>
            <a:pPr>
              <a:buNone/>
            </a:pPr>
            <a:r>
              <a:rPr lang="en-US" dirty="0"/>
              <a:t>&lt;body&gt;</a:t>
            </a:r>
          </a:p>
          <a:p>
            <a:pPr>
              <a:buNone/>
            </a:pPr>
            <a:endParaRPr lang="en-US" dirty="0"/>
          </a:p>
          <a:p>
            <a:pPr>
              <a:buNone/>
            </a:pPr>
            <a:r>
              <a:rPr lang="en-US" dirty="0"/>
              <a:t>&lt;p id="demo"&gt;&lt;/p&gt;</a:t>
            </a:r>
          </a:p>
          <a:p>
            <a:pPr>
              <a:buNone/>
            </a:pPr>
            <a:endParaRPr lang="en-US" dirty="0"/>
          </a:p>
          <a:p>
            <a:pPr>
              <a:buNone/>
            </a:pPr>
            <a:r>
              <a:rPr lang="en-US" dirty="0"/>
              <a:t>&lt;script type="module"&gt;</a:t>
            </a:r>
          </a:p>
          <a:p>
            <a:pPr>
              <a:buNone/>
            </a:pPr>
            <a:r>
              <a:rPr lang="en-US" dirty="0"/>
              <a:t>import message from "./message.js";</a:t>
            </a:r>
          </a:p>
          <a:p>
            <a:pPr>
              <a:buNone/>
            </a:pPr>
            <a:endParaRPr lang="en-US" dirty="0"/>
          </a:p>
          <a:p>
            <a:pPr>
              <a:buNone/>
            </a:pPr>
            <a:r>
              <a:rPr lang="en-US" dirty="0" err="1"/>
              <a:t>document.getElementById</a:t>
            </a:r>
            <a:r>
              <a:rPr lang="en-US" dirty="0"/>
              <a:t>("demo").</a:t>
            </a:r>
            <a:r>
              <a:rPr lang="en-US" dirty="0" err="1"/>
              <a:t>innerHTML</a:t>
            </a:r>
            <a:r>
              <a:rPr lang="en-US" dirty="0"/>
              <a:t> = message();</a:t>
            </a:r>
          </a:p>
          <a:p>
            <a:pPr>
              <a:buNone/>
            </a:pPr>
            <a:endParaRPr lang="en-US" dirty="0"/>
          </a:p>
          <a:p>
            <a:pPr>
              <a:buNone/>
            </a:pPr>
            <a:r>
              <a:rPr lang="en-US" dirty="0"/>
              <a:t>&lt;/script&gt;</a:t>
            </a:r>
          </a:p>
          <a:p>
            <a:pPr>
              <a:buNone/>
            </a:pPr>
            <a:endParaRPr lang="en-US" dirty="0"/>
          </a:p>
          <a:p>
            <a:pPr>
              <a:buNone/>
            </a:pPr>
            <a:r>
              <a:rPr lang="en-US" dirty="0"/>
              <a:t>&lt;/body&gt;</a:t>
            </a:r>
          </a:p>
          <a:p>
            <a:pPr>
              <a:buNone/>
            </a:pPr>
            <a:r>
              <a:rPr lang="en-US" dirty="0"/>
              <a:t>&lt;/html&gt;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pPr algn="ctr"/>
            <a:r>
              <a:rPr lang="en-US" dirty="0" err="1"/>
              <a:t>CommonJS</a:t>
            </a:r>
            <a:endParaRPr lang="en-US" dirty="0"/>
          </a:p>
        </p:txBody>
      </p:sp>
      <p:sp>
        <p:nvSpPr>
          <p:cNvPr id="3" name="Content Placeholder 2"/>
          <p:cNvSpPr>
            <a:spLocks noGrp="1"/>
          </p:cNvSpPr>
          <p:nvPr>
            <p:ph sz="quarter" idx="1"/>
          </p:nvPr>
        </p:nvSpPr>
        <p:spPr/>
        <p:txBody>
          <a:bodyPr/>
          <a:lstStyle/>
          <a:p>
            <a:pPr>
              <a:buNone/>
            </a:pPr>
            <a:r>
              <a:rPr lang="en-GB" dirty="0" err="1"/>
              <a:t>CommonJS</a:t>
            </a:r>
            <a:r>
              <a:rPr lang="en-GB" dirty="0"/>
              <a:t> is a project with the goal to establish conventions on the module ecosystem for JavaScript outside of the web browser.</a:t>
            </a:r>
            <a:endParaRPr lang="en-US" dirty="0"/>
          </a:p>
        </p:txBody>
      </p:sp>
      <p:sp>
        <p:nvSpPr>
          <p:cNvPr id="4" name="Rectangle 3"/>
          <p:cNvSpPr/>
          <p:nvPr/>
        </p:nvSpPr>
        <p:spPr>
          <a:xfrm>
            <a:off x="785786" y="2690336"/>
            <a:ext cx="7858180" cy="2246769"/>
          </a:xfrm>
          <a:prstGeom prst="rect">
            <a:avLst/>
          </a:prstGeom>
        </p:spPr>
        <p:txBody>
          <a:bodyPr wrap="square">
            <a:spAutoFit/>
          </a:bodyPr>
          <a:lstStyle/>
          <a:p>
            <a:pPr algn="just"/>
            <a:r>
              <a:rPr lang="en-GB" sz="2800" dirty="0"/>
              <a:t>The </a:t>
            </a:r>
            <a:r>
              <a:rPr lang="en-GB" sz="2800" dirty="0" err="1"/>
              <a:t>CommonJS</a:t>
            </a:r>
            <a:r>
              <a:rPr lang="en-GB" sz="2800" dirty="0"/>
              <a:t> module specification is the standard used in Node.js for working with modules. Modules are very cool, because they let you encapsulate all sorts of functionality, and expose this functionality to other JavaScript files, as libraries</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206</TotalTime>
  <Words>2273</Words>
  <Application>Microsoft Office PowerPoint</Application>
  <PresentationFormat>On-screen Show (4:3)</PresentationFormat>
  <Paragraphs>166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Franklin Gothic Book</vt:lpstr>
      <vt:lpstr>Perpetua</vt:lpstr>
      <vt:lpstr>Times New Roman</vt:lpstr>
      <vt:lpstr>Wingdings 2</vt:lpstr>
      <vt:lpstr>Equity</vt:lpstr>
      <vt:lpstr>ES6 Module</vt:lpstr>
      <vt:lpstr>ES6 Modules </vt:lpstr>
      <vt:lpstr>Named Exports</vt:lpstr>
      <vt:lpstr>import a Module </vt:lpstr>
      <vt:lpstr>person.js</vt:lpstr>
      <vt:lpstr>Import named exports from the file person.js:</vt:lpstr>
      <vt:lpstr>message.js</vt:lpstr>
      <vt:lpstr>PowerPoint Presentation</vt:lpstr>
      <vt:lpstr>CommonJS</vt:lpstr>
      <vt:lpstr>PowerPoint Presentation</vt:lpstr>
      <vt:lpstr>CommonJS introduced below specs</vt:lpstr>
      <vt:lpstr>The syntax to import a module is:</vt:lpstr>
      <vt:lpstr>PowerPoint Presentation</vt:lpstr>
      <vt:lpstr>What are props in React? </vt:lpstr>
      <vt:lpstr>What are React functional components</vt:lpstr>
      <vt:lpstr>Basics of React</vt:lpstr>
      <vt:lpstr>PowerPoint Presentation</vt:lpstr>
      <vt:lpstr>What is React? </vt:lpstr>
      <vt:lpstr>How does React Work? </vt:lpstr>
      <vt:lpstr>react’s future</vt:lpstr>
      <vt:lpstr>PowerPoint Presentation</vt:lpstr>
      <vt:lpstr>PowerPoint Presentation</vt:lpstr>
      <vt:lpstr>PowerPoint Presentation</vt:lpstr>
      <vt:lpstr>virtual DOM</vt:lpstr>
      <vt:lpstr>PowerPoint Presentation</vt:lpstr>
      <vt:lpstr>How Virtual DOM actually make things faster:</vt:lpstr>
      <vt:lpstr>How Virtual DOM helps React</vt:lpstr>
      <vt:lpstr>Differences between Real Dom and virtual Dom</vt:lpstr>
      <vt:lpstr>How to understand by Virtual DOM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ES6 Module</dc:title>
  <dc:creator>b</dc:creator>
  <cp:lastModifiedBy>BILAL AHMED</cp:lastModifiedBy>
  <cp:revision>19</cp:revision>
  <dcterms:created xsi:type="dcterms:W3CDTF">2023-03-28T13:56:41Z</dcterms:created>
  <dcterms:modified xsi:type="dcterms:W3CDTF">2023-04-17T04:44:35Z</dcterms:modified>
</cp:coreProperties>
</file>