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9C3C28-7577-4541-BAE7-1C5457A85E6C}" type="datetimeFigureOut">
              <a:rPr lang="en-US" smtClean="0"/>
              <a:pPr/>
              <a:t>4/19/2023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33089-4B1C-4FFC-A395-E224C09449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533089-4B1C-4FFC-A395-E224C0944911}"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2610F63-F192-4961-9186-CE9242452794}" type="datetimeFigureOut">
              <a:rPr lang="en-US" smtClean="0"/>
              <a:pPr/>
              <a:t>4/19/2023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B7C8CC9-8C11-45A9-87D5-102926A425A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610F63-F192-4961-9186-CE9242452794}"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8CC9-8C11-45A9-87D5-102926A425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610F63-F192-4961-9186-CE9242452794}"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8CC9-8C11-45A9-87D5-102926A425A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2610F63-F192-4961-9186-CE9242452794}"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8CC9-8C11-45A9-87D5-102926A425A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2610F63-F192-4961-9186-CE9242452794}" type="datetimeFigureOut">
              <a:rPr lang="en-US" smtClean="0"/>
              <a:pPr/>
              <a:t>4/19/2023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B7C8CC9-8C11-45A9-87D5-102926A425A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2610F63-F192-4961-9186-CE9242452794}"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C8CC9-8C11-45A9-87D5-102926A425A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2610F63-F192-4961-9186-CE9242452794}" type="datetimeFigureOut">
              <a:rPr lang="en-US" smtClean="0"/>
              <a:pPr/>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7C8CC9-8C11-45A9-87D5-102926A425A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2610F63-F192-4961-9186-CE9242452794}" type="datetimeFigureOut">
              <a:rPr lang="en-US" smtClean="0"/>
              <a:pPr/>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7C8CC9-8C11-45A9-87D5-102926A425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10F63-F192-4961-9186-CE9242452794}" type="datetimeFigureOut">
              <a:rPr lang="en-US" smtClean="0"/>
              <a:pPr/>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7C8CC9-8C11-45A9-87D5-102926A425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2610F63-F192-4961-9186-CE9242452794}"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C8CC9-8C11-45A9-87D5-102926A425A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2610F63-F192-4961-9186-CE9242452794}" type="datetimeFigureOut">
              <a:rPr lang="en-US" smtClean="0"/>
              <a:pPr/>
              <a:t>4/19/2023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B7C8CC9-8C11-45A9-87D5-102926A425A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2610F63-F192-4961-9186-CE9242452794}" type="datetimeFigureOut">
              <a:rPr lang="en-US" smtClean="0"/>
              <a:pPr/>
              <a:t>4/19/2023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B7C8CC9-8C11-45A9-87D5-102926A425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a:t>React State</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107504" y="188640"/>
            <a:ext cx="3816424" cy="6480720"/>
          </a:xfrm>
        </p:spPr>
        <p:txBody>
          <a:bodyPr>
            <a:normAutofit fontScale="62500" lnSpcReduction="20000"/>
          </a:bodyPr>
          <a:lstStyle/>
          <a:p>
            <a:pPr>
              <a:buNone/>
            </a:pPr>
            <a:r>
              <a:rPr lang="en-US" dirty="0">
                <a:latin typeface="Arial" panose="020B0604020202020204" pitchFamily="34" charset="0"/>
                <a:cs typeface="Arial" panose="020B0604020202020204" pitchFamily="34" charset="0"/>
              </a:rPr>
              <a:t>import React from 'react';</a:t>
            </a:r>
          </a:p>
          <a:p>
            <a:pPr>
              <a:buNone/>
            </a:pPr>
            <a:r>
              <a:rPr lang="en-US" dirty="0">
                <a:latin typeface="Arial" panose="020B0604020202020204" pitchFamily="34" charset="0"/>
                <a:cs typeface="Arial" panose="020B0604020202020204" pitchFamily="34" charset="0"/>
              </a:rPr>
              <a:t> import </a:t>
            </a:r>
            <a:r>
              <a:rPr lang="en-US" dirty="0" err="1">
                <a:latin typeface="Arial" panose="020B0604020202020204" pitchFamily="34" charset="0"/>
                <a:cs typeface="Arial" panose="020B0604020202020204" pitchFamily="34" charset="0"/>
              </a:rPr>
              <a:t>ReactDOM</a:t>
            </a:r>
            <a:r>
              <a:rPr lang="en-US" dirty="0">
                <a:latin typeface="Arial" panose="020B0604020202020204" pitchFamily="34" charset="0"/>
                <a:cs typeface="Arial" panose="020B0604020202020204" pitchFamily="34" charset="0"/>
              </a:rPr>
              <a:t> from 'react-</a:t>
            </a:r>
            <a:r>
              <a:rPr lang="en-US" dirty="0" err="1">
                <a:latin typeface="Arial" panose="020B0604020202020204" pitchFamily="34" charset="0"/>
                <a:cs typeface="Arial" panose="020B0604020202020204" pitchFamily="34" charset="0"/>
              </a:rPr>
              <a:t>dom</a:t>
            </a:r>
            <a:r>
              <a:rPr lang="en-US" dirty="0">
                <a:latin typeface="Arial" panose="020B0604020202020204" pitchFamily="34" charset="0"/>
                <a:cs typeface="Arial" panose="020B0604020202020204" pitchFamily="34" charset="0"/>
              </a:rPr>
              <a:t>/client'; </a:t>
            </a:r>
          </a:p>
          <a:p>
            <a:pPr>
              <a:buNone/>
            </a:pPr>
            <a:r>
              <a:rPr lang="en-US" dirty="0">
                <a:latin typeface="Arial" panose="020B0604020202020204" pitchFamily="34" charset="0"/>
                <a:cs typeface="Arial" panose="020B0604020202020204" pitchFamily="34" charset="0"/>
              </a:rPr>
              <a:t>class Car extends </a:t>
            </a:r>
            <a:r>
              <a:rPr lang="en-US" dirty="0" err="1">
                <a:latin typeface="Arial" panose="020B0604020202020204" pitchFamily="34" charset="0"/>
                <a:cs typeface="Arial" panose="020B0604020202020204" pitchFamily="34" charset="0"/>
              </a:rPr>
              <a:t>React.Component</a:t>
            </a:r>
            <a:endParaRPr lang="en-US" dirty="0">
              <a:latin typeface="Arial" panose="020B0604020202020204" pitchFamily="34" charset="0"/>
              <a:cs typeface="Arial" panose="020B0604020202020204" pitchFamily="34" charset="0"/>
            </a:endParaRPr>
          </a:p>
          <a:p>
            <a:pPr>
              <a:buNone/>
            </a:pPr>
            <a:r>
              <a:rPr lang="en-US" dirty="0">
                <a:latin typeface="Arial" panose="020B0604020202020204" pitchFamily="34" charset="0"/>
                <a:cs typeface="Arial" panose="020B0604020202020204" pitchFamily="34" charset="0"/>
              </a:rPr>
              <a:t> { constructor(props) </a:t>
            </a:r>
          </a:p>
          <a:p>
            <a:pPr>
              <a:buNone/>
            </a:pPr>
            <a:r>
              <a:rPr lang="en-US" dirty="0">
                <a:latin typeface="Arial" panose="020B0604020202020204" pitchFamily="34" charset="0"/>
                <a:cs typeface="Arial" panose="020B0604020202020204" pitchFamily="34" charset="0"/>
              </a:rPr>
              <a:t>{ super(props);</a:t>
            </a:r>
          </a:p>
          <a:p>
            <a:pPr>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this.state</a:t>
            </a:r>
            <a:r>
              <a:rPr lang="en-US" dirty="0">
                <a:latin typeface="Arial" panose="020B0604020202020204" pitchFamily="34" charset="0"/>
                <a:cs typeface="Arial" panose="020B0604020202020204" pitchFamily="34" charset="0"/>
              </a:rPr>
              <a:t> = {</a:t>
            </a:r>
          </a:p>
          <a:p>
            <a:pPr>
              <a:buNone/>
            </a:pPr>
            <a:r>
              <a:rPr lang="en-US" dirty="0">
                <a:latin typeface="Arial" panose="020B0604020202020204" pitchFamily="34" charset="0"/>
                <a:cs typeface="Arial" panose="020B0604020202020204" pitchFamily="34" charset="0"/>
              </a:rPr>
              <a:t> brand: "Ford",</a:t>
            </a:r>
          </a:p>
          <a:p>
            <a:pPr>
              <a:buNone/>
            </a:pPr>
            <a:r>
              <a:rPr lang="en-US" dirty="0">
                <a:latin typeface="Arial" panose="020B0604020202020204" pitchFamily="34" charset="0"/>
                <a:cs typeface="Arial" panose="020B0604020202020204" pitchFamily="34" charset="0"/>
              </a:rPr>
              <a:t> model: "Mustang", </a:t>
            </a:r>
          </a:p>
          <a:p>
            <a:pPr>
              <a:buNone/>
            </a:pPr>
            <a:r>
              <a:rPr lang="en-US" dirty="0">
                <a:latin typeface="Arial" panose="020B0604020202020204" pitchFamily="34" charset="0"/>
                <a:cs typeface="Arial" panose="020B0604020202020204" pitchFamily="34" charset="0"/>
              </a:rPr>
              <a:t>color: "red", </a:t>
            </a:r>
          </a:p>
          <a:p>
            <a:pPr>
              <a:buNone/>
            </a:pPr>
            <a:r>
              <a:rPr lang="en-US" dirty="0">
                <a:latin typeface="Arial" panose="020B0604020202020204" pitchFamily="34" charset="0"/>
                <a:cs typeface="Arial" panose="020B0604020202020204" pitchFamily="34" charset="0"/>
              </a:rPr>
              <a:t>year: 1964 }; </a:t>
            </a:r>
          </a:p>
          <a:p>
            <a:pPr>
              <a:buNone/>
            </a:pPr>
            <a:r>
              <a:rPr lang="en-US" dirty="0">
                <a:latin typeface="Arial" panose="020B0604020202020204" pitchFamily="34" charset="0"/>
                <a:cs typeface="Arial" panose="020B0604020202020204" pitchFamily="34" charset="0"/>
              </a:rPr>
              <a:t>} </a:t>
            </a:r>
          </a:p>
          <a:p>
            <a:pPr>
              <a:buNone/>
            </a:pPr>
            <a:r>
              <a:rPr lang="en-US" dirty="0" err="1">
                <a:latin typeface="Arial" panose="020B0604020202020204" pitchFamily="34" charset="0"/>
                <a:cs typeface="Arial" panose="020B0604020202020204" pitchFamily="34" charset="0"/>
              </a:rPr>
              <a:t>changeColor</a:t>
            </a:r>
            <a:r>
              <a:rPr lang="en-US" dirty="0">
                <a:latin typeface="Arial" panose="020B0604020202020204" pitchFamily="34" charset="0"/>
                <a:cs typeface="Arial" panose="020B0604020202020204" pitchFamily="34" charset="0"/>
              </a:rPr>
              <a:t> = () =&gt;</a:t>
            </a:r>
          </a:p>
          <a:p>
            <a:pPr>
              <a:buNone/>
            </a:pPr>
            <a:r>
              <a:rPr lang="en-US" dirty="0">
                <a:latin typeface="Arial" panose="020B0604020202020204" pitchFamily="34" charset="0"/>
                <a:cs typeface="Arial" panose="020B0604020202020204" pitchFamily="34" charset="0"/>
              </a:rPr>
              <a:t> { </a:t>
            </a:r>
          </a:p>
          <a:p>
            <a:pPr>
              <a:buNone/>
            </a:pPr>
            <a:r>
              <a:rPr lang="en-US" b="1" dirty="0" err="1">
                <a:solidFill>
                  <a:srgbClr val="FF0000"/>
                </a:solidFill>
                <a:latin typeface="Arial" panose="020B0604020202020204" pitchFamily="34" charset="0"/>
                <a:cs typeface="Arial" panose="020B0604020202020204" pitchFamily="34" charset="0"/>
              </a:rPr>
              <a:t>this.setState</a:t>
            </a:r>
            <a:r>
              <a:rPr lang="en-US" b="1" dirty="0">
                <a:solidFill>
                  <a:srgbClr val="FF0000"/>
                </a:solidFill>
                <a:latin typeface="Arial" panose="020B0604020202020204" pitchFamily="34" charset="0"/>
                <a:cs typeface="Arial" panose="020B0604020202020204" pitchFamily="34" charset="0"/>
              </a:rPr>
              <a:t>({color: "blue"}); </a:t>
            </a:r>
          </a:p>
          <a:p>
            <a:pPr>
              <a:buNone/>
            </a:pPr>
            <a:r>
              <a:rPr lang="en-US" dirty="0">
                <a:latin typeface="Arial" panose="020B0604020202020204" pitchFamily="34" charset="0"/>
                <a:cs typeface="Arial" panose="020B0604020202020204" pitchFamily="34" charset="0"/>
              </a:rPr>
              <a:t>} </a:t>
            </a:r>
          </a:p>
        </p:txBody>
      </p:sp>
      <p:sp>
        <p:nvSpPr>
          <p:cNvPr id="6" name="Content Placeholder 5"/>
          <p:cNvSpPr>
            <a:spLocks noGrp="1"/>
          </p:cNvSpPr>
          <p:nvPr>
            <p:ph sz="quarter" idx="2"/>
          </p:nvPr>
        </p:nvSpPr>
        <p:spPr>
          <a:xfrm>
            <a:off x="5004048" y="188640"/>
            <a:ext cx="3816424" cy="6264696"/>
          </a:xfrm>
        </p:spPr>
        <p:txBody>
          <a:bodyPr>
            <a:normAutofit fontScale="62500" lnSpcReduction="20000"/>
          </a:bodyPr>
          <a:lstStyle/>
          <a:p>
            <a:pPr>
              <a:buNone/>
            </a:pPr>
            <a:r>
              <a:rPr lang="en-US" sz="4000" dirty="0"/>
              <a:t>render() </a:t>
            </a:r>
          </a:p>
          <a:p>
            <a:pPr>
              <a:buNone/>
            </a:pPr>
            <a:r>
              <a:rPr lang="en-US" sz="4000" dirty="0"/>
              <a:t>{ </a:t>
            </a:r>
          </a:p>
          <a:p>
            <a:pPr>
              <a:buNone/>
            </a:pPr>
            <a:r>
              <a:rPr lang="en-US" sz="4000" dirty="0"/>
              <a:t>return (</a:t>
            </a:r>
          </a:p>
          <a:p>
            <a:pPr>
              <a:buNone/>
            </a:pPr>
            <a:r>
              <a:rPr lang="en-US" sz="4000" dirty="0"/>
              <a:t> &lt;div&gt; </a:t>
            </a:r>
          </a:p>
          <a:p>
            <a:pPr>
              <a:buNone/>
            </a:pPr>
            <a:r>
              <a:rPr lang="en-US" sz="4000" dirty="0"/>
              <a:t>&lt;h1&gt;My {</a:t>
            </a:r>
            <a:r>
              <a:rPr lang="en-US" sz="4000" dirty="0" err="1"/>
              <a:t>this.state.brand</a:t>
            </a:r>
            <a:r>
              <a:rPr lang="en-US" sz="4000" dirty="0"/>
              <a:t>}&lt;/h1&gt; </a:t>
            </a:r>
          </a:p>
          <a:p>
            <a:pPr>
              <a:buNone/>
            </a:pPr>
            <a:r>
              <a:rPr lang="en-US" sz="4000" dirty="0"/>
              <a:t>&lt;p&gt; It is a {</a:t>
            </a:r>
            <a:r>
              <a:rPr lang="en-US" sz="4000" dirty="0" err="1"/>
              <a:t>this.state.color</a:t>
            </a:r>
            <a:r>
              <a:rPr lang="en-US" sz="4000" dirty="0"/>
              <a:t>} {</a:t>
            </a:r>
            <a:r>
              <a:rPr lang="en-US" sz="4000" dirty="0" err="1"/>
              <a:t>this.state.model</a:t>
            </a:r>
            <a:r>
              <a:rPr lang="en-US" sz="4000" dirty="0"/>
              <a:t>} from {</a:t>
            </a:r>
            <a:r>
              <a:rPr lang="en-US" sz="4000" dirty="0" err="1"/>
              <a:t>this.state.year</a:t>
            </a:r>
            <a:r>
              <a:rPr lang="en-US" sz="4000" dirty="0"/>
              <a:t>}. &lt;/p&gt; &lt;</a:t>
            </a:r>
          </a:p>
          <a:p>
            <a:pPr>
              <a:buNone/>
            </a:pPr>
            <a:r>
              <a:rPr lang="en-US" sz="4000" dirty="0">
                <a:solidFill>
                  <a:srgbClr val="FF0000"/>
                </a:solidFill>
              </a:rPr>
              <a:t>button type="button" </a:t>
            </a:r>
            <a:r>
              <a:rPr lang="en-US" sz="4000" dirty="0" err="1">
                <a:solidFill>
                  <a:srgbClr val="FF0000"/>
                </a:solidFill>
              </a:rPr>
              <a:t>onClick</a:t>
            </a:r>
            <a:r>
              <a:rPr lang="en-US" sz="4000" dirty="0">
                <a:solidFill>
                  <a:srgbClr val="FF0000"/>
                </a:solidFill>
              </a:rPr>
              <a:t>={</a:t>
            </a:r>
            <a:r>
              <a:rPr lang="en-US" sz="4000" dirty="0" err="1">
                <a:solidFill>
                  <a:srgbClr val="FF0000"/>
                </a:solidFill>
              </a:rPr>
              <a:t>this.changeColor</a:t>
            </a:r>
            <a:r>
              <a:rPr lang="en-US" sz="4000" dirty="0">
                <a:solidFill>
                  <a:srgbClr val="FF0000"/>
                </a:solidFill>
              </a:rPr>
              <a:t>} &gt;Change color&lt;/button&gt;</a:t>
            </a:r>
          </a:p>
          <a:p>
            <a:pPr>
              <a:buNone/>
            </a:pPr>
            <a:r>
              <a:rPr lang="en-US" sz="4000" dirty="0"/>
              <a:t> &lt;/div&gt; ); } }</a:t>
            </a:r>
          </a:p>
          <a:p>
            <a:pPr>
              <a:buNone/>
            </a:pPr>
            <a:r>
              <a:rPr lang="en-US" sz="4000" dirty="0"/>
              <a:t> const root = </a:t>
            </a:r>
            <a:r>
              <a:rPr lang="en-US" sz="4000" dirty="0" err="1"/>
              <a:t>ReactDOM.createRoot</a:t>
            </a:r>
            <a:r>
              <a:rPr lang="en-US" sz="4000" dirty="0"/>
              <a:t>(</a:t>
            </a:r>
            <a:r>
              <a:rPr lang="en-US" sz="4000" dirty="0" err="1"/>
              <a:t>document.getElementById</a:t>
            </a:r>
            <a:r>
              <a:rPr lang="en-US" sz="4000" dirty="0"/>
              <a:t>('root')); </a:t>
            </a:r>
            <a:r>
              <a:rPr lang="en-US" sz="4000" dirty="0" err="1"/>
              <a:t>root.render</a:t>
            </a:r>
            <a:r>
              <a:rPr lang="en-US" sz="4000" dirty="0"/>
              <a:t>(&lt;Car /&gt;); </a:t>
            </a:r>
            <a:br>
              <a:rPr lang="en-US" sz="4000" dirty="0"/>
            </a:br>
            <a:endParaRPr lang="en-US" sz="4000" dirty="0"/>
          </a:p>
          <a:p>
            <a:pPr>
              <a:buNone/>
            </a:pPr>
            <a:endParaRPr lang="en-US" sz="4400" b="1" u="sng"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a:t>React state management</a:t>
            </a:r>
          </a:p>
        </p:txBody>
      </p:sp>
      <p:sp>
        <p:nvSpPr>
          <p:cNvPr id="5" name="Content Placeholder 4"/>
          <p:cNvSpPr>
            <a:spLocks noGrp="1"/>
          </p:cNvSpPr>
          <p:nvPr>
            <p:ph sz="quarter" idx="1"/>
          </p:nvPr>
        </p:nvSpPr>
        <p:spPr>
          <a:xfrm>
            <a:off x="457200" y="1214422"/>
            <a:ext cx="8229600" cy="4911741"/>
          </a:xfrm>
        </p:spPr>
        <p:txBody>
          <a:bodyPr/>
          <a:lstStyle/>
          <a:p>
            <a:pPr algn="just">
              <a:buNone/>
            </a:pPr>
            <a:r>
              <a:rPr lang="en-US" dirty="0"/>
              <a:t>    React state management is a process for managing the data that React components need in order to render themselves. This data is typically stored in the component's state object. When the state object changes, the component will re-render itself.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lstStyle/>
          <a:p>
            <a:pPr algn="just"/>
            <a:r>
              <a:rPr lang="en-US" b="1" dirty="0"/>
              <a:t>React state management is basically half of a React app.</a:t>
            </a:r>
            <a:r>
              <a:rPr lang="en-US" dirty="0"/>
              <a:t> </a:t>
            </a:r>
            <a:r>
              <a:rPr lang="en-US" b="1" dirty="0"/>
              <a:t>It includes all the data. The other half is the presentation including the HTML, CSS, and formatting. </a:t>
            </a:r>
            <a:r>
              <a:rPr lang="en-US" dirty="0"/>
              <a:t>State and state management is relied on by presentation part of the app. The only time a React app will re-rendered is when state changes.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357166"/>
            <a:ext cx="8472518" cy="5662634"/>
          </a:xfrm>
        </p:spPr>
        <p:txBody>
          <a:bodyPr/>
          <a:lstStyle/>
          <a:p>
            <a:pPr algn="just"/>
            <a:r>
              <a:rPr lang="en-US" dirty="0"/>
              <a:t>A simple example to better understand the state management is to </a:t>
            </a:r>
            <a:r>
              <a:rPr lang="en-US" dirty="0" err="1"/>
              <a:t>analyse</a:t>
            </a:r>
            <a:r>
              <a:rPr lang="en-US" dirty="0"/>
              <a:t> a real-time clock component. The clock component primary job is to show the date and time of a location at the given instance. As the current time will change every second, the clock component should maintain the current date and time in it’s state. As the state of the clock component changes every second, the clock’s </a:t>
            </a:r>
            <a:r>
              <a:rPr lang="en-US" i="1" dirty="0"/>
              <a:t>render()</a:t>
            </a:r>
            <a:r>
              <a:rPr lang="en-US" dirty="0"/>
              <a:t> method will be called every second and the </a:t>
            </a:r>
            <a:r>
              <a:rPr lang="en-US" i="1" dirty="0"/>
              <a:t>render()</a:t>
            </a:r>
            <a:r>
              <a:rPr lang="en-US" dirty="0"/>
              <a:t> method show the current time using it’s current state.</a:t>
            </a:r>
          </a:p>
        </p:txBody>
      </p:sp>
      <p:sp>
        <p:nvSpPr>
          <p:cNvPr id="9217" name="Rectangle 1"/>
          <p:cNvSpPr>
            <a:spLocks noChangeArrowheads="1"/>
          </p:cNvSpPr>
          <p:nvPr/>
        </p:nvSpPr>
        <p:spPr bwMode="auto">
          <a:xfrm>
            <a:off x="857224" y="4071942"/>
            <a:ext cx="7429520" cy="2015936"/>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Nunito"/>
                <a:cs typeface="Arial" pitchFamily="34" charset="0"/>
              </a:rPr>
              <a:t>The simple representation of the state is as follows −</a:t>
            </a:r>
            <a:endParaRPr kumimoji="0" lang="en-US" sz="2400" b="0" i="0" u="none" strike="noStrike" cap="none" normalizeH="0" baseline="0" dirty="0">
              <a:ln>
                <a:noFill/>
              </a:ln>
              <a:solidFill>
                <a:srgbClr val="000000"/>
              </a:solidFill>
              <a:effectLst/>
              <a:latin typeface="var(--bs-font-monospac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ar(--bs-font-monospace)"/>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ar(--bs-font-monospace)"/>
                <a:cs typeface="Arial" pitchFamily="34" charset="0"/>
              </a:rPr>
              <a:t>date: '2020-10-10 10:10:10‘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ar(--bs-font-monospace)"/>
                <a:cs typeface="Arial" pitchFamily="34" charset="0"/>
              </a:rPr>
              <a: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State Management API</a:t>
            </a:r>
            <a:br>
              <a:rPr lang="en-US" dirty="0"/>
            </a:br>
            <a:endParaRPr lang="en-US" dirty="0"/>
          </a:p>
        </p:txBody>
      </p:sp>
      <p:sp>
        <p:nvSpPr>
          <p:cNvPr id="3" name="Content Placeholder 2"/>
          <p:cNvSpPr>
            <a:spLocks noGrp="1"/>
          </p:cNvSpPr>
          <p:nvPr>
            <p:ph sz="quarter" idx="1"/>
          </p:nvPr>
        </p:nvSpPr>
        <p:spPr>
          <a:xfrm>
            <a:off x="428596" y="1000108"/>
            <a:ext cx="8258204" cy="2385268"/>
          </a:xfrm>
        </p:spPr>
        <p:txBody>
          <a:bodyPr/>
          <a:lstStyle/>
          <a:p>
            <a:pPr algn="just"/>
            <a:r>
              <a:rPr lang="en-US" dirty="0"/>
              <a:t>React component maintains and expose it’s state through</a:t>
            </a:r>
            <a:r>
              <a:rPr lang="en-US" sz="2800" b="1" dirty="0"/>
              <a:t> </a:t>
            </a:r>
            <a:r>
              <a:rPr lang="en-US" sz="2800" b="1" i="1" dirty="0" err="1"/>
              <a:t>this.state</a:t>
            </a:r>
            <a:r>
              <a:rPr lang="en-US" sz="2800" b="1" dirty="0"/>
              <a:t> </a:t>
            </a:r>
            <a:r>
              <a:rPr lang="en-US" dirty="0"/>
              <a:t>of the component. React provides a single API to maintain state in the component. The API is </a:t>
            </a:r>
            <a:r>
              <a:rPr lang="en-US" sz="2800" b="1" i="1" dirty="0" err="1"/>
              <a:t>this.setState</a:t>
            </a:r>
            <a:r>
              <a:rPr lang="en-US" sz="2800" b="1" i="1" dirty="0"/>
              <a:t>()</a:t>
            </a:r>
            <a:r>
              <a:rPr lang="en-US" sz="2800" b="1" dirty="0"/>
              <a:t>. </a:t>
            </a:r>
            <a:r>
              <a:rPr lang="en-US" b="1" dirty="0"/>
              <a:t>It accepts either a JavaScript object or a function that returns a JavaScript object</a:t>
            </a:r>
            <a:r>
              <a:rPr lang="en-US" dirty="0"/>
              <a:t>.</a:t>
            </a:r>
          </a:p>
        </p:txBody>
      </p:sp>
      <p:sp>
        <p:nvSpPr>
          <p:cNvPr id="38913" name="Rectangle 1"/>
          <p:cNvSpPr>
            <a:spLocks noChangeArrowheads="1"/>
          </p:cNvSpPr>
          <p:nvPr/>
        </p:nvSpPr>
        <p:spPr bwMode="auto">
          <a:xfrm>
            <a:off x="683966" y="3356411"/>
            <a:ext cx="8001056" cy="2877711"/>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Nunito"/>
                <a:cs typeface="Arial" pitchFamily="34" charset="0"/>
              </a:rPr>
              <a:t>The signature of the </a:t>
            </a:r>
            <a:r>
              <a:rPr kumimoji="0" lang="en-US" sz="2800" b="0" i="1" u="none" strike="noStrike" cap="none" normalizeH="0" baseline="0" dirty="0" err="1">
                <a:ln>
                  <a:noFill/>
                </a:ln>
                <a:solidFill>
                  <a:srgbClr val="000000"/>
                </a:solidFill>
                <a:effectLst/>
                <a:latin typeface="Nunito"/>
                <a:cs typeface="Arial" pitchFamily="34" charset="0"/>
              </a:rPr>
              <a:t>setState</a:t>
            </a:r>
            <a:r>
              <a:rPr kumimoji="0" lang="en-US" sz="2800" b="0" i="0" u="none" strike="noStrike" cap="none" normalizeH="0" baseline="0" dirty="0">
                <a:ln>
                  <a:noFill/>
                </a:ln>
                <a:solidFill>
                  <a:srgbClr val="000000"/>
                </a:solidFill>
                <a:effectLst/>
                <a:latin typeface="Nunito"/>
                <a:cs typeface="Arial" pitchFamily="34" charset="0"/>
              </a:rPr>
              <a:t> API is as follows −</a:t>
            </a:r>
            <a:endParaRPr kumimoji="0" lang="en-US" sz="2400" b="0" i="0" u="none" strike="noStrike" cap="none" normalizeH="0" baseline="0" dirty="0">
              <a:ln>
                <a:noFill/>
              </a:ln>
              <a:solidFill>
                <a:srgbClr val="000000"/>
              </a:solidFill>
              <a:effectLst/>
              <a:latin typeface="var(--bs-font-monospace)"/>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a:ln>
                  <a:noFill/>
                </a:ln>
                <a:solidFill>
                  <a:srgbClr val="FF0000"/>
                </a:solidFill>
                <a:effectLst/>
                <a:latin typeface="var(--bs-font-monospace)"/>
                <a:cs typeface="Arial" pitchFamily="34" charset="0"/>
              </a:rPr>
              <a:t>this.setState</a:t>
            </a:r>
            <a:r>
              <a:rPr kumimoji="0" lang="en-US" sz="2400" b="1" i="0" u="none" strike="noStrike" cap="none" normalizeH="0" baseline="0" dirty="0">
                <a:ln>
                  <a:noFill/>
                </a:ln>
                <a:solidFill>
                  <a:srgbClr val="FF0000"/>
                </a:solidFill>
                <a:effectLst/>
                <a:latin typeface="var(--bs-font-monospace)"/>
                <a:cs typeface="Arial" pitchFamily="34" charset="0"/>
              </a:rPr>
              <a:t>( { ... object ...} ); </a:t>
            </a:r>
            <a:endParaRPr kumimoji="0" lang="en-US" sz="1600" b="1" i="0" u="none" strike="noStrike" cap="none" normalizeH="0" baseline="0" dirty="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Nunito"/>
                <a:cs typeface="Arial" pitchFamily="34" charset="0"/>
              </a:rPr>
              <a:t>A simple example to set / update name is as follows −</a:t>
            </a:r>
            <a:endParaRPr kumimoji="0" lang="en-US" sz="2000" b="0" i="0" u="none" strike="noStrike" cap="none" normalizeH="0" baseline="0" dirty="0">
              <a:ln>
                <a:noFill/>
              </a:ln>
              <a:solidFill>
                <a:srgbClr val="000000"/>
              </a:solidFill>
              <a:effectLst/>
              <a:latin typeface="var(--bs-font-monospace)"/>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a:ln>
                  <a:noFill/>
                </a:ln>
                <a:solidFill>
                  <a:srgbClr val="FF0000"/>
                </a:solidFill>
                <a:effectLst/>
                <a:latin typeface="var(--bs-font-monospace)"/>
                <a:cs typeface="Arial" pitchFamily="34" charset="0"/>
              </a:rPr>
              <a:t>this.setState</a:t>
            </a:r>
            <a:r>
              <a:rPr kumimoji="0" lang="en-US" sz="2400" b="1" i="0" u="none" strike="noStrike" cap="none" normalizeH="0" baseline="0" dirty="0">
                <a:ln>
                  <a:noFill/>
                </a:ln>
                <a:solidFill>
                  <a:srgbClr val="FF0000"/>
                </a:solidFill>
                <a:effectLst/>
                <a:latin typeface="var(--bs-font-monospace)"/>
                <a:cs typeface="Arial" pitchFamily="34" charset="0"/>
              </a:rPr>
              <a:t>( { name: 'John' } ) </a:t>
            </a:r>
            <a:endParaRPr kumimoji="0" lang="en-US" sz="1600" b="1" i="0" u="none" strike="noStrike" cap="none" normalizeH="0" baseline="0" dirty="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Nunito"/>
                <a:cs typeface="Arial" pitchFamily="34" charset="0"/>
              </a:rPr>
              <a:t>The signature of the </a:t>
            </a:r>
            <a:r>
              <a:rPr kumimoji="0" lang="en-US" sz="2800" b="0" i="1" u="none" strike="noStrike" cap="none" normalizeH="0" baseline="0" dirty="0" err="1">
                <a:ln>
                  <a:noFill/>
                </a:ln>
                <a:solidFill>
                  <a:srgbClr val="000000"/>
                </a:solidFill>
                <a:effectLst/>
                <a:latin typeface="Nunito"/>
                <a:cs typeface="Arial" pitchFamily="34" charset="0"/>
              </a:rPr>
              <a:t>setState</a:t>
            </a:r>
            <a:r>
              <a:rPr kumimoji="0" lang="en-US" sz="2800" b="0" i="0" u="none" strike="noStrike" cap="none" normalizeH="0" baseline="0" dirty="0">
                <a:ln>
                  <a:noFill/>
                </a:ln>
                <a:solidFill>
                  <a:srgbClr val="000000"/>
                </a:solidFill>
                <a:effectLst/>
                <a:latin typeface="Nunito"/>
                <a:cs typeface="Arial" pitchFamily="34" charset="0"/>
              </a:rPr>
              <a:t> with function is as follows −</a:t>
            </a:r>
            <a:r>
              <a:rPr lang="en-US" sz="2800" dirty="0">
                <a:solidFill>
                  <a:srgbClr val="000000"/>
                </a:solidFill>
                <a:latin typeface="Nunito"/>
                <a:cs typeface="Arial" pitchFamily="34" charset="0"/>
              </a:rPr>
              <a:t> </a:t>
            </a:r>
            <a:r>
              <a:rPr kumimoji="0" lang="en-US" sz="2800" b="0" i="0" u="none" strike="noStrike" cap="none" normalizeH="0" baseline="0" dirty="0" err="1">
                <a:ln>
                  <a:noFill/>
                </a:ln>
                <a:solidFill>
                  <a:srgbClr val="FF0000"/>
                </a:solidFill>
                <a:effectLst/>
                <a:latin typeface="var(--bs-font-monospace)"/>
                <a:cs typeface="Arial" pitchFamily="34" charset="0"/>
              </a:rPr>
              <a:t>this.setState</a:t>
            </a:r>
            <a:r>
              <a:rPr kumimoji="0" lang="en-US" sz="2800" b="0" i="0" u="none" strike="noStrike" cap="none" normalizeH="0" baseline="0" dirty="0">
                <a:ln>
                  <a:noFill/>
                </a:ln>
                <a:solidFill>
                  <a:srgbClr val="FF0000"/>
                </a:solidFill>
                <a:effectLst/>
                <a:latin typeface="var(--bs-font-monospace)"/>
                <a:cs typeface="Arial" pitchFamily="34" charset="0"/>
              </a:rPr>
              <a:t>( (state, props) =&gt;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FF0000"/>
                </a:solidFill>
                <a:effectLst/>
                <a:latin typeface="var(--bs-font-monospace)"/>
                <a:cs typeface="Arial" pitchFamily="34" charset="0"/>
              </a:rPr>
              <a:t> ... function returning JavaScript object ... );</a:t>
            </a:r>
            <a:r>
              <a:rPr kumimoji="0" lang="en-US" b="0" i="0" u="none" strike="noStrike" cap="none" normalizeH="0" baseline="0" dirty="0">
                <a:ln>
                  <a:noFill/>
                </a:ln>
                <a:solidFill>
                  <a:srgbClr val="FF0000"/>
                </a:solidFill>
                <a:effectLst/>
                <a:latin typeface="Arial" pitchFamily="34" charset="0"/>
                <a:cs typeface="Arial" pitchFamily="34" charset="0"/>
              </a:rPr>
              <a:t> </a:t>
            </a:r>
            <a:endParaRPr kumimoji="0" lang="en-US" sz="4400" b="0" i="0" u="none" strike="noStrike" cap="none" normalizeH="0" baseline="0" dirty="0">
              <a:ln>
                <a:noFill/>
              </a:ln>
              <a:solidFill>
                <a:srgbClr val="FF0000"/>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57166"/>
            <a:ext cx="7772400" cy="5662634"/>
          </a:xfrm>
        </p:spPr>
        <p:txBody>
          <a:bodyPr/>
          <a:lstStyle/>
          <a:p>
            <a:pPr>
              <a:lnSpc>
                <a:spcPct val="300000"/>
              </a:lnSpc>
            </a:pPr>
            <a:r>
              <a:rPr lang="en-US" sz="3200" b="1" i="1" dirty="0">
                <a:solidFill>
                  <a:srgbClr val="FF0000"/>
                </a:solidFill>
              </a:rPr>
              <a:t>state</a:t>
            </a:r>
            <a:r>
              <a:rPr lang="en-US" sz="2400" b="1" dirty="0"/>
              <a:t> refers the current state of the React component</a:t>
            </a:r>
          </a:p>
          <a:p>
            <a:pPr>
              <a:lnSpc>
                <a:spcPct val="300000"/>
              </a:lnSpc>
            </a:pPr>
            <a:r>
              <a:rPr lang="en-US" sz="3200" b="1" i="1" dirty="0">
                <a:solidFill>
                  <a:srgbClr val="FF0000"/>
                </a:solidFill>
              </a:rPr>
              <a:t>props</a:t>
            </a:r>
            <a:r>
              <a:rPr lang="en-US" sz="3200" b="1" dirty="0">
                <a:solidFill>
                  <a:srgbClr val="FF0000"/>
                </a:solidFill>
              </a:rPr>
              <a:t> </a:t>
            </a:r>
            <a:r>
              <a:rPr lang="en-US" b="1" dirty="0"/>
              <a:t>refers the current properties of the React component</a:t>
            </a:r>
            <a:r>
              <a:rPr lang="en-US" dirty="0"/>
              <a:t>.</a:t>
            </a:r>
          </a:p>
          <a:p>
            <a:pPr>
              <a:lnSpc>
                <a:spcPct val="300000"/>
              </a:lnSpc>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8229600" cy="654032"/>
          </a:xfrm>
        </p:spPr>
        <p:txBody>
          <a:bodyPr>
            <a:normAutofit fontScale="90000"/>
          </a:bodyPr>
          <a:lstStyle/>
          <a:p>
            <a:pPr algn="ctr"/>
            <a:r>
              <a:rPr lang="en-US" dirty="0"/>
              <a:t>React State</a:t>
            </a:r>
            <a:br>
              <a:rPr lang="en-US" dirty="0"/>
            </a:br>
            <a:endParaRPr lang="en-US" dirty="0"/>
          </a:p>
        </p:txBody>
      </p:sp>
      <p:sp>
        <p:nvSpPr>
          <p:cNvPr id="3" name="Content Placeholder 2"/>
          <p:cNvSpPr>
            <a:spLocks noGrp="1"/>
          </p:cNvSpPr>
          <p:nvPr>
            <p:ph sz="quarter" idx="1"/>
          </p:nvPr>
        </p:nvSpPr>
        <p:spPr>
          <a:xfrm>
            <a:off x="457200" y="857232"/>
            <a:ext cx="8229600" cy="5268931"/>
          </a:xfrm>
        </p:spPr>
        <p:txBody>
          <a:bodyPr>
            <a:normAutofit/>
          </a:bodyPr>
          <a:lstStyle/>
          <a:p>
            <a:pPr algn="just"/>
            <a:r>
              <a:rPr lang="en-US" b="1" dirty="0">
                <a:solidFill>
                  <a:srgbClr val="FF0000"/>
                </a:solidFill>
              </a:rPr>
              <a:t>The state is an updatable structure that is used to contain data or information about the component</a:t>
            </a:r>
            <a:r>
              <a:rPr lang="en-US" dirty="0"/>
              <a:t>. The state in a component can change over time. </a:t>
            </a:r>
            <a:r>
              <a:rPr lang="en-US" b="1" dirty="0">
                <a:solidFill>
                  <a:srgbClr val="FF0000"/>
                </a:solidFill>
              </a:rPr>
              <a:t>The change in state over time can happen as a response to user action or system event.</a:t>
            </a:r>
            <a:r>
              <a:rPr lang="en-US" dirty="0"/>
              <a:t> A component with the state is known as </a:t>
            </a:r>
            <a:r>
              <a:rPr lang="en-US" b="1" dirty="0" err="1">
                <a:solidFill>
                  <a:srgbClr val="FF0000"/>
                </a:solidFill>
              </a:rPr>
              <a:t>stateful</a:t>
            </a:r>
            <a:r>
              <a:rPr lang="en-US" b="1" dirty="0">
                <a:solidFill>
                  <a:srgbClr val="FF0000"/>
                </a:solidFill>
              </a:rPr>
              <a:t> </a:t>
            </a:r>
            <a:r>
              <a:rPr lang="en-US" dirty="0"/>
              <a:t>components. It is the heart of the react component which determines the behavior of the component and how it will </a:t>
            </a:r>
            <a:r>
              <a:rPr lang="en-US" b="1" dirty="0">
                <a:solidFill>
                  <a:srgbClr val="FF0000"/>
                </a:solidFill>
              </a:rPr>
              <a:t>render</a:t>
            </a:r>
            <a:r>
              <a:rPr lang="en-US" b="1" dirty="0"/>
              <a:t>.</a:t>
            </a:r>
            <a:r>
              <a:rPr lang="en-US" dirty="0"/>
              <a:t> They are also responsible for making a component dynamic and interactive.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State</a:t>
            </a:r>
            <a:br>
              <a:rPr lang="en-US" dirty="0"/>
            </a:br>
            <a:endParaRPr lang="en-US" dirty="0"/>
          </a:p>
        </p:txBody>
      </p:sp>
      <p:sp>
        <p:nvSpPr>
          <p:cNvPr id="3" name="Content Placeholder 2"/>
          <p:cNvSpPr>
            <a:spLocks noGrp="1"/>
          </p:cNvSpPr>
          <p:nvPr>
            <p:ph sz="quarter" idx="1"/>
          </p:nvPr>
        </p:nvSpPr>
        <p:spPr>
          <a:xfrm>
            <a:off x="457200" y="1071546"/>
            <a:ext cx="8229600" cy="5054617"/>
          </a:xfrm>
        </p:spPr>
        <p:txBody>
          <a:bodyPr>
            <a:normAutofit/>
          </a:bodyPr>
          <a:lstStyle/>
          <a:p>
            <a:pPr algn="just">
              <a:lnSpc>
                <a:spcPct val="200000"/>
              </a:lnSpc>
            </a:pPr>
            <a:r>
              <a:rPr lang="en-US" sz="2800" dirty="0"/>
              <a:t>To define a state, you have to </a:t>
            </a:r>
            <a:r>
              <a:rPr lang="en-US" sz="2800" b="1" dirty="0"/>
              <a:t>first declare a default set of values for defining the component's initial state</a:t>
            </a:r>
            <a:r>
              <a:rPr lang="en-US" sz="2800" dirty="0"/>
              <a:t>. To do this, </a:t>
            </a:r>
            <a:r>
              <a:rPr lang="en-US" sz="2800" b="1" dirty="0"/>
              <a:t>add a class constructor which assigns an initial state using </a:t>
            </a:r>
            <a:r>
              <a:rPr lang="en-US" sz="3200" b="1" dirty="0" err="1">
                <a:solidFill>
                  <a:srgbClr val="FF0000"/>
                </a:solidFill>
              </a:rPr>
              <a:t>this.state</a:t>
            </a:r>
            <a:r>
              <a:rPr lang="en-US" sz="2800" dirty="0"/>
              <a:t>. The '</a:t>
            </a:r>
            <a:r>
              <a:rPr lang="en-US" sz="2800" b="1" dirty="0" err="1"/>
              <a:t>this.state</a:t>
            </a:r>
            <a:r>
              <a:rPr lang="en-US" sz="2800" dirty="0"/>
              <a:t>' property can be rendered inside </a:t>
            </a:r>
            <a:r>
              <a:rPr lang="en-US" sz="2800" b="1" dirty="0"/>
              <a:t>render()</a:t>
            </a:r>
            <a:r>
              <a:rPr lang="en-US" sz="2800" dirty="0"/>
              <a:t> method.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357166"/>
            <a:ext cx="8401080" cy="5768997"/>
          </a:xfrm>
        </p:spPr>
        <p:txBody>
          <a:bodyPr>
            <a:normAutofit/>
          </a:bodyPr>
          <a:lstStyle/>
          <a:p>
            <a:pPr algn="just">
              <a:lnSpc>
                <a:spcPct val="250000"/>
              </a:lnSpc>
            </a:pPr>
            <a:r>
              <a:rPr lang="en-US" dirty="0"/>
              <a:t>React components has a </a:t>
            </a:r>
            <a:r>
              <a:rPr lang="en-US" b="1" dirty="0">
                <a:solidFill>
                  <a:srgbClr val="FF0000"/>
                </a:solidFill>
              </a:rPr>
              <a:t>built-in state object</a:t>
            </a:r>
            <a:r>
              <a:rPr lang="en-US" dirty="0"/>
              <a:t>.</a:t>
            </a:r>
          </a:p>
          <a:p>
            <a:pPr algn="just">
              <a:lnSpc>
                <a:spcPct val="250000"/>
              </a:lnSpc>
            </a:pPr>
            <a:r>
              <a:rPr lang="en-US" b="1" dirty="0">
                <a:solidFill>
                  <a:srgbClr val="FF0000"/>
                </a:solidFill>
              </a:rPr>
              <a:t>The state object is where you store property values that belongs to the component.</a:t>
            </a:r>
          </a:p>
          <a:p>
            <a:pPr algn="just">
              <a:lnSpc>
                <a:spcPct val="250000"/>
              </a:lnSpc>
            </a:pPr>
            <a:r>
              <a:rPr lang="en-US" b="1" dirty="0">
                <a:solidFill>
                  <a:srgbClr val="FF0000"/>
                </a:solidFill>
              </a:rPr>
              <a:t>When the state object changes, the component re-renders.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the state Object</a:t>
            </a:r>
            <a:br>
              <a:rPr lang="en-US" dirty="0"/>
            </a:br>
            <a:endParaRPr lang="en-US" dirty="0"/>
          </a:p>
        </p:txBody>
      </p:sp>
      <p:sp>
        <p:nvSpPr>
          <p:cNvPr id="3" name="Content Placeholder 2"/>
          <p:cNvSpPr>
            <a:spLocks noGrp="1"/>
          </p:cNvSpPr>
          <p:nvPr>
            <p:ph sz="quarter" idx="1"/>
          </p:nvPr>
        </p:nvSpPr>
        <p:spPr>
          <a:xfrm>
            <a:off x="457200" y="1285860"/>
            <a:ext cx="8229600" cy="4840303"/>
          </a:xfrm>
        </p:spPr>
        <p:txBody>
          <a:bodyPr/>
          <a:lstStyle/>
          <a:p>
            <a:r>
              <a:rPr lang="en-US" dirty="0"/>
              <a:t>The state object is initialized in the constructor:</a:t>
            </a:r>
          </a:p>
        </p:txBody>
      </p:sp>
      <p:sp>
        <p:nvSpPr>
          <p:cNvPr id="1026" name="Rectangle 2"/>
          <p:cNvSpPr>
            <a:spLocks noChangeArrowheads="1"/>
          </p:cNvSpPr>
          <p:nvPr/>
        </p:nvSpPr>
        <p:spPr bwMode="auto">
          <a:xfrm>
            <a:off x="457200" y="1988840"/>
            <a:ext cx="7500990" cy="3921485"/>
          </a:xfrm>
          <a:prstGeom prst="rect">
            <a:avLst/>
          </a:prstGeom>
          <a:solidFill>
            <a:srgbClr val="FFFFFF"/>
          </a:solidFill>
          <a:ln w="9525">
            <a:noFill/>
            <a:miter lim="800000"/>
            <a:headEnd/>
            <a:tailEnd/>
          </a:ln>
          <a:effec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77AA"/>
                </a:solidFill>
                <a:effectLst/>
                <a:latin typeface="Consolas" pitchFamily="49" charset="0"/>
                <a:cs typeface="Arial" pitchFamily="34" charset="0"/>
              </a:rPr>
              <a:t>class</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DD4A68"/>
                </a:solidFill>
                <a:effectLst/>
                <a:latin typeface="Consolas" pitchFamily="49" charset="0"/>
                <a:cs typeface="Arial" pitchFamily="34" charset="0"/>
              </a:rPr>
              <a:t>Car</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77AA"/>
                </a:solidFill>
                <a:effectLst/>
                <a:latin typeface="Consolas" pitchFamily="49" charset="0"/>
                <a:cs typeface="Arial" pitchFamily="34" charset="0"/>
              </a:rPr>
              <a:t>extends</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DD4A68"/>
                </a:solidFill>
                <a:effectLst/>
                <a:latin typeface="Consolas" pitchFamily="49" charset="0"/>
                <a:cs typeface="Arial" pitchFamily="34" charset="0"/>
              </a:rPr>
              <a:t>React</a:t>
            </a:r>
            <a:r>
              <a:rPr kumimoji="0" lang="en-US" b="0" i="0" u="none" strike="noStrike" cap="none" normalizeH="0" baseline="0" dirty="0" err="1">
                <a:ln>
                  <a:noFill/>
                </a:ln>
                <a:solidFill>
                  <a:srgbClr val="999999"/>
                </a:solidFill>
                <a:effectLst/>
                <a:latin typeface="Consolas" pitchFamily="49" charset="0"/>
                <a:cs typeface="Arial" pitchFamily="34" charset="0"/>
              </a:rPr>
              <a:t>.</a:t>
            </a:r>
            <a:r>
              <a:rPr kumimoji="0" lang="en-US" b="0" i="0" u="none" strike="noStrike" cap="none" normalizeH="0" baseline="0" dirty="0" err="1">
                <a:ln>
                  <a:noFill/>
                </a:ln>
                <a:solidFill>
                  <a:srgbClr val="DD4A68"/>
                </a:solidFill>
                <a:effectLst/>
                <a:latin typeface="Consolas" pitchFamily="49" charset="0"/>
                <a:cs typeface="Arial" pitchFamily="34" charset="0"/>
              </a:rPr>
              <a:t>Component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999999"/>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DD4A68"/>
                </a:solidFill>
                <a:effectLst/>
                <a:latin typeface="Consolas" pitchFamily="49" charset="0"/>
                <a:cs typeface="Arial" pitchFamily="34" charset="0"/>
              </a:rPr>
              <a:t>constructor</a:t>
            </a:r>
            <a:r>
              <a:rPr kumimoji="0" lang="en-US" b="0" i="0" u="none" strike="noStrike" cap="none" normalizeH="0" baseline="0" dirty="0">
                <a:ln>
                  <a:noFill/>
                </a:ln>
                <a:solidFill>
                  <a:srgbClr val="999999"/>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Consolas" pitchFamily="49" charset="0"/>
                <a:cs typeface="Arial" pitchFamily="34" charset="0"/>
              </a:rPr>
              <a:t>props</a:t>
            </a:r>
            <a:r>
              <a:rPr kumimoji="0" lang="en-US" b="0" i="0" u="none" strike="noStrike" cap="none" normalizeH="0" baseline="0" dirty="0">
                <a:ln>
                  <a:noFill/>
                </a:ln>
                <a:solidFill>
                  <a:srgbClr val="999999"/>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999999"/>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77AA"/>
                </a:solidFill>
                <a:effectLst/>
                <a:latin typeface="Consolas" pitchFamily="49" charset="0"/>
                <a:cs typeface="Arial" pitchFamily="34" charset="0"/>
              </a:rPr>
              <a:t>super</a:t>
            </a:r>
            <a:r>
              <a:rPr kumimoji="0" lang="en-US" b="0" i="0" u="none" strike="noStrike" cap="none" normalizeH="0" baseline="0" dirty="0">
                <a:ln>
                  <a:noFill/>
                </a:ln>
                <a:solidFill>
                  <a:srgbClr val="999999"/>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Consolas" pitchFamily="49" charset="0"/>
                <a:cs typeface="Arial" pitchFamily="34" charset="0"/>
              </a:rPr>
              <a:t>props</a:t>
            </a:r>
            <a:r>
              <a:rPr kumimoji="0" lang="en-US" b="0" i="0" u="none" strike="noStrike" cap="none" normalizeH="0" baseline="0" dirty="0">
                <a:ln>
                  <a:noFill/>
                </a:ln>
                <a:solidFill>
                  <a:srgbClr val="999999"/>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77AA"/>
                </a:solidFill>
                <a:effectLst/>
                <a:latin typeface="Consolas" pitchFamily="49" charset="0"/>
                <a:cs typeface="Arial" pitchFamily="34" charset="0"/>
              </a:rPr>
              <a:t>this</a:t>
            </a:r>
            <a:r>
              <a:rPr kumimoji="0" lang="en-US" b="0" i="0" u="none" strike="noStrike" cap="none" normalizeH="0" baseline="0" dirty="0" err="1">
                <a:ln>
                  <a:noFill/>
                </a:ln>
                <a:solidFill>
                  <a:srgbClr val="999999"/>
                </a:solidFill>
                <a:effectLst/>
                <a:latin typeface="Consolas" pitchFamily="49" charset="0"/>
                <a:cs typeface="Arial" pitchFamily="34" charset="0"/>
              </a:rPr>
              <a:t>.</a:t>
            </a:r>
            <a:r>
              <a:rPr kumimoji="0" lang="en-US" b="0" i="0" u="none" strike="noStrike" cap="none" normalizeH="0" baseline="0" dirty="0" err="1">
                <a:ln>
                  <a:noFill/>
                </a:ln>
                <a:solidFill>
                  <a:srgbClr val="000000"/>
                </a:solidFill>
                <a:effectLst/>
                <a:latin typeface="Consolas" pitchFamily="49" charset="0"/>
                <a:cs typeface="Arial" pitchFamily="34" charset="0"/>
              </a:rPr>
              <a:t>state</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9A6E3A"/>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999999"/>
                </a:solidFill>
                <a:effectLst/>
                <a:latin typeface="Consolas" pitchFamily="49" charset="0"/>
                <a:cs typeface="Arial" pitchFamily="34" charset="0"/>
              </a:rPr>
              <a:t>{</a:t>
            </a:r>
            <a:r>
              <a:rPr kumimoji="0" lang="en-US" b="0" i="0" u="none" strike="noStrike" cap="none" normalizeH="0" baseline="0" dirty="0">
                <a:ln>
                  <a:noFill/>
                </a:ln>
                <a:solidFill>
                  <a:srgbClr val="990055"/>
                </a:solidFill>
                <a:effectLst/>
                <a:latin typeface="Consolas" pitchFamily="49" charset="0"/>
                <a:cs typeface="Arial" pitchFamily="34" charset="0"/>
              </a:rPr>
              <a:t>brand</a:t>
            </a:r>
            <a:r>
              <a:rPr kumimoji="0" lang="en-US" b="0" i="0" u="none" strike="noStrike" cap="none" normalizeH="0" baseline="0" dirty="0">
                <a:ln>
                  <a:noFill/>
                </a:ln>
                <a:solidFill>
                  <a:srgbClr val="9A6E3A"/>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669900"/>
                </a:solidFill>
                <a:effectLst/>
                <a:latin typeface="Consolas" pitchFamily="49" charset="0"/>
                <a:cs typeface="Arial" pitchFamily="34" charset="0"/>
              </a:rPr>
              <a:t>"Ford"</a:t>
            </a:r>
            <a:r>
              <a:rPr kumimoji="0" lang="en-US"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DD4A68"/>
                </a:solidFill>
                <a:effectLst/>
                <a:latin typeface="Consolas" pitchFamily="49" charset="0"/>
                <a:cs typeface="Arial" pitchFamily="34" charset="0"/>
              </a:rPr>
              <a:t>render</a:t>
            </a:r>
            <a:r>
              <a:rPr kumimoji="0" lang="en-US"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999999"/>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77AA"/>
                </a:solidFill>
                <a:effectLst/>
                <a:latin typeface="Consolas" pitchFamily="49" charset="0"/>
                <a:cs typeface="Arial" pitchFamily="34" charset="0"/>
              </a:rPr>
              <a:t>return</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999999"/>
                </a:solidFill>
                <a:effectLst/>
                <a:latin typeface="Consolas" pitchFamily="49" charset="0"/>
                <a:cs typeface="Arial" pitchFamily="34" charset="0"/>
              </a:rPr>
              <a:t>&lt;</a:t>
            </a:r>
            <a:r>
              <a:rPr kumimoji="0" lang="en-US" b="0" i="0" u="none" strike="noStrike" cap="none" normalizeH="0" baseline="0" dirty="0">
                <a:ln>
                  <a:noFill/>
                </a:ln>
                <a:solidFill>
                  <a:srgbClr val="990055"/>
                </a:solidFill>
                <a:effectLst/>
                <a:latin typeface="Consolas" pitchFamily="49" charset="0"/>
                <a:cs typeface="Arial" pitchFamily="34" charset="0"/>
              </a:rPr>
              <a:t>div</a:t>
            </a:r>
            <a:r>
              <a:rPr kumimoji="0" lang="en-US" b="0" i="0" u="none" strike="noStrike" cap="none" normalizeH="0" baseline="0" dirty="0">
                <a:ln>
                  <a:noFill/>
                </a:ln>
                <a:solidFill>
                  <a:srgbClr val="999999"/>
                </a:solidFill>
                <a:effectLst/>
                <a:latin typeface="Consolas" pitchFamily="49" charset="0"/>
                <a:cs typeface="Arial" pitchFamily="34" charset="0"/>
              </a:rPr>
              <a:t>&gt;</a:t>
            </a:r>
          </a:p>
          <a:p>
            <a:pPr lvl="0" fontAlgn="base">
              <a:spcBef>
                <a:spcPct val="0"/>
              </a:spcBef>
              <a:spcAft>
                <a:spcPct val="0"/>
              </a:spcAf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999999"/>
                </a:solidFill>
                <a:effectLst/>
                <a:latin typeface="Consolas" pitchFamily="49" charset="0"/>
                <a:cs typeface="Arial" pitchFamily="34" charset="0"/>
              </a:rPr>
              <a:t>&lt;</a:t>
            </a:r>
            <a:r>
              <a:rPr kumimoji="0" lang="en-US" b="0" i="0" u="none" strike="noStrike" cap="none" normalizeH="0" baseline="0" dirty="0">
                <a:ln>
                  <a:noFill/>
                </a:ln>
                <a:solidFill>
                  <a:srgbClr val="990055"/>
                </a:solidFill>
                <a:effectLst/>
                <a:latin typeface="Consolas" pitchFamily="49" charset="0"/>
                <a:cs typeface="Arial" pitchFamily="34" charset="0"/>
              </a:rPr>
              <a:t>h1</a:t>
            </a:r>
            <a:r>
              <a:rPr kumimoji="0" lang="en-US" b="0" i="0" u="none" strike="noStrike" cap="none" normalizeH="0" baseline="0" dirty="0">
                <a:ln>
                  <a:noFill/>
                </a:ln>
                <a:solidFill>
                  <a:srgbClr val="999999"/>
                </a:solidFill>
                <a:effectLst/>
                <a:latin typeface="Consolas" pitchFamily="49" charset="0"/>
                <a:cs typeface="Arial" pitchFamily="34" charset="0"/>
              </a:rPr>
              <a:t>&gt;</a:t>
            </a:r>
            <a:r>
              <a:rPr kumimoji="0" lang="en-US" b="0" i="0" u="none" strike="noStrike" cap="none" normalizeH="0" baseline="0" dirty="0">
                <a:ln>
                  <a:noFill/>
                </a:ln>
                <a:solidFill>
                  <a:srgbClr val="000000"/>
                </a:solidFill>
                <a:effectLst/>
                <a:latin typeface="Consolas" pitchFamily="49" charset="0"/>
                <a:cs typeface="Arial" pitchFamily="34" charset="0"/>
              </a:rPr>
              <a:t>My Car is </a:t>
            </a:r>
            <a:r>
              <a:rPr lang="en-US" dirty="0">
                <a:solidFill>
                  <a:srgbClr val="999999"/>
                </a:solidFill>
                <a:latin typeface="Consolas" pitchFamily="49" charset="0"/>
                <a:cs typeface="Arial" pitchFamily="34" charset="0"/>
              </a:rPr>
              <a:t>{</a:t>
            </a:r>
            <a:r>
              <a:rPr lang="en-US" dirty="0" err="1">
                <a:solidFill>
                  <a:srgbClr val="0077AA"/>
                </a:solidFill>
                <a:latin typeface="Consolas" pitchFamily="49" charset="0"/>
                <a:cs typeface="Arial" pitchFamily="34" charset="0"/>
              </a:rPr>
              <a:t>this</a:t>
            </a:r>
            <a:r>
              <a:rPr lang="en-US" dirty="0" err="1">
                <a:solidFill>
                  <a:srgbClr val="999999"/>
                </a:solidFill>
                <a:latin typeface="Consolas" pitchFamily="49" charset="0"/>
                <a:cs typeface="Arial" pitchFamily="34" charset="0"/>
              </a:rPr>
              <a:t>.</a:t>
            </a:r>
            <a:r>
              <a:rPr lang="en-US" dirty="0" err="1">
                <a:solidFill>
                  <a:srgbClr val="000000"/>
                </a:solidFill>
                <a:latin typeface="Consolas" pitchFamily="49" charset="0"/>
                <a:cs typeface="Arial" pitchFamily="34" charset="0"/>
              </a:rPr>
              <a:t>state</a:t>
            </a:r>
            <a:r>
              <a:rPr lang="en-US" dirty="0" err="1">
                <a:solidFill>
                  <a:srgbClr val="999999"/>
                </a:solidFill>
                <a:latin typeface="Consolas" pitchFamily="49" charset="0"/>
                <a:cs typeface="Arial" pitchFamily="34" charset="0"/>
              </a:rPr>
              <a:t>.</a:t>
            </a:r>
            <a:r>
              <a:rPr lang="en-US" dirty="0" err="1">
                <a:solidFill>
                  <a:srgbClr val="000000"/>
                </a:solidFill>
                <a:latin typeface="Consolas" pitchFamily="49" charset="0"/>
                <a:cs typeface="Arial" pitchFamily="34" charset="0"/>
              </a:rPr>
              <a:t>brand</a:t>
            </a:r>
            <a:r>
              <a:rPr lang="en-US" dirty="0">
                <a:solidFill>
                  <a:srgbClr val="999999"/>
                </a:solidFill>
                <a:latin typeface="Consolas" pitchFamily="49" charset="0"/>
                <a:cs typeface="Arial" pitchFamily="34" charset="0"/>
              </a:rPr>
              <a:t>}</a:t>
            </a:r>
            <a:r>
              <a:rPr lang="en-US" dirty="0">
                <a:solidFill>
                  <a:srgbClr val="000000"/>
                </a:solidFill>
                <a:latin typeface="Consolas" pitchFamily="49" charset="0"/>
                <a:cs typeface="Arial" pitchFamily="34" charset="0"/>
              </a:rPr>
              <a:t> </a:t>
            </a:r>
            <a:r>
              <a:rPr kumimoji="0" lang="en-US" b="0" i="0" u="none" strike="noStrike" cap="none" normalizeH="0" baseline="0" dirty="0">
                <a:ln>
                  <a:noFill/>
                </a:ln>
                <a:solidFill>
                  <a:srgbClr val="999999"/>
                </a:solidFill>
                <a:effectLst/>
                <a:latin typeface="Consolas" pitchFamily="49" charset="0"/>
                <a:cs typeface="Arial" pitchFamily="34" charset="0"/>
              </a:rPr>
              <a:t>&lt;/</a:t>
            </a:r>
            <a:r>
              <a:rPr kumimoji="0" lang="en-US" b="0" i="0" u="none" strike="noStrike" cap="none" normalizeH="0" baseline="0" dirty="0">
                <a:ln>
                  <a:noFill/>
                </a:ln>
                <a:solidFill>
                  <a:srgbClr val="990055"/>
                </a:solidFill>
                <a:effectLst/>
                <a:latin typeface="Consolas" pitchFamily="49" charset="0"/>
                <a:cs typeface="Arial" pitchFamily="34" charset="0"/>
              </a:rPr>
              <a:t>h1</a:t>
            </a:r>
            <a:r>
              <a:rPr kumimoji="0" lang="en-US" b="0" i="0" u="none" strike="noStrike" cap="none" normalizeH="0" baseline="0" dirty="0">
                <a:ln>
                  <a:noFill/>
                </a:ln>
                <a:solidFill>
                  <a:srgbClr val="999999"/>
                </a:solidFill>
                <a:effectLst/>
                <a:latin typeface="Consolas" pitchFamily="49" charset="0"/>
                <a:cs typeface="Arial" pitchFamily="34" charset="0"/>
              </a:rPr>
              <a:t>&gt;</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999999"/>
                </a:solidFill>
                <a:effectLst/>
                <a:latin typeface="Consolas" pitchFamily="49" charset="0"/>
                <a:cs typeface="Arial" pitchFamily="34" charset="0"/>
              </a:rPr>
              <a:t>&lt;/</a:t>
            </a:r>
            <a:r>
              <a:rPr kumimoji="0" lang="en-US" b="0" i="0" u="none" strike="noStrike" cap="none" normalizeH="0" baseline="0" dirty="0">
                <a:ln>
                  <a:noFill/>
                </a:ln>
                <a:solidFill>
                  <a:srgbClr val="990055"/>
                </a:solidFill>
                <a:effectLst/>
                <a:latin typeface="Consolas" pitchFamily="49" charset="0"/>
                <a:cs typeface="Arial" pitchFamily="34" charset="0"/>
              </a:rPr>
              <a:t>div</a:t>
            </a:r>
            <a:r>
              <a:rPr kumimoji="0" lang="en-US" b="0" i="0" u="none" strike="noStrike" cap="none" normalizeH="0" baseline="0" dirty="0">
                <a:ln>
                  <a:noFill/>
                </a:ln>
                <a:solidFill>
                  <a:srgbClr val="999999"/>
                </a:solidFill>
                <a:effectLst/>
                <a:latin typeface="Consolas" pitchFamily="49" charset="0"/>
                <a:cs typeface="Arial" pitchFamily="34" charset="0"/>
              </a:rPr>
              <a:t>&gt;</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999999"/>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999999"/>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116632"/>
            <a:ext cx="8229600" cy="552822"/>
          </a:xfrm>
        </p:spPr>
        <p:txBody>
          <a:bodyPr>
            <a:noAutofit/>
          </a:bodyPr>
          <a:lstStyle/>
          <a:p>
            <a:r>
              <a:rPr lang="en-US" sz="2400" dirty="0"/>
              <a:t>The state object can contain as many properties as you like:</a:t>
            </a:r>
          </a:p>
        </p:txBody>
      </p:sp>
      <p:sp>
        <p:nvSpPr>
          <p:cNvPr id="7170" name="Rectangle 2"/>
          <p:cNvSpPr>
            <a:spLocks noChangeArrowheads="1"/>
          </p:cNvSpPr>
          <p:nvPr/>
        </p:nvSpPr>
        <p:spPr bwMode="auto">
          <a:xfrm>
            <a:off x="428596" y="628190"/>
            <a:ext cx="8001024" cy="5552701"/>
          </a:xfrm>
          <a:prstGeom prst="rect">
            <a:avLst/>
          </a:prstGeom>
          <a:solidFill>
            <a:srgbClr val="FFFFFF"/>
          </a:solidFill>
          <a:ln w="9525">
            <a:noFill/>
            <a:miter lim="800000"/>
            <a:headEnd/>
            <a:tailEnd/>
          </a:ln>
          <a:effec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class</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Car</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extends</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DD4A68"/>
                </a:solidFill>
                <a:effectLst/>
                <a:latin typeface="Consolas" pitchFamily="49" charset="0"/>
                <a:cs typeface="Arial" pitchFamily="34" charset="0"/>
              </a:rPr>
              <a:t>React</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DD4A68"/>
                </a:solidFill>
                <a:effectLst/>
                <a:latin typeface="Consolas" pitchFamily="49" charset="0"/>
                <a:cs typeface="Arial" pitchFamily="34" charset="0"/>
              </a:rPr>
              <a:t>Component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DD4A68"/>
                </a:solidFill>
                <a:effectLst/>
                <a:latin typeface="Consolas" pitchFamily="49" charset="0"/>
                <a:cs typeface="Arial" pitchFamily="34" charset="0"/>
              </a:rPr>
              <a:t>constructor</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props</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super</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props</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endParaRPr lang="en-US" sz="2000" dirty="0">
              <a:solidFill>
                <a:srgbClr val="000000"/>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77AA"/>
                </a:solidFill>
                <a:effectLst/>
                <a:latin typeface="Consolas" pitchFamily="49" charset="0"/>
                <a:cs typeface="Arial" pitchFamily="34" charset="0"/>
              </a:rPr>
              <a:t>this</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state</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0055"/>
                </a:solidFill>
                <a:effectLst/>
                <a:latin typeface="Consolas" pitchFamily="49" charset="0"/>
                <a:cs typeface="Arial" pitchFamily="34" charset="0"/>
              </a:rPr>
              <a:t>brand</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669900"/>
                </a:solidFill>
                <a:effectLst/>
                <a:latin typeface="Consolas" pitchFamily="49" charset="0"/>
                <a:cs typeface="Arial" pitchFamily="34" charset="0"/>
              </a:rPr>
              <a:t>"Ford"</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0055"/>
                </a:solidFill>
                <a:effectLst/>
                <a:latin typeface="Consolas" pitchFamily="49" charset="0"/>
                <a:cs typeface="Arial" pitchFamily="34" charset="0"/>
              </a:rPr>
              <a:t>model</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669900"/>
                </a:solidFill>
                <a:effectLst/>
                <a:latin typeface="Consolas" pitchFamily="49" charset="0"/>
                <a:cs typeface="Arial" pitchFamily="34" charset="0"/>
              </a:rPr>
              <a:t>"Mustang"</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0055"/>
                </a:solidFill>
                <a:effectLst/>
                <a:latin typeface="Consolas" pitchFamily="49" charset="0"/>
                <a:cs typeface="Arial" pitchFamily="34" charset="0"/>
              </a:rPr>
              <a:t>color</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669900"/>
                </a:solidFill>
                <a:effectLst/>
                <a:latin typeface="Consolas" pitchFamily="49" charset="0"/>
                <a:cs typeface="Arial" pitchFamily="34" charset="0"/>
              </a:rPr>
              <a:t>"red"</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0055"/>
                </a:solidFill>
                <a:effectLst/>
                <a:latin typeface="Consolas" pitchFamily="49" charset="0"/>
                <a:cs typeface="Arial" pitchFamily="34" charset="0"/>
              </a:rPr>
              <a:t>year</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0055"/>
                </a:solidFill>
                <a:effectLst/>
                <a:latin typeface="Consolas" pitchFamily="49" charset="0"/>
                <a:cs typeface="Arial" pitchFamily="34" charset="0"/>
              </a:rPr>
              <a:t>1964</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render</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return</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&lt;</a:t>
            </a:r>
            <a:r>
              <a:rPr kumimoji="0" lang="en-US" sz="2000" b="0" i="0" u="none" strike="noStrike" cap="none" normalizeH="0" baseline="0" dirty="0">
                <a:ln>
                  <a:noFill/>
                </a:ln>
                <a:solidFill>
                  <a:srgbClr val="990055"/>
                </a:solidFill>
                <a:effectLst/>
                <a:latin typeface="Consolas" pitchFamily="49" charset="0"/>
                <a:cs typeface="Arial" pitchFamily="34" charset="0"/>
              </a:rPr>
              <a:t>div</a:t>
            </a:r>
            <a:r>
              <a:rPr kumimoji="0" lang="en-US" sz="2000" b="0" i="0" u="none" strike="noStrike" cap="none" normalizeH="0" baseline="0" dirty="0">
                <a:ln>
                  <a:noFill/>
                </a:ln>
                <a:solidFill>
                  <a:srgbClr val="999999"/>
                </a:solidFill>
                <a:effectLst/>
                <a:latin typeface="Consolas" pitchFamily="49" charset="0"/>
                <a:cs typeface="Arial" pitchFamily="34" charset="0"/>
              </a:rPr>
              <a:t>&gt;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&lt;</a:t>
            </a:r>
            <a:r>
              <a:rPr kumimoji="0" lang="en-US" sz="2000" b="0" i="0" u="none" strike="noStrike" cap="none" normalizeH="0" baseline="0" dirty="0">
                <a:ln>
                  <a:noFill/>
                </a:ln>
                <a:solidFill>
                  <a:srgbClr val="990055"/>
                </a:solidFill>
                <a:effectLst/>
                <a:latin typeface="Consolas" pitchFamily="49" charset="0"/>
                <a:cs typeface="Arial" pitchFamily="34" charset="0"/>
              </a:rPr>
              <a:t>h1</a:t>
            </a:r>
            <a:r>
              <a:rPr kumimoji="0" lang="en-US" sz="2000" b="0" i="0" u="none" strike="noStrike" cap="none" normalizeH="0" baseline="0" dirty="0">
                <a:ln>
                  <a:noFill/>
                </a:ln>
                <a:solidFill>
                  <a:srgbClr val="999999"/>
                </a:solidFill>
                <a:effectLst/>
                <a:latin typeface="Consolas" pitchFamily="49" charset="0"/>
                <a:cs typeface="Arial" pitchFamily="34" charset="0"/>
              </a:rPr>
              <a:t>&gt;</a:t>
            </a:r>
            <a:r>
              <a:rPr kumimoji="0" lang="en-US" sz="2000" b="0" i="0" u="none" strike="noStrike" cap="none" normalizeH="0" baseline="0" dirty="0">
                <a:ln>
                  <a:noFill/>
                </a:ln>
                <a:solidFill>
                  <a:srgbClr val="000000"/>
                </a:solidFill>
                <a:effectLst/>
                <a:latin typeface="Consolas" pitchFamily="49" charset="0"/>
                <a:cs typeface="Arial" pitchFamily="34" charset="0"/>
              </a:rPr>
              <a:t>My Car</a:t>
            </a:r>
            <a:r>
              <a:rPr kumimoji="0" lang="en-US" sz="2000" b="0" i="0" u="none" strike="noStrike" cap="none" normalizeH="0" baseline="0" dirty="0">
                <a:ln>
                  <a:noFill/>
                </a:ln>
                <a:solidFill>
                  <a:srgbClr val="999999"/>
                </a:solidFill>
                <a:effectLst/>
                <a:latin typeface="Consolas" pitchFamily="49" charset="0"/>
                <a:cs typeface="Arial" pitchFamily="34" charset="0"/>
              </a:rPr>
              <a:t>&lt;/</a:t>
            </a:r>
            <a:r>
              <a:rPr kumimoji="0" lang="en-US" sz="2000" b="0" i="0" u="none" strike="noStrike" cap="none" normalizeH="0" baseline="0" dirty="0">
                <a:ln>
                  <a:noFill/>
                </a:ln>
                <a:solidFill>
                  <a:srgbClr val="990055"/>
                </a:solidFill>
                <a:effectLst/>
                <a:latin typeface="Consolas" pitchFamily="49" charset="0"/>
                <a:cs typeface="Arial" pitchFamily="34" charset="0"/>
              </a:rPr>
              <a:t>h1</a:t>
            </a:r>
            <a:r>
              <a:rPr kumimoji="0" lang="en-US" sz="2000" b="0" i="0" u="none" strike="noStrike" cap="none" normalizeH="0" baseline="0" dirty="0">
                <a:ln>
                  <a:noFill/>
                </a:ln>
                <a:solidFill>
                  <a:srgbClr val="999999"/>
                </a:solidFill>
                <a:effectLst/>
                <a:latin typeface="Consolas" pitchFamily="49" charset="0"/>
                <a:cs typeface="Arial" pitchFamily="34" charset="0"/>
              </a:rPr>
              <a:t>&gt;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&lt;/</a:t>
            </a:r>
            <a:r>
              <a:rPr kumimoji="0" lang="en-US" sz="2000" b="0" i="0" u="none" strike="noStrike" cap="none" normalizeH="0" baseline="0" dirty="0">
                <a:ln>
                  <a:noFill/>
                </a:ln>
                <a:solidFill>
                  <a:srgbClr val="990055"/>
                </a:solidFill>
                <a:effectLst/>
                <a:latin typeface="Consolas" pitchFamily="49" charset="0"/>
                <a:cs typeface="Arial" pitchFamily="34" charset="0"/>
              </a:rPr>
              <a:t>div</a:t>
            </a:r>
            <a:r>
              <a:rPr kumimoji="0" lang="en-US" sz="2000" b="0" i="0" u="none" strike="noStrike" cap="none" normalizeH="0" baseline="0" dirty="0">
                <a:ln>
                  <a:noFill/>
                </a:ln>
                <a:solidFill>
                  <a:srgbClr val="999999"/>
                </a:solidFill>
                <a:effectLst/>
                <a:latin typeface="Consolas" pitchFamily="49" charset="0"/>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b="0" i="0" u="none" strike="noStrike" cap="none" normalizeH="0" baseline="0" dirty="0">
                <a:ln>
                  <a:noFill/>
                </a:ln>
                <a:solidFill>
                  <a:schemeClr val="tx1"/>
                </a:solidFill>
                <a:effectLst/>
                <a:latin typeface="Arial" pitchFamily="34" charset="0"/>
                <a:cs typeface="Arial" pitchFamily="34" charset="0"/>
              </a:rPr>
              <a:t> </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654032"/>
          </a:xfrm>
        </p:spPr>
        <p:txBody>
          <a:bodyPr>
            <a:normAutofit fontScale="90000"/>
          </a:bodyPr>
          <a:lstStyle/>
          <a:p>
            <a:r>
              <a:rPr lang="en-US" dirty="0"/>
              <a:t>Using the state Object</a:t>
            </a:r>
            <a:br>
              <a:rPr lang="en-US" dirty="0"/>
            </a:br>
            <a:endParaRPr lang="en-US" dirty="0"/>
          </a:p>
        </p:txBody>
      </p:sp>
      <p:sp>
        <p:nvSpPr>
          <p:cNvPr id="3" name="Content Placeholder 2"/>
          <p:cNvSpPr>
            <a:spLocks noGrp="1"/>
          </p:cNvSpPr>
          <p:nvPr>
            <p:ph sz="quarter" idx="1"/>
          </p:nvPr>
        </p:nvSpPr>
        <p:spPr>
          <a:xfrm>
            <a:off x="457200" y="571480"/>
            <a:ext cx="8229600" cy="5554683"/>
          </a:xfrm>
        </p:spPr>
        <p:txBody>
          <a:bodyPr>
            <a:normAutofit/>
          </a:bodyPr>
          <a:lstStyle/>
          <a:p>
            <a:r>
              <a:rPr lang="en-US" sz="2800" dirty="0"/>
              <a:t>Refer to the </a:t>
            </a:r>
            <a:r>
              <a:rPr lang="en-US" sz="2800" b="1" dirty="0"/>
              <a:t>state object anywhere in the component </a:t>
            </a:r>
            <a:r>
              <a:rPr lang="en-US" sz="2800" dirty="0"/>
              <a:t>by using the </a:t>
            </a:r>
            <a:r>
              <a:rPr lang="en-US" sz="2800" b="1" dirty="0" err="1">
                <a:solidFill>
                  <a:srgbClr val="FF0000"/>
                </a:solidFill>
              </a:rPr>
              <a:t>this.state.</a:t>
            </a:r>
            <a:r>
              <a:rPr lang="en-US" sz="2800" b="1" i="1" dirty="0" err="1">
                <a:solidFill>
                  <a:srgbClr val="FF0000"/>
                </a:solidFill>
              </a:rPr>
              <a:t>propertyname</a:t>
            </a:r>
            <a:r>
              <a:rPr lang="en-US" sz="2800" b="1" dirty="0">
                <a:solidFill>
                  <a:srgbClr val="FF0000"/>
                </a:solidFill>
              </a:rPr>
              <a:t> </a:t>
            </a:r>
            <a:r>
              <a:rPr lang="en-US" sz="2800" dirty="0"/>
              <a:t>syntax:</a:t>
            </a:r>
          </a:p>
        </p:txBody>
      </p:sp>
      <p:sp>
        <p:nvSpPr>
          <p:cNvPr id="8194" name="Rectangle 2"/>
          <p:cNvSpPr>
            <a:spLocks noChangeArrowheads="1"/>
          </p:cNvSpPr>
          <p:nvPr/>
        </p:nvSpPr>
        <p:spPr bwMode="auto">
          <a:xfrm>
            <a:off x="578603" y="1556792"/>
            <a:ext cx="8072462" cy="4998703"/>
          </a:xfrm>
          <a:prstGeom prst="rect">
            <a:avLst/>
          </a:prstGeom>
          <a:solidFill>
            <a:srgbClr val="FFFFFF"/>
          </a:solidFill>
          <a:ln w="9525">
            <a:noFill/>
            <a:miter lim="800000"/>
            <a:headEnd/>
            <a:tailEnd/>
          </a:ln>
          <a:effec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77AA"/>
                </a:solidFill>
                <a:effectLst/>
                <a:latin typeface="Consolas" pitchFamily="49" charset="0"/>
                <a:cs typeface="Arial" pitchFamily="34" charset="0"/>
              </a:rPr>
              <a:t>class</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DD4A68"/>
                </a:solidFill>
                <a:effectLst/>
                <a:latin typeface="Consolas" pitchFamily="49" charset="0"/>
                <a:cs typeface="Arial" pitchFamily="34" charset="0"/>
              </a:rPr>
              <a:t>Car</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0077AA"/>
                </a:solidFill>
                <a:effectLst/>
                <a:latin typeface="Consolas" pitchFamily="49" charset="0"/>
                <a:cs typeface="Arial" pitchFamily="34" charset="0"/>
              </a:rPr>
              <a:t>extends</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err="1">
                <a:ln>
                  <a:noFill/>
                </a:ln>
                <a:solidFill>
                  <a:srgbClr val="DD4A68"/>
                </a:solidFill>
                <a:effectLst/>
                <a:latin typeface="Consolas" pitchFamily="49" charset="0"/>
                <a:cs typeface="Arial" pitchFamily="34" charset="0"/>
              </a:rPr>
              <a:t>React</a:t>
            </a:r>
            <a:r>
              <a:rPr kumimoji="0" lang="en-US" sz="1600" b="0" i="0" u="none" strike="noStrike" cap="none" normalizeH="0" baseline="0" dirty="0" err="1">
                <a:ln>
                  <a:noFill/>
                </a:ln>
                <a:solidFill>
                  <a:srgbClr val="999999"/>
                </a:solidFill>
                <a:effectLst/>
                <a:latin typeface="Consolas" pitchFamily="49" charset="0"/>
                <a:cs typeface="Arial" pitchFamily="34" charset="0"/>
              </a:rPr>
              <a:t>.</a:t>
            </a:r>
            <a:r>
              <a:rPr kumimoji="0" lang="en-US" sz="1600" b="0" i="0" u="none" strike="noStrike" cap="none" normalizeH="0" baseline="0" dirty="0" err="1">
                <a:ln>
                  <a:noFill/>
                </a:ln>
                <a:solidFill>
                  <a:srgbClr val="DD4A68"/>
                </a:solidFill>
                <a:effectLst/>
                <a:latin typeface="Consolas" pitchFamily="49" charset="0"/>
                <a:cs typeface="Arial" pitchFamily="34" charset="0"/>
              </a:rPr>
              <a:t>Component</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D4A68"/>
                </a:solidFill>
                <a:effectLst/>
                <a:latin typeface="Consolas" pitchFamily="49" charset="0"/>
                <a:cs typeface="Arial" pitchFamily="34" charset="0"/>
              </a:rPr>
              <a:t>constructor</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props</a:t>
            </a:r>
            <a:r>
              <a:rPr kumimoji="0" lang="en-US" sz="16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0077AA"/>
                </a:solidFill>
                <a:effectLst/>
                <a:latin typeface="Consolas" pitchFamily="49" charset="0"/>
                <a:cs typeface="Arial" pitchFamily="34" charset="0"/>
              </a:rPr>
              <a:t>super</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props</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77AA"/>
                </a:solidFill>
                <a:effectLst/>
                <a:latin typeface="Consolas" pitchFamily="49" charset="0"/>
                <a:cs typeface="Arial" pitchFamily="34" charset="0"/>
              </a:rPr>
              <a:t>this</a:t>
            </a:r>
            <a:r>
              <a:rPr kumimoji="0" lang="en-US" sz="1600" b="0" i="0" u="none" strike="noStrike" cap="none" normalizeH="0" baseline="0" dirty="0" err="1">
                <a:ln>
                  <a:noFill/>
                </a:ln>
                <a:solidFill>
                  <a:srgbClr val="999999"/>
                </a:solidFill>
                <a:effectLst/>
                <a:latin typeface="Consolas" pitchFamily="49" charset="0"/>
                <a:cs typeface="Arial" pitchFamily="34" charset="0"/>
              </a:rPr>
              <a:t>.</a:t>
            </a:r>
            <a:r>
              <a:rPr kumimoji="0" lang="en-US" sz="1600" b="0" i="0" u="none" strike="noStrike" cap="none" normalizeH="0" baseline="0" dirty="0" err="1">
                <a:ln>
                  <a:noFill/>
                </a:ln>
                <a:solidFill>
                  <a:srgbClr val="000000"/>
                </a:solidFill>
                <a:effectLst/>
                <a:latin typeface="Consolas" pitchFamily="49" charset="0"/>
                <a:cs typeface="Arial" pitchFamily="34" charset="0"/>
              </a:rPr>
              <a:t>state</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9A6E3A"/>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990055"/>
                </a:solidFill>
                <a:effectLst/>
                <a:latin typeface="Consolas" pitchFamily="49" charset="0"/>
                <a:cs typeface="Arial" pitchFamily="34" charset="0"/>
              </a:rPr>
              <a:t>brand</a:t>
            </a:r>
            <a:r>
              <a:rPr kumimoji="0" lang="en-US" sz="1600" b="0" i="0" u="none" strike="noStrike" cap="none" normalizeH="0" baseline="0" dirty="0">
                <a:ln>
                  <a:noFill/>
                </a:ln>
                <a:solidFill>
                  <a:srgbClr val="9A6E3A"/>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669900"/>
                </a:solidFill>
                <a:effectLst/>
                <a:latin typeface="Consolas" pitchFamily="49" charset="0"/>
                <a:cs typeface="Arial" pitchFamily="34" charset="0"/>
              </a:rPr>
              <a:t>"Ford"</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990055"/>
                </a:solidFill>
                <a:effectLst/>
                <a:latin typeface="Consolas" pitchFamily="49" charset="0"/>
                <a:cs typeface="Arial" pitchFamily="34" charset="0"/>
              </a:rPr>
              <a:t>model</a:t>
            </a:r>
            <a:r>
              <a:rPr kumimoji="0" lang="en-US" sz="1600" b="0" i="0" u="none" strike="noStrike" cap="none" normalizeH="0" baseline="0" dirty="0">
                <a:ln>
                  <a:noFill/>
                </a:ln>
                <a:solidFill>
                  <a:srgbClr val="9A6E3A"/>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669900"/>
                </a:solidFill>
                <a:effectLst/>
                <a:latin typeface="Consolas" pitchFamily="49" charset="0"/>
                <a:cs typeface="Arial" pitchFamily="34" charset="0"/>
              </a:rPr>
              <a:t>"Mustang"</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990055"/>
                </a:solidFill>
                <a:effectLst/>
                <a:latin typeface="Consolas" pitchFamily="49" charset="0"/>
                <a:cs typeface="Arial" pitchFamily="34" charset="0"/>
              </a:rPr>
              <a:t>color</a:t>
            </a:r>
            <a:r>
              <a:rPr kumimoji="0" lang="en-US" sz="1600" b="0" i="0" u="none" strike="noStrike" cap="none" normalizeH="0" baseline="0" dirty="0">
                <a:ln>
                  <a:noFill/>
                </a:ln>
                <a:solidFill>
                  <a:srgbClr val="9A6E3A"/>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669900"/>
                </a:solidFill>
                <a:effectLst/>
                <a:latin typeface="Consolas" pitchFamily="49" charset="0"/>
                <a:cs typeface="Arial" pitchFamily="34" charset="0"/>
              </a:rPr>
              <a:t>"red"</a:t>
            </a:r>
            <a:r>
              <a:rPr kumimoji="0" lang="en-US" sz="16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990055"/>
                </a:solidFill>
                <a:effectLst/>
                <a:latin typeface="Consolas" pitchFamily="49" charset="0"/>
                <a:cs typeface="Arial" pitchFamily="34" charset="0"/>
              </a:rPr>
              <a:t>year</a:t>
            </a:r>
            <a:r>
              <a:rPr kumimoji="0" lang="en-US" sz="1600" b="0" i="0" u="none" strike="noStrike" cap="none" normalizeH="0" baseline="0" dirty="0">
                <a:ln>
                  <a:noFill/>
                </a:ln>
                <a:solidFill>
                  <a:srgbClr val="9A6E3A"/>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990055"/>
                </a:solidFill>
                <a:effectLst/>
                <a:latin typeface="Consolas" pitchFamily="49" charset="0"/>
                <a:cs typeface="Arial" pitchFamily="34" charset="0"/>
              </a:rPr>
              <a:t>1964</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DD4A68"/>
                </a:solidFill>
                <a:effectLst/>
                <a:latin typeface="Consolas" pitchFamily="49" charset="0"/>
                <a:cs typeface="Arial" pitchFamily="34" charset="0"/>
              </a:rPr>
              <a:t>render</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77AA"/>
                </a:solidFill>
                <a:effectLst/>
                <a:latin typeface="Consolas" pitchFamily="49" charset="0"/>
                <a:cs typeface="Arial" pitchFamily="34" charset="0"/>
              </a:rPr>
              <a:t>return</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999999"/>
                </a:solidFill>
                <a:effectLst/>
                <a:latin typeface="Consolas" pitchFamily="49" charset="0"/>
                <a:cs typeface="Arial" pitchFamily="34" charset="0"/>
              </a:rPr>
              <a:t>&lt;</a:t>
            </a:r>
            <a:r>
              <a:rPr kumimoji="0" lang="en-US" sz="1600" b="0" i="0" u="none" strike="noStrike" cap="none" normalizeH="0" baseline="0" dirty="0">
                <a:ln>
                  <a:noFill/>
                </a:ln>
                <a:solidFill>
                  <a:srgbClr val="990055"/>
                </a:solidFill>
                <a:effectLst/>
                <a:latin typeface="Consolas" pitchFamily="49" charset="0"/>
                <a:cs typeface="Arial" pitchFamily="34" charset="0"/>
              </a:rPr>
              <a:t>div</a:t>
            </a:r>
            <a:r>
              <a:rPr kumimoji="0" lang="en-US" sz="1600" b="0" i="0" u="none" strike="noStrike" cap="none" normalizeH="0" baseline="0" dirty="0">
                <a:ln>
                  <a:noFill/>
                </a:ln>
                <a:solidFill>
                  <a:srgbClr val="999999"/>
                </a:solidFill>
                <a:effectLst/>
                <a:latin typeface="Consolas" pitchFamily="49" charset="0"/>
                <a:cs typeface="Arial" pitchFamily="34" charset="0"/>
              </a:rPr>
              <a:t>&gt;</a:t>
            </a:r>
            <a:r>
              <a:rPr kumimoji="0" lang="en-US" sz="16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999999"/>
                </a:solidFill>
                <a:effectLst/>
                <a:latin typeface="Consolas" pitchFamily="49" charset="0"/>
                <a:cs typeface="Arial" pitchFamily="34" charset="0"/>
              </a:rPr>
              <a:t>&lt;</a:t>
            </a:r>
            <a:r>
              <a:rPr kumimoji="0" lang="en-US" sz="1600" b="0" i="0" u="none" strike="noStrike" cap="none" normalizeH="0" baseline="0" dirty="0">
                <a:ln>
                  <a:noFill/>
                </a:ln>
                <a:solidFill>
                  <a:srgbClr val="990055"/>
                </a:solidFill>
                <a:effectLst/>
                <a:latin typeface="Consolas" pitchFamily="49" charset="0"/>
                <a:cs typeface="Arial" pitchFamily="34" charset="0"/>
              </a:rPr>
              <a:t>h1</a:t>
            </a:r>
            <a:r>
              <a:rPr kumimoji="0" lang="en-US" sz="1600" b="0" i="0" u="none" strike="noStrike" cap="none" normalizeH="0" baseline="0" dirty="0">
                <a:ln>
                  <a:noFill/>
                </a:ln>
                <a:solidFill>
                  <a:srgbClr val="999999"/>
                </a:solidFill>
                <a:effectLst/>
                <a:latin typeface="Consolas" pitchFamily="49" charset="0"/>
                <a:cs typeface="Arial" pitchFamily="34" charset="0"/>
              </a:rPr>
              <a:t>&gt;</a:t>
            </a:r>
            <a:r>
              <a:rPr kumimoji="0" lang="en-US" sz="1600" b="0" i="0" u="none" strike="noStrike" cap="none" normalizeH="0" baseline="0" dirty="0">
                <a:ln>
                  <a:noFill/>
                </a:ln>
                <a:solidFill>
                  <a:srgbClr val="000000"/>
                </a:solidFill>
                <a:effectLst/>
                <a:latin typeface="Consolas" pitchFamily="49" charset="0"/>
                <a:cs typeface="Arial" pitchFamily="34" charset="0"/>
              </a:rPr>
              <a:t>My </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err="1">
                <a:ln>
                  <a:noFill/>
                </a:ln>
                <a:solidFill>
                  <a:srgbClr val="0077AA"/>
                </a:solidFill>
                <a:effectLst/>
                <a:latin typeface="Consolas" pitchFamily="49" charset="0"/>
                <a:cs typeface="Arial" pitchFamily="34" charset="0"/>
              </a:rPr>
              <a:t>this</a:t>
            </a:r>
            <a:r>
              <a:rPr kumimoji="0" lang="en-US" sz="1600" b="0" i="0" u="none" strike="noStrike" cap="none" normalizeH="0" baseline="0" dirty="0" err="1">
                <a:ln>
                  <a:noFill/>
                </a:ln>
                <a:solidFill>
                  <a:srgbClr val="999999"/>
                </a:solidFill>
                <a:effectLst/>
                <a:latin typeface="Consolas" pitchFamily="49" charset="0"/>
                <a:cs typeface="Arial" pitchFamily="34" charset="0"/>
              </a:rPr>
              <a:t>.</a:t>
            </a:r>
            <a:r>
              <a:rPr kumimoji="0" lang="en-US" sz="1600" b="0" i="0" u="none" strike="noStrike" cap="none" normalizeH="0" baseline="0" dirty="0" err="1">
                <a:ln>
                  <a:noFill/>
                </a:ln>
                <a:solidFill>
                  <a:srgbClr val="000000"/>
                </a:solidFill>
                <a:effectLst/>
                <a:latin typeface="Consolas" pitchFamily="49" charset="0"/>
                <a:cs typeface="Arial" pitchFamily="34" charset="0"/>
              </a:rPr>
              <a:t>state</a:t>
            </a:r>
            <a:r>
              <a:rPr kumimoji="0" lang="en-US" sz="1600" b="0" i="0" u="none" strike="noStrike" cap="none" normalizeH="0" baseline="0" dirty="0" err="1">
                <a:ln>
                  <a:noFill/>
                </a:ln>
                <a:solidFill>
                  <a:srgbClr val="999999"/>
                </a:solidFill>
                <a:effectLst/>
                <a:latin typeface="Consolas" pitchFamily="49" charset="0"/>
                <a:cs typeface="Arial" pitchFamily="34" charset="0"/>
              </a:rPr>
              <a:t>.</a:t>
            </a:r>
            <a:r>
              <a:rPr kumimoji="0" lang="en-US" sz="1600" b="0" i="0" u="none" strike="noStrike" cap="none" normalizeH="0" baseline="0" dirty="0" err="1">
                <a:ln>
                  <a:noFill/>
                </a:ln>
                <a:solidFill>
                  <a:srgbClr val="000000"/>
                </a:solidFill>
                <a:effectLst/>
                <a:latin typeface="Consolas" pitchFamily="49" charset="0"/>
                <a:cs typeface="Arial" pitchFamily="34" charset="0"/>
              </a:rPr>
              <a:t>brand</a:t>
            </a:r>
            <a:r>
              <a:rPr kumimoji="0" lang="en-US" sz="1600" b="0" i="0" u="none" strike="noStrike" cap="none" normalizeH="0" baseline="0" dirty="0">
                <a:ln>
                  <a:noFill/>
                </a:ln>
                <a:solidFill>
                  <a:srgbClr val="999999"/>
                </a:solidFill>
                <a:effectLst/>
                <a:latin typeface="Consolas" pitchFamily="49" charset="0"/>
                <a:cs typeface="Arial" pitchFamily="34" charset="0"/>
              </a:rPr>
              <a:t>}&lt;/</a:t>
            </a:r>
            <a:r>
              <a:rPr kumimoji="0" lang="en-US" sz="1600" b="0" i="0" u="none" strike="noStrike" cap="none" normalizeH="0" baseline="0" dirty="0">
                <a:ln>
                  <a:noFill/>
                </a:ln>
                <a:solidFill>
                  <a:srgbClr val="990055"/>
                </a:solidFill>
                <a:effectLst/>
                <a:latin typeface="Consolas" pitchFamily="49" charset="0"/>
                <a:cs typeface="Arial" pitchFamily="34" charset="0"/>
              </a:rPr>
              <a:t>h1</a:t>
            </a:r>
            <a:r>
              <a:rPr kumimoji="0" lang="en-US" sz="1600" b="0" i="0" u="none" strike="noStrike" cap="none" normalizeH="0" baseline="0" dirty="0">
                <a:ln>
                  <a:noFill/>
                </a:ln>
                <a:solidFill>
                  <a:srgbClr val="999999"/>
                </a:solidFill>
                <a:effectLst/>
                <a:latin typeface="Consolas" pitchFamily="49" charset="0"/>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999999"/>
                </a:solidFill>
                <a:effectLst/>
                <a:latin typeface="Consolas" pitchFamily="49" charset="0"/>
                <a:cs typeface="Arial" pitchFamily="34" charset="0"/>
              </a:rPr>
              <a:t>&lt;</a:t>
            </a:r>
            <a:r>
              <a:rPr kumimoji="0" lang="en-US" sz="1600" b="0" i="0" u="none" strike="noStrike" cap="none" normalizeH="0" baseline="0" dirty="0">
                <a:ln>
                  <a:noFill/>
                </a:ln>
                <a:solidFill>
                  <a:srgbClr val="990055"/>
                </a:solidFill>
                <a:effectLst/>
                <a:latin typeface="Consolas" pitchFamily="49" charset="0"/>
                <a:cs typeface="Arial" pitchFamily="34" charset="0"/>
              </a:rPr>
              <a:t>p</a:t>
            </a:r>
            <a:r>
              <a:rPr kumimoji="0" lang="en-US" sz="1600" b="0" i="0" u="none" strike="noStrike" cap="none" normalizeH="0" baseline="0" dirty="0">
                <a:ln>
                  <a:noFill/>
                </a:ln>
                <a:solidFill>
                  <a:srgbClr val="999999"/>
                </a:solidFill>
                <a:effectLst/>
                <a:latin typeface="Consolas" pitchFamily="49" charset="0"/>
                <a:cs typeface="Arial" pitchFamily="34" charset="0"/>
              </a:rPr>
              <a:t>&gt;</a:t>
            </a:r>
            <a:r>
              <a:rPr kumimoji="0" lang="en-US" sz="1600" b="0" i="0" u="none" strike="noStrike" cap="none" normalizeH="0" baseline="0" dirty="0">
                <a:ln>
                  <a:noFill/>
                </a:ln>
                <a:solidFill>
                  <a:srgbClr val="000000"/>
                </a:solidFill>
                <a:effectLst/>
                <a:latin typeface="Consolas" pitchFamily="49" charset="0"/>
                <a:cs typeface="Arial" pitchFamily="34" charset="0"/>
              </a:rPr>
              <a:t> It is a </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err="1">
                <a:ln>
                  <a:noFill/>
                </a:ln>
                <a:solidFill>
                  <a:srgbClr val="0077AA"/>
                </a:solidFill>
                <a:effectLst/>
                <a:latin typeface="Consolas" pitchFamily="49" charset="0"/>
                <a:cs typeface="Arial" pitchFamily="34" charset="0"/>
              </a:rPr>
              <a:t>this</a:t>
            </a:r>
            <a:r>
              <a:rPr kumimoji="0" lang="en-US" sz="1600" b="0" i="0" u="none" strike="noStrike" cap="none" normalizeH="0" baseline="0" dirty="0" err="1">
                <a:ln>
                  <a:noFill/>
                </a:ln>
                <a:solidFill>
                  <a:srgbClr val="999999"/>
                </a:solidFill>
                <a:effectLst/>
                <a:latin typeface="Consolas" pitchFamily="49" charset="0"/>
                <a:cs typeface="Arial" pitchFamily="34" charset="0"/>
              </a:rPr>
              <a:t>.</a:t>
            </a:r>
            <a:r>
              <a:rPr kumimoji="0" lang="en-US" sz="1600" b="0" i="0" u="none" strike="noStrike" cap="none" normalizeH="0" baseline="0" dirty="0" err="1">
                <a:ln>
                  <a:noFill/>
                </a:ln>
                <a:solidFill>
                  <a:srgbClr val="000000"/>
                </a:solidFill>
                <a:effectLst/>
                <a:latin typeface="Consolas" pitchFamily="49" charset="0"/>
                <a:cs typeface="Arial" pitchFamily="34" charset="0"/>
              </a:rPr>
              <a:t>state</a:t>
            </a:r>
            <a:r>
              <a:rPr kumimoji="0" lang="en-US" sz="1600" b="0" i="0" u="none" strike="noStrike" cap="none" normalizeH="0" baseline="0" dirty="0" err="1">
                <a:ln>
                  <a:noFill/>
                </a:ln>
                <a:solidFill>
                  <a:srgbClr val="999999"/>
                </a:solidFill>
                <a:effectLst/>
                <a:latin typeface="Consolas" pitchFamily="49" charset="0"/>
                <a:cs typeface="Arial" pitchFamily="34" charset="0"/>
              </a:rPr>
              <a:t>.</a:t>
            </a:r>
            <a:r>
              <a:rPr kumimoji="0" lang="en-US" sz="1600" b="0" i="0" u="none" strike="noStrike" cap="none" normalizeH="0" baseline="0" dirty="0" err="1">
                <a:ln>
                  <a:noFill/>
                </a:ln>
                <a:solidFill>
                  <a:srgbClr val="000000"/>
                </a:solidFill>
                <a:effectLst/>
                <a:latin typeface="Consolas" pitchFamily="49" charset="0"/>
                <a:cs typeface="Arial" pitchFamily="34" charset="0"/>
              </a:rPr>
              <a:t>color</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err="1">
                <a:ln>
                  <a:noFill/>
                </a:ln>
                <a:solidFill>
                  <a:srgbClr val="0077AA"/>
                </a:solidFill>
                <a:effectLst/>
                <a:latin typeface="Consolas" pitchFamily="49" charset="0"/>
                <a:cs typeface="Arial" pitchFamily="34" charset="0"/>
              </a:rPr>
              <a:t>this</a:t>
            </a:r>
            <a:r>
              <a:rPr kumimoji="0" lang="en-US" sz="1600" b="0" i="0" u="none" strike="noStrike" cap="none" normalizeH="0" baseline="0" dirty="0" err="1">
                <a:ln>
                  <a:noFill/>
                </a:ln>
                <a:solidFill>
                  <a:srgbClr val="999999"/>
                </a:solidFill>
                <a:effectLst/>
                <a:latin typeface="Consolas" pitchFamily="49" charset="0"/>
                <a:cs typeface="Arial" pitchFamily="34" charset="0"/>
              </a:rPr>
              <a:t>.</a:t>
            </a:r>
            <a:r>
              <a:rPr kumimoji="0" lang="en-US" sz="1600" b="0" i="0" u="none" strike="noStrike" cap="none" normalizeH="0" baseline="0" dirty="0" err="1">
                <a:ln>
                  <a:noFill/>
                </a:ln>
                <a:solidFill>
                  <a:srgbClr val="000000"/>
                </a:solidFill>
                <a:effectLst/>
                <a:latin typeface="Consolas" pitchFamily="49" charset="0"/>
                <a:cs typeface="Arial" pitchFamily="34" charset="0"/>
              </a:rPr>
              <a:t>state</a:t>
            </a:r>
            <a:r>
              <a:rPr kumimoji="0" lang="en-US" sz="1600" b="0" i="0" u="none" strike="noStrike" cap="none" normalizeH="0" baseline="0" dirty="0" err="1">
                <a:ln>
                  <a:noFill/>
                </a:ln>
                <a:solidFill>
                  <a:srgbClr val="999999"/>
                </a:solidFill>
                <a:effectLst/>
                <a:latin typeface="Consolas" pitchFamily="49" charset="0"/>
                <a:cs typeface="Arial" pitchFamily="34" charset="0"/>
              </a:rPr>
              <a:t>.</a:t>
            </a:r>
            <a:r>
              <a:rPr kumimoji="0" lang="en-US" sz="1600" b="0" i="0" u="none" strike="noStrike" cap="none" normalizeH="0" baseline="0" dirty="0" err="1">
                <a:ln>
                  <a:noFill/>
                </a:ln>
                <a:solidFill>
                  <a:srgbClr val="000000"/>
                </a:solidFill>
                <a:effectLst/>
                <a:latin typeface="Consolas" pitchFamily="49" charset="0"/>
                <a:cs typeface="Arial" pitchFamily="34" charset="0"/>
              </a:rPr>
              <a:t>model</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from </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err="1">
                <a:ln>
                  <a:noFill/>
                </a:ln>
                <a:solidFill>
                  <a:srgbClr val="0077AA"/>
                </a:solidFill>
                <a:effectLst/>
                <a:latin typeface="Consolas" pitchFamily="49" charset="0"/>
                <a:cs typeface="Arial" pitchFamily="34" charset="0"/>
              </a:rPr>
              <a:t>this</a:t>
            </a:r>
            <a:r>
              <a:rPr kumimoji="0" lang="en-US" sz="1600" b="0" i="0" u="none" strike="noStrike" cap="none" normalizeH="0" baseline="0" dirty="0" err="1">
                <a:ln>
                  <a:noFill/>
                </a:ln>
                <a:solidFill>
                  <a:srgbClr val="999999"/>
                </a:solidFill>
                <a:effectLst/>
                <a:latin typeface="Consolas" pitchFamily="49" charset="0"/>
                <a:cs typeface="Arial" pitchFamily="34" charset="0"/>
              </a:rPr>
              <a:t>.</a:t>
            </a:r>
            <a:r>
              <a:rPr kumimoji="0" lang="en-US" sz="1600" b="0" i="0" u="none" strike="noStrike" cap="none" normalizeH="0" baseline="0" dirty="0" err="1">
                <a:ln>
                  <a:noFill/>
                </a:ln>
                <a:solidFill>
                  <a:srgbClr val="000000"/>
                </a:solidFill>
                <a:effectLst/>
                <a:latin typeface="Consolas" pitchFamily="49" charset="0"/>
                <a:cs typeface="Arial" pitchFamily="34" charset="0"/>
              </a:rPr>
              <a:t>state</a:t>
            </a:r>
            <a:r>
              <a:rPr kumimoji="0" lang="en-US" sz="1600" b="0" i="0" u="none" strike="noStrike" cap="none" normalizeH="0" baseline="0" dirty="0" err="1">
                <a:ln>
                  <a:noFill/>
                </a:ln>
                <a:solidFill>
                  <a:srgbClr val="999999"/>
                </a:solidFill>
                <a:effectLst/>
                <a:latin typeface="Consolas" pitchFamily="49" charset="0"/>
                <a:cs typeface="Arial" pitchFamily="34" charset="0"/>
              </a:rPr>
              <a:t>.</a:t>
            </a:r>
            <a:r>
              <a:rPr kumimoji="0" lang="en-US" sz="1600" b="0" i="0" u="none" strike="noStrike" cap="none" normalizeH="0" baseline="0" dirty="0" err="1">
                <a:ln>
                  <a:noFill/>
                </a:ln>
                <a:solidFill>
                  <a:srgbClr val="000000"/>
                </a:solidFill>
                <a:effectLst/>
                <a:latin typeface="Consolas" pitchFamily="49" charset="0"/>
                <a:cs typeface="Arial" pitchFamily="34" charset="0"/>
              </a:rPr>
              <a:t>year</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999999"/>
                </a:solidFill>
                <a:effectLst/>
                <a:latin typeface="Consolas" pitchFamily="49" charset="0"/>
                <a:cs typeface="Arial" pitchFamily="34" charset="0"/>
              </a:rPr>
              <a:t>&lt;/</a:t>
            </a:r>
            <a:r>
              <a:rPr kumimoji="0" lang="en-US" sz="1600" b="0" i="0" u="none" strike="noStrike" cap="none" normalizeH="0" baseline="0" dirty="0">
                <a:ln>
                  <a:noFill/>
                </a:ln>
                <a:solidFill>
                  <a:srgbClr val="990055"/>
                </a:solidFill>
                <a:effectLst/>
                <a:latin typeface="Consolas" pitchFamily="49" charset="0"/>
                <a:cs typeface="Arial" pitchFamily="34" charset="0"/>
              </a:rPr>
              <a:t>p</a:t>
            </a:r>
            <a:r>
              <a:rPr kumimoji="0" lang="en-US" sz="1600" b="0" i="0" u="none" strike="noStrike" cap="none" normalizeH="0" baseline="0" dirty="0">
                <a:ln>
                  <a:noFill/>
                </a:ln>
                <a:solidFill>
                  <a:srgbClr val="999999"/>
                </a:solidFill>
                <a:effectLst/>
                <a:latin typeface="Consolas" pitchFamily="49" charset="0"/>
                <a:cs typeface="Arial" pitchFamily="34" charset="0"/>
              </a:rPr>
              <a:t>&gt;</a:t>
            </a:r>
            <a:r>
              <a:rPr kumimoji="0" lang="en-US" sz="16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999999"/>
                </a:solidFill>
                <a:effectLst/>
                <a:latin typeface="Consolas" pitchFamily="49" charset="0"/>
                <a:cs typeface="Arial" pitchFamily="34" charset="0"/>
              </a:rPr>
              <a:t>&lt;/</a:t>
            </a:r>
            <a:r>
              <a:rPr kumimoji="0" lang="en-US" sz="1600" b="0" i="0" u="none" strike="noStrike" cap="none" normalizeH="0" baseline="0" dirty="0">
                <a:ln>
                  <a:noFill/>
                </a:ln>
                <a:solidFill>
                  <a:srgbClr val="990055"/>
                </a:solidFill>
                <a:effectLst/>
                <a:latin typeface="Consolas" pitchFamily="49" charset="0"/>
                <a:cs typeface="Arial" pitchFamily="34" charset="0"/>
              </a:rPr>
              <a:t>div</a:t>
            </a:r>
            <a:r>
              <a:rPr kumimoji="0" lang="en-US" sz="1600" b="0" i="0" u="none" strike="noStrike" cap="none" normalizeH="0" baseline="0" dirty="0">
                <a:ln>
                  <a:noFill/>
                </a:ln>
                <a:solidFill>
                  <a:srgbClr val="999999"/>
                </a:solidFill>
                <a:effectLst/>
                <a:latin typeface="Consolas" pitchFamily="49" charset="0"/>
                <a:cs typeface="Arial" pitchFamily="34" charset="0"/>
              </a:rPr>
              <a:t>&gt;</a:t>
            </a: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6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nsolas" pitchFamily="49" charset="0"/>
                <a:cs typeface="Arial" pitchFamily="34" charset="0"/>
              </a:rPr>
              <a:t> </a:t>
            </a:r>
            <a:r>
              <a:rPr kumimoji="0" lang="en-US" sz="16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95536" y="0"/>
            <a:ext cx="6624736" cy="6750295"/>
          </a:xfrm>
        </p:spPr>
        <p:txBody>
          <a:bodyPr>
            <a:noAutofit/>
          </a:bodyPr>
          <a:lstStyle/>
          <a:p>
            <a:pPr>
              <a:buNone/>
            </a:pPr>
            <a:r>
              <a:rPr lang="en-US" sz="1800" dirty="0"/>
              <a:t>import React from 'react'; </a:t>
            </a:r>
          </a:p>
          <a:p>
            <a:pPr>
              <a:buNone/>
            </a:pPr>
            <a:r>
              <a:rPr lang="en-US" sz="1800" dirty="0"/>
              <a:t>Import </a:t>
            </a:r>
            <a:r>
              <a:rPr lang="en-US" sz="1800" dirty="0" err="1"/>
              <a:t>ReactDOM</a:t>
            </a:r>
            <a:r>
              <a:rPr lang="en-US" sz="1800" dirty="0"/>
              <a:t> from 'react-</a:t>
            </a:r>
            <a:r>
              <a:rPr lang="en-US" sz="1800" dirty="0" err="1"/>
              <a:t>dom</a:t>
            </a:r>
            <a:r>
              <a:rPr lang="en-US" sz="1800" dirty="0"/>
              <a:t>/client'; </a:t>
            </a:r>
          </a:p>
          <a:p>
            <a:pPr>
              <a:buNone/>
            </a:pPr>
            <a:r>
              <a:rPr lang="en-US" sz="1800" dirty="0"/>
              <a:t>class Car extends </a:t>
            </a:r>
            <a:r>
              <a:rPr lang="en-US" sz="1800" dirty="0" err="1"/>
              <a:t>React.Component</a:t>
            </a:r>
            <a:r>
              <a:rPr lang="en-US" sz="1800" dirty="0"/>
              <a:t> { constructor(props) { super(props); </a:t>
            </a:r>
          </a:p>
          <a:p>
            <a:pPr>
              <a:buNone/>
            </a:pPr>
            <a:r>
              <a:rPr lang="en-US" sz="1800" dirty="0" err="1"/>
              <a:t>this.state</a:t>
            </a:r>
            <a:r>
              <a:rPr lang="en-US" sz="1800" dirty="0"/>
              <a:t> = {</a:t>
            </a:r>
          </a:p>
          <a:p>
            <a:pPr>
              <a:buNone/>
            </a:pPr>
            <a:r>
              <a:rPr lang="en-US" sz="1800" dirty="0"/>
              <a:t> brand: "Ford", </a:t>
            </a:r>
          </a:p>
          <a:p>
            <a:pPr>
              <a:buNone/>
            </a:pPr>
            <a:r>
              <a:rPr lang="en-US" sz="1800" dirty="0"/>
              <a:t>model: "Mustang", </a:t>
            </a:r>
          </a:p>
          <a:p>
            <a:pPr>
              <a:buNone/>
            </a:pPr>
            <a:r>
              <a:rPr lang="en-US" sz="1800" dirty="0"/>
              <a:t>color: "red", </a:t>
            </a:r>
          </a:p>
          <a:p>
            <a:pPr>
              <a:buNone/>
            </a:pPr>
            <a:r>
              <a:rPr lang="en-US" sz="1800" dirty="0"/>
              <a:t>year: 1964 }; }</a:t>
            </a:r>
          </a:p>
          <a:p>
            <a:pPr>
              <a:buNone/>
            </a:pPr>
            <a:r>
              <a:rPr lang="en-US" sz="1800" dirty="0"/>
              <a:t> render() </a:t>
            </a:r>
          </a:p>
          <a:p>
            <a:pPr>
              <a:buNone/>
            </a:pPr>
            <a:r>
              <a:rPr lang="en-US" sz="1800" dirty="0"/>
              <a:t>{ </a:t>
            </a:r>
          </a:p>
          <a:p>
            <a:pPr>
              <a:buNone/>
            </a:pPr>
            <a:r>
              <a:rPr lang="en-US" sz="1800" dirty="0"/>
              <a:t>Return</a:t>
            </a:r>
          </a:p>
          <a:p>
            <a:pPr>
              <a:buNone/>
            </a:pPr>
            <a:r>
              <a:rPr lang="en-US" sz="1800" dirty="0"/>
              <a:t> (</a:t>
            </a:r>
          </a:p>
          <a:p>
            <a:pPr>
              <a:buNone/>
            </a:pPr>
            <a:r>
              <a:rPr lang="en-US" sz="1800" dirty="0"/>
              <a:t> &lt;div&gt; &lt;h1&gt;My {</a:t>
            </a:r>
            <a:r>
              <a:rPr lang="en-US" sz="1800" dirty="0" err="1"/>
              <a:t>this.state.brand</a:t>
            </a:r>
            <a:r>
              <a:rPr lang="en-US" sz="1800" dirty="0"/>
              <a:t>}&lt;/h1&gt;</a:t>
            </a:r>
          </a:p>
          <a:p>
            <a:pPr>
              <a:buNone/>
            </a:pPr>
            <a:r>
              <a:rPr lang="en-US" sz="1800" dirty="0"/>
              <a:t> &lt;p&gt; It is a {</a:t>
            </a:r>
            <a:r>
              <a:rPr lang="en-US" sz="1800" dirty="0" err="1"/>
              <a:t>this.state.color</a:t>
            </a:r>
            <a:r>
              <a:rPr lang="en-US" sz="1800" dirty="0"/>
              <a:t>} </a:t>
            </a:r>
          </a:p>
          <a:p>
            <a:pPr>
              <a:buNone/>
            </a:pPr>
            <a:r>
              <a:rPr lang="en-US" sz="1800" dirty="0"/>
              <a:t>{</a:t>
            </a:r>
          </a:p>
          <a:p>
            <a:pPr>
              <a:buNone/>
            </a:pPr>
            <a:r>
              <a:rPr lang="en-US" sz="1800" dirty="0" err="1"/>
              <a:t>this.state.model</a:t>
            </a:r>
            <a:r>
              <a:rPr lang="en-US" sz="1800" dirty="0"/>
              <a:t>} from {</a:t>
            </a:r>
            <a:r>
              <a:rPr lang="en-US" sz="1800" dirty="0" err="1"/>
              <a:t>this.state.year</a:t>
            </a:r>
            <a:r>
              <a:rPr lang="en-US" sz="1800" dirty="0"/>
              <a:t>}.</a:t>
            </a:r>
          </a:p>
          <a:p>
            <a:pPr>
              <a:buNone/>
            </a:pPr>
            <a:r>
              <a:rPr lang="en-US" sz="1800" dirty="0"/>
              <a:t> &lt;/p&gt; &lt;/div&gt; );</a:t>
            </a:r>
          </a:p>
          <a:p>
            <a:pPr>
              <a:buNone/>
            </a:pPr>
            <a:r>
              <a:rPr lang="en-US" sz="1800" dirty="0"/>
              <a:t> } </a:t>
            </a:r>
          </a:p>
          <a:p>
            <a:pPr>
              <a:buNone/>
            </a:pPr>
            <a:r>
              <a:rPr lang="en-US" sz="1800" dirty="0"/>
              <a:t>} </a:t>
            </a:r>
            <a:r>
              <a:rPr lang="en-US" sz="1800" dirty="0" err="1"/>
              <a:t>ReactDOM.render</a:t>
            </a:r>
            <a:r>
              <a:rPr lang="en-US" sz="1800" dirty="0"/>
              <a:t>(&lt;Car /&gt;, </a:t>
            </a:r>
            <a:r>
              <a:rPr lang="en-US" sz="1800" dirty="0" err="1"/>
              <a:t>document.getElementById</a:t>
            </a:r>
            <a:r>
              <a:rPr lang="en-US" sz="1800" dirty="0"/>
              <a:t>('root')); </a:t>
            </a:r>
            <a:br>
              <a:rPr lang="en-US" sz="1800" dirty="0"/>
            </a:br>
            <a:endParaRPr lang="en-US" sz="1800" dirty="0"/>
          </a:p>
        </p:txBody>
      </p:sp>
      <p:sp>
        <p:nvSpPr>
          <p:cNvPr id="6" name="Content Placeholder 5"/>
          <p:cNvSpPr>
            <a:spLocks noGrp="1"/>
          </p:cNvSpPr>
          <p:nvPr>
            <p:ph sz="quarter" idx="2"/>
          </p:nvPr>
        </p:nvSpPr>
        <p:spPr>
          <a:xfrm>
            <a:off x="7380312" y="580220"/>
            <a:ext cx="1656184" cy="5697559"/>
          </a:xfrm>
        </p:spPr>
        <p:txBody>
          <a:bodyPr>
            <a:normAutofit/>
          </a:bodyPr>
          <a:lstStyle/>
          <a:p>
            <a:r>
              <a:rPr lang="en-US" b="1" dirty="0"/>
              <a:t>My Ford</a:t>
            </a:r>
          </a:p>
          <a:p>
            <a:r>
              <a:rPr lang="en-US" dirty="0"/>
              <a:t>It is a</a:t>
            </a:r>
            <a:r>
              <a:rPr lang="en-US" dirty="0">
                <a:solidFill>
                  <a:srgbClr val="FF0000"/>
                </a:solidFill>
              </a:rPr>
              <a:t> red Mustang</a:t>
            </a:r>
            <a:r>
              <a:rPr lang="en-US" dirty="0"/>
              <a:t> from </a:t>
            </a:r>
            <a:r>
              <a:rPr lang="en-US" dirty="0">
                <a:solidFill>
                  <a:srgbClr val="FF0000"/>
                </a:solidFill>
              </a:rPr>
              <a:t>1964</a:t>
            </a:r>
            <a:r>
              <a:rPr lang="en-US" dirty="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Changing the state Object</a:t>
            </a:r>
            <a:br>
              <a:rPr lang="en-US" dirty="0"/>
            </a:br>
            <a:endParaRPr lang="en-US" dirty="0"/>
          </a:p>
        </p:txBody>
      </p:sp>
      <p:sp>
        <p:nvSpPr>
          <p:cNvPr id="6" name="Content Placeholder 5"/>
          <p:cNvSpPr>
            <a:spLocks noGrp="1"/>
          </p:cNvSpPr>
          <p:nvPr>
            <p:ph sz="quarter" idx="1"/>
          </p:nvPr>
        </p:nvSpPr>
        <p:spPr>
          <a:xfrm>
            <a:off x="457200" y="1000108"/>
            <a:ext cx="8229600" cy="5126055"/>
          </a:xfrm>
        </p:spPr>
        <p:txBody>
          <a:bodyPr/>
          <a:lstStyle/>
          <a:p>
            <a:pPr algn="just"/>
            <a:r>
              <a:rPr lang="en-US" dirty="0">
                <a:latin typeface="Times New Roman" pitchFamily="18" charset="0"/>
                <a:cs typeface="Times New Roman" pitchFamily="18" charset="0"/>
              </a:rPr>
              <a:t>To change a value in the state object, use the </a:t>
            </a:r>
            <a:r>
              <a:rPr lang="en-US" sz="3200" b="1" dirty="0" err="1">
                <a:solidFill>
                  <a:srgbClr val="FF0000"/>
                </a:solidFill>
                <a:latin typeface="Times New Roman" pitchFamily="18" charset="0"/>
                <a:cs typeface="Times New Roman" pitchFamily="18" charset="0"/>
              </a:rPr>
              <a:t>this.setState</a:t>
            </a:r>
            <a:r>
              <a:rPr lang="en-US" sz="3200" b="1"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method.</a:t>
            </a:r>
          </a:p>
          <a:p>
            <a:pPr algn="just"/>
            <a:r>
              <a:rPr lang="en-US" b="1" dirty="0">
                <a:latin typeface="Times New Roman" pitchFamily="18" charset="0"/>
                <a:cs typeface="Times New Roman" pitchFamily="18" charset="0"/>
              </a:rPr>
              <a:t>When a value in the state object changes, the component will re-render, meaning that the output will change according to the new value(s).</a:t>
            </a:r>
          </a:p>
          <a:p>
            <a:pPr algn="just"/>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213</TotalTime>
  <Words>1196</Words>
  <Application>Microsoft Office PowerPoint</Application>
  <PresentationFormat>On-screen Show (4:3)</PresentationFormat>
  <Paragraphs>128</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Consolas</vt:lpstr>
      <vt:lpstr>Franklin Gothic Book</vt:lpstr>
      <vt:lpstr>Nunito</vt:lpstr>
      <vt:lpstr>Perpetua</vt:lpstr>
      <vt:lpstr>Times New Roman</vt:lpstr>
      <vt:lpstr>var(--bs-font-monospace)</vt:lpstr>
      <vt:lpstr>Wingdings 2</vt:lpstr>
      <vt:lpstr>Equity</vt:lpstr>
      <vt:lpstr>React State </vt:lpstr>
      <vt:lpstr>React State </vt:lpstr>
      <vt:lpstr>Defining State </vt:lpstr>
      <vt:lpstr>PowerPoint Presentation</vt:lpstr>
      <vt:lpstr>Creating the state Object </vt:lpstr>
      <vt:lpstr>The state object can contain as many properties as you like:</vt:lpstr>
      <vt:lpstr>Using the state Object </vt:lpstr>
      <vt:lpstr>PowerPoint Presentation</vt:lpstr>
      <vt:lpstr>Changing the state Object </vt:lpstr>
      <vt:lpstr>PowerPoint Presentation</vt:lpstr>
      <vt:lpstr>React state management</vt:lpstr>
      <vt:lpstr>PowerPoint Presentation</vt:lpstr>
      <vt:lpstr>PowerPoint Presentation</vt:lpstr>
      <vt:lpstr>State Management API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State </dc:title>
  <dc:creator>vishal choudhary</dc:creator>
  <cp:lastModifiedBy>BILAL AHMED</cp:lastModifiedBy>
  <cp:revision>27</cp:revision>
  <dcterms:created xsi:type="dcterms:W3CDTF">2023-04-09T15:19:32Z</dcterms:created>
  <dcterms:modified xsi:type="dcterms:W3CDTF">2023-04-19T09:23:47Z</dcterms:modified>
</cp:coreProperties>
</file>