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2" d="100"/>
          <a:sy n="62" d="100"/>
        </p:scale>
        <p:origin x="1400" y="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2F69E39E-2353-493F-9AA2-D8CF00EB58B5}" type="datetimeFigureOut">
              <a:rPr lang="en-US" smtClean="0"/>
              <a:pPr/>
              <a:t>4/30/2023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2CD7660-965C-47BF-A40C-2BE79BAE04DE}"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F69E39E-2353-493F-9AA2-D8CF00EB58B5}" type="datetimeFigureOut">
              <a:rPr lang="en-US" smtClean="0"/>
              <a:pPr/>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CD7660-965C-47BF-A40C-2BE79BAE04D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F69E39E-2353-493F-9AA2-D8CF00EB58B5}" type="datetimeFigureOut">
              <a:rPr lang="en-US" smtClean="0"/>
              <a:pPr/>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CD7660-965C-47BF-A40C-2BE79BAE04D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2F69E39E-2353-493F-9AA2-D8CF00EB58B5}" type="datetimeFigureOut">
              <a:rPr lang="en-US" smtClean="0"/>
              <a:pPr/>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CD7660-965C-47BF-A40C-2BE79BAE04DE}"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F69E39E-2353-493F-9AA2-D8CF00EB58B5}" type="datetimeFigureOut">
              <a:rPr lang="en-US" smtClean="0"/>
              <a:pPr/>
              <a:t>4/30/2023</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2CD7660-965C-47BF-A40C-2BE79BAE04D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2F69E39E-2353-493F-9AA2-D8CF00EB58B5}" type="datetimeFigureOut">
              <a:rPr lang="en-US" smtClean="0"/>
              <a:pPr/>
              <a:t>4/30/2023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CD7660-965C-47BF-A40C-2BE79BAE04DE}"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2F69E39E-2353-493F-9AA2-D8CF00EB58B5}" type="datetimeFigureOut">
              <a:rPr lang="en-US" smtClean="0"/>
              <a:pPr/>
              <a:t>4/30/2023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CD7660-965C-47BF-A40C-2BE79BAE04DE}"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2F69E39E-2353-493F-9AA2-D8CF00EB58B5}" type="datetimeFigureOut">
              <a:rPr lang="en-US" smtClean="0"/>
              <a:pPr/>
              <a:t>4/30/2023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CD7660-965C-47BF-A40C-2BE79BAE04D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69E39E-2353-493F-9AA2-D8CF00EB58B5}" type="datetimeFigureOut">
              <a:rPr lang="en-US" smtClean="0"/>
              <a:pPr/>
              <a:t>4/30/2023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CD7660-965C-47BF-A40C-2BE79BAE04D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2F69E39E-2353-493F-9AA2-D8CF00EB58B5}" type="datetimeFigureOut">
              <a:rPr lang="en-US" smtClean="0"/>
              <a:pPr/>
              <a:t>4/30/2023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CD7660-965C-47BF-A40C-2BE79BAE04DE}"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2F69E39E-2353-493F-9AA2-D8CF00EB58B5}" type="datetimeFigureOut">
              <a:rPr lang="en-US" smtClean="0"/>
              <a:pPr/>
              <a:t>4/30/2023</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2CD7660-965C-47BF-A40C-2BE79BAE04DE}"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2F69E39E-2353-493F-9AA2-D8CF00EB58B5}" type="datetimeFigureOut">
              <a:rPr lang="en-US" smtClean="0"/>
              <a:pPr/>
              <a:t>4/30/2023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2CD7660-965C-47BF-A40C-2BE79BAE04D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a:p>
        </p:txBody>
      </p:sp>
      <p:sp>
        <p:nvSpPr>
          <p:cNvPr id="2" name="Title 1"/>
          <p:cNvSpPr>
            <a:spLocks noGrp="1"/>
          </p:cNvSpPr>
          <p:nvPr>
            <p:ph type="ctrTitle"/>
          </p:nvPr>
        </p:nvSpPr>
        <p:spPr/>
        <p:txBody>
          <a:bodyPr>
            <a:normAutofit fontScale="90000"/>
          </a:bodyPr>
          <a:lstStyle/>
          <a:p>
            <a:r>
              <a:rPr lang="en-US" b="1" dirty="0"/>
              <a:t>How to Manage State in a Tree Component in </a:t>
            </a:r>
            <a:r>
              <a:rPr lang="en-US" b="1" dirty="0" err="1"/>
              <a:t>ReactJS</a:t>
            </a:r>
            <a:br>
              <a:rPr lang="en-US" b="1" dirty="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a:t>Render the Parent component in the App component.</a:t>
            </a:r>
          </a:p>
          <a:p>
            <a:r>
              <a:rPr lang="en-US" dirty="0"/>
              <a:t>app is ready to run. Hit the command </a:t>
            </a:r>
            <a:r>
              <a:rPr lang="en-US" b="1" dirty="0" err="1"/>
              <a:t>npm</a:t>
            </a:r>
            <a:r>
              <a:rPr lang="en-US" b="1" dirty="0"/>
              <a:t> start </a:t>
            </a:r>
            <a:r>
              <a:rPr lang="en-US" dirty="0"/>
              <a:t>in your CLI.</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28604"/>
            <a:ext cx="8229600" cy="5697559"/>
          </a:xfrm>
        </p:spPr>
        <p:txBody>
          <a:bodyPr>
            <a:normAutofit fontScale="92500"/>
          </a:bodyPr>
          <a:lstStyle/>
          <a:p>
            <a:pPr algn="just">
              <a:lnSpc>
                <a:spcPct val="200000"/>
              </a:lnSpc>
            </a:pPr>
            <a:r>
              <a:rPr lang="en-US" dirty="0"/>
              <a:t>State and props are essential concepts of a React app. If you have to send data from one component to another, then these two are important  in passing and accessing the data.</a:t>
            </a:r>
          </a:p>
          <a:p>
            <a:pPr algn="just">
              <a:lnSpc>
                <a:spcPct val="200000"/>
              </a:lnSpc>
            </a:pPr>
            <a:r>
              <a:rPr lang="en-US" dirty="0"/>
              <a:t>In almost all apps, you are going to have </a:t>
            </a:r>
            <a:r>
              <a:rPr lang="en-US" b="1" dirty="0"/>
              <a:t>multiple components like a tree structure.</a:t>
            </a:r>
            <a:r>
              <a:rPr lang="en-US" dirty="0"/>
              <a:t> </a:t>
            </a:r>
            <a:r>
              <a:rPr lang="en-US" b="1" dirty="0"/>
              <a:t>You need to pass the data from the parent to the child and get the response from the child, which will affect other child components.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57166"/>
            <a:ext cx="8229600" cy="5768997"/>
          </a:xfrm>
        </p:spPr>
        <p:txBody>
          <a:bodyPr>
            <a:normAutofit/>
          </a:bodyPr>
          <a:lstStyle/>
          <a:p>
            <a:pPr algn="just"/>
            <a:r>
              <a:rPr lang="en-US" b="1" dirty="0"/>
              <a:t>The state is a variable like other variables in a JavaScript app. </a:t>
            </a:r>
            <a:r>
              <a:rPr lang="en-US" b="1" dirty="0">
                <a:solidFill>
                  <a:srgbClr val="FF0000"/>
                </a:solidFill>
              </a:rPr>
              <a:t>It is only accessible inside a component. You can pass the state to other child components, and you can also change the state from the child components.</a:t>
            </a:r>
          </a:p>
          <a:p>
            <a:pPr algn="just"/>
            <a:r>
              <a:rPr lang="en-US" b="1" dirty="0">
                <a:solidFill>
                  <a:srgbClr val="FF0000"/>
                </a:solidFill>
              </a:rPr>
              <a:t>The props store the data passed from the parent to the child component. You can access the parent data with the help of the props.</a:t>
            </a:r>
          </a:p>
          <a:p>
            <a:pPr algn="just"/>
            <a:r>
              <a:rPr lang="en-US" dirty="0"/>
              <a:t>One key point of </a:t>
            </a:r>
            <a:r>
              <a:rPr lang="en-US" b="1" dirty="0"/>
              <a:t>props is that their value cannot be changed</a:t>
            </a:r>
            <a:r>
              <a:rPr lang="en-US" dirty="0"/>
              <a:t>. You need to </a:t>
            </a:r>
            <a:r>
              <a:rPr lang="en-US" b="1" dirty="0"/>
              <a:t>update the state of the parent component to change the props of the child component.</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Role of State</a:t>
            </a:r>
            <a:br>
              <a:rPr lang="en-US" b="1" dirty="0"/>
            </a:br>
            <a:endParaRPr lang="en-US" dirty="0"/>
          </a:p>
        </p:txBody>
      </p:sp>
      <p:sp>
        <p:nvSpPr>
          <p:cNvPr id="3" name="Content Placeholder 2"/>
          <p:cNvSpPr>
            <a:spLocks noGrp="1"/>
          </p:cNvSpPr>
          <p:nvPr>
            <p:ph sz="quarter" idx="1"/>
          </p:nvPr>
        </p:nvSpPr>
        <p:spPr>
          <a:xfrm>
            <a:off x="457200" y="928670"/>
            <a:ext cx="8229600" cy="5197493"/>
          </a:xfrm>
        </p:spPr>
        <p:txBody>
          <a:bodyPr/>
          <a:lstStyle/>
          <a:p>
            <a:pPr algn="just"/>
            <a:r>
              <a:rPr lang="en-US" b="1" dirty="0">
                <a:solidFill>
                  <a:srgbClr val="FF0000"/>
                </a:solidFill>
              </a:rPr>
              <a:t>The state is used to track the changes in the component</a:t>
            </a:r>
            <a:r>
              <a:rPr lang="en-US" b="1" dirty="0"/>
              <a:t>. If the value of the state changes, then the render process of the component starts again to reflect the changes in the browser.</a:t>
            </a:r>
          </a:p>
          <a:p>
            <a:pPr algn="just"/>
            <a:r>
              <a:rPr lang="en-US" dirty="0"/>
              <a:t>You need to change the state to render the app after making changes.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Managing the State in an App</a:t>
            </a:r>
            <a:br>
              <a:rPr lang="en-US" b="1" dirty="0"/>
            </a:br>
            <a:endParaRPr lang="en-US" dirty="0"/>
          </a:p>
        </p:txBody>
      </p:sp>
      <p:sp>
        <p:nvSpPr>
          <p:cNvPr id="3" name="Content Placeholder 2"/>
          <p:cNvSpPr>
            <a:spLocks noGrp="1"/>
          </p:cNvSpPr>
          <p:nvPr>
            <p:ph sz="quarter" idx="1"/>
          </p:nvPr>
        </p:nvSpPr>
        <p:spPr>
          <a:xfrm>
            <a:off x="457200" y="1071546"/>
            <a:ext cx="8229600" cy="5054617"/>
          </a:xfrm>
        </p:spPr>
        <p:txBody>
          <a:bodyPr>
            <a:normAutofit/>
          </a:bodyPr>
          <a:lstStyle/>
          <a:p>
            <a:pPr algn="just"/>
            <a:r>
              <a:rPr lang="en-US" dirty="0"/>
              <a:t>In React, </a:t>
            </a:r>
            <a:r>
              <a:rPr lang="en-US" b="1" dirty="0">
                <a:solidFill>
                  <a:srgbClr val="FF0000"/>
                </a:solidFill>
              </a:rPr>
              <a:t>if you have to pass the data from one component to another component, then you need to use the state to pass from the parent and props to get the parent data</a:t>
            </a:r>
            <a:r>
              <a:rPr lang="en-US" b="1" dirty="0"/>
              <a:t>.</a:t>
            </a:r>
          </a:p>
          <a:p>
            <a:pPr algn="just"/>
            <a:r>
              <a:rPr lang="en-US" dirty="0"/>
              <a:t>Initially, you have only one component, </a:t>
            </a:r>
            <a:r>
              <a:rPr lang="en-US" dirty="0" err="1"/>
              <a:t>AppComponent</a:t>
            </a:r>
            <a:r>
              <a:rPr lang="en-US" dirty="0"/>
              <a:t>.</a:t>
            </a:r>
          </a:p>
          <a:p>
            <a:pPr algn="just"/>
            <a:r>
              <a:rPr lang="en-US" b="1" dirty="0"/>
              <a:t>First, create a parent component. Create the state and send it to the child component as props.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7DA8AD-14FB-260E-3157-4BB7ABA32B8C}"/>
              </a:ext>
            </a:extLst>
          </p:cNvPr>
          <p:cNvSpPr txBox="1"/>
          <p:nvPr/>
        </p:nvSpPr>
        <p:spPr>
          <a:xfrm>
            <a:off x="323528" y="332656"/>
            <a:ext cx="4464496" cy="6463308"/>
          </a:xfrm>
          <a:prstGeom prst="rect">
            <a:avLst/>
          </a:prstGeom>
          <a:noFill/>
        </p:spPr>
        <p:txBody>
          <a:bodyPr wrap="square">
            <a:spAutoFit/>
          </a:bodyPr>
          <a:lstStyle/>
          <a:p>
            <a:r>
              <a:rPr lang="en-IN" b="0" dirty="0">
                <a:solidFill>
                  <a:srgbClr val="0000FF"/>
                </a:solidFill>
                <a:effectLst/>
                <a:latin typeface="Consolas" panose="020B0609020204030204" pitchFamily="49" charset="0"/>
              </a:rPr>
              <a:t>Parent.js File</a:t>
            </a:r>
          </a:p>
          <a:p>
            <a:endParaRPr lang="en-IN" b="0" dirty="0">
              <a:solidFill>
                <a:srgbClr val="0000FF"/>
              </a:solidFill>
              <a:effectLst/>
              <a:latin typeface="Consolas" panose="020B0609020204030204" pitchFamily="49" charset="0"/>
            </a:endParaRP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React, { </a:t>
            </a:r>
            <a:r>
              <a:rPr lang="en-IN" b="0" dirty="0" err="1">
                <a:solidFill>
                  <a:srgbClr val="000000"/>
                </a:solidFill>
                <a:effectLst/>
                <a:latin typeface="Consolas" panose="020B0609020204030204" pitchFamily="49" charset="0"/>
              </a:rPr>
              <a:t>useState</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a:solidFill>
                  <a:srgbClr val="000000"/>
                </a:solidFill>
                <a:effectLst/>
                <a:latin typeface="Consolas" panose="020B0609020204030204" pitchFamily="49" charset="0"/>
              </a:rPr>
              <a:t>; </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Child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"./Child"</a:t>
            </a:r>
            <a:r>
              <a:rPr lang="en-IN" b="0" dirty="0">
                <a:solidFill>
                  <a:srgbClr val="000000"/>
                </a:solidFill>
                <a:effectLst/>
                <a:latin typeface="Consolas" panose="020B0609020204030204" pitchFamily="49" charset="0"/>
              </a:rPr>
              <a:t>; </a:t>
            </a:r>
          </a:p>
          <a:p>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Parent() { </a:t>
            </a:r>
          </a:p>
          <a:p>
            <a:r>
              <a:rPr lang="en-IN" b="0" dirty="0" err="1">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[state, </a:t>
            </a:r>
            <a:r>
              <a:rPr lang="en-IN" b="0" dirty="0" err="1">
                <a:solidFill>
                  <a:srgbClr val="000000"/>
                </a:solidFill>
                <a:effectLst/>
                <a:latin typeface="Consolas" panose="020B0609020204030204" pitchFamily="49" charset="0"/>
              </a:rPr>
              <a:t>setState</a:t>
            </a:r>
            <a:r>
              <a:rPr lang="en-IN" b="0" dirty="0">
                <a:solidFill>
                  <a:srgbClr val="000000"/>
                </a:solidFill>
                <a:effectLst/>
                <a:latin typeface="Consolas" panose="020B0609020204030204" pitchFamily="49" charset="0"/>
              </a:rPr>
              <a:t>] = </a:t>
            </a:r>
            <a:r>
              <a:rPr lang="en-IN" b="0" dirty="0" err="1">
                <a:solidFill>
                  <a:srgbClr val="000000"/>
                </a:solidFill>
                <a:effectLst/>
                <a:latin typeface="Consolas" panose="020B0609020204030204" pitchFamily="49" charset="0"/>
              </a:rPr>
              <a:t>useState</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title: </a:t>
            </a:r>
            <a:r>
              <a:rPr lang="en-IN" b="0" dirty="0">
                <a:solidFill>
                  <a:srgbClr val="A31515"/>
                </a:solidFill>
                <a:effectLst/>
                <a:latin typeface="Consolas" panose="020B0609020204030204" pitchFamily="49" charset="0"/>
              </a:rPr>
              <a:t>"First Item"</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description: </a:t>
            </a:r>
            <a:r>
              <a:rPr lang="en-IN" b="0" dirty="0">
                <a:solidFill>
                  <a:srgbClr val="A31515"/>
                </a:solidFill>
                <a:effectLst/>
                <a:latin typeface="Consolas" panose="020B0609020204030204" pitchFamily="49" charset="0"/>
              </a:rPr>
              <a:t>"This is the first item"</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isOpen</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 </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title: </a:t>
            </a:r>
            <a:r>
              <a:rPr lang="en-IN" b="0" dirty="0">
                <a:solidFill>
                  <a:srgbClr val="A31515"/>
                </a:solidFill>
                <a:effectLst/>
                <a:latin typeface="Consolas" panose="020B0609020204030204" pitchFamily="49" charset="0"/>
              </a:rPr>
              <a:t>"Second Item"</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description: </a:t>
            </a:r>
            <a:r>
              <a:rPr lang="en-IN" b="0" dirty="0">
                <a:solidFill>
                  <a:srgbClr val="A31515"/>
                </a:solidFill>
                <a:effectLst/>
                <a:latin typeface="Consolas" panose="020B0609020204030204" pitchFamily="49" charset="0"/>
              </a:rPr>
              <a:t>"This is the Second item"</a:t>
            </a:r>
            <a:r>
              <a:rPr lang="en-IN" b="0" dirty="0">
                <a:solidFill>
                  <a:srgbClr val="000000"/>
                </a:solidFill>
                <a:effectLst/>
                <a:latin typeface="Consolas" panose="020B0609020204030204" pitchFamily="49" charset="0"/>
              </a:rPr>
              <a:t>, </a:t>
            </a:r>
          </a:p>
          <a:p>
            <a:r>
              <a:rPr lang="en-IN" b="0" dirty="0" err="1">
                <a:solidFill>
                  <a:srgbClr val="000000"/>
                </a:solidFill>
                <a:effectLst/>
                <a:latin typeface="Consolas" panose="020B0609020204030204" pitchFamily="49" charset="0"/>
              </a:rPr>
              <a:t>isOpen</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 </a:t>
            </a:r>
          </a:p>
          <a:p>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title: </a:t>
            </a:r>
            <a:r>
              <a:rPr lang="en-IN" b="0" dirty="0">
                <a:solidFill>
                  <a:srgbClr val="A31515"/>
                </a:solidFill>
                <a:effectLst/>
                <a:latin typeface="Consolas" panose="020B0609020204030204" pitchFamily="49" charset="0"/>
              </a:rPr>
              <a:t>"Third Item"</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description: </a:t>
            </a:r>
            <a:r>
              <a:rPr lang="en-IN" b="0" dirty="0">
                <a:solidFill>
                  <a:srgbClr val="A31515"/>
                </a:solidFill>
                <a:effectLst/>
                <a:latin typeface="Consolas" panose="020B0609020204030204" pitchFamily="49" charset="0"/>
              </a:rPr>
              <a:t>"This is the Third item"</a:t>
            </a:r>
            <a:r>
              <a:rPr lang="en-IN" b="0" dirty="0">
                <a:solidFill>
                  <a:srgbClr val="000000"/>
                </a:solidFill>
                <a:effectLst/>
                <a:latin typeface="Consolas" panose="020B0609020204030204" pitchFamily="49" charset="0"/>
              </a:rPr>
              <a:t>, </a:t>
            </a:r>
          </a:p>
          <a:p>
            <a:r>
              <a:rPr lang="en-IN" b="0" dirty="0" err="1">
                <a:solidFill>
                  <a:srgbClr val="000000"/>
                </a:solidFill>
                <a:effectLst/>
                <a:latin typeface="Consolas" panose="020B0609020204030204" pitchFamily="49" charset="0"/>
              </a:rPr>
              <a:t>isOpen</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 ]);</a:t>
            </a:r>
          </a:p>
        </p:txBody>
      </p:sp>
      <p:sp>
        <p:nvSpPr>
          <p:cNvPr id="5" name="TextBox 4">
            <a:extLst>
              <a:ext uri="{FF2B5EF4-FFF2-40B4-BE49-F238E27FC236}">
                <a16:creationId xmlns:a16="http://schemas.microsoft.com/office/drawing/2014/main" id="{4D83865F-A250-80F7-8875-95AE9ABDA8AC}"/>
              </a:ext>
            </a:extLst>
          </p:cNvPr>
          <p:cNvSpPr txBox="1"/>
          <p:nvPr/>
        </p:nvSpPr>
        <p:spPr>
          <a:xfrm>
            <a:off x="5076056" y="188640"/>
            <a:ext cx="3816424" cy="5078313"/>
          </a:xfrm>
          <a:prstGeom prst="rect">
            <a:avLst/>
          </a:prstGeom>
          <a:noFill/>
        </p:spPr>
        <p:txBody>
          <a:bodyPr wrap="square">
            <a:spAutoFit/>
          </a:bodyPr>
          <a:lstStyle/>
          <a:p>
            <a:endParaRPr lang="en-IN" dirty="0">
              <a:latin typeface="Consolas" panose="020B0609020204030204" pitchFamily="49" charset="0"/>
            </a:endParaRPr>
          </a:p>
          <a:p>
            <a:br>
              <a:rPr lang="en-IN" dirty="0">
                <a:latin typeface="Consolas" panose="020B0609020204030204" pitchFamily="49" charset="0"/>
              </a:rPr>
            </a:br>
            <a:r>
              <a:rPr lang="en-IN" dirty="0">
                <a:latin typeface="Consolas" panose="020B0609020204030204" pitchFamily="49" charset="0"/>
              </a:rPr>
              <a:t>return ( </a:t>
            </a:r>
          </a:p>
          <a:p>
            <a:r>
              <a:rPr lang="en-IN" dirty="0">
                <a:latin typeface="Consolas" panose="020B0609020204030204" pitchFamily="49" charset="0"/>
              </a:rPr>
              <a:t>&lt;</a:t>
            </a:r>
            <a:r>
              <a:rPr lang="en-IN" dirty="0" err="1">
                <a:latin typeface="Consolas" panose="020B0609020204030204" pitchFamily="49" charset="0"/>
              </a:rPr>
              <a:t>ul</a:t>
            </a:r>
            <a:r>
              <a:rPr lang="en-IN" dirty="0">
                <a:latin typeface="Consolas" panose="020B0609020204030204" pitchFamily="49" charset="0"/>
              </a:rPr>
              <a:t>&gt; </a:t>
            </a:r>
          </a:p>
          <a:p>
            <a:r>
              <a:rPr lang="en-IN" dirty="0">
                <a:latin typeface="Consolas" panose="020B0609020204030204" pitchFamily="49" charset="0"/>
              </a:rPr>
              <a:t>    {</a:t>
            </a:r>
          </a:p>
          <a:p>
            <a:r>
              <a:rPr lang="en-IN" dirty="0">
                <a:latin typeface="Consolas" panose="020B0609020204030204" pitchFamily="49" charset="0"/>
              </a:rPr>
              <a:t>    </a:t>
            </a:r>
            <a:r>
              <a:rPr lang="en-IN" dirty="0" err="1">
                <a:latin typeface="Consolas" panose="020B0609020204030204" pitchFamily="49" charset="0"/>
              </a:rPr>
              <a:t>state.map</a:t>
            </a:r>
            <a:r>
              <a:rPr lang="en-IN" dirty="0">
                <a:latin typeface="Consolas" panose="020B0609020204030204" pitchFamily="49" charset="0"/>
              </a:rPr>
              <a:t>((item, index) =&gt; { </a:t>
            </a:r>
          </a:p>
          <a:p>
            <a:r>
              <a:rPr lang="en-IN" dirty="0">
                <a:latin typeface="Consolas" panose="020B0609020204030204" pitchFamily="49" charset="0"/>
              </a:rPr>
              <a:t>    return (&lt;li&gt; &lt;Child item={item} </a:t>
            </a:r>
            <a:r>
              <a:rPr lang="en-IN" dirty="0" err="1">
                <a:latin typeface="Consolas" panose="020B0609020204030204" pitchFamily="49" charset="0"/>
              </a:rPr>
              <a:t>arr</a:t>
            </a:r>
            <a:r>
              <a:rPr lang="en-IN" dirty="0">
                <a:latin typeface="Consolas" panose="020B0609020204030204" pitchFamily="49" charset="0"/>
              </a:rPr>
              <a:t>={state} </a:t>
            </a:r>
            <a:r>
              <a:rPr lang="en-IN" dirty="0" err="1">
                <a:latin typeface="Consolas" panose="020B0609020204030204" pitchFamily="49" charset="0"/>
              </a:rPr>
              <a:t>setItem</a:t>
            </a:r>
            <a:r>
              <a:rPr lang="en-IN" dirty="0">
                <a:latin typeface="Consolas" panose="020B0609020204030204" pitchFamily="49" charset="0"/>
              </a:rPr>
              <a:t>={</a:t>
            </a:r>
            <a:r>
              <a:rPr lang="en-IN" dirty="0" err="1">
                <a:latin typeface="Consolas" panose="020B0609020204030204" pitchFamily="49" charset="0"/>
              </a:rPr>
              <a:t>setState</a:t>
            </a:r>
            <a:r>
              <a:rPr lang="en-IN" dirty="0">
                <a:latin typeface="Consolas" panose="020B0609020204030204" pitchFamily="49" charset="0"/>
              </a:rPr>
              <a:t>} /&gt;&lt;/li&gt;); </a:t>
            </a:r>
          </a:p>
          <a:p>
            <a:r>
              <a:rPr lang="en-IN" dirty="0">
                <a:latin typeface="Consolas" panose="020B0609020204030204" pitchFamily="49" charset="0"/>
              </a:rPr>
              <a:t>    })</a:t>
            </a:r>
          </a:p>
          <a:p>
            <a:r>
              <a:rPr lang="en-IN" dirty="0">
                <a:latin typeface="Consolas" panose="020B0609020204030204" pitchFamily="49" charset="0"/>
              </a:rPr>
              <a:t>    } </a:t>
            </a:r>
          </a:p>
          <a:p>
            <a:r>
              <a:rPr lang="en-IN" dirty="0">
                <a:latin typeface="Consolas" panose="020B0609020204030204" pitchFamily="49" charset="0"/>
              </a:rPr>
              <a:t> &lt;/</a:t>
            </a:r>
            <a:r>
              <a:rPr lang="en-IN" dirty="0" err="1">
                <a:latin typeface="Consolas" panose="020B0609020204030204" pitchFamily="49" charset="0"/>
              </a:rPr>
              <a:t>ul</a:t>
            </a:r>
            <a:r>
              <a:rPr lang="en-IN" dirty="0">
                <a:latin typeface="Consolas" panose="020B0609020204030204" pitchFamily="49" charset="0"/>
              </a:rPr>
              <a:t>&gt; </a:t>
            </a:r>
          </a:p>
          <a:p>
            <a:r>
              <a:rPr lang="en-IN" dirty="0">
                <a:latin typeface="Consolas" panose="020B0609020204030204" pitchFamily="49" charset="0"/>
              </a:rPr>
              <a:t> ); </a:t>
            </a:r>
          </a:p>
          <a:p>
            <a:r>
              <a:rPr lang="en-IN" dirty="0">
                <a:latin typeface="Consolas" panose="020B0609020204030204" pitchFamily="49" charset="0"/>
              </a:rPr>
              <a:t> } </a:t>
            </a:r>
          </a:p>
          <a:p>
            <a:r>
              <a:rPr lang="en-IN" dirty="0">
                <a:latin typeface="Consolas" panose="020B0609020204030204" pitchFamily="49" charset="0"/>
              </a:rPr>
              <a:t>export default Parent; </a:t>
            </a:r>
          </a:p>
          <a:p>
            <a:br>
              <a:rPr lang="en-IN" dirty="0">
                <a:latin typeface="Consolas" panose="020B0609020204030204" pitchFamily="49" charset="0"/>
              </a:rPr>
            </a:br>
            <a:endParaRPr lang="en-IN" dirty="0">
              <a:latin typeface="Consolas" panose="020B0609020204030204" pitchFamily="49"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00042"/>
            <a:ext cx="8229600" cy="5626121"/>
          </a:xfrm>
        </p:spPr>
        <p:txBody>
          <a:bodyPr>
            <a:normAutofit/>
          </a:bodyPr>
          <a:lstStyle/>
          <a:p>
            <a:pPr algn="just"/>
            <a:r>
              <a:rPr lang="en-US" b="1" dirty="0"/>
              <a:t>Map()</a:t>
            </a:r>
            <a:r>
              <a:rPr lang="en-US" dirty="0"/>
              <a:t> is one of the most popular and widely used functions when working with React. It has </a:t>
            </a:r>
            <a:r>
              <a:rPr lang="en-US" b="1" u="sng" dirty="0"/>
              <a:t>two prominent use cases</a:t>
            </a:r>
            <a:r>
              <a:rPr lang="en-US" dirty="0"/>
              <a:t>. </a:t>
            </a:r>
            <a:r>
              <a:rPr lang="en-US" b="1" dirty="0"/>
              <a:t>The </a:t>
            </a:r>
            <a:r>
              <a:rPr lang="en-US" b="1" u="sng" dirty="0"/>
              <a:t>first one is to modify the state of the application </a:t>
            </a:r>
            <a:r>
              <a:rPr lang="en-US" b="1" dirty="0"/>
              <a:t>and </a:t>
            </a:r>
            <a:r>
              <a:rPr lang="en-US" b="1" u="sng" dirty="0"/>
              <a:t>the other to render a list of elements efficiently</a:t>
            </a:r>
            <a:r>
              <a:rPr lang="en-US" b="1" dirty="0"/>
              <a:t>.</a:t>
            </a:r>
          </a:p>
          <a:p>
            <a:pPr algn="just"/>
            <a:endParaRPr lang="en-US" dirty="0"/>
          </a:p>
          <a:p>
            <a:pPr algn="just"/>
            <a:r>
              <a:rPr lang="en-US" dirty="0"/>
              <a:t>To the </a:t>
            </a:r>
            <a:r>
              <a:rPr lang="en-US" b="1" dirty="0" err="1"/>
              <a:t>useState</a:t>
            </a:r>
            <a:r>
              <a:rPr lang="en-US" b="1" dirty="0"/>
              <a:t>() function, pass an array, which will be the initial value of the state.</a:t>
            </a:r>
            <a:r>
              <a:rPr lang="en-US" dirty="0"/>
              <a:t> In the array, you will have a couple of objects with three fields: title, description, and </a:t>
            </a:r>
            <a:r>
              <a:rPr lang="en-US" dirty="0" err="1"/>
              <a:t>isOpen</a:t>
            </a:r>
            <a:r>
              <a:rPr lang="en-US" dirty="0"/>
              <a:t>.</a:t>
            </a:r>
          </a:p>
          <a:p>
            <a:pPr algn="just"/>
            <a:r>
              <a:rPr lang="en-US" dirty="0"/>
              <a:t>Using the array of the state, make an unordered list. </a:t>
            </a:r>
            <a:r>
              <a:rPr lang="en-US" b="1" dirty="0"/>
              <a:t>Use the map() method to create a list of child components in which you'll pass the item, array, and </a:t>
            </a:r>
            <a:r>
              <a:rPr lang="en-US" b="1" dirty="0" err="1"/>
              <a:t>setState</a:t>
            </a:r>
            <a:r>
              <a:rPr lang="en-US" b="1" dirty="0"/>
              <a:t> function.</a:t>
            </a:r>
          </a:p>
          <a:p>
            <a:pPr algn="just"/>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9718"/>
          </a:xfrm>
        </p:spPr>
        <p:txBody>
          <a:bodyPr>
            <a:normAutofit fontScale="90000"/>
          </a:bodyPr>
          <a:lstStyle/>
          <a:p>
            <a:r>
              <a:rPr lang="en-US" b="1" dirty="0"/>
              <a:t>Child.js</a:t>
            </a:r>
            <a:endParaRPr lang="en-US" dirty="0"/>
          </a:p>
        </p:txBody>
      </p:sp>
      <p:sp>
        <p:nvSpPr>
          <p:cNvPr id="4" name="TextBox 3">
            <a:extLst>
              <a:ext uri="{FF2B5EF4-FFF2-40B4-BE49-F238E27FC236}">
                <a16:creationId xmlns:a16="http://schemas.microsoft.com/office/drawing/2014/main" id="{0F288E27-1CC8-8401-A48D-091A0EF65C69}"/>
              </a:ext>
            </a:extLst>
          </p:cNvPr>
          <p:cNvSpPr txBox="1"/>
          <p:nvPr/>
        </p:nvSpPr>
        <p:spPr>
          <a:xfrm>
            <a:off x="2483768" y="274638"/>
            <a:ext cx="4572000" cy="6740307"/>
          </a:xfrm>
          <a:prstGeom prst="rect">
            <a:avLst/>
          </a:prstGeom>
          <a:noFill/>
        </p:spPr>
        <p:txBody>
          <a:bodyPr wrap="square">
            <a:spAutoFit/>
          </a:bodyPr>
          <a:lstStyle/>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React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a:solidFill>
                  <a:srgbClr val="000000"/>
                </a:solidFill>
                <a:effectLst/>
                <a:latin typeface="Consolas" panose="020B0609020204030204" pitchFamily="49" charset="0"/>
              </a:rPr>
              <a:t>; </a:t>
            </a:r>
          </a:p>
          <a:p>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Child(props)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 item, </a:t>
            </a:r>
            <a:r>
              <a:rPr lang="en-IN" b="0" dirty="0" err="1">
                <a:solidFill>
                  <a:srgbClr val="000000"/>
                </a:solidFill>
                <a:effectLst/>
                <a:latin typeface="Consolas" panose="020B0609020204030204" pitchFamily="49" charset="0"/>
              </a:rPr>
              <a:t>arr</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setItem</a:t>
            </a:r>
            <a:r>
              <a:rPr lang="en-IN" b="0" dirty="0">
                <a:solidFill>
                  <a:srgbClr val="000000"/>
                </a:solidFill>
                <a:effectLst/>
                <a:latin typeface="Consolas" panose="020B0609020204030204" pitchFamily="49" charset="0"/>
              </a:rPr>
              <a:t> } = props;</a:t>
            </a:r>
          </a:p>
          <a:p>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onToggle</a:t>
            </a:r>
            <a:r>
              <a:rPr lang="en-IN" b="0" dirty="0">
                <a:solidFill>
                  <a:srgbClr val="000000"/>
                </a:solidFill>
                <a:effectLst/>
                <a:latin typeface="Consolas" panose="020B0609020204030204" pitchFamily="49" charset="0"/>
              </a:rPr>
              <a:t>(it)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newArr</a:t>
            </a:r>
            <a:r>
              <a:rPr lang="en-IN" b="0" dirty="0">
                <a:solidFill>
                  <a:srgbClr val="000000"/>
                </a:solidFill>
                <a:effectLst/>
                <a:latin typeface="Consolas" panose="020B0609020204030204" pitchFamily="49" charset="0"/>
              </a:rPr>
              <a:t> = </a:t>
            </a:r>
            <a:r>
              <a:rPr lang="en-IN" b="0" dirty="0" err="1">
                <a:solidFill>
                  <a:srgbClr val="000000"/>
                </a:solidFill>
                <a:effectLst/>
                <a:latin typeface="Consolas" panose="020B0609020204030204" pitchFamily="49" charset="0"/>
              </a:rPr>
              <a:t>arr.map</a:t>
            </a:r>
            <a:r>
              <a:rPr lang="en-IN" b="0" dirty="0">
                <a:solidFill>
                  <a:srgbClr val="000000"/>
                </a:solidFill>
                <a:effectLst/>
                <a:latin typeface="Consolas" panose="020B0609020204030204" pitchFamily="49" charset="0"/>
              </a:rPr>
              <a:t>(data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 </a:t>
            </a:r>
            <a:r>
              <a:rPr lang="en-IN" b="0" dirty="0" err="1">
                <a:solidFill>
                  <a:srgbClr val="000000"/>
                </a:solidFill>
                <a:effectLst/>
                <a:latin typeface="Consolas" panose="020B0609020204030204" pitchFamily="49" charset="0"/>
              </a:rPr>
              <a:t>data.isOpen</a:t>
            </a:r>
            <a:r>
              <a:rPr lang="en-IN" b="0" dirty="0">
                <a:solidFill>
                  <a:srgbClr val="000000"/>
                </a:solidFill>
                <a:effectLst/>
                <a:latin typeface="Consolas" panose="020B0609020204030204" pitchFamily="49" charset="0"/>
              </a:rPr>
              <a:t> = </a:t>
            </a:r>
            <a:r>
              <a:rPr lang="en-IN" b="0" dirty="0" err="1">
                <a:solidFill>
                  <a:srgbClr val="000000"/>
                </a:solidFill>
                <a:effectLst/>
                <a:latin typeface="Consolas" panose="020B0609020204030204" pitchFamily="49" charset="0"/>
              </a:rPr>
              <a:t>data.title</a:t>
            </a:r>
            <a:r>
              <a:rPr lang="en-IN" b="0" dirty="0">
                <a:solidFill>
                  <a:srgbClr val="000000"/>
                </a:solidFill>
                <a:effectLst/>
                <a:latin typeface="Consolas" panose="020B0609020204030204" pitchFamily="49" charset="0"/>
              </a:rPr>
              <a:t> == </a:t>
            </a:r>
            <a:r>
              <a:rPr lang="en-IN" b="0" dirty="0" err="1">
                <a:solidFill>
                  <a:srgbClr val="000000"/>
                </a:solidFill>
                <a:effectLst/>
                <a:latin typeface="Consolas" panose="020B0609020204030204" pitchFamily="49" charset="0"/>
              </a:rPr>
              <a:t>it.title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data; }); </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setItem</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newArr</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&lt;div</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key</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err="1">
                <a:solidFill>
                  <a:srgbClr val="000000"/>
                </a:solidFill>
                <a:effectLst/>
                <a:latin typeface="Consolas" panose="020B0609020204030204" pitchFamily="49" charset="0"/>
              </a:rPr>
              <a:t>item.title</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&lt;label</a:t>
            </a:r>
            <a:r>
              <a:rPr lang="en-IN" b="0" dirty="0">
                <a:solidFill>
                  <a:srgbClr val="000000"/>
                </a:solidFill>
                <a:effectLst/>
                <a:latin typeface="Consolas" panose="020B0609020204030204" pitchFamily="49" charset="0"/>
              </a:rPr>
              <a:t> </a:t>
            </a:r>
            <a:r>
              <a:rPr lang="en-IN" b="0" dirty="0" err="1">
                <a:solidFill>
                  <a:srgbClr val="E50000"/>
                </a:solidFill>
                <a:effectLst/>
                <a:latin typeface="Consolas" panose="020B0609020204030204" pitchFamily="49" charset="0"/>
              </a:rPr>
              <a:t>onClick</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onToggle</a:t>
            </a:r>
            <a:r>
              <a:rPr lang="en-IN" b="0" dirty="0">
                <a:solidFill>
                  <a:srgbClr val="000000"/>
                </a:solidFill>
                <a:effectLst/>
                <a:latin typeface="Consolas" panose="020B0609020204030204" pitchFamily="49" charset="0"/>
              </a:rPr>
              <a:t>(item)</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&gt;</a:t>
            </a:r>
            <a:r>
              <a:rPr lang="en-IN" b="0" dirty="0">
                <a:solidFill>
                  <a:srgbClr val="0000FF"/>
                </a:solidFill>
                <a:effectLst/>
                <a:latin typeface="Consolas" panose="020B0609020204030204" pitchFamily="49" charset="0"/>
              </a:rPr>
              <a:t>{</a:t>
            </a:r>
            <a:r>
              <a:rPr lang="en-IN" b="0" dirty="0" err="1">
                <a:solidFill>
                  <a:srgbClr val="000000"/>
                </a:solidFill>
                <a:effectLst/>
                <a:latin typeface="Consolas" panose="020B0609020204030204" pitchFamily="49" charset="0"/>
              </a:rPr>
              <a:t>item.title</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&lt;/label&gt;</a:t>
            </a:r>
            <a:r>
              <a:rPr lang="en-IN" b="0" dirty="0">
                <a:solidFill>
                  <a:srgbClr val="000000"/>
                </a:solidFill>
                <a:effectLst/>
                <a:latin typeface="Consolas" panose="020B0609020204030204" pitchFamily="49" charset="0"/>
              </a:rPr>
              <a:t> </a:t>
            </a:r>
          </a:p>
          <a:p>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a:t>
            </a:r>
            <a:r>
              <a:rPr lang="en-IN" b="0" dirty="0" err="1">
                <a:solidFill>
                  <a:srgbClr val="000000"/>
                </a:solidFill>
                <a:effectLst/>
                <a:latin typeface="Consolas" panose="020B0609020204030204" pitchFamily="49" charset="0"/>
              </a:rPr>
              <a:t>item.isOpen</a:t>
            </a:r>
            <a:r>
              <a:rPr lang="en-IN" b="0" dirty="0">
                <a:solidFill>
                  <a:srgbClr val="000000"/>
                </a:solidFill>
                <a:effectLst/>
                <a:latin typeface="Consolas" panose="020B0609020204030204" pitchFamily="49" charset="0"/>
              </a:rPr>
              <a:t> &amp;&amp; </a:t>
            </a:r>
            <a:r>
              <a:rPr lang="en-IN" b="0" dirty="0">
                <a:solidFill>
                  <a:srgbClr val="800000"/>
                </a:solidFill>
                <a:effectLst/>
                <a:latin typeface="Consolas" panose="020B0609020204030204" pitchFamily="49" charset="0"/>
              </a:rPr>
              <a:t>&lt;p&gt;</a:t>
            </a:r>
            <a:r>
              <a:rPr lang="en-IN" b="0" dirty="0">
                <a:solidFill>
                  <a:srgbClr val="0000FF"/>
                </a:solidFill>
                <a:effectLst/>
                <a:latin typeface="Consolas" panose="020B0609020204030204" pitchFamily="49" charset="0"/>
              </a:rPr>
              <a:t>{</a:t>
            </a:r>
            <a:r>
              <a:rPr lang="en-IN" b="0" dirty="0" err="1">
                <a:solidFill>
                  <a:srgbClr val="000000"/>
                </a:solidFill>
                <a:effectLst/>
                <a:latin typeface="Consolas" panose="020B0609020204030204" pitchFamily="49" charset="0"/>
              </a:rPr>
              <a:t>item.description</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&lt;/p&gt;</a:t>
            </a:r>
            <a:r>
              <a:rPr lang="en-IN" b="0" dirty="0">
                <a:solidFill>
                  <a:srgbClr val="0000FF"/>
                </a:solidFill>
                <a:effectLst/>
                <a:latin typeface="Consolas" panose="020B0609020204030204" pitchFamily="49" charset="0"/>
              </a:rPr>
              <a:t>}</a:t>
            </a:r>
            <a:r>
              <a:rPr lang="en-IN" b="0" dirty="0">
                <a:solidFill>
                  <a:srgbClr val="000000"/>
                </a:solidFill>
                <a:effectLst/>
                <a:latin typeface="Consolas" panose="020B0609020204030204" pitchFamily="49" charset="0"/>
              </a:rPr>
              <a:t> </a:t>
            </a:r>
          </a:p>
          <a:p>
            <a:r>
              <a:rPr lang="en-IN" b="0" dirty="0">
                <a:solidFill>
                  <a:srgbClr val="800000"/>
                </a:solidFill>
                <a:effectLst/>
                <a:latin typeface="Consolas" panose="020B0609020204030204" pitchFamily="49" charset="0"/>
              </a:rPr>
              <a:t>&lt;/div&gt;</a:t>
            </a:r>
            <a:r>
              <a:rPr lang="en-IN" b="0" dirty="0">
                <a:solidFill>
                  <a:srgbClr val="000000"/>
                </a:solidFill>
                <a:effectLst/>
                <a:latin typeface="Consolas" panose="020B0609020204030204" pitchFamily="49" charset="0"/>
              </a:rPr>
              <a:t> ); </a:t>
            </a:r>
          </a:p>
          <a:p>
            <a:r>
              <a:rPr lang="en-IN" b="0" dirty="0">
                <a:solidFill>
                  <a:srgbClr val="000000"/>
                </a:solidFill>
                <a:effectLst/>
                <a:latin typeface="Consolas" panose="020B0609020204030204" pitchFamily="49" charset="0"/>
              </a:rPr>
              <a:t>} </a:t>
            </a:r>
          </a:p>
          <a:p>
            <a:r>
              <a:rPr lang="en-IN" b="0" dirty="0">
                <a:solidFill>
                  <a:srgbClr val="0000FF"/>
                </a:solidFill>
                <a:effectLst/>
                <a:latin typeface="Consolas" panose="020B0609020204030204" pitchFamily="49" charset="0"/>
              </a:rPr>
              <a:t>export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default</a:t>
            </a:r>
            <a:r>
              <a:rPr lang="en-IN" b="0" dirty="0">
                <a:solidFill>
                  <a:srgbClr val="000000"/>
                </a:solidFill>
                <a:effectLst/>
                <a:latin typeface="Consolas" panose="020B0609020204030204" pitchFamily="49" charset="0"/>
              </a:rPr>
              <a:t> Child; </a:t>
            </a: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68280"/>
          </a:xfrm>
        </p:spPr>
        <p:txBody>
          <a:bodyPr>
            <a:normAutofit fontScale="90000"/>
          </a:bodyPr>
          <a:lstStyle/>
          <a:p>
            <a:r>
              <a:rPr lang="en-US" b="1" dirty="0"/>
              <a:t>App.js</a:t>
            </a:r>
            <a:endParaRPr lang="en-US" dirty="0"/>
          </a:p>
        </p:txBody>
      </p:sp>
      <p:sp>
        <p:nvSpPr>
          <p:cNvPr id="4" name="TextBox 3">
            <a:extLst>
              <a:ext uri="{FF2B5EF4-FFF2-40B4-BE49-F238E27FC236}">
                <a16:creationId xmlns:a16="http://schemas.microsoft.com/office/drawing/2014/main" id="{3E5CF722-1F16-68EF-AB3B-F59E0515CA40}"/>
              </a:ext>
            </a:extLst>
          </p:cNvPr>
          <p:cNvSpPr txBox="1"/>
          <p:nvPr/>
        </p:nvSpPr>
        <p:spPr>
          <a:xfrm>
            <a:off x="1475656" y="687130"/>
            <a:ext cx="6624736" cy="5078313"/>
          </a:xfrm>
          <a:prstGeom prst="rect">
            <a:avLst/>
          </a:prstGeom>
          <a:noFill/>
        </p:spPr>
        <p:txBody>
          <a:bodyPr wrap="square">
            <a:spAutoFit/>
          </a:bodyPr>
          <a:lstStyle/>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React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a:solidFill>
                  <a:srgbClr val="000000"/>
                </a:solidFill>
                <a:effectLst/>
                <a:latin typeface="Consolas" panose="020B0609020204030204" pitchFamily="49" charset="0"/>
              </a:rPr>
              <a:t>; </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ReactDOM</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err="1">
                <a:solidFill>
                  <a:srgbClr val="A31515"/>
                </a:solidFill>
                <a:effectLst/>
                <a:latin typeface="Consolas" panose="020B0609020204030204" pitchFamily="49" charset="0"/>
              </a:rPr>
              <a:t>dom</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Parent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"./components/Parent"</a:t>
            </a:r>
            <a:r>
              <a:rPr lang="en-IN" b="0" dirty="0">
                <a:solidFill>
                  <a:srgbClr val="000000"/>
                </a:solidFill>
                <a:effectLst/>
                <a:latin typeface="Consolas" panose="020B0609020204030204" pitchFamily="49" charset="0"/>
              </a:rPr>
              <a:t>; </a:t>
            </a:r>
          </a:p>
          <a:p>
            <a:br>
              <a:rPr lang="en-IN" b="0" dirty="0">
                <a:solidFill>
                  <a:srgbClr val="000000"/>
                </a:solidFill>
                <a:effectLst/>
                <a:latin typeface="Consolas" panose="020B0609020204030204" pitchFamily="49" charset="0"/>
              </a:rPr>
            </a:br>
            <a:r>
              <a:rPr lang="en-IN" b="0" dirty="0" err="1">
                <a:solidFill>
                  <a:srgbClr val="000000"/>
                </a:solidFill>
                <a:effectLst/>
                <a:latin typeface="Consolas" panose="020B0609020204030204" pitchFamily="49" charset="0"/>
              </a:rPr>
              <a:t>ReactDOM.render</a:t>
            </a:r>
            <a:r>
              <a:rPr lang="en-IN" b="0" dirty="0">
                <a:solidFill>
                  <a:srgbClr val="000000"/>
                </a:solidFill>
                <a:effectLst/>
                <a:latin typeface="Consolas" panose="020B0609020204030204" pitchFamily="49" charset="0"/>
              </a:rPr>
              <a:t>(</a:t>
            </a:r>
            <a:r>
              <a:rPr lang="en-IN" b="0" dirty="0">
                <a:solidFill>
                  <a:srgbClr val="800000"/>
                </a:solidFill>
                <a:effectLst/>
                <a:latin typeface="Consolas" panose="020B0609020204030204" pitchFamily="49" charset="0"/>
              </a:rPr>
              <a:t>&lt;</a:t>
            </a:r>
            <a:r>
              <a:rPr lang="en-IN" b="0" dirty="0" err="1">
                <a:solidFill>
                  <a:srgbClr val="800000"/>
                </a:solidFill>
                <a:effectLst/>
                <a:latin typeface="Consolas" panose="020B0609020204030204" pitchFamily="49" charset="0"/>
              </a:rPr>
              <a:t>propVal</a:t>
            </a:r>
            <a:r>
              <a:rPr lang="en-IN" b="0" dirty="0">
                <a:solidFill>
                  <a:srgbClr val="800000"/>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document.getElementById</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'root'</a:t>
            </a:r>
            <a:r>
              <a:rPr lang="en-IN" b="0" dirty="0">
                <a:solidFill>
                  <a:srgbClr val="000000"/>
                </a:solidFill>
                <a:effectLst/>
                <a:latin typeface="Consolas" panose="020B0609020204030204" pitchFamily="49" charset="0"/>
              </a:rPr>
              <a:t>));</a:t>
            </a:r>
          </a:p>
          <a:p>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App()</a:t>
            </a:r>
          </a:p>
          <a:p>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&lt;div</a:t>
            </a:r>
            <a:r>
              <a:rPr lang="en-IN" b="0" dirty="0">
                <a:solidFill>
                  <a:srgbClr val="000000"/>
                </a:solidFill>
                <a:effectLst/>
                <a:latin typeface="Consolas" panose="020B0609020204030204" pitchFamily="49" charset="0"/>
              </a:rPr>
              <a:t> </a:t>
            </a:r>
            <a:r>
              <a:rPr lang="en-IN" b="0" dirty="0" err="1">
                <a:solidFill>
                  <a:srgbClr val="E50000"/>
                </a:solidFill>
                <a:effectLst/>
                <a:latin typeface="Consolas" panose="020B0609020204030204" pitchFamily="49" charset="0"/>
              </a:rPr>
              <a:t>className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"App"</a:t>
            </a:r>
            <a:r>
              <a:rPr lang="en-IN" b="0" dirty="0">
                <a:solidFill>
                  <a:srgbClr val="800000"/>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&lt;Parent</a:t>
            </a:r>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&lt;/div&gt;</a:t>
            </a:r>
            <a:r>
              <a:rPr lang="en-IN" b="0" dirty="0">
                <a:solidFill>
                  <a:srgbClr val="000000"/>
                </a:solidFill>
                <a:effectLst/>
                <a:latin typeface="Consolas" panose="020B0609020204030204" pitchFamily="49" charset="0"/>
              </a:rPr>
              <a:t> ); </a:t>
            </a:r>
          </a:p>
          <a:p>
            <a:r>
              <a:rPr lang="en-IN" b="0" dirty="0">
                <a:solidFill>
                  <a:srgbClr val="000000"/>
                </a:solidFill>
                <a:effectLst/>
                <a:latin typeface="Consolas" panose="020B0609020204030204" pitchFamily="49" charset="0"/>
              </a:rPr>
              <a:t> } </a:t>
            </a:r>
          </a:p>
          <a:p>
            <a:r>
              <a:rPr lang="en-IN" b="0" dirty="0">
                <a:solidFill>
                  <a:srgbClr val="0000FF"/>
                </a:solidFill>
                <a:effectLst/>
                <a:latin typeface="Consolas" panose="020B0609020204030204" pitchFamily="49" charset="0"/>
              </a:rPr>
              <a:t>export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default</a:t>
            </a:r>
            <a:r>
              <a:rPr lang="en-IN" b="0" dirty="0">
                <a:solidFill>
                  <a:srgbClr val="000000"/>
                </a:solidFill>
                <a:effectLst/>
                <a:latin typeface="Consolas" panose="020B0609020204030204" pitchFamily="49" charset="0"/>
              </a:rPr>
              <a:t> App; </a:t>
            </a:r>
          </a:p>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228</TotalTime>
  <Words>817</Words>
  <Application>Microsoft Office PowerPoint</Application>
  <PresentationFormat>On-screen Show (4:3)</PresentationFormat>
  <Paragraphs>79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Consolas</vt:lpstr>
      <vt:lpstr>Franklin Gothic Book</vt:lpstr>
      <vt:lpstr>Perpetua</vt:lpstr>
      <vt:lpstr>Wingdings 2</vt:lpstr>
      <vt:lpstr>Equity</vt:lpstr>
      <vt:lpstr>How to Manage State in a Tree Component in ReactJS </vt:lpstr>
      <vt:lpstr>PowerPoint Presentation</vt:lpstr>
      <vt:lpstr>PowerPoint Presentation</vt:lpstr>
      <vt:lpstr>Role of State </vt:lpstr>
      <vt:lpstr>Managing the State in an App </vt:lpstr>
      <vt:lpstr>PowerPoint Presentation</vt:lpstr>
      <vt:lpstr>PowerPoint Presentation</vt:lpstr>
      <vt:lpstr>Child.js</vt:lpstr>
      <vt:lpstr>App.js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Manage State in a Tree Component in ReactJS </dc:title>
  <dc:creator>vishal choudhary</dc:creator>
  <cp:lastModifiedBy>BILAL AHMED</cp:lastModifiedBy>
  <cp:revision>19</cp:revision>
  <dcterms:created xsi:type="dcterms:W3CDTF">2023-04-09T16:18:56Z</dcterms:created>
  <dcterms:modified xsi:type="dcterms:W3CDTF">2023-04-30T18:33:42Z</dcterms:modified>
</cp:coreProperties>
</file>