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9"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2" d="100"/>
          <a:sy n="62" d="100"/>
        </p:scale>
        <p:origin x="140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DD8FC23-0418-401B-AB63-1302832C31BA}" type="datetimeFigureOut">
              <a:rPr lang="en-US" smtClean="0"/>
              <a:t>4/30/2023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6603636-97DC-4852-AA57-C0092884EFFA}"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DD8FC23-0418-401B-AB63-1302832C31BA}"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3636-97DC-4852-AA57-C0092884EF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DD8FC23-0418-401B-AB63-1302832C31BA}"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3636-97DC-4852-AA57-C0092884EF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DD8FC23-0418-401B-AB63-1302832C31BA}"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3636-97DC-4852-AA57-C0092884EFFA}"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DD8FC23-0418-401B-AB63-1302832C31BA}" type="datetimeFigureOut">
              <a:rPr lang="en-US" smtClean="0"/>
              <a:t>4/30/2023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6603636-97DC-4852-AA57-C0092884EFF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DD8FC23-0418-401B-AB63-1302832C31BA}"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03636-97DC-4852-AA57-C0092884EFFA}"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DD8FC23-0418-401B-AB63-1302832C31BA}" type="datetimeFigureOut">
              <a:rPr lang="en-US" smtClean="0"/>
              <a:t>4/30/2023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03636-97DC-4852-AA57-C0092884EFFA}"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DD8FC23-0418-401B-AB63-1302832C31BA}" type="datetimeFigureOut">
              <a:rPr lang="en-US" smtClean="0"/>
              <a:t>4/30/2023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03636-97DC-4852-AA57-C0092884EF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8FC23-0418-401B-AB63-1302832C31BA}" type="datetimeFigureOut">
              <a:rPr lang="en-US" smtClean="0"/>
              <a:t>4/30/2023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03636-97DC-4852-AA57-C0092884EF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DD8FC23-0418-401B-AB63-1302832C31BA}" type="datetimeFigureOut">
              <a:rPr lang="en-US" smtClean="0"/>
              <a:t>4/30/2023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03636-97DC-4852-AA57-C0092884EFFA}"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DD8FC23-0418-401B-AB63-1302832C31BA}" type="datetimeFigureOut">
              <a:rPr lang="en-US" smtClean="0"/>
              <a:t>4/30/2023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6603636-97DC-4852-AA57-C0092884EFFA}"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DD8FC23-0418-401B-AB63-1302832C31BA}" type="datetimeFigureOut">
              <a:rPr lang="en-US" smtClean="0"/>
              <a:t>4/30/2023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6603636-97DC-4852-AA57-C0092884EF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React Props Validation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2910" y="785794"/>
            <a:ext cx="8105554" cy="4401205"/>
          </a:xfrm>
          <a:prstGeom prst="rect">
            <a:avLst/>
          </a:prstGeom>
        </p:spPr>
        <p:txBody>
          <a:bodyPr wrap="square">
            <a:spAutoFit/>
          </a:bodyPr>
          <a:lstStyle/>
          <a:p>
            <a:r>
              <a:rPr lang="en-US" sz="2800" dirty="0" err="1"/>
              <a:t>var</a:t>
            </a:r>
            <a:r>
              <a:rPr lang="en-US" sz="2800" dirty="0"/>
              <a:t> Component = </a:t>
            </a:r>
            <a:r>
              <a:rPr lang="en-US" sz="2800" dirty="0" err="1"/>
              <a:t>React.createClass</a:t>
            </a:r>
            <a:r>
              <a:rPr lang="en-US" sz="2800" dirty="0"/>
              <a:t>({  </a:t>
            </a:r>
          </a:p>
          <a:p>
            <a:r>
              <a:rPr lang="en-US" sz="2800" dirty="0"/>
              <a:t>App.propTypes = {  </a:t>
            </a:r>
          </a:p>
          <a:p>
            <a:r>
              <a:rPr lang="en-US" sz="2800" dirty="0"/>
              <a:t>   </a:t>
            </a:r>
            <a:r>
              <a:rPr lang="en-US" sz="2800" dirty="0" err="1"/>
              <a:t>customProp</a:t>
            </a:r>
            <a:r>
              <a:rPr lang="en-US" sz="2800" dirty="0"/>
              <a:t>: function(props, </a:t>
            </a:r>
            <a:r>
              <a:rPr lang="en-US" sz="2800" dirty="0" err="1"/>
              <a:t>propName</a:t>
            </a:r>
            <a:r>
              <a:rPr lang="en-US" sz="2800" dirty="0"/>
              <a:t>, </a:t>
            </a:r>
            <a:r>
              <a:rPr lang="en-US" sz="2800" dirty="0" err="1"/>
              <a:t>componentName</a:t>
            </a:r>
            <a:r>
              <a:rPr lang="en-US" sz="2800" dirty="0"/>
              <a:t>) {  </a:t>
            </a:r>
          </a:p>
          <a:p>
            <a:r>
              <a:rPr lang="en-US" sz="2800" dirty="0"/>
              <a:t>        if (!</a:t>
            </a:r>
            <a:r>
              <a:rPr lang="en-US" sz="2800" dirty="0" err="1"/>
              <a:t>item.isValid</a:t>
            </a:r>
            <a:r>
              <a:rPr lang="en-US" sz="2800" dirty="0"/>
              <a:t>(props[</a:t>
            </a:r>
            <a:r>
              <a:rPr lang="en-US" sz="2800" dirty="0" err="1"/>
              <a:t>propName</a:t>
            </a:r>
            <a:r>
              <a:rPr lang="en-US" sz="2800" dirty="0"/>
              <a:t>])) {  </a:t>
            </a:r>
          </a:p>
          <a:p>
            <a:r>
              <a:rPr lang="en-US" sz="2800" dirty="0"/>
              <a:t>          return new Error('Validation failed!');  </a:t>
            </a:r>
          </a:p>
          <a:p>
            <a:r>
              <a:rPr lang="en-US" sz="2800" dirty="0"/>
              <a:t>        }  </a:t>
            </a:r>
          </a:p>
          <a:p>
            <a:r>
              <a:rPr lang="en-US" sz="2800" dirty="0"/>
              <a:t>      }  </a:t>
            </a:r>
          </a:p>
          <a:p>
            <a:r>
              <a:rPr lang="en-US" sz="2800" dirty="0"/>
              <a:t>   }  </a:t>
            </a:r>
          </a:p>
          <a:p>
            <a:r>
              <a:rPr lang="en-US" sz="28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AC7B3B-39E1-E37E-CC85-C37D5594B3D1}"/>
              </a:ext>
            </a:extLst>
          </p:cNvPr>
          <p:cNvPicPr>
            <a:picLocks noGrp="1" noChangeAspect="1"/>
          </p:cNvPicPr>
          <p:nvPr>
            <p:ph sz="quarter" idx="1"/>
          </p:nvPr>
        </p:nvPicPr>
        <p:blipFill rotWithShape="1">
          <a:blip r:embed="rId2"/>
          <a:srcRect t="8440" b="25678"/>
          <a:stretch/>
        </p:blipFill>
        <p:spPr>
          <a:xfrm>
            <a:off x="179512" y="908720"/>
            <a:ext cx="8784976" cy="5472608"/>
          </a:xfrm>
        </p:spPr>
      </p:pic>
      <p:sp>
        <p:nvSpPr>
          <p:cNvPr id="2" name="TextBox 1">
            <a:extLst>
              <a:ext uri="{FF2B5EF4-FFF2-40B4-BE49-F238E27FC236}">
                <a16:creationId xmlns:a16="http://schemas.microsoft.com/office/drawing/2014/main" id="{A38118D4-78C1-32F8-482D-394A86603733}"/>
              </a:ext>
            </a:extLst>
          </p:cNvPr>
          <p:cNvSpPr txBox="1"/>
          <p:nvPr/>
        </p:nvSpPr>
        <p:spPr>
          <a:xfrm flipH="1">
            <a:off x="251520" y="184284"/>
            <a:ext cx="4058737" cy="584775"/>
          </a:xfrm>
          <a:prstGeom prst="rect">
            <a:avLst/>
          </a:prstGeom>
          <a:noFill/>
        </p:spPr>
        <p:txBody>
          <a:bodyPr wrap="square" rtlCol="0">
            <a:spAutoFit/>
          </a:bodyPr>
          <a:lstStyle/>
          <a:p>
            <a:r>
              <a:rPr lang="en-IN" sz="3200" b="1" dirty="0"/>
              <a:t>Example -2 </a:t>
            </a:r>
          </a:p>
        </p:txBody>
      </p:sp>
    </p:spTree>
    <p:extLst>
      <p:ext uri="{BB962C8B-B14F-4D97-AF65-F5344CB8AC3E}">
        <p14:creationId xmlns:p14="http://schemas.microsoft.com/office/powerpoint/2010/main" val="2374317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766B96D-4489-DD44-02C1-E0C03C7BB6C8}"/>
              </a:ext>
            </a:extLst>
          </p:cNvPr>
          <p:cNvPicPr>
            <a:picLocks noGrp="1" noChangeAspect="1"/>
          </p:cNvPicPr>
          <p:nvPr>
            <p:ph sz="quarter" idx="1"/>
          </p:nvPr>
        </p:nvPicPr>
        <p:blipFill rotWithShape="1">
          <a:blip r:embed="rId2"/>
          <a:srcRect t="8440" b="53678"/>
          <a:stretch/>
        </p:blipFill>
        <p:spPr>
          <a:xfrm>
            <a:off x="323527" y="692696"/>
            <a:ext cx="8448261" cy="2592288"/>
          </a:xfrm>
        </p:spPr>
      </p:pic>
      <p:pic>
        <p:nvPicPr>
          <p:cNvPr id="7" name="Picture 6">
            <a:extLst>
              <a:ext uri="{FF2B5EF4-FFF2-40B4-BE49-F238E27FC236}">
                <a16:creationId xmlns:a16="http://schemas.microsoft.com/office/drawing/2014/main" id="{80149B5A-D94D-CC83-2729-362149C08030}"/>
              </a:ext>
            </a:extLst>
          </p:cNvPr>
          <p:cNvPicPr>
            <a:picLocks noChangeAspect="1"/>
          </p:cNvPicPr>
          <p:nvPr/>
        </p:nvPicPr>
        <p:blipFill rotWithShape="1">
          <a:blip r:embed="rId3"/>
          <a:srcRect t="6601" b="44400"/>
          <a:stretch/>
        </p:blipFill>
        <p:spPr>
          <a:xfrm>
            <a:off x="227940" y="2996952"/>
            <a:ext cx="8688120" cy="2520280"/>
          </a:xfrm>
          <a:prstGeom prst="rect">
            <a:avLst/>
          </a:prstGeom>
        </p:spPr>
      </p:pic>
    </p:spTree>
    <p:extLst>
      <p:ext uri="{BB962C8B-B14F-4D97-AF65-F5344CB8AC3E}">
        <p14:creationId xmlns:p14="http://schemas.microsoft.com/office/powerpoint/2010/main" val="174638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07504" y="357166"/>
            <a:ext cx="8579296" cy="5662634"/>
          </a:xfrm>
        </p:spPr>
        <p:txBody>
          <a:bodyPr/>
          <a:lstStyle/>
          <a:p>
            <a:pPr algn="just">
              <a:buNone/>
            </a:pPr>
            <a:r>
              <a:rPr lang="en-US" dirty="0"/>
              <a:t>    </a:t>
            </a:r>
            <a:r>
              <a:rPr lang="en-US" b="1" dirty="0">
                <a:solidFill>
                  <a:srgbClr val="FF0000"/>
                </a:solidFill>
              </a:rPr>
              <a:t>Props are an important mechanism for passing the read-only attributes to React components</a:t>
            </a:r>
            <a:r>
              <a:rPr lang="en-US" dirty="0"/>
              <a:t>. </a:t>
            </a:r>
          </a:p>
          <a:p>
            <a:pPr algn="just">
              <a:buNone/>
            </a:pPr>
            <a:r>
              <a:rPr lang="en-US" dirty="0"/>
              <a:t>	The props are usually required to use correctly in the component.</a:t>
            </a:r>
          </a:p>
          <a:p>
            <a:pPr algn="just">
              <a:buNone/>
            </a:pPr>
            <a:r>
              <a:rPr lang="en-US" dirty="0"/>
              <a:t>	</a:t>
            </a:r>
            <a:r>
              <a:rPr lang="en-US" dirty="0">
                <a:solidFill>
                  <a:srgbClr val="FF0000"/>
                </a:solidFill>
              </a:rPr>
              <a:t>If it is not used correctly, the components may not behave as expected. </a:t>
            </a:r>
          </a:p>
          <a:p>
            <a:pPr algn="just">
              <a:buNone/>
            </a:pPr>
            <a:r>
              <a:rPr lang="en-US" dirty="0">
                <a:solidFill>
                  <a:srgbClr val="FF0000"/>
                </a:solidFill>
              </a:rPr>
              <a:t>	Hence, it is required to use </a:t>
            </a:r>
            <a:r>
              <a:rPr lang="en-US" b="1" dirty="0">
                <a:solidFill>
                  <a:srgbClr val="FF0000"/>
                </a:solidFill>
              </a:rPr>
              <a:t>props validation </a:t>
            </a:r>
            <a:r>
              <a:rPr lang="en-US" dirty="0">
                <a:solidFill>
                  <a:srgbClr val="FF0000"/>
                </a:solidFill>
              </a:rPr>
              <a:t>in improving react components.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Validating Props</a:t>
            </a:r>
          </a:p>
        </p:txBody>
      </p:sp>
      <p:sp>
        <p:nvSpPr>
          <p:cNvPr id="3" name="Content Placeholder 2"/>
          <p:cNvSpPr>
            <a:spLocks noGrp="1"/>
          </p:cNvSpPr>
          <p:nvPr>
            <p:ph sz="quarter" idx="1"/>
          </p:nvPr>
        </p:nvSpPr>
        <p:spPr>
          <a:xfrm>
            <a:off x="107504" y="1447800"/>
            <a:ext cx="8712968" cy="5005536"/>
          </a:xfrm>
        </p:spPr>
        <p:txBody>
          <a:bodyPr/>
          <a:lstStyle/>
          <a:p>
            <a:r>
              <a:rPr lang="en-US" b="1" u="sng" dirty="0">
                <a:solidFill>
                  <a:srgbClr val="FF0000"/>
                </a:solidFill>
              </a:rPr>
              <a:t>App.propTypes</a:t>
            </a:r>
            <a:r>
              <a:rPr lang="en-US" u="sng" dirty="0">
                <a:solidFill>
                  <a:srgbClr val="FF0000"/>
                </a:solidFill>
              </a:rPr>
              <a:t> </a:t>
            </a:r>
            <a:r>
              <a:rPr lang="en-US" u="sng" dirty="0"/>
              <a:t>is used for </a:t>
            </a:r>
            <a:r>
              <a:rPr lang="en-US" u="sng" dirty="0">
                <a:solidFill>
                  <a:srgbClr val="FF0000"/>
                </a:solidFill>
              </a:rPr>
              <a:t>props validation </a:t>
            </a:r>
            <a:r>
              <a:rPr lang="en-US" u="sng" dirty="0"/>
              <a:t>in react component</a:t>
            </a:r>
            <a:r>
              <a:rPr lang="en-US" dirty="0"/>
              <a:t>. </a:t>
            </a:r>
            <a:r>
              <a:rPr lang="en-US" dirty="0">
                <a:solidFill>
                  <a:srgbClr val="FF0000"/>
                </a:solidFill>
              </a:rPr>
              <a:t>When some of the props are passed with an invalid type, you will get the warnings on JavaScript console</a:t>
            </a:r>
            <a:r>
              <a:rPr lang="en-US" dirty="0"/>
              <a:t>.</a:t>
            </a:r>
          </a:p>
          <a:p>
            <a:pPr marL="0" indent="0">
              <a:buNone/>
            </a:pPr>
            <a:r>
              <a:rPr lang="en-US" dirty="0"/>
              <a:t>	 After specifying the validation patterns, you will set the</a:t>
            </a:r>
          </a:p>
          <a:p>
            <a:pPr marL="0" indent="0">
              <a:buNone/>
            </a:pPr>
            <a:r>
              <a:rPr lang="en-US" b="1" dirty="0"/>
              <a:t>	</a:t>
            </a:r>
            <a:r>
              <a:rPr lang="en-US" b="1" dirty="0" err="1">
                <a:solidFill>
                  <a:srgbClr val="FF0000"/>
                </a:solidFill>
              </a:rPr>
              <a:t>App.defaultProps</a:t>
            </a:r>
            <a:r>
              <a:rPr lang="en-US" dirty="0"/>
              <a:t>.</a:t>
            </a:r>
          </a:p>
        </p:txBody>
      </p:sp>
      <p:sp>
        <p:nvSpPr>
          <p:cNvPr id="4" name="Rectangle 3"/>
          <p:cNvSpPr/>
          <p:nvPr/>
        </p:nvSpPr>
        <p:spPr>
          <a:xfrm>
            <a:off x="683568" y="4000504"/>
            <a:ext cx="8136904" cy="1569660"/>
          </a:xfrm>
          <a:prstGeom prst="rect">
            <a:avLst/>
          </a:prstGeom>
        </p:spPr>
        <p:txBody>
          <a:bodyPr wrap="square">
            <a:spAutoFit/>
          </a:bodyPr>
          <a:lstStyle/>
          <a:p>
            <a:r>
              <a:rPr lang="en-US" sz="2400" b="1" dirty="0"/>
              <a:t>class App extends </a:t>
            </a:r>
            <a:r>
              <a:rPr lang="en-US" sz="2400" b="1" dirty="0" err="1"/>
              <a:t>React.Component</a:t>
            </a:r>
            <a:r>
              <a:rPr lang="en-US" sz="2400" b="1" dirty="0"/>
              <a:t> {  </a:t>
            </a:r>
          </a:p>
          <a:p>
            <a:r>
              <a:rPr lang="en-US" sz="2400" b="1" dirty="0"/>
              <a:t>          render() {}  </a:t>
            </a:r>
          </a:p>
          <a:p>
            <a:r>
              <a:rPr lang="en-US" sz="2400" b="1" dirty="0"/>
              <a:t>}  </a:t>
            </a:r>
          </a:p>
          <a:p>
            <a:r>
              <a:rPr lang="en-US" sz="2400" b="1" dirty="0" err="1"/>
              <a:t>Component.propTypes</a:t>
            </a:r>
            <a:r>
              <a:rPr lang="en-US" sz="2400" b="1" dirty="0"/>
              <a:t> = { /*Definition */};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err="1">
                <a:solidFill>
                  <a:schemeClr val="tx1"/>
                </a:solidFill>
              </a:rPr>
              <a:t>ReactJS</a:t>
            </a:r>
            <a:r>
              <a:rPr lang="en-US" sz="2400" b="1" dirty="0">
                <a:solidFill>
                  <a:schemeClr val="tx1"/>
                </a:solidFill>
              </a:rPr>
              <a:t> Props </a:t>
            </a:r>
            <a:r>
              <a:rPr lang="en-US" sz="2400" b="1" dirty="0" err="1">
                <a:solidFill>
                  <a:schemeClr val="tx1"/>
                </a:solidFill>
              </a:rPr>
              <a:t>Validator</a:t>
            </a:r>
            <a:br>
              <a:rPr lang="en-US" sz="2400" b="1" dirty="0">
                <a:solidFill>
                  <a:schemeClr val="tx1"/>
                </a:solidFill>
              </a:rPr>
            </a:br>
            <a:r>
              <a:rPr lang="en-US" sz="2400" dirty="0" err="1">
                <a:solidFill>
                  <a:schemeClr val="tx1"/>
                </a:solidFill>
              </a:rPr>
              <a:t>ReactJS</a:t>
            </a:r>
            <a:r>
              <a:rPr lang="en-US" sz="2400" dirty="0">
                <a:solidFill>
                  <a:schemeClr val="tx1"/>
                </a:solidFill>
              </a:rPr>
              <a:t> props </a:t>
            </a:r>
            <a:r>
              <a:rPr lang="en-US" sz="2400" dirty="0" err="1">
                <a:solidFill>
                  <a:schemeClr val="tx1"/>
                </a:solidFill>
              </a:rPr>
              <a:t>validator</a:t>
            </a:r>
            <a:r>
              <a:rPr lang="en-US" sz="2400" dirty="0">
                <a:solidFill>
                  <a:schemeClr val="tx1"/>
                </a:solidFill>
              </a:rPr>
              <a:t> contains the following list of </a:t>
            </a:r>
            <a:r>
              <a:rPr lang="en-US" sz="2400" dirty="0" err="1">
                <a:solidFill>
                  <a:schemeClr val="tx1"/>
                </a:solidFill>
              </a:rPr>
              <a:t>validators</a:t>
            </a:r>
            <a:r>
              <a:rPr lang="en-US" sz="2400" dirty="0">
                <a:solidFill>
                  <a:schemeClr val="tx1"/>
                </a:solidFill>
              </a:rPr>
              <a:t>.</a:t>
            </a:r>
          </a:p>
        </p:txBody>
      </p:sp>
      <p:graphicFrame>
        <p:nvGraphicFramePr>
          <p:cNvPr id="4" name="Table 3"/>
          <p:cNvGraphicFramePr>
            <a:graphicFrameLocks noGrp="1"/>
          </p:cNvGraphicFramePr>
          <p:nvPr/>
        </p:nvGraphicFramePr>
        <p:xfrm>
          <a:off x="714348" y="1396999"/>
          <a:ext cx="8001056" cy="5149866"/>
        </p:xfrm>
        <a:graphic>
          <a:graphicData uri="http://schemas.openxmlformats.org/drawingml/2006/table">
            <a:tbl>
              <a:tblPr>
                <a:tableStyleId>{616DA210-FB5B-4158-B5E0-FEB733F419BA}</a:tableStyleId>
              </a:tblPr>
              <a:tblGrid>
                <a:gridCol w="1091052">
                  <a:extLst>
                    <a:ext uri="{9D8B030D-6E8A-4147-A177-3AD203B41FA5}">
                      <a16:colId xmlns:a16="http://schemas.microsoft.com/office/drawing/2014/main" val="20000"/>
                    </a:ext>
                  </a:extLst>
                </a:gridCol>
                <a:gridCol w="3079711">
                  <a:extLst>
                    <a:ext uri="{9D8B030D-6E8A-4147-A177-3AD203B41FA5}">
                      <a16:colId xmlns:a16="http://schemas.microsoft.com/office/drawing/2014/main" val="20001"/>
                    </a:ext>
                  </a:extLst>
                </a:gridCol>
                <a:gridCol w="3830293">
                  <a:extLst>
                    <a:ext uri="{9D8B030D-6E8A-4147-A177-3AD203B41FA5}">
                      <a16:colId xmlns:a16="http://schemas.microsoft.com/office/drawing/2014/main" val="20002"/>
                    </a:ext>
                  </a:extLst>
                </a:gridCol>
              </a:tblGrid>
              <a:tr h="158626">
                <a:tc>
                  <a:txBody>
                    <a:bodyPr/>
                    <a:lstStyle/>
                    <a:p>
                      <a:pPr algn="ctr"/>
                      <a:r>
                        <a:rPr lang="en-US" sz="1600" b="1" dirty="0"/>
                        <a:t>SN</a:t>
                      </a:r>
                    </a:p>
                  </a:txBody>
                  <a:tcPr marL="32254" marR="32254" marT="16127" marB="16127" anchor="ctr"/>
                </a:tc>
                <a:tc>
                  <a:txBody>
                    <a:bodyPr/>
                    <a:lstStyle/>
                    <a:p>
                      <a:pPr algn="ctr"/>
                      <a:r>
                        <a:rPr lang="en-US" sz="1600" b="1" dirty="0" err="1"/>
                        <a:t>PropsType</a:t>
                      </a:r>
                      <a:endParaRPr lang="en-US" sz="1600" b="1" dirty="0"/>
                    </a:p>
                  </a:txBody>
                  <a:tcPr marL="32254" marR="32254" marT="16127" marB="16127" anchor="ctr"/>
                </a:tc>
                <a:tc>
                  <a:txBody>
                    <a:bodyPr/>
                    <a:lstStyle/>
                    <a:p>
                      <a:pPr algn="ctr"/>
                      <a:r>
                        <a:rPr lang="en-US" sz="1600" b="1" dirty="0"/>
                        <a:t>Description</a:t>
                      </a:r>
                    </a:p>
                  </a:txBody>
                  <a:tcPr marL="32254" marR="32254" marT="16127" marB="16127" anchor="ctr"/>
                </a:tc>
                <a:extLst>
                  <a:ext uri="{0D108BD9-81ED-4DB2-BD59-A6C34878D82A}">
                    <a16:rowId xmlns:a16="http://schemas.microsoft.com/office/drawing/2014/main" val="10000"/>
                  </a:ext>
                </a:extLst>
              </a:tr>
              <a:tr h="277595">
                <a:tc>
                  <a:txBody>
                    <a:bodyPr/>
                    <a:lstStyle/>
                    <a:p>
                      <a:pPr algn="ctr"/>
                      <a:r>
                        <a:rPr lang="en-US" sz="1600" dirty="0"/>
                        <a:t>1.</a:t>
                      </a:r>
                    </a:p>
                  </a:txBody>
                  <a:tcPr marL="32254" marR="32254" marT="16127" marB="16127" anchor="ctr"/>
                </a:tc>
                <a:tc>
                  <a:txBody>
                    <a:bodyPr/>
                    <a:lstStyle/>
                    <a:p>
                      <a:r>
                        <a:rPr lang="en-US" sz="1200" dirty="0" err="1"/>
                        <a:t>PropTypes.any</a:t>
                      </a:r>
                      <a:endParaRPr lang="en-US" sz="1200" dirty="0"/>
                    </a:p>
                  </a:txBody>
                  <a:tcPr marL="32254" marR="32254" marT="16127" marB="16127" anchor="ctr"/>
                </a:tc>
                <a:tc>
                  <a:txBody>
                    <a:bodyPr/>
                    <a:lstStyle/>
                    <a:p>
                      <a:r>
                        <a:rPr lang="en-US" sz="1200" dirty="0"/>
                        <a:t>The props can be of any data type.</a:t>
                      </a:r>
                    </a:p>
                  </a:txBody>
                  <a:tcPr marL="32254" marR="32254" marT="16127" marB="16127" anchor="ctr"/>
                </a:tc>
                <a:extLst>
                  <a:ext uri="{0D108BD9-81ED-4DB2-BD59-A6C34878D82A}">
                    <a16:rowId xmlns:a16="http://schemas.microsoft.com/office/drawing/2014/main" val="10001"/>
                  </a:ext>
                </a:extLst>
              </a:tr>
              <a:tr h="277595">
                <a:tc>
                  <a:txBody>
                    <a:bodyPr/>
                    <a:lstStyle/>
                    <a:p>
                      <a:pPr algn="ctr"/>
                      <a:r>
                        <a:rPr lang="en-US" sz="1600" dirty="0"/>
                        <a:t>2.</a:t>
                      </a:r>
                    </a:p>
                  </a:txBody>
                  <a:tcPr marL="32254" marR="32254" marT="16127" marB="16127" anchor="ctr"/>
                </a:tc>
                <a:tc>
                  <a:txBody>
                    <a:bodyPr/>
                    <a:lstStyle/>
                    <a:p>
                      <a:r>
                        <a:rPr lang="en-US" sz="1200" dirty="0" err="1"/>
                        <a:t>PropTypes.array</a:t>
                      </a:r>
                      <a:endParaRPr lang="en-US" sz="1200" dirty="0"/>
                    </a:p>
                  </a:txBody>
                  <a:tcPr marL="32254" marR="32254" marT="16127" marB="16127" anchor="ctr"/>
                </a:tc>
                <a:tc>
                  <a:txBody>
                    <a:bodyPr/>
                    <a:lstStyle/>
                    <a:p>
                      <a:r>
                        <a:rPr lang="en-US" sz="1200" dirty="0"/>
                        <a:t>The props should be an array.</a:t>
                      </a:r>
                    </a:p>
                  </a:txBody>
                  <a:tcPr marL="32254" marR="32254" marT="16127" marB="16127" anchor="ctr"/>
                </a:tc>
                <a:extLst>
                  <a:ext uri="{0D108BD9-81ED-4DB2-BD59-A6C34878D82A}">
                    <a16:rowId xmlns:a16="http://schemas.microsoft.com/office/drawing/2014/main" val="10002"/>
                  </a:ext>
                </a:extLst>
              </a:tr>
              <a:tr h="277595">
                <a:tc>
                  <a:txBody>
                    <a:bodyPr/>
                    <a:lstStyle/>
                    <a:p>
                      <a:pPr algn="ctr"/>
                      <a:r>
                        <a:rPr lang="en-US" sz="1600" dirty="0"/>
                        <a:t>3.</a:t>
                      </a:r>
                    </a:p>
                  </a:txBody>
                  <a:tcPr marL="32254" marR="32254" marT="16127" marB="16127" anchor="ctr"/>
                </a:tc>
                <a:tc>
                  <a:txBody>
                    <a:bodyPr/>
                    <a:lstStyle/>
                    <a:p>
                      <a:r>
                        <a:rPr lang="en-US" sz="1200" dirty="0" err="1"/>
                        <a:t>PropTypes.bool</a:t>
                      </a:r>
                      <a:endParaRPr lang="en-US" sz="1200" dirty="0"/>
                    </a:p>
                  </a:txBody>
                  <a:tcPr marL="32254" marR="32254" marT="16127" marB="16127" anchor="ctr"/>
                </a:tc>
                <a:tc>
                  <a:txBody>
                    <a:bodyPr/>
                    <a:lstStyle/>
                    <a:p>
                      <a:r>
                        <a:rPr lang="en-US" sz="1200" dirty="0"/>
                        <a:t>The props should be a </a:t>
                      </a:r>
                      <a:r>
                        <a:rPr lang="en-US" sz="1200" dirty="0" err="1"/>
                        <a:t>boolean</a:t>
                      </a:r>
                      <a:r>
                        <a:rPr lang="en-US" sz="1200" dirty="0"/>
                        <a:t>.</a:t>
                      </a:r>
                    </a:p>
                  </a:txBody>
                  <a:tcPr marL="32254" marR="32254" marT="16127" marB="16127" anchor="ctr"/>
                </a:tc>
                <a:extLst>
                  <a:ext uri="{0D108BD9-81ED-4DB2-BD59-A6C34878D82A}">
                    <a16:rowId xmlns:a16="http://schemas.microsoft.com/office/drawing/2014/main" val="10003"/>
                  </a:ext>
                </a:extLst>
              </a:tr>
              <a:tr h="277595">
                <a:tc>
                  <a:txBody>
                    <a:bodyPr/>
                    <a:lstStyle/>
                    <a:p>
                      <a:pPr algn="ctr"/>
                      <a:r>
                        <a:rPr lang="en-US" sz="1600" dirty="0"/>
                        <a:t>4.</a:t>
                      </a:r>
                    </a:p>
                  </a:txBody>
                  <a:tcPr marL="32254" marR="32254" marT="16127" marB="16127" anchor="ctr"/>
                </a:tc>
                <a:tc>
                  <a:txBody>
                    <a:bodyPr/>
                    <a:lstStyle/>
                    <a:p>
                      <a:r>
                        <a:rPr lang="en-US" sz="1200" dirty="0" err="1"/>
                        <a:t>PropTypes.func</a:t>
                      </a:r>
                      <a:endParaRPr lang="en-US" sz="1200" dirty="0"/>
                    </a:p>
                  </a:txBody>
                  <a:tcPr marL="32254" marR="32254" marT="16127" marB="16127" anchor="ctr"/>
                </a:tc>
                <a:tc>
                  <a:txBody>
                    <a:bodyPr/>
                    <a:lstStyle/>
                    <a:p>
                      <a:r>
                        <a:rPr lang="en-US" sz="1200" dirty="0"/>
                        <a:t>The props should be a function.</a:t>
                      </a:r>
                    </a:p>
                  </a:txBody>
                  <a:tcPr marL="32254" marR="32254" marT="16127" marB="16127" anchor="ctr"/>
                </a:tc>
                <a:extLst>
                  <a:ext uri="{0D108BD9-81ED-4DB2-BD59-A6C34878D82A}">
                    <a16:rowId xmlns:a16="http://schemas.microsoft.com/office/drawing/2014/main" val="10004"/>
                  </a:ext>
                </a:extLst>
              </a:tr>
              <a:tr h="277595">
                <a:tc>
                  <a:txBody>
                    <a:bodyPr/>
                    <a:lstStyle/>
                    <a:p>
                      <a:pPr algn="ctr"/>
                      <a:r>
                        <a:rPr lang="en-US" sz="1600" dirty="0"/>
                        <a:t>5.</a:t>
                      </a:r>
                    </a:p>
                  </a:txBody>
                  <a:tcPr marL="32254" marR="32254" marT="16127" marB="16127" anchor="ctr"/>
                </a:tc>
                <a:tc>
                  <a:txBody>
                    <a:bodyPr/>
                    <a:lstStyle/>
                    <a:p>
                      <a:r>
                        <a:rPr lang="en-US" sz="1200" dirty="0" err="1"/>
                        <a:t>PropTypes.number</a:t>
                      </a:r>
                      <a:endParaRPr lang="en-US" sz="1200" dirty="0"/>
                    </a:p>
                  </a:txBody>
                  <a:tcPr marL="32254" marR="32254" marT="16127" marB="16127" anchor="ctr"/>
                </a:tc>
                <a:tc>
                  <a:txBody>
                    <a:bodyPr/>
                    <a:lstStyle/>
                    <a:p>
                      <a:r>
                        <a:rPr lang="en-US" sz="1200" dirty="0"/>
                        <a:t>The props should be a number.</a:t>
                      </a:r>
                    </a:p>
                  </a:txBody>
                  <a:tcPr marL="32254" marR="32254" marT="16127" marB="16127" anchor="ctr"/>
                </a:tc>
                <a:extLst>
                  <a:ext uri="{0D108BD9-81ED-4DB2-BD59-A6C34878D82A}">
                    <a16:rowId xmlns:a16="http://schemas.microsoft.com/office/drawing/2014/main" val="10005"/>
                  </a:ext>
                </a:extLst>
              </a:tr>
              <a:tr h="277595">
                <a:tc>
                  <a:txBody>
                    <a:bodyPr/>
                    <a:lstStyle/>
                    <a:p>
                      <a:pPr algn="ctr"/>
                      <a:r>
                        <a:rPr lang="en-US" sz="1600" dirty="0"/>
                        <a:t>6.</a:t>
                      </a:r>
                    </a:p>
                  </a:txBody>
                  <a:tcPr marL="32254" marR="32254" marT="16127" marB="16127" anchor="ctr"/>
                </a:tc>
                <a:tc>
                  <a:txBody>
                    <a:bodyPr/>
                    <a:lstStyle/>
                    <a:p>
                      <a:r>
                        <a:rPr lang="en-US" sz="1200" dirty="0" err="1"/>
                        <a:t>PropTypes.object</a:t>
                      </a:r>
                      <a:endParaRPr lang="en-US" sz="1200" dirty="0"/>
                    </a:p>
                  </a:txBody>
                  <a:tcPr marL="32254" marR="32254" marT="16127" marB="16127" anchor="ctr"/>
                </a:tc>
                <a:tc>
                  <a:txBody>
                    <a:bodyPr/>
                    <a:lstStyle/>
                    <a:p>
                      <a:r>
                        <a:rPr lang="en-US" sz="1200" dirty="0"/>
                        <a:t>The props should be an object.</a:t>
                      </a:r>
                    </a:p>
                  </a:txBody>
                  <a:tcPr marL="32254" marR="32254" marT="16127" marB="16127" anchor="ctr"/>
                </a:tc>
                <a:extLst>
                  <a:ext uri="{0D108BD9-81ED-4DB2-BD59-A6C34878D82A}">
                    <a16:rowId xmlns:a16="http://schemas.microsoft.com/office/drawing/2014/main" val="10006"/>
                  </a:ext>
                </a:extLst>
              </a:tr>
              <a:tr h="277595">
                <a:tc>
                  <a:txBody>
                    <a:bodyPr/>
                    <a:lstStyle/>
                    <a:p>
                      <a:pPr algn="ctr"/>
                      <a:r>
                        <a:rPr lang="en-US" sz="1600" dirty="0"/>
                        <a:t>7.</a:t>
                      </a:r>
                    </a:p>
                  </a:txBody>
                  <a:tcPr marL="32254" marR="32254" marT="16127" marB="16127" anchor="ctr"/>
                </a:tc>
                <a:tc>
                  <a:txBody>
                    <a:bodyPr/>
                    <a:lstStyle/>
                    <a:p>
                      <a:r>
                        <a:rPr lang="en-US" sz="1200" dirty="0" err="1"/>
                        <a:t>PropTypes.string</a:t>
                      </a:r>
                      <a:endParaRPr lang="en-US" sz="1200" dirty="0"/>
                    </a:p>
                  </a:txBody>
                  <a:tcPr marL="32254" marR="32254" marT="16127" marB="16127" anchor="ctr"/>
                </a:tc>
                <a:tc>
                  <a:txBody>
                    <a:bodyPr/>
                    <a:lstStyle/>
                    <a:p>
                      <a:r>
                        <a:rPr lang="en-US" sz="1200" dirty="0"/>
                        <a:t>The props should be a string.</a:t>
                      </a:r>
                    </a:p>
                  </a:txBody>
                  <a:tcPr marL="32254" marR="32254" marT="16127" marB="16127" anchor="ctr"/>
                </a:tc>
                <a:extLst>
                  <a:ext uri="{0D108BD9-81ED-4DB2-BD59-A6C34878D82A}">
                    <a16:rowId xmlns:a16="http://schemas.microsoft.com/office/drawing/2014/main" val="10007"/>
                  </a:ext>
                </a:extLst>
              </a:tr>
              <a:tr h="277595">
                <a:tc>
                  <a:txBody>
                    <a:bodyPr/>
                    <a:lstStyle/>
                    <a:p>
                      <a:pPr algn="ctr"/>
                      <a:r>
                        <a:rPr lang="en-US" sz="1600" dirty="0"/>
                        <a:t>8.</a:t>
                      </a:r>
                    </a:p>
                  </a:txBody>
                  <a:tcPr marL="32254" marR="32254" marT="16127" marB="16127" anchor="ctr"/>
                </a:tc>
                <a:tc>
                  <a:txBody>
                    <a:bodyPr/>
                    <a:lstStyle/>
                    <a:p>
                      <a:r>
                        <a:rPr lang="en-US" sz="1200" dirty="0" err="1"/>
                        <a:t>PropTypes.symbol</a:t>
                      </a:r>
                      <a:endParaRPr lang="en-US" sz="1200" dirty="0"/>
                    </a:p>
                  </a:txBody>
                  <a:tcPr marL="32254" marR="32254" marT="16127" marB="16127" anchor="ctr"/>
                </a:tc>
                <a:tc>
                  <a:txBody>
                    <a:bodyPr/>
                    <a:lstStyle/>
                    <a:p>
                      <a:r>
                        <a:rPr lang="en-US" sz="1200" dirty="0"/>
                        <a:t>The props should be a symbol.</a:t>
                      </a:r>
                    </a:p>
                  </a:txBody>
                  <a:tcPr marL="32254" marR="32254" marT="16127" marB="16127" anchor="ctr"/>
                </a:tc>
                <a:extLst>
                  <a:ext uri="{0D108BD9-81ED-4DB2-BD59-A6C34878D82A}">
                    <a16:rowId xmlns:a16="http://schemas.microsoft.com/office/drawing/2014/main" val="10008"/>
                  </a:ext>
                </a:extLst>
              </a:tr>
              <a:tr h="515533">
                <a:tc>
                  <a:txBody>
                    <a:bodyPr/>
                    <a:lstStyle/>
                    <a:p>
                      <a:pPr algn="ctr"/>
                      <a:r>
                        <a:rPr lang="en-US" sz="1600" dirty="0"/>
                        <a:t>9.</a:t>
                      </a:r>
                    </a:p>
                  </a:txBody>
                  <a:tcPr marL="32254" marR="32254" marT="16127" marB="16127" anchor="ctr"/>
                </a:tc>
                <a:tc>
                  <a:txBody>
                    <a:bodyPr/>
                    <a:lstStyle/>
                    <a:p>
                      <a:r>
                        <a:rPr lang="en-US" sz="1200" dirty="0" err="1"/>
                        <a:t>PropTypes.instanceOf</a:t>
                      </a:r>
                      <a:endParaRPr lang="en-US" sz="1200" dirty="0"/>
                    </a:p>
                  </a:txBody>
                  <a:tcPr marL="32254" marR="32254" marT="16127" marB="16127" anchor="ctr"/>
                </a:tc>
                <a:tc>
                  <a:txBody>
                    <a:bodyPr/>
                    <a:lstStyle/>
                    <a:p>
                      <a:r>
                        <a:rPr lang="en-US" sz="1200" dirty="0"/>
                        <a:t>The props should be an instance of a particular JavaScript class.</a:t>
                      </a:r>
                    </a:p>
                  </a:txBody>
                  <a:tcPr marL="32254" marR="32254" marT="16127" marB="16127" anchor="ctr"/>
                </a:tc>
                <a:extLst>
                  <a:ext uri="{0D108BD9-81ED-4DB2-BD59-A6C34878D82A}">
                    <a16:rowId xmlns:a16="http://schemas.microsoft.com/office/drawing/2014/main" val="10009"/>
                  </a:ext>
                </a:extLst>
              </a:tr>
              <a:tr h="277595">
                <a:tc>
                  <a:txBody>
                    <a:bodyPr/>
                    <a:lstStyle/>
                    <a:p>
                      <a:pPr algn="ctr"/>
                      <a:r>
                        <a:rPr lang="en-US" sz="1600" dirty="0"/>
                        <a:t>10.</a:t>
                      </a:r>
                    </a:p>
                  </a:txBody>
                  <a:tcPr marL="32254" marR="32254" marT="16127" marB="16127" anchor="ctr"/>
                </a:tc>
                <a:tc>
                  <a:txBody>
                    <a:bodyPr/>
                    <a:lstStyle/>
                    <a:p>
                      <a:r>
                        <a:rPr lang="en-US" sz="1200" dirty="0" err="1"/>
                        <a:t>PropTypes.isRequired</a:t>
                      </a:r>
                      <a:endParaRPr lang="en-US" sz="1200" dirty="0"/>
                    </a:p>
                  </a:txBody>
                  <a:tcPr marL="32254" marR="32254" marT="16127" marB="16127" anchor="ctr"/>
                </a:tc>
                <a:tc>
                  <a:txBody>
                    <a:bodyPr/>
                    <a:lstStyle/>
                    <a:p>
                      <a:r>
                        <a:rPr lang="en-US" sz="1200" dirty="0"/>
                        <a:t>The props must be provided.</a:t>
                      </a:r>
                    </a:p>
                  </a:txBody>
                  <a:tcPr marL="32254" marR="32254" marT="16127" marB="16127" anchor="ctr"/>
                </a:tc>
                <a:extLst>
                  <a:ext uri="{0D108BD9-81ED-4DB2-BD59-A6C34878D82A}">
                    <a16:rowId xmlns:a16="http://schemas.microsoft.com/office/drawing/2014/main" val="10010"/>
                  </a:ext>
                </a:extLst>
              </a:tr>
              <a:tr h="277595">
                <a:tc>
                  <a:txBody>
                    <a:bodyPr/>
                    <a:lstStyle/>
                    <a:p>
                      <a:pPr algn="ctr"/>
                      <a:r>
                        <a:rPr lang="en-US" sz="1600" dirty="0"/>
                        <a:t>11.</a:t>
                      </a:r>
                    </a:p>
                  </a:txBody>
                  <a:tcPr marL="32254" marR="32254" marT="16127" marB="16127" anchor="ctr"/>
                </a:tc>
                <a:tc>
                  <a:txBody>
                    <a:bodyPr/>
                    <a:lstStyle/>
                    <a:p>
                      <a:r>
                        <a:rPr lang="en-US" sz="1200" dirty="0" err="1"/>
                        <a:t>PropTypes.element</a:t>
                      </a:r>
                      <a:endParaRPr lang="en-US" sz="1200" dirty="0"/>
                    </a:p>
                  </a:txBody>
                  <a:tcPr marL="32254" marR="32254" marT="16127" marB="16127" anchor="ctr"/>
                </a:tc>
                <a:tc>
                  <a:txBody>
                    <a:bodyPr/>
                    <a:lstStyle/>
                    <a:p>
                      <a:r>
                        <a:rPr lang="en-US" sz="1200" dirty="0"/>
                        <a:t>The props must be an element.</a:t>
                      </a:r>
                    </a:p>
                  </a:txBody>
                  <a:tcPr marL="32254" marR="32254" marT="16127" marB="16127" anchor="ctr"/>
                </a:tc>
                <a:extLst>
                  <a:ext uri="{0D108BD9-81ED-4DB2-BD59-A6C34878D82A}">
                    <a16:rowId xmlns:a16="http://schemas.microsoft.com/office/drawing/2014/main" val="10011"/>
                  </a:ext>
                </a:extLst>
              </a:tr>
              <a:tr h="753471">
                <a:tc>
                  <a:txBody>
                    <a:bodyPr/>
                    <a:lstStyle/>
                    <a:p>
                      <a:pPr algn="ctr"/>
                      <a:r>
                        <a:rPr lang="en-US" sz="1600" dirty="0"/>
                        <a:t>12.</a:t>
                      </a:r>
                    </a:p>
                  </a:txBody>
                  <a:tcPr marL="32254" marR="32254" marT="16127" marB="16127" anchor="ctr"/>
                </a:tc>
                <a:tc>
                  <a:txBody>
                    <a:bodyPr/>
                    <a:lstStyle/>
                    <a:p>
                      <a:r>
                        <a:rPr lang="en-US" sz="1200" dirty="0" err="1"/>
                        <a:t>PropTypes.node</a:t>
                      </a:r>
                      <a:endParaRPr lang="en-US" sz="1200" dirty="0"/>
                    </a:p>
                  </a:txBody>
                  <a:tcPr marL="32254" marR="32254" marT="16127" marB="16127" anchor="ctr"/>
                </a:tc>
                <a:tc>
                  <a:txBody>
                    <a:bodyPr/>
                    <a:lstStyle/>
                    <a:p>
                      <a:r>
                        <a:rPr lang="en-US" sz="1200" dirty="0"/>
                        <a:t>The props can render anything: numbers, strings, elements or an array (or fragment) containing these types.</a:t>
                      </a:r>
                    </a:p>
                  </a:txBody>
                  <a:tcPr marL="32254" marR="32254" marT="16127" marB="16127" anchor="ctr"/>
                </a:tc>
                <a:extLst>
                  <a:ext uri="{0D108BD9-81ED-4DB2-BD59-A6C34878D82A}">
                    <a16:rowId xmlns:a16="http://schemas.microsoft.com/office/drawing/2014/main" val="10012"/>
                  </a:ext>
                </a:extLst>
              </a:tr>
              <a:tr h="414409">
                <a:tc>
                  <a:txBody>
                    <a:bodyPr/>
                    <a:lstStyle/>
                    <a:p>
                      <a:pPr algn="ctr"/>
                      <a:r>
                        <a:rPr lang="en-US" sz="1600" dirty="0"/>
                        <a:t>13.</a:t>
                      </a:r>
                    </a:p>
                  </a:txBody>
                  <a:tcPr marL="32254" marR="32254" marT="16127" marB="16127" anchor="ctr"/>
                </a:tc>
                <a:tc>
                  <a:txBody>
                    <a:bodyPr/>
                    <a:lstStyle/>
                    <a:p>
                      <a:r>
                        <a:rPr lang="en-US" sz="1200" dirty="0" err="1"/>
                        <a:t>PropTypes.oneOf</a:t>
                      </a:r>
                      <a:r>
                        <a:rPr lang="en-US" sz="1200" dirty="0"/>
                        <a:t>()</a:t>
                      </a:r>
                    </a:p>
                  </a:txBody>
                  <a:tcPr marL="32254" marR="32254" marT="16127" marB="16127" anchor="ctr"/>
                </a:tc>
                <a:tc>
                  <a:txBody>
                    <a:bodyPr/>
                    <a:lstStyle/>
                    <a:p>
                      <a:r>
                        <a:rPr lang="en-US" sz="1200" dirty="0"/>
                        <a:t>The props should be one of several types of specific values.</a:t>
                      </a:r>
                    </a:p>
                  </a:txBody>
                  <a:tcPr marL="32254" marR="32254" marT="16127" marB="16127" anchor="ctr"/>
                </a:tc>
                <a:extLst>
                  <a:ext uri="{0D108BD9-81ED-4DB2-BD59-A6C34878D82A}">
                    <a16:rowId xmlns:a16="http://schemas.microsoft.com/office/drawing/2014/main" val="10013"/>
                  </a:ext>
                </a:extLst>
              </a:tr>
              <a:tr h="414409">
                <a:tc>
                  <a:txBody>
                    <a:bodyPr/>
                    <a:lstStyle/>
                    <a:p>
                      <a:pPr algn="ctr"/>
                      <a:r>
                        <a:rPr lang="en-US" sz="1600" dirty="0"/>
                        <a:t>14.</a:t>
                      </a:r>
                    </a:p>
                  </a:txBody>
                  <a:tcPr marL="32254" marR="32254" marT="16127" marB="16127" anchor="ctr"/>
                </a:tc>
                <a:tc>
                  <a:txBody>
                    <a:bodyPr/>
                    <a:lstStyle/>
                    <a:p>
                      <a:r>
                        <a:rPr lang="en-US" sz="1200" dirty="0" err="1"/>
                        <a:t>PropTypes.oneOfType</a:t>
                      </a:r>
                      <a:r>
                        <a:rPr lang="en-US" sz="1200" dirty="0"/>
                        <a:t>([</a:t>
                      </a:r>
                      <a:r>
                        <a:rPr lang="en-US" sz="1200" dirty="0" err="1"/>
                        <a:t>PropTypes.string,PropTypes.number</a:t>
                      </a:r>
                      <a:r>
                        <a:rPr lang="en-US" sz="1200" dirty="0"/>
                        <a:t>])</a:t>
                      </a:r>
                    </a:p>
                  </a:txBody>
                  <a:tcPr marL="32254" marR="32254" marT="16127" marB="16127" anchor="ctr"/>
                </a:tc>
                <a:tc>
                  <a:txBody>
                    <a:bodyPr/>
                    <a:lstStyle/>
                    <a:p>
                      <a:r>
                        <a:rPr lang="en-US" sz="1200" dirty="0"/>
                        <a:t>The props should be an object that could be one of many t</a:t>
                      </a:r>
                    </a:p>
                  </a:txBody>
                  <a:tcPr marL="32254" marR="32254" marT="16127" marB="16127" anchor="ctr"/>
                </a:tc>
                <a:extLst>
                  <a:ext uri="{0D108BD9-81ED-4DB2-BD59-A6C34878D82A}">
                    <a16:rowId xmlns:a16="http://schemas.microsoft.com/office/drawing/2014/main" val="1001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179" y="941444"/>
            <a:ext cx="8329642" cy="4975111"/>
          </a:xfrm>
        </p:spPr>
        <p:txBody>
          <a:bodyPr>
            <a:noAutofit/>
          </a:bodyPr>
          <a:lstStyle/>
          <a:p>
            <a:pPr algn="ctr"/>
            <a:r>
              <a:rPr lang="en-US" sz="3600" dirty="0">
                <a:solidFill>
                  <a:schemeClr val="tx1"/>
                </a:solidFill>
              </a:rPr>
              <a:t>we are </a:t>
            </a:r>
            <a:r>
              <a:rPr lang="en-US" sz="3600" dirty="0">
                <a:solidFill>
                  <a:srgbClr val="FF0000"/>
                </a:solidFill>
              </a:rPr>
              <a:t>creating an App component </a:t>
            </a:r>
            <a:r>
              <a:rPr lang="en-US" sz="3600" dirty="0">
                <a:solidFill>
                  <a:schemeClr val="tx1"/>
                </a:solidFill>
              </a:rPr>
              <a:t>which </a:t>
            </a:r>
            <a:r>
              <a:rPr lang="en-US" sz="3600" dirty="0">
                <a:solidFill>
                  <a:srgbClr val="FF0000"/>
                </a:solidFill>
              </a:rPr>
              <a:t>contains all the props </a:t>
            </a:r>
            <a:r>
              <a:rPr lang="en-US" sz="3600" dirty="0">
                <a:solidFill>
                  <a:schemeClr val="tx1"/>
                </a:solidFill>
              </a:rPr>
              <a:t>that we need. </a:t>
            </a:r>
            <a:br>
              <a:rPr lang="en-US" sz="3600" dirty="0">
                <a:solidFill>
                  <a:schemeClr val="tx1"/>
                </a:solidFill>
              </a:rPr>
            </a:br>
            <a:br>
              <a:rPr lang="en-US" sz="3600" dirty="0">
                <a:solidFill>
                  <a:schemeClr val="tx1"/>
                </a:solidFill>
              </a:rPr>
            </a:br>
            <a:r>
              <a:rPr lang="en-US" sz="3600" dirty="0">
                <a:solidFill>
                  <a:schemeClr val="tx1"/>
                </a:solidFill>
              </a:rPr>
              <a:t>In this example, </a:t>
            </a:r>
            <a:r>
              <a:rPr lang="en-US" sz="3600" b="1" dirty="0">
                <a:solidFill>
                  <a:srgbClr val="FF0000"/>
                </a:solidFill>
              </a:rPr>
              <a:t>App.propTypes</a:t>
            </a:r>
            <a:r>
              <a:rPr lang="en-US" sz="3600" dirty="0">
                <a:solidFill>
                  <a:srgbClr val="FF0000"/>
                </a:solidFill>
              </a:rPr>
              <a:t> </a:t>
            </a:r>
            <a:r>
              <a:rPr lang="en-US" sz="3600" dirty="0">
                <a:solidFill>
                  <a:schemeClr val="tx1"/>
                </a:solidFill>
              </a:rPr>
              <a:t>is used for props validation. </a:t>
            </a:r>
            <a:br>
              <a:rPr lang="en-US" sz="3600" dirty="0">
                <a:solidFill>
                  <a:schemeClr val="tx1"/>
                </a:solidFill>
              </a:rPr>
            </a:br>
            <a:br>
              <a:rPr lang="en-US" sz="3600" dirty="0">
                <a:solidFill>
                  <a:schemeClr val="tx1"/>
                </a:solidFill>
              </a:rPr>
            </a:br>
            <a:r>
              <a:rPr lang="en-US" sz="3600" dirty="0">
                <a:solidFill>
                  <a:schemeClr val="tx1"/>
                </a:solidFill>
              </a:rPr>
              <a:t>For props validation, you must have to add this line: </a:t>
            </a:r>
            <a:br>
              <a:rPr lang="en-US" sz="3600" dirty="0">
                <a:solidFill>
                  <a:schemeClr val="tx1"/>
                </a:solidFill>
              </a:rPr>
            </a:br>
            <a:r>
              <a:rPr lang="en-US" sz="3200" b="1" dirty="0">
                <a:solidFill>
                  <a:srgbClr val="FF0000"/>
                </a:solidFill>
              </a:rPr>
              <a:t>import </a:t>
            </a:r>
            <a:r>
              <a:rPr lang="en-US" sz="3200" b="1" dirty="0" err="1">
                <a:solidFill>
                  <a:srgbClr val="FF0000"/>
                </a:solidFill>
              </a:rPr>
              <a:t>propTypes</a:t>
            </a:r>
            <a:r>
              <a:rPr lang="en-US" sz="3200" b="1" dirty="0">
                <a:solidFill>
                  <a:srgbClr val="FF0000"/>
                </a:solidFill>
              </a:rPr>
              <a:t> from 'prop-types'</a:t>
            </a:r>
            <a:r>
              <a:rPr lang="en-US" sz="3200" dirty="0">
                <a:solidFill>
                  <a:srgbClr val="FF0000"/>
                </a:solidFill>
              </a:rPr>
              <a:t> in </a:t>
            </a:r>
            <a:r>
              <a:rPr lang="en-US" sz="3200" b="1" dirty="0">
                <a:solidFill>
                  <a:srgbClr val="FF0000"/>
                </a:solidFill>
              </a:rPr>
              <a:t>App.js file</a:t>
            </a:r>
            <a:r>
              <a:rPr lang="en-US" sz="3200" dirty="0">
                <a:solidFill>
                  <a:srgbClr val="FF0000"/>
                </a:solidFill>
              </a:rPr>
              <a:t>.</a:t>
            </a:r>
            <a:endParaRPr lang="en-US" sz="36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429520" y="142852"/>
            <a:ext cx="1298176" cy="584775"/>
          </a:xfrm>
          <a:prstGeom prst="rect">
            <a:avLst/>
          </a:prstGeom>
        </p:spPr>
        <p:txBody>
          <a:bodyPr wrap="none">
            <a:spAutoFit/>
          </a:bodyPr>
          <a:lstStyle/>
          <a:p>
            <a:r>
              <a:rPr lang="en-US" sz="3200" b="1" dirty="0"/>
              <a:t>App.js</a:t>
            </a:r>
            <a:endParaRPr lang="en-US" sz="3200" dirty="0"/>
          </a:p>
        </p:txBody>
      </p:sp>
      <p:sp>
        <p:nvSpPr>
          <p:cNvPr id="5" name="TextBox 4">
            <a:extLst>
              <a:ext uri="{FF2B5EF4-FFF2-40B4-BE49-F238E27FC236}">
                <a16:creationId xmlns:a16="http://schemas.microsoft.com/office/drawing/2014/main" id="{3F3E04A7-1849-6E15-646B-FF7EDCF5AD1E}"/>
              </a:ext>
            </a:extLst>
          </p:cNvPr>
          <p:cNvSpPr txBox="1"/>
          <p:nvPr/>
        </p:nvSpPr>
        <p:spPr>
          <a:xfrm>
            <a:off x="9207" y="435239"/>
            <a:ext cx="8953769" cy="4862870"/>
          </a:xfrm>
          <a:prstGeom prst="rect">
            <a:avLst/>
          </a:prstGeom>
          <a:noFill/>
        </p:spPr>
        <p:txBody>
          <a:bodyPr wrap="square">
            <a:spAutoFit/>
          </a:bodyPr>
          <a:lstStyle/>
          <a:p>
            <a:r>
              <a:rPr lang="en-IN" sz="1600" b="0" dirty="0">
                <a:solidFill>
                  <a:srgbClr val="0000FF"/>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React, { Component } </a:t>
            </a:r>
            <a:r>
              <a:rPr lang="en-IN" sz="1600" b="0" dirty="0">
                <a:solidFill>
                  <a:srgbClr val="0000FF"/>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'react'</a:t>
            </a:r>
            <a:r>
              <a:rPr lang="en-IN" sz="1600" b="0" dirty="0">
                <a:solidFill>
                  <a:srgbClr val="000000"/>
                </a:solidFill>
                <a:effectLst/>
                <a:latin typeface="Consolas" panose="020B0609020204030204" pitchFamily="49" charset="0"/>
              </a:rPr>
              <a:t>;  </a:t>
            </a:r>
          </a:p>
          <a:p>
            <a:r>
              <a:rPr lang="en-IN" sz="1600" b="0" dirty="0">
                <a:solidFill>
                  <a:srgbClr val="0000FF"/>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PropTypes</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'prop-types'</a:t>
            </a:r>
            <a:r>
              <a:rPr lang="en-IN" sz="1600" b="0" dirty="0">
                <a:solidFill>
                  <a:srgbClr val="000000"/>
                </a:solidFill>
                <a:effectLst/>
                <a:latin typeface="Consolas" panose="020B0609020204030204" pitchFamily="49" charset="0"/>
              </a:rPr>
              <a:t>;  </a:t>
            </a:r>
          </a:p>
          <a:p>
            <a:r>
              <a:rPr lang="en-IN" sz="1600" b="0" dirty="0">
                <a:solidFill>
                  <a:srgbClr val="0000FF"/>
                </a:solidFill>
                <a:effectLst/>
                <a:latin typeface="Consolas" panose="020B0609020204030204" pitchFamily="49" charset="0"/>
              </a:rPr>
              <a:t>class</a:t>
            </a:r>
            <a:r>
              <a:rPr lang="en-IN" sz="1600" b="0" dirty="0">
                <a:solidFill>
                  <a:srgbClr val="000000"/>
                </a:solidFill>
                <a:effectLst/>
                <a:latin typeface="Consolas" panose="020B0609020204030204" pitchFamily="49" charset="0"/>
              </a:rPr>
              <a:t> App </a:t>
            </a:r>
            <a:r>
              <a:rPr lang="en-IN" sz="1600" b="0" dirty="0">
                <a:solidFill>
                  <a:srgbClr val="0000FF"/>
                </a:solidFill>
                <a:effectLst/>
                <a:latin typeface="Consolas" panose="020B0609020204030204" pitchFamily="49" charset="0"/>
              </a:rPr>
              <a:t>extends</a:t>
            </a:r>
            <a:r>
              <a:rPr lang="en-IN" sz="1600" b="0" dirty="0">
                <a:solidFill>
                  <a:srgbClr val="000000"/>
                </a:solidFill>
                <a:effectLst/>
                <a:latin typeface="Consolas" panose="020B0609020204030204" pitchFamily="49" charset="0"/>
              </a:rPr>
              <a:t> </a:t>
            </a:r>
            <a:r>
              <a:rPr lang="en-IN" sz="1600" b="0" dirty="0" err="1">
                <a:solidFill>
                  <a:srgbClr val="000000"/>
                </a:solidFill>
                <a:effectLst/>
                <a:latin typeface="Consolas" panose="020B0609020204030204" pitchFamily="49" charset="0"/>
              </a:rPr>
              <a:t>React.Component</a:t>
            </a:r>
            <a:r>
              <a:rPr lang="en-IN" sz="1600" b="0" dirty="0">
                <a:solidFill>
                  <a:srgbClr val="000000"/>
                </a:solidFill>
                <a:effectLst/>
                <a:latin typeface="Consolas" panose="020B0609020204030204" pitchFamily="49" charset="0"/>
              </a:rPr>
              <a:t> {  </a:t>
            </a:r>
          </a:p>
          <a:p>
            <a:r>
              <a:rPr lang="en-IN" sz="1600" b="0" dirty="0">
                <a:solidFill>
                  <a:srgbClr val="000000"/>
                </a:solidFill>
                <a:effectLst/>
                <a:latin typeface="Consolas" panose="020B0609020204030204" pitchFamily="49" charset="0"/>
              </a:rPr>
              <a:t>   render() {  </a:t>
            </a:r>
          </a:p>
          <a:p>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return</a:t>
            </a:r>
            <a:r>
              <a:rPr lang="en-IN" sz="1600" b="0" dirty="0">
                <a:solidFill>
                  <a:srgbClr val="000000"/>
                </a:solidFill>
                <a:effectLst/>
                <a:latin typeface="Consolas" panose="020B0609020204030204" pitchFamily="49" charset="0"/>
              </a:rPr>
              <a:t> (  </a:t>
            </a:r>
          </a:p>
          <a:p>
            <a:r>
              <a:rPr lang="en-IN" sz="16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&lt;div&gt;</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&lt;h1&gt;</a:t>
            </a:r>
            <a:r>
              <a:rPr lang="en-IN" sz="1600" b="0" dirty="0">
                <a:solidFill>
                  <a:srgbClr val="000000"/>
                </a:solidFill>
                <a:effectLst/>
                <a:latin typeface="Consolas" panose="020B0609020204030204" pitchFamily="49" charset="0"/>
              </a:rPr>
              <a:t>ReactJS Props validation example</a:t>
            </a:r>
            <a:r>
              <a:rPr lang="en-IN" sz="1600" b="0" dirty="0">
                <a:solidFill>
                  <a:srgbClr val="800000"/>
                </a:solidFill>
                <a:effectLst/>
                <a:latin typeface="Consolas" panose="020B0609020204030204" pitchFamily="49" charset="0"/>
              </a:rPr>
              <a:t>&lt;/h1&gt;</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&lt;table&gt;</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&lt;tr&gt;&lt;</a:t>
            </a:r>
            <a:r>
              <a:rPr lang="en-IN" sz="1600" b="0" dirty="0" err="1">
                <a:solidFill>
                  <a:srgbClr val="800000"/>
                </a:solidFill>
                <a:effectLst/>
                <a:latin typeface="Consolas" panose="020B0609020204030204" pitchFamily="49" charset="0"/>
              </a:rPr>
              <a:t>th</a:t>
            </a:r>
            <a:r>
              <a:rPr lang="en-IN" sz="1600" b="0" dirty="0">
                <a:solidFill>
                  <a:srgbClr val="800000"/>
                </a:solidFill>
                <a:effectLst/>
                <a:latin typeface="Consolas" panose="020B0609020204030204" pitchFamily="49" charset="0"/>
              </a:rPr>
              <a:t>&gt;</a:t>
            </a:r>
            <a:r>
              <a:rPr lang="en-IN" sz="1600" b="0" dirty="0">
                <a:solidFill>
                  <a:srgbClr val="000000"/>
                </a:solidFill>
                <a:effectLst/>
                <a:latin typeface="Consolas" panose="020B0609020204030204" pitchFamily="49" charset="0"/>
              </a:rPr>
              <a:t>Type</a:t>
            </a:r>
            <a:r>
              <a:rPr lang="en-IN" sz="1600" b="0" dirty="0">
                <a:solidFill>
                  <a:srgbClr val="800000"/>
                </a:solidFill>
                <a:effectLst/>
                <a:latin typeface="Consolas" panose="020B0609020204030204" pitchFamily="49" charset="0"/>
              </a:rPr>
              <a:t>&lt;/</a:t>
            </a:r>
            <a:r>
              <a:rPr lang="en-IN" sz="1600" b="0" dirty="0" err="1">
                <a:solidFill>
                  <a:srgbClr val="800000"/>
                </a:solidFill>
                <a:effectLst/>
                <a:latin typeface="Consolas" panose="020B0609020204030204" pitchFamily="49" charset="0"/>
              </a:rPr>
              <a:t>th</a:t>
            </a:r>
            <a:r>
              <a:rPr lang="en-IN" sz="1600" b="0" dirty="0">
                <a:solidFill>
                  <a:srgbClr val="800000"/>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a:t>
            </a:r>
            <a:r>
              <a:rPr lang="en-IN" sz="1600" b="0" dirty="0" err="1">
                <a:solidFill>
                  <a:srgbClr val="800000"/>
                </a:solidFill>
                <a:effectLst/>
                <a:latin typeface="Consolas" panose="020B0609020204030204" pitchFamily="49" charset="0"/>
              </a:rPr>
              <a:t>th</a:t>
            </a:r>
            <a:r>
              <a:rPr lang="en-IN" sz="1600" b="0" dirty="0">
                <a:solidFill>
                  <a:srgbClr val="800000"/>
                </a:solidFill>
                <a:effectLst/>
                <a:latin typeface="Consolas" panose="020B0609020204030204" pitchFamily="49" charset="0"/>
              </a:rPr>
              <a:t>&gt;</a:t>
            </a:r>
            <a:r>
              <a:rPr lang="en-IN" sz="1600" b="0" dirty="0">
                <a:solidFill>
                  <a:srgbClr val="000000"/>
                </a:solidFill>
                <a:effectLst/>
                <a:latin typeface="Consolas" panose="020B0609020204030204" pitchFamily="49" charset="0"/>
              </a:rPr>
              <a:t>Value</a:t>
            </a:r>
            <a:r>
              <a:rPr lang="en-IN" sz="1600" b="0" dirty="0">
                <a:solidFill>
                  <a:srgbClr val="800000"/>
                </a:solidFill>
                <a:effectLst/>
                <a:latin typeface="Consolas" panose="020B0609020204030204" pitchFamily="49" charset="0"/>
              </a:rPr>
              <a:t>&lt;/</a:t>
            </a:r>
            <a:r>
              <a:rPr lang="en-IN" sz="1600" b="0" dirty="0" err="1">
                <a:solidFill>
                  <a:srgbClr val="800000"/>
                </a:solidFill>
                <a:effectLst/>
                <a:latin typeface="Consolas" panose="020B0609020204030204" pitchFamily="49" charset="0"/>
              </a:rPr>
              <a:t>th</a:t>
            </a:r>
            <a:r>
              <a:rPr lang="en-IN" sz="1600" b="0" dirty="0">
                <a:solidFill>
                  <a:srgbClr val="800000"/>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&lt;/tr&gt;</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&lt;tr&gt;&lt;td&gt;</a:t>
            </a:r>
            <a:r>
              <a:rPr lang="en-IN" sz="1600" b="0" dirty="0">
                <a:solidFill>
                  <a:srgbClr val="000000"/>
                </a:solidFill>
                <a:effectLst/>
                <a:latin typeface="Consolas" panose="020B0609020204030204" pitchFamily="49" charset="0"/>
              </a:rPr>
              <a:t>Array</a:t>
            </a:r>
            <a:r>
              <a:rPr lang="en-IN" sz="1600" b="0" dirty="0">
                <a:solidFill>
                  <a:srgbClr val="800000"/>
                </a:solidFill>
                <a:effectLst/>
                <a:latin typeface="Consolas" panose="020B0609020204030204" pitchFamily="49" charset="0"/>
              </a:rPr>
              <a:t>&lt;/td&gt;</a:t>
            </a:r>
            <a:r>
              <a:rPr lang="en-IN" sz="16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&lt;td&gt;</a:t>
            </a:r>
            <a:r>
              <a:rPr lang="en-IN" sz="1600" b="0" dirty="0">
                <a:solidFill>
                  <a:srgbClr val="0000FF"/>
                </a:solidFill>
                <a:effectLst/>
                <a:latin typeface="Consolas" panose="020B0609020204030204" pitchFamily="49" charset="0"/>
              </a:rPr>
              <a:t>{</a:t>
            </a:r>
            <a:r>
              <a:rPr lang="en-IN" sz="1600" b="0" dirty="0" err="1">
                <a:solidFill>
                  <a:srgbClr val="0000FF"/>
                </a:solidFill>
                <a:effectLst/>
                <a:latin typeface="Consolas" panose="020B0609020204030204" pitchFamily="49" charset="0"/>
              </a:rPr>
              <a:t>this</a:t>
            </a:r>
            <a:r>
              <a:rPr lang="en-IN" sz="1600" b="0" dirty="0" err="1">
                <a:solidFill>
                  <a:srgbClr val="000000"/>
                </a:solidFill>
                <a:effectLst/>
                <a:latin typeface="Consolas" panose="020B0609020204030204" pitchFamily="49" charset="0"/>
              </a:rPr>
              <a:t>.props.propArray</a:t>
            </a:r>
            <a:r>
              <a:rPr lang="en-IN" sz="1600" b="0" dirty="0">
                <a:solidFill>
                  <a:srgbClr val="0000FF"/>
                </a:solidFill>
                <a:effectLst/>
                <a:latin typeface="Consolas" panose="020B0609020204030204" pitchFamily="49" charset="0"/>
              </a:rPr>
              <a:t>}</a:t>
            </a:r>
            <a:r>
              <a:rPr lang="en-IN" sz="1600" b="0" dirty="0">
                <a:solidFill>
                  <a:srgbClr val="800000"/>
                </a:solidFill>
                <a:effectLst/>
                <a:latin typeface="Consolas" panose="020B0609020204030204" pitchFamily="49" charset="0"/>
              </a:rPr>
              <a:t>&lt;/td&gt;</a:t>
            </a:r>
            <a:r>
              <a:rPr lang="en-IN" sz="16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&lt;/tr&gt;</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&lt;tr&gt;&lt;td&gt;</a:t>
            </a:r>
            <a:r>
              <a:rPr lang="en-IN" sz="1600" b="0" dirty="0">
                <a:solidFill>
                  <a:srgbClr val="000000"/>
                </a:solidFill>
                <a:effectLst/>
                <a:latin typeface="Consolas" panose="020B0609020204030204" pitchFamily="49" charset="0"/>
              </a:rPr>
              <a:t>Boolean</a:t>
            </a:r>
            <a:r>
              <a:rPr lang="en-IN" sz="1600" b="0" dirty="0">
                <a:solidFill>
                  <a:srgbClr val="800000"/>
                </a:solidFill>
                <a:effectLst/>
                <a:latin typeface="Consolas" panose="020B0609020204030204" pitchFamily="49" charset="0"/>
              </a:rPr>
              <a:t>&lt;/td&gt;&lt;td&gt;</a:t>
            </a:r>
            <a:r>
              <a:rPr lang="en-IN" sz="1600" b="0" dirty="0">
                <a:solidFill>
                  <a:srgbClr val="0000FF"/>
                </a:solidFill>
                <a:effectLst/>
                <a:latin typeface="Consolas" panose="020B0609020204030204" pitchFamily="49" charset="0"/>
              </a:rPr>
              <a:t>{</a:t>
            </a:r>
            <a:r>
              <a:rPr lang="en-IN" sz="1600" b="0" dirty="0" err="1">
                <a:solidFill>
                  <a:srgbClr val="0000FF"/>
                </a:solidFill>
                <a:effectLst/>
                <a:latin typeface="Consolas" panose="020B0609020204030204" pitchFamily="49" charset="0"/>
              </a:rPr>
              <a:t>this</a:t>
            </a:r>
            <a:r>
              <a:rPr lang="en-IN" sz="1600" b="0" dirty="0" err="1">
                <a:solidFill>
                  <a:srgbClr val="000000"/>
                </a:solidFill>
                <a:effectLst/>
                <a:latin typeface="Consolas" panose="020B0609020204030204" pitchFamily="49" charset="0"/>
              </a:rPr>
              <a:t>.props.propBool</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"true"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"False"</a:t>
            </a:r>
            <a:r>
              <a:rPr lang="en-IN" sz="1600" b="0" dirty="0">
                <a:solidFill>
                  <a:srgbClr val="0000FF"/>
                </a:solidFill>
                <a:effectLst/>
                <a:latin typeface="Consolas" panose="020B0609020204030204" pitchFamily="49" charset="0"/>
              </a:rPr>
              <a:t>}</a:t>
            </a:r>
            <a:r>
              <a:rPr lang="en-IN" sz="1600" b="0" dirty="0">
                <a:solidFill>
                  <a:srgbClr val="800000"/>
                </a:solidFill>
                <a:effectLst/>
                <a:latin typeface="Consolas" panose="020B0609020204030204" pitchFamily="49" charset="0"/>
              </a:rPr>
              <a:t>&lt;/td&gt;&lt;/tr&gt;</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&lt;tr&gt;&lt;td&gt;</a:t>
            </a:r>
            <a:r>
              <a:rPr lang="en-IN" sz="1600" b="0" dirty="0">
                <a:solidFill>
                  <a:srgbClr val="000000"/>
                </a:solidFill>
                <a:effectLst/>
                <a:latin typeface="Consolas" panose="020B0609020204030204" pitchFamily="49" charset="0"/>
              </a:rPr>
              <a:t>Function</a:t>
            </a:r>
            <a:r>
              <a:rPr lang="en-IN" sz="1600" b="0" dirty="0">
                <a:solidFill>
                  <a:srgbClr val="800000"/>
                </a:solidFill>
                <a:effectLst/>
                <a:latin typeface="Consolas" panose="020B0609020204030204" pitchFamily="49" charset="0"/>
              </a:rPr>
              <a:t>&lt;/td&gt;&lt;td&gt;</a:t>
            </a:r>
            <a:r>
              <a:rPr lang="en-IN" sz="1600" b="0" dirty="0">
                <a:solidFill>
                  <a:srgbClr val="0000FF"/>
                </a:solidFill>
                <a:effectLst/>
                <a:latin typeface="Consolas" panose="020B0609020204030204" pitchFamily="49" charset="0"/>
              </a:rPr>
              <a:t>{</a:t>
            </a:r>
            <a:r>
              <a:rPr lang="en-IN" sz="1600" b="0" dirty="0" err="1">
                <a:solidFill>
                  <a:srgbClr val="0000FF"/>
                </a:solidFill>
                <a:effectLst/>
                <a:latin typeface="Consolas" panose="020B0609020204030204" pitchFamily="49" charset="0"/>
              </a:rPr>
              <a:t>this</a:t>
            </a:r>
            <a:r>
              <a:rPr lang="en-IN" sz="1600" b="0" dirty="0" err="1">
                <a:solidFill>
                  <a:srgbClr val="000000"/>
                </a:solidFill>
                <a:effectLst/>
                <a:latin typeface="Consolas" panose="020B0609020204030204" pitchFamily="49" charset="0"/>
              </a:rPr>
              <a:t>.props.propFunc</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5</a:t>
            </a:r>
            <a:r>
              <a:rPr lang="en-IN" sz="1600" b="0" dirty="0">
                <a:solidFill>
                  <a:srgbClr val="000000"/>
                </a:solidFill>
                <a:effectLst/>
                <a:latin typeface="Consolas" panose="020B0609020204030204" pitchFamily="49" charset="0"/>
              </a:rPr>
              <a:t>)</a:t>
            </a:r>
            <a:r>
              <a:rPr lang="en-IN" sz="1600" b="0" dirty="0">
                <a:solidFill>
                  <a:srgbClr val="0000FF"/>
                </a:solidFill>
                <a:effectLst/>
                <a:latin typeface="Consolas" panose="020B0609020204030204" pitchFamily="49" charset="0"/>
              </a:rPr>
              <a:t>}</a:t>
            </a:r>
            <a:r>
              <a:rPr lang="en-IN" sz="1600" b="0" dirty="0">
                <a:solidFill>
                  <a:srgbClr val="800000"/>
                </a:solidFill>
                <a:effectLst/>
                <a:latin typeface="Consolas" panose="020B0609020204030204" pitchFamily="49" charset="0"/>
              </a:rPr>
              <a:t>&lt;/td&gt;&lt;/tr&gt;</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&lt;tr&gt;&lt;td&gt;</a:t>
            </a:r>
            <a:r>
              <a:rPr lang="en-IN" sz="1600" b="0" dirty="0">
                <a:solidFill>
                  <a:srgbClr val="000000"/>
                </a:solidFill>
                <a:effectLst/>
                <a:latin typeface="Consolas" panose="020B0609020204030204" pitchFamily="49" charset="0"/>
              </a:rPr>
              <a:t>String</a:t>
            </a:r>
            <a:r>
              <a:rPr lang="en-IN" sz="1600" b="0" dirty="0">
                <a:solidFill>
                  <a:srgbClr val="800000"/>
                </a:solidFill>
                <a:effectLst/>
                <a:latin typeface="Consolas" panose="020B0609020204030204" pitchFamily="49" charset="0"/>
              </a:rPr>
              <a:t>&lt;/td&gt;&lt;td&gt;</a:t>
            </a:r>
            <a:r>
              <a:rPr lang="en-IN" sz="1600" b="0" dirty="0">
                <a:solidFill>
                  <a:srgbClr val="0000FF"/>
                </a:solidFill>
                <a:effectLst/>
                <a:latin typeface="Consolas" panose="020B0609020204030204" pitchFamily="49" charset="0"/>
              </a:rPr>
              <a:t>{</a:t>
            </a:r>
            <a:r>
              <a:rPr lang="en-IN" sz="1600" b="0" dirty="0" err="1">
                <a:solidFill>
                  <a:srgbClr val="0000FF"/>
                </a:solidFill>
                <a:effectLst/>
                <a:latin typeface="Consolas" panose="020B0609020204030204" pitchFamily="49" charset="0"/>
              </a:rPr>
              <a:t>this</a:t>
            </a:r>
            <a:r>
              <a:rPr lang="en-IN" sz="1600" b="0" dirty="0" err="1">
                <a:solidFill>
                  <a:srgbClr val="000000"/>
                </a:solidFill>
                <a:effectLst/>
                <a:latin typeface="Consolas" panose="020B0609020204030204" pitchFamily="49" charset="0"/>
              </a:rPr>
              <a:t>.props.propString</a:t>
            </a:r>
            <a:r>
              <a:rPr lang="en-IN" sz="1600" b="0" dirty="0">
                <a:solidFill>
                  <a:srgbClr val="0000FF"/>
                </a:solidFill>
                <a:effectLst/>
                <a:latin typeface="Consolas" panose="020B0609020204030204" pitchFamily="49" charset="0"/>
              </a:rPr>
              <a:t>}</a:t>
            </a:r>
            <a:r>
              <a:rPr lang="en-IN" sz="1600" b="0" dirty="0">
                <a:solidFill>
                  <a:srgbClr val="800000"/>
                </a:solidFill>
                <a:effectLst/>
                <a:latin typeface="Consolas" panose="020B0609020204030204" pitchFamily="49" charset="0"/>
              </a:rPr>
              <a:t>&lt;/td&gt;&lt;/tr&gt;</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&lt;tr&gt;&lt;td&gt;</a:t>
            </a:r>
            <a:r>
              <a:rPr lang="en-IN" sz="1600" b="0" dirty="0">
                <a:solidFill>
                  <a:srgbClr val="000000"/>
                </a:solidFill>
                <a:effectLst/>
                <a:latin typeface="Consolas" panose="020B0609020204030204" pitchFamily="49" charset="0"/>
              </a:rPr>
              <a:t>Number</a:t>
            </a:r>
            <a:r>
              <a:rPr lang="en-IN" sz="1600" b="0" dirty="0">
                <a:solidFill>
                  <a:srgbClr val="800000"/>
                </a:solidFill>
                <a:effectLst/>
                <a:latin typeface="Consolas" panose="020B0609020204030204" pitchFamily="49" charset="0"/>
              </a:rPr>
              <a:t>&lt;/td&gt;&lt;td&gt;</a:t>
            </a:r>
            <a:r>
              <a:rPr lang="en-IN" sz="1600" b="0" dirty="0">
                <a:solidFill>
                  <a:srgbClr val="0000FF"/>
                </a:solidFill>
                <a:effectLst/>
                <a:latin typeface="Consolas" panose="020B0609020204030204" pitchFamily="49" charset="0"/>
              </a:rPr>
              <a:t>{</a:t>
            </a:r>
            <a:r>
              <a:rPr lang="en-IN" sz="1600" b="0" dirty="0" err="1">
                <a:solidFill>
                  <a:srgbClr val="0000FF"/>
                </a:solidFill>
                <a:effectLst/>
                <a:latin typeface="Consolas" panose="020B0609020204030204" pitchFamily="49" charset="0"/>
              </a:rPr>
              <a:t>this</a:t>
            </a:r>
            <a:r>
              <a:rPr lang="en-IN" sz="1600" b="0" dirty="0" err="1">
                <a:solidFill>
                  <a:srgbClr val="000000"/>
                </a:solidFill>
                <a:effectLst/>
                <a:latin typeface="Consolas" panose="020B0609020204030204" pitchFamily="49" charset="0"/>
              </a:rPr>
              <a:t>.props.propNumber</a:t>
            </a:r>
            <a:r>
              <a:rPr lang="en-IN" sz="1600" b="0" dirty="0">
                <a:solidFill>
                  <a:srgbClr val="0000FF"/>
                </a:solidFill>
                <a:effectLst/>
                <a:latin typeface="Consolas" panose="020B0609020204030204" pitchFamily="49" charset="0"/>
              </a:rPr>
              <a:t>}</a:t>
            </a:r>
            <a:r>
              <a:rPr lang="en-IN" sz="1600" b="0" dirty="0">
                <a:solidFill>
                  <a:srgbClr val="800000"/>
                </a:solidFill>
                <a:effectLst/>
                <a:latin typeface="Consolas" panose="020B0609020204030204" pitchFamily="49" charset="0"/>
              </a:rPr>
              <a:t>&lt;/td&gt;&lt;/tr&gt;</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&lt;/table&gt;</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800000"/>
                </a:solidFill>
                <a:effectLst/>
                <a:latin typeface="Consolas" panose="020B0609020204030204" pitchFamily="49" charset="0"/>
              </a:rPr>
              <a:t>&lt;/div&gt;</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 }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6D600D3-CD98-0B37-1D2F-015AED78A2D0}"/>
              </a:ext>
            </a:extLst>
          </p:cNvPr>
          <p:cNvSpPr/>
          <p:nvPr/>
        </p:nvSpPr>
        <p:spPr>
          <a:xfrm>
            <a:off x="7429520" y="142852"/>
            <a:ext cx="1298176" cy="584775"/>
          </a:xfrm>
          <a:prstGeom prst="rect">
            <a:avLst/>
          </a:prstGeom>
        </p:spPr>
        <p:txBody>
          <a:bodyPr wrap="none">
            <a:spAutoFit/>
          </a:bodyPr>
          <a:lstStyle/>
          <a:p>
            <a:r>
              <a:rPr lang="en-US" sz="3200" b="1" dirty="0"/>
              <a:t>App.js</a:t>
            </a:r>
            <a:endParaRPr lang="en-US" sz="3200" dirty="0"/>
          </a:p>
        </p:txBody>
      </p:sp>
      <p:sp>
        <p:nvSpPr>
          <p:cNvPr id="7" name="TextBox 6">
            <a:extLst>
              <a:ext uri="{FF2B5EF4-FFF2-40B4-BE49-F238E27FC236}">
                <a16:creationId xmlns:a16="http://schemas.microsoft.com/office/drawing/2014/main" id="{6CF70D7E-5009-70EA-4858-21C6901AEF77}"/>
              </a:ext>
            </a:extLst>
          </p:cNvPr>
          <p:cNvSpPr txBox="1"/>
          <p:nvPr/>
        </p:nvSpPr>
        <p:spPr>
          <a:xfrm>
            <a:off x="416304" y="476913"/>
            <a:ext cx="8188144" cy="5632311"/>
          </a:xfrm>
          <a:prstGeom prst="rect">
            <a:avLst/>
          </a:prstGeom>
          <a:noFill/>
        </p:spPr>
        <p:txBody>
          <a:bodyPr wrap="square">
            <a:spAutoFit/>
          </a:bodyPr>
          <a:lstStyle/>
          <a:p>
            <a:r>
              <a:rPr lang="en-IN" sz="2400" b="0" dirty="0" err="1">
                <a:solidFill>
                  <a:srgbClr val="000000"/>
                </a:solidFill>
                <a:effectLst/>
                <a:latin typeface="Consolas" panose="020B0609020204030204" pitchFamily="49" charset="0"/>
              </a:rPr>
              <a:t>App.propTypes</a:t>
            </a:r>
            <a:r>
              <a:rPr lang="en-IN" sz="2400" b="0" dirty="0">
                <a:solidFill>
                  <a:srgbClr val="000000"/>
                </a:solidFill>
                <a:effectLst/>
                <a:latin typeface="Consolas" panose="020B0609020204030204" pitchFamily="49" charset="0"/>
              </a:rPr>
              <a:t> = {  </a:t>
            </a:r>
          </a:p>
          <a:p>
            <a:r>
              <a:rPr lang="en-IN" sz="2400" b="0" dirty="0">
                <a:solidFill>
                  <a:srgbClr val="000000"/>
                </a:solidFill>
                <a:effectLst/>
                <a:latin typeface="Consolas" panose="020B0609020204030204" pitchFamily="49" charset="0"/>
              </a:rPr>
              <a:t>    </a:t>
            </a:r>
            <a:r>
              <a:rPr lang="en-IN" sz="2400" b="0" dirty="0" err="1">
                <a:solidFill>
                  <a:srgbClr val="000000"/>
                </a:solidFill>
                <a:effectLst/>
                <a:latin typeface="Consolas" panose="020B0609020204030204" pitchFamily="49" charset="0"/>
              </a:rPr>
              <a:t>propArray</a:t>
            </a:r>
            <a:r>
              <a:rPr lang="en-IN" sz="2400" b="0" dirty="0">
                <a:solidFill>
                  <a:srgbClr val="000000"/>
                </a:solidFill>
                <a:effectLst/>
                <a:latin typeface="Consolas" panose="020B0609020204030204" pitchFamily="49" charset="0"/>
              </a:rPr>
              <a:t>: </a:t>
            </a:r>
            <a:r>
              <a:rPr lang="en-IN" sz="2400" b="0" dirty="0" err="1">
                <a:solidFill>
                  <a:srgbClr val="000000"/>
                </a:solidFill>
                <a:effectLst/>
                <a:latin typeface="Consolas" panose="020B0609020204030204" pitchFamily="49" charset="0"/>
              </a:rPr>
              <a:t>PropTypes.array.isRequired</a:t>
            </a:r>
            <a:r>
              <a:rPr lang="en-IN" sz="2400" b="0" dirty="0">
                <a:solidFill>
                  <a:srgbClr val="000000"/>
                </a:solidFill>
                <a:effectLst/>
                <a:latin typeface="Consolas" panose="020B0609020204030204" pitchFamily="49" charset="0"/>
              </a:rPr>
              <a:t>,  </a:t>
            </a:r>
          </a:p>
          <a:p>
            <a:r>
              <a:rPr lang="en-IN" sz="2400" b="0" dirty="0">
                <a:solidFill>
                  <a:srgbClr val="000000"/>
                </a:solidFill>
                <a:effectLst/>
                <a:latin typeface="Consolas" panose="020B0609020204030204" pitchFamily="49" charset="0"/>
              </a:rPr>
              <a:t>    </a:t>
            </a:r>
            <a:r>
              <a:rPr lang="en-IN" sz="2400" b="0" dirty="0" err="1">
                <a:solidFill>
                  <a:srgbClr val="000000"/>
                </a:solidFill>
                <a:effectLst/>
                <a:latin typeface="Consolas" panose="020B0609020204030204" pitchFamily="49" charset="0"/>
              </a:rPr>
              <a:t>propBool</a:t>
            </a:r>
            <a:r>
              <a:rPr lang="en-IN" sz="2400" b="0" dirty="0">
                <a:solidFill>
                  <a:srgbClr val="000000"/>
                </a:solidFill>
                <a:effectLst/>
                <a:latin typeface="Consolas" panose="020B0609020204030204" pitchFamily="49" charset="0"/>
              </a:rPr>
              <a:t>: </a:t>
            </a:r>
            <a:r>
              <a:rPr lang="en-IN" sz="2400" b="0" dirty="0" err="1">
                <a:solidFill>
                  <a:srgbClr val="000000"/>
                </a:solidFill>
                <a:effectLst/>
                <a:latin typeface="Consolas" panose="020B0609020204030204" pitchFamily="49" charset="0"/>
              </a:rPr>
              <a:t>PropTypes.bool.isRequired</a:t>
            </a:r>
            <a:r>
              <a:rPr lang="en-IN" sz="2400" b="0" dirty="0">
                <a:solidFill>
                  <a:srgbClr val="000000"/>
                </a:solidFill>
                <a:effectLst/>
                <a:latin typeface="Consolas" panose="020B0609020204030204" pitchFamily="49" charset="0"/>
              </a:rPr>
              <a:t>,  </a:t>
            </a:r>
          </a:p>
          <a:p>
            <a:r>
              <a:rPr lang="en-IN" sz="2400" b="0" dirty="0">
                <a:solidFill>
                  <a:srgbClr val="000000"/>
                </a:solidFill>
                <a:effectLst/>
                <a:latin typeface="Consolas" panose="020B0609020204030204" pitchFamily="49" charset="0"/>
              </a:rPr>
              <a:t>    </a:t>
            </a:r>
            <a:r>
              <a:rPr lang="en-IN" sz="2400" b="0" dirty="0" err="1">
                <a:solidFill>
                  <a:srgbClr val="000000"/>
                </a:solidFill>
                <a:effectLst/>
                <a:latin typeface="Consolas" panose="020B0609020204030204" pitchFamily="49" charset="0"/>
              </a:rPr>
              <a:t>propFunc</a:t>
            </a:r>
            <a:r>
              <a:rPr lang="en-IN" sz="2400" b="0" dirty="0">
                <a:solidFill>
                  <a:srgbClr val="000000"/>
                </a:solidFill>
                <a:effectLst/>
                <a:latin typeface="Consolas" panose="020B0609020204030204" pitchFamily="49" charset="0"/>
              </a:rPr>
              <a:t>: </a:t>
            </a:r>
            <a:r>
              <a:rPr lang="en-IN" sz="2400" b="0" dirty="0" err="1">
                <a:solidFill>
                  <a:srgbClr val="000000"/>
                </a:solidFill>
                <a:effectLst/>
                <a:latin typeface="Consolas" panose="020B0609020204030204" pitchFamily="49" charset="0"/>
              </a:rPr>
              <a:t>PropTypes.func</a:t>
            </a:r>
            <a:r>
              <a:rPr lang="en-IN" sz="2400" b="0" dirty="0">
                <a:solidFill>
                  <a:srgbClr val="000000"/>
                </a:solidFill>
                <a:effectLst/>
                <a:latin typeface="Consolas" panose="020B0609020204030204" pitchFamily="49" charset="0"/>
              </a:rPr>
              <a:t>,  </a:t>
            </a:r>
          </a:p>
          <a:p>
            <a:r>
              <a:rPr lang="en-IN" sz="2400" b="0" dirty="0">
                <a:solidFill>
                  <a:srgbClr val="000000"/>
                </a:solidFill>
                <a:effectLst/>
                <a:latin typeface="Consolas" panose="020B0609020204030204" pitchFamily="49" charset="0"/>
              </a:rPr>
              <a:t>    </a:t>
            </a:r>
            <a:r>
              <a:rPr lang="en-IN" sz="2400" b="0" dirty="0" err="1">
                <a:solidFill>
                  <a:srgbClr val="000000"/>
                </a:solidFill>
                <a:effectLst/>
                <a:latin typeface="Consolas" panose="020B0609020204030204" pitchFamily="49" charset="0"/>
              </a:rPr>
              <a:t>propNumber</a:t>
            </a:r>
            <a:r>
              <a:rPr lang="en-IN" sz="2400" b="0" dirty="0">
                <a:solidFill>
                  <a:srgbClr val="000000"/>
                </a:solidFill>
                <a:effectLst/>
                <a:latin typeface="Consolas" panose="020B0609020204030204" pitchFamily="49" charset="0"/>
              </a:rPr>
              <a:t>: </a:t>
            </a:r>
            <a:r>
              <a:rPr lang="en-IN" sz="2400" b="0" dirty="0" err="1">
                <a:solidFill>
                  <a:srgbClr val="000000"/>
                </a:solidFill>
                <a:effectLst/>
                <a:latin typeface="Consolas" panose="020B0609020204030204" pitchFamily="49" charset="0"/>
              </a:rPr>
              <a:t>PropTypes.number</a:t>
            </a:r>
            <a:r>
              <a:rPr lang="en-IN" sz="2400" b="0" dirty="0">
                <a:solidFill>
                  <a:srgbClr val="000000"/>
                </a:solidFill>
                <a:effectLst/>
                <a:latin typeface="Consolas" panose="020B0609020204030204" pitchFamily="49" charset="0"/>
              </a:rPr>
              <a:t>,  </a:t>
            </a:r>
          </a:p>
          <a:p>
            <a:r>
              <a:rPr lang="en-IN" sz="2400" b="0" dirty="0">
                <a:solidFill>
                  <a:srgbClr val="000000"/>
                </a:solidFill>
                <a:effectLst/>
                <a:latin typeface="Consolas" panose="020B0609020204030204" pitchFamily="49" charset="0"/>
              </a:rPr>
              <a:t>    </a:t>
            </a:r>
            <a:r>
              <a:rPr lang="en-IN" sz="2400" b="0" dirty="0" err="1">
                <a:solidFill>
                  <a:srgbClr val="000000"/>
                </a:solidFill>
                <a:effectLst/>
                <a:latin typeface="Consolas" panose="020B0609020204030204" pitchFamily="49" charset="0"/>
              </a:rPr>
              <a:t>propString</a:t>
            </a:r>
            <a:r>
              <a:rPr lang="en-IN" sz="2400" b="0" dirty="0">
                <a:solidFill>
                  <a:srgbClr val="000000"/>
                </a:solidFill>
                <a:effectLst/>
                <a:latin typeface="Consolas" panose="020B0609020204030204" pitchFamily="49" charset="0"/>
              </a:rPr>
              <a:t>: </a:t>
            </a:r>
            <a:r>
              <a:rPr lang="en-IN" sz="2400" b="0" dirty="0" err="1">
                <a:solidFill>
                  <a:srgbClr val="000000"/>
                </a:solidFill>
                <a:effectLst/>
                <a:latin typeface="Consolas" panose="020B0609020204030204" pitchFamily="49" charset="0"/>
              </a:rPr>
              <a:t>PropTypes.string</a:t>
            </a:r>
            <a:r>
              <a:rPr lang="en-IN" sz="2400" b="0" dirty="0">
                <a:solidFill>
                  <a:srgbClr val="000000"/>
                </a:solidFill>
                <a:effectLst/>
                <a:latin typeface="Consolas" panose="020B0609020204030204" pitchFamily="49" charset="0"/>
              </a:rPr>
              <a:t>,   </a:t>
            </a:r>
          </a:p>
          <a:p>
            <a:r>
              <a:rPr lang="en-IN" sz="2400" b="0" dirty="0">
                <a:solidFill>
                  <a:srgbClr val="000000"/>
                </a:solidFill>
                <a:effectLst/>
                <a:latin typeface="Consolas" panose="020B0609020204030204" pitchFamily="49" charset="0"/>
              </a:rPr>
              <a:t>}  </a:t>
            </a:r>
          </a:p>
          <a:p>
            <a:r>
              <a:rPr lang="en-IN" sz="2400" b="0" dirty="0" err="1">
                <a:solidFill>
                  <a:srgbClr val="000000"/>
                </a:solidFill>
                <a:effectLst/>
                <a:latin typeface="Consolas" panose="020B0609020204030204" pitchFamily="49" charset="0"/>
              </a:rPr>
              <a:t>App.defaultProps</a:t>
            </a:r>
            <a:r>
              <a:rPr lang="en-IN" sz="2400" b="0" dirty="0">
                <a:solidFill>
                  <a:srgbClr val="000000"/>
                </a:solidFill>
                <a:effectLst/>
                <a:latin typeface="Consolas" panose="020B0609020204030204" pitchFamily="49" charset="0"/>
              </a:rPr>
              <a:t> = {  </a:t>
            </a:r>
          </a:p>
          <a:p>
            <a:r>
              <a:rPr lang="en-IN" sz="2400" b="0" dirty="0">
                <a:solidFill>
                  <a:srgbClr val="000000"/>
                </a:solidFill>
                <a:effectLst/>
                <a:latin typeface="Consolas" panose="020B0609020204030204" pitchFamily="49" charset="0"/>
              </a:rPr>
              <a:t>    </a:t>
            </a:r>
            <a:r>
              <a:rPr lang="en-IN" sz="2400" b="0" dirty="0" err="1">
                <a:solidFill>
                  <a:srgbClr val="000000"/>
                </a:solidFill>
                <a:effectLst/>
                <a:latin typeface="Consolas" panose="020B0609020204030204" pitchFamily="49" charset="0"/>
              </a:rPr>
              <a:t>propArray</a:t>
            </a:r>
            <a:r>
              <a:rPr lang="en-IN" sz="2400" b="0" dirty="0">
                <a:solidFill>
                  <a:srgbClr val="000000"/>
                </a:solidFill>
                <a:effectLst/>
                <a:latin typeface="Consolas" panose="020B0609020204030204" pitchFamily="49" charset="0"/>
              </a:rPr>
              <a:t>: [</a:t>
            </a:r>
            <a:r>
              <a:rPr lang="en-IN" sz="2400" b="0" dirty="0">
                <a:solidFill>
                  <a:srgbClr val="098658"/>
                </a:solidFill>
                <a:effectLst/>
                <a:latin typeface="Consolas" panose="020B0609020204030204" pitchFamily="49" charset="0"/>
              </a:rPr>
              <a:t>1</a:t>
            </a:r>
            <a:r>
              <a:rPr lang="en-IN" sz="2400" b="0" dirty="0">
                <a:solidFill>
                  <a:srgbClr val="000000"/>
                </a:solidFill>
                <a:effectLst/>
                <a:latin typeface="Consolas" panose="020B0609020204030204" pitchFamily="49" charset="0"/>
              </a:rPr>
              <a:t>,</a:t>
            </a:r>
            <a:r>
              <a:rPr lang="en-IN" sz="2400" b="0" dirty="0">
                <a:solidFill>
                  <a:srgbClr val="098658"/>
                </a:solidFill>
                <a:effectLst/>
                <a:latin typeface="Consolas" panose="020B0609020204030204" pitchFamily="49" charset="0"/>
              </a:rPr>
              <a:t>2</a:t>
            </a:r>
            <a:r>
              <a:rPr lang="en-IN" sz="2400" b="0" dirty="0">
                <a:solidFill>
                  <a:srgbClr val="000000"/>
                </a:solidFill>
                <a:effectLst/>
                <a:latin typeface="Consolas" panose="020B0609020204030204" pitchFamily="49" charset="0"/>
              </a:rPr>
              <a:t>,</a:t>
            </a:r>
            <a:r>
              <a:rPr lang="en-IN" sz="2400" b="0" dirty="0">
                <a:solidFill>
                  <a:srgbClr val="098658"/>
                </a:solidFill>
                <a:effectLst/>
                <a:latin typeface="Consolas" panose="020B0609020204030204" pitchFamily="49" charset="0"/>
              </a:rPr>
              <a:t>3</a:t>
            </a:r>
            <a:r>
              <a:rPr lang="en-IN" sz="2400" b="0" dirty="0">
                <a:solidFill>
                  <a:srgbClr val="000000"/>
                </a:solidFill>
                <a:effectLst/>
                <a:latin typeface="Consolas" panose="020B0609020204030204" pitchFamily="49" charset="0"/>
              </a:rPr>
              <a:t>,</a:t>
            </a:r>
            <a:r>
              <a:rPr lang="en-IN" sz="2400" b="0" dirty="0">
                <a:solidFill>
                  <a:srgbClr val="098658"/>
                </a:solidFill>
                <a:effectLst/>
                <a:latin typeface="Consolas" panose="020B0609020204030204" pitchFamily="49" charset="0"/>
              </a:rPr>
              <a:t>4</a:t>
            </a:r>
            <a:r>
              <a:rPr lang="en-IN" sz="2400" b="0" dirty="0">
                <a:solidFill>
                  <a:srgbClr val="000000"/>
                </a:solidFill>
                <a:effectLst/>
                <a:latin typeface="Consolas" panose="020B0609020204030204" pitchFamily="49" charset="0"/>
              </a:rPr>
              <a:t>,</a:t>
            </a:r>
            <a:r>
              <a:rPr lang="en-IN" sz="2400" b="0" dirty="0">
                <a:solidFill>
                  <a:srgbClr val="098658"/>
                </a:solidFill>
                <a:effectLst/>
                <a:latin typeface="Consolas" panose="020B0609020204030204" pitchFamily="49" charset="0"/>
              </a:rPr>
              <a:t>5</a:t>
            </a:r>
            <a:r>
              <a:rPr lang="en-IN" sz="2400" b="0" dirty="0">
                <a:solidFill>
                  <a:srgbClr val="000000"/>
                </a:solidFill>
                <a:effectLst/>
                <a:latin typeface="Consolas" panose="020B0609020204030204" pitchFamily="49" charset="0"/>
              </a:rPr>
              <a:t>],  </a:t>
            </a:r>
          </a:p>
          <a:p>
            <a:r>
              <a:rPr lang="en-IN" sz="2400" b="0" dirty="0">
                <a:solidFill>
                  <a:srgbClr val="000000"/>
                </a:solidFill>
                <a:effectLst/>
                <a:latin typeface="Consolas" panose="020B0609020204030204" pitchFamily="49" charset="0"/>
              </a:rPr>
              <a:t>    </a:t>
            </a:r>
            <a:r>
              <a:rPr lang="en-IN" sz="2400" b="0" dirty="0" err="1">
                <a:solidFill>
                  <a:srgbClr val="000000"/>
                </a:solidFill>
                <a:effectLst/>
                <a:latin typeface="Consolas" panose="020B0609020204030204" pitchFamily="49" charset="0"/>
              </a:rPr>
              <a:t>propBool</a:t>
            </a:r>
            <a:r>
              <a:rPr lang="en-IN" sz="2400" b="0" dirty="0">
                <a:solidFill>
                  <a:srgbClr val="000000"/>
                </a:solidFill>
                <a:effectLst/>
                <a:latin typeface="Consolas" panose="020B0609020204030204" pitchFamily="49" charset="0"/>
              </a:rPr>
              <a:t>: </a:t>
            </a:r>
            <a:r>
              <a:rPr lang="en-IN" sz="2400" b="0" dirty="0">
                <a:solidFill>
                  <a:srgbClr val="0000FF"/>
                </a:solidFill>
                <a:effectLst/>
                <a:latin typeface="Consolas" panose="020B0609020204030204" pitchFamily="49" charset="0"/>
              </a:rPr>
              <a:t>true</a:t>
            </a:r>
            <a:r>
              <a:rPr lang="en-IN" sz="2400" b="0" dirty="0">
                <a:solidFill>
                  <a:srgbClr val="000000"/>
                </a:solidFill>
                <a:effectLst/>
                <a:latin typeface="Consolas" panose="020B0609020204030204" pitchFamily="49" charset="0"/>
              </a:rPr>
              <a:t>,  </a:t>
            </a:r>
          </a:p>
          <a:p>
            <a:r>
              <a:rPr lang="en-IN" sz="2400" b="0" dirty="0">
                <a:solidFill>
                  <a:srgbClr val="000000"/>
                </a:solidFill>
                <a:effectLst/>
                <a:latin typeface="Consolas" panose="020B0609020204030204" pitchFamily="49" charset="0"/>
              </a:rPr>
              <a:t>    </a:t>
            </a:r>
            <a:r>
              <a:rPr lang="en-IN" sz="2400" b="0" dirty="0" err="1">
                <a:solidFill>
                  <a:srgbClr val="000000"/>
                </a:solidFill>
                <a:effectLst/>
                <a:latin typeface="Consolas" panose="020B0609020204030204" pitchFamily="49" charset="0"/>
              </a:rPr>
              <a:t>propFunc</a:t>
            </a:r>
            <a:r>
              <a:rPr lang="en-IN" sz="2400" b="0" dirty="0">
                <a:solidFill>
                  <a:srgbClr val="000000"/>
                </a:solidFill>
                <a:effectLst/>
                <a:latin typeface="Consolas" panose="020B0609020204030204" pitchFamily="49" charset="0"/>
              </a:rPr>
              <a:t>: </a:t>
            </a:r>
            <a:r>
              <a:rPr lang="en-IN" sz="2400" b="0" dirty="0">
                <a:solidFill>
                  <a:srgbClr val="0000FF"/>
                </a:solidFill>
                <a:effectLst/>
                <a:latin typeface="Consolas" panose="020B0609020204030204" pitchFamily="49" charset="0"/>
              </a:rPr>
              <a:t>function</a:t>
            </a:r>
            <a:r>
              <a:rPr lang="en-IN" sz="2400" b="0" dirty="0">
                <a:solidFill>
                  <a:srgbClr val="000000"/>
                </a:solidFill>
                <a:effectLst/>
                <a:latin typeface="Consolas" panose="020B0609020204030204" pitchFamily="49" charset="0"/>
              </a:rPr>
              <a:t>(x){</a:t>
            </a:r>
            <a:r>
              <a:rPr lang="en-IN" sz="2400" b="0" dirty="0">
                <a:solidFill>
                  <a:srgbClr val="0000FF"/>
                </a:solidFill>
                <a:effectLst/>
                <a:latin typeface="Consolas" panose="020B0609020204030204" pitchFamily="49" charset="0"/>
              </a:rPr>
              <a:t>return</a:t>
            </a:r>
            <a:r>
              <a:rPr lang="en-IN" sz="2400" b="0" dirty="0">
                <a:solidFill>
                  <a:srgbClr val="000000"/>
                </a:solidFill>
                <a:effectLst/>
                <a:latin typeface="Consolas" panose="020B0609020204030204" pitchFamily="49" charset="0"/>
              </a:rPr>
              <a:t> x+</a:t>
            </a:r>
            <a:r>
              <a:rPr lang="en-IN" sz="2400" b="0" dirty="0">
                <a:solidFill>
                  <a:srgbClr val="098658"/>
                </a:solidFill>
                <a:effectLst/>
                <a:latin typeface="Consolas" panose="020B0609020204030204" pitchFamily="49" charset="0"/>
              </a:rPr>
              <a:t>5</a:t>
            </a:r>
            <a:r>
              <a:rPr lang="en-IN" sz="2400" b="0" dirty="0">
                <a:solidFill>
                  <a:srgbClr val="000000"/>
                </a:solidFill>
                <a:effectLst/>
                <a:latin typeface="Consolas" panose="020B0609020204030204" pitchFamily="49" charset="0"/>
              </a:rPr>
              <a:t>},  </a:t>
            </a:r>
          </a:p>
          <a:p>
            <a:r>
              <a:rPr lang="en-IN" sz="2400" b="0" dirty="0">
                <a:solidFill>
                  <a:srgbClr val="000000"/>
                </a:solidFill>
                <a:effectLst/>
                <a:latin typeface="Consolas" panose="020B0609020204030204" pitchFamily="49" charset="0"/>
              </a:rPr>
              <a:t>    </a:t>
            </a:r>
            <a:r>
              <a:rPr lang="en-IN" sz="2400" b="0" dirty="0" err="1">
                <a:solidFill>
                  <a:srgbClr val="000000"/>
                </a:solidFill>
                <a:effectLst/>
                <a:latin typeface="Consolas" panose="020B0609020204030204" pitchFamily="49" charset="0"/>
              </a:rPr>
              <a:t>propNumber</a:t>
            </a:r>
            <a:r>
              <a:rPr lang="en-IN" sz="2400" b="0" dirty="0">
                <a:solidFill>
                  <a:srgbClr val="000000"/>
                </a:solidFill>
                <a:effectLst/>
                <a:latin typeface="Consolas" panose="020B0609020204030204" pitchFamily="49" charset="0"/>
              </a:rPr>
              <a:t>: </a:t>
            </a:r>
            <a:r>
              <a:rPr lang="en-IN" sz="2400" b="0" dirty="0">
                <a:solidFill>
                  <a:srgbClr val="098658"/>
                </a:solidFill>
                <a:effectLst/>
                <a:latin typeface="Consolas" panose="020B0609020204030204" pitchFamily="49" charset="0"/>
              </a:rPr>
              <a:t>1</a:t>
            </a:r>
            <a:r>
              <a:rPr lang="en-IN" sz="2400" b="0" dirty="0">
                <a:solidFill>
                  <a:srgbClr val="000000"/>
                </a:solidFill>
                <a:effectLst/>
                <a:latin typeface="Consolas" panose="020B0609020204030204" pitchFamily="49" charset="0"/>
              </a:rPr>
              <a:t>,  </a:t>
            </a:r>
          </a:p>
          <a:p>
            <a:r>
              <a:rPr lang="en-IN" sz="2400" b="0" dirty="0">
                <a:solidFill>
                  <a:srgbClr val="000000"/>
                </a:solidFill>
                <a:effectLst/>
                <a:latin typeface="Consolas" panose="020B0609020204030204" pitchFamily="49" charset="0"/>
              </a:rPr>
              <a:t>    </a:t>
            </a:r>
            <a:r>
              <a:rPr lang="en-IN" sz="2400" b="0" dirty="0" err="1">
                <a:solidFill>
                  <a:srgbClr val="000000"/>
                </a:solidFill>
                <a:effectLst/>
                <a:latin typeface="Consolas" panose="020B0609020204030204" pitchFamily="49" charset="0"/>
              </a:rPr>
              <a:t>propString</a:t>
            </a:r>
            <a:r>
              <a:rPr lang="en-IN" sz="2400" b="0" dirty="0">
                <a:solidFill>
                  <a:srgbClr val="000000"/>
                </a:solidFill>
                <a:effectLst/>
                <a:latin typeface="Consolas" panose="020B0609020204030204" pitchFamily="49" charset="0"/>
              </a:rPr>
              <a:t>: </a:t>
            </a:r>
            <a:r>
              <a:rPr lang="en-IN" sz="2400" b="0" dirty="0">
                <a:solidFill>
                  <a:srgbClr val="A31515"/>
                </a:solidFill>
                <a:effectLst/>
                <a:latin typeface="Consolas" panose="020B0609020204030204" pitchFamily="49" charset="0"/>
              </a:rPr>
              <a:t>"Welcome to LPU"</a:t>
            </a:r>
            <a:r>
              <a:rPr lang="en-IN" sz="2400" b="0" dirty="0">
                <a:solidFill>
                  <a:srgbClr val="000000"/>
                </a:solidFill>
                <a:effectLst/>
                <a:latin typeface="Consolas" panose="020B0609020204030204" pitchFamily="49" charset="0"/>
              </a:rPr>
              <a:t>,  </a:t>
            </a:r>
          </a:p>
          <a:p>
            <a:r>
              <a:rPr lang="en-IN" sz="2400" b="0" dirty="0">
                <a:solidFill>
                  <a:srgbClr val="000000"/>
                </a:solidFill>
                <a:effectLst/>
                <a:latin typeface="Consolas" panose="020B0609020204030204" pitchFamily="49" charset="0"/>
              </a:rPr>
              <a:t>}  </a:t>
            </a:r>
          </a:p>
          <a:p>
            <a:r>
              <a:rPr lang="en-IN" sz="2400" b="0" dirty="0">
                <a:solidFill>
                  <a:srgbClr val="0000FF"/>
                </a:solidFill>
                <a:effectLst/>
                <a:latin typeface="Consolas" panose="020B0609020204030204" pitchFamily="49" charset="0"/>
              </a:rPr>
              <a:t>export</a:t>
            </a:r>
            <a:r>
              <a:rPr lang="en-IN" sz="2400" b="0" dirty="0">
                <a:solidFill>
                  <a:srgbClr val="000000"/>
                </a:solidFill>
                <a:effectLst/>
                <a:latin typeface="Consolas" panose="020B0609020204030204" pitchFamily="49" charset="0"/>
              </a:rPr>
              <a:t> </a:t>
            </a:r>
            <a:r>
              <a:rPr lang="en-IN" sz="2400" b="0" dirty="0">
                <a:solidFill>
                  <a:srgbClr val="0000FF"/>
                </a:solidFill>
                <a:effectLst/>
                <a:latin typeface="Consolas" panose="020B0609020204030204" pitchFamily="49" charset="0"/>
              </a:rPr>
              <a:t>default</a:t>
            </a:r>
            <a:r>
              <a:rPr lang="en-IN" sz="2400" b="0" dirty="0">
                <a:solidFill>
                  <a:srgbClr val="000000"/>
                </a:solidFill>
                <a:effectLst/>
                <a:latin typeface="Consolas" panose="020B0609020204030204" pitchFamily="49" charset="0"/>
              </a:rPr>
              <a:t> App;  </a:t>
            </a:r>
          </a:p>
        </p:txBody>
      </p:sp>
    </p:spTree>
    <p:extLst>
      <p:ext uri="{BB962C8B-B14F-4D97-AF65-F5344CB8AC3E}">
        <p14:creationId xmlns:p14="http://schemas.microsoft.com/office/powerpoint/2010/main" val="167153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7772400" cy="1143000"/>
          </a:xfrm>
        </p:spPr>
        <p:txBody>
          <a:bodyPr>
            <a:normAutofit/>
          </a:bodyPr>
          <a:lstStyle/>
          <a:p>
            <a:r>
              <a:rPr lang="en-US" sz="3600" b="1" dirty="0"/>
              <a:t>Main.js</a:t>
            </a:r>
            <a:endParaRPr lang="en-US" sz="3600" dirty="0"/>
          </a:p>
        </p:txBody>
      </p:sp>
      <p:sp>
        <p:nvSpPr>
          <p:cNvPr id="4" name="TextBox 3">
            <a:extLst>
              <a:ext uri="{FF2B5EF4-FFF2-40B4-BE49-F238E27FC236}">
                <a16:creationId xmlns:a16="http://schemas.microsoft.com/office/drawing/2014/main" id="{2CBFF263-9010-4308-1358-C311D14EE134}"/>
              </a:ext>
            </a:extLst>
          </p:cNvPr>
          <p:cNvSpPr txBox="1"/>
          <p:nvPr/>
        </p:nvSpPr>
        <p:spPr>
          <a:xfrm>
            <a:off x="357158" y="1844824"/>
            <a:ext cx="8607330" cy="2677656"/>
          </a:xfrm>
          <a:prstGeom prst="rect">
            <a:avLst/>
          </a:prstGeom>
          <a:noFill/>
        </p:spPr>
        <p:txBody>
          <a:bodyPr wrap="square">
            <a:spAutoFit/>
          </a:bodyPr>
          <a:lstStyle/>
          <a:p>
            <a:r>
              <a:rPr lang="en-IN" sz="2800" b="0" dirty="0">
                <a:solidFill>
                  <a:srgbClr val="0000FF"/>
                </a:solidFill>
                <a:effectLst/>
                <a:latin typeface="Consolas" panose="020B0609020204030204" pitchFamily="49" charset="0"/>
              </a:rPr>
              <a:t>import</a:t>
            </a:r>
            <a:r>
              <a:rPr lang="en-IN" sz="2800" b="0" dirty="0">
                <a:solidFill>
                  <a:srgbClr val="000000"/>
                </a:solidFill>
                <a:effectLst/>
                <a:latin typeface="Consolas" panose="020B0609020204030204" pitchFamily="49" charset="0"/>
              </a:rPr>
              <a:t> React </a:t>
            </a:r>
            <a:r>
              <a:rPr lang="en-IN" sz="2800" b="0" dirty="0">
                <a:solidFill>
                  <a:srgbClr val="0000FF"/>
                </a:solidFill>
                <a:effectLst/>
                <a:latin typeface="Consolas" panose="020B0609020204030204" pitchFamily="49" charset="0"/>
              </a:rPr>
              <a:t>from</a:t>
            </a:r>
            <a:r>
              <a:rPr lang="en-IN" sz="2800" b="0" dirty="0">
                <a:solidFill>
                  <a:srgbClr val="000000"/>
                </a:solidFill>
                <a:effectLst/>
                <a:latin typeface="Consolas" panose="020B0609020204030204" pitchFamily="49" charset="0"/>
              </a:rPr>
              <a:t> </a:t>
            </a:r>
            <a:r>
              <a:rPr lang="en-IN" sz="2800" b="0" dirty="0">
                <a:solidFill>
                  <a:srgbClr val="A31515"/>
                </a:solidFill>
                <a:effectLst/>
                <a:latin typeface="Consolas" panose="020B0609020204030204" pitchFamily="49" charset="0"/>
              </a:rPr>
              <a:t>'react'</a:t>
            </a:r>
            <a:r>
              <a:rPr lang="en-IN" sz="2800" b="0" dirty="0">
                <a:solidFill>
                  <a:srgbClr val="000000"/>
                </a:solidFill>
                <a:effectLst/>
                <a:latin typeface="Consolas" panose="020B0609020204030204" pitchFamily="49" charset="0"/>
              </a:rPr>
              <a:t>;  </a:t>
            </a:r>
          </a:p>
          <a:p>
            <a:r>
              <a:rPr lang="en-IN" sz="2800" b="0" dirty="0">
                <a:solidFill>
                  <a:srgbClr val="0000FF"/>
                </a:solidFill>
                <a:effectLst/>
                <a:latin typeface="Consolas" panose="020B0609020204030204" pitchFamily="49" charset="0"/>
              </a:rPr>
              <a:t>import</a:t>
            </a:r>
            <a:r>
              <a:rPr lang="en-IN" sz="2800" b="0" dirty="0">
                <a:solidFill>
                  <a:srgbClr val="000000"/>
                </a:solidFill>
                <a:effectLst/>
                <a:latin typeface="Consolas" panose="020B0609020204030204" pitchFamily="49" charset="0"/>
              </a:rPr>
              <a:t> </a:t>
            </a:r>
            <a:r>
              <a:rPr lang="en-IN" sz="2800" b="0" dirty="0" err="1">
                <a:solidFill>
                  <a:srgbClr val="000000"/>
                </a:solidFill>
                <a:effectLst/>
                <a:latin typeface="Consolas" panose="020B0609020204030204" pitchFamily="49" charset="0"/>
              </a:rPr>
              <a:t>ReactDOM</a:t>
            </a:r>
            <a:r>
              <a:rPr lang="en-IN" sz="2800" b="0" dirty="0">
                <a:solidFill>
                  <a:srgbClr val="000000"/>
                </a:solidFill>
                <a:effectLst/>
                <a:latin typeface="Consolas" panose="020B0609020204030204" pitchFamily="49" charset="0"/>
              </a:rPr>
              <a:t> </a:t>
            </a:r>
            <a:r>
              <a:rPr lang="en-IN" sz="2800" b="0" dirty="0">
                <a:solidFill>
                  <a:srgbClr val="0000FF"/>
                </a:solidFill>
                <a:effectLst/>
                <a:latin typeface="Consolas" panose="020B0609020204030204" pitchFamily="49" charset="0"/>
              </a:rPr>
              <a:t>from</a:t>
            </a:r>
            <a:r>
              <a:rPr lang="en-IN" sz="2800" b="0" dirty="0">
                <a:solidFill>
                  <a:srgbClr val="000000"/>
                </a:solidFill>
                <a:effectLst/>
                <a:latin typeface="Consolas" panose="020B0609020204030204" pitchFamily="49" charset="0"/>
              </a:rPr>
              <a:t> </a:t>
            </a:r>
            <a:r>
              <a:rPr lang="en-IN" sz="2800" b="0" dirty="0">
                <a:solidFill>
                  <a:srgbClr val="A31515"/>
                </a:solidFill>
                <a:effectLst/>
                <a:latin typeface="Consolas" panose="020B0609020204030204" pitchFamily="49" charset="0"/>
              </a:rPr>
              <a:t>'react-</a:t>
            </a:r>
            <a:r>
              <a:rPr lang="en-IN" sz="2800" b="0" dirty="0" err="1">
                <a:solidFill>
                  <a:srgbClr val="A31515"/>
                </a:solidFill>
                <a:effectLst/>
                <a:latin typeface="Consolas" panose="020B0609020204030204" pitchFamily="49" charset="0"/>
              </a:rPr>
              <a:t>dom</a:t>
            </a:r>
            <a:r>
              <a:rPr lang="en-IN" sz="2800" b="0" dirty="0">
                <a:solidFill>
                  <a:srgbClr val="A31515"/>
                </a:solidFill>
                <a:effectLst/>
                <a:latin typeface="Consolas" panose="020B0609020204030204" pitchFamily="49" charset="0"/>
              </a:rPr>
              <a:t>'</a:t>
            </a:r>
            <a:r>
              <a:rPr lang="en-IN" sz="2800" b="0" dirty="0">
                <a:solidFill>
                  <a:srgbClr val="000000"/>
                </a:solidFill>
                <a:effectLst/>
                <a:latin typeface="Consolas" panose="020B0609020204030204" pitchFamily="49" charset="0"/>
              </a:rPr>
              <a:t>;  </a:t>
            </a:r>
          </a:p>
          <a:p>
            <a:r>
              <a:rPr lang="en-IN" sz="2800" b="0" dirty="0">
                <a:solidFill>
                  <a:srgbClr val="0000FF"/>
                </a:solidFill>
                <a:effectLst/>
                <a:latin typeface="Consolas" panose="020B0609020204030204" pitchFamily="49" charset="0"/>
              </a:rPr>
              <a:t>import</a:t>
            </a:r>
            <a:r>
              <a:rPr lang="en-IN" sz="2800" b="0" dirty="0">
                <a:solidFill>
                  <a:srgbClr val="000000"/>
                </a:solidFill>
                <a:effectLst/>
                <a:latin typeface="Consolas" panose="020B0609020204030204" pitchFamily="49" charset="0"/>
              </a:rPr>
              <a:t> App </a:t>
            </a:r>
            <a:r>
              <a:rPr lang="en-IN" sz="2800" b="0" dirty="0">
                <a:solidFill>
                  <a:srgbClr val="0000FF"/>
                </a:solidFill>
                <a:effectLst/>
                <a:latin typeface="Consolas" panose="020B0609020204030204" pitchFamily="49" charset="0"/>
              </a:rPr>
              <a:t>from</a:t>
            </a:r>
            <a:r>
              <a:rPr lang="en-IN" sz="2800" b="0" dirty="0">
                <a:solidFill>
                  <a:srgbClr val="000000"/>
                </a:solidFill>
                <a:effectLst/>
                <a:latin typeface="Consolas" panose="020B0609020204030204" pitchFamily="49" charset="0"/>
              </a:rPr>
              <a:t> </a:t>
            </a:r>
            <a:r>
              <a:rPr lang="en-IN" sz="2800" b="0" dirty="0">
                <a:solidFill>
                  <a:srgbClr val="A31515"/>
                </a:solidFill>
                <a:effectLst/>
                <a:latin typeface="Consolas" panose="020B0609020204030204" pitchFamily="49" charset="0"/>
              </a:rPr>
              <a:t>'./App.js'</a:t>
            </a:r>
            <a:r>
              <a:rPr lang="en-IN" sz="2800" b="0" dirty="0">
                <a:solidFill>
                  <a:srgbClr val="000000"/>
                </a:solidFill>
                <a:effectLst/>
                <a:latin typeface="Consolas" panose="020B0609020204030204" pitchFamily="49" charset="0"/>
              </a:rPr>
              <a:t>;  </a:t>
            </a:r>
          </a:p>
          <a:p>
            <a:r>
              <a:rPr lang="en-IN" sz="2800" b="0" dirty="0">
                <a:solidFill>
                  <a:srgbClr val="000000"/>
                </a:solidFill>
                <a:effectLst/>
                <a:latin typeface="Consolas" panose="020B0609020204030204" pitchFamily="49" charset="0"/>
              </a:rPr>
              <a:t>  </a:t>
            </a:r>
          </a:p>
          <a:p>
            <a:r>
              <a:rPr lang="en-IN" sz="2800" b="0" dirty="0" err="1">
                <a:solidFill>
                  <a:srgbClr val="000000"/>
                </a:solidFill>
                <a:effectLst/>
                <a:latin typeface="Consolas" panose="020B0609020204030204" pitchFamily="49" charset="0"/>
              </a:rPr>
              <a:t>ReactDOM.render</a:t>
            </a:r>
            <a:r>
              <a:rPr lang="en-IN" sz="2800" b="0" dirty="0">
                <a:solidFill>
                  <a:srgbClr val="000000"/>
                </a:solidFill>
                <a:effectLst/>
                <a:latin typeface="Consolas" panose="020B0609020204030204" pitchFamily="49" charset="0"/>
              </a:rPr>
              <a:t>(</a:t>
            </a:r>
            <a:r>
              <a:rPr lang="en-IN" sz="2800" b="0" dirty="0">
                <a:solidFill>
                  <a:srgbClr val="800000"/>
                </a:solidFill>
                <a:effectLst/>
                <a:latin typeface="Consolas" panose="020B0609020204030204" pitchFamily="49" charset="0"/>
              </a:rPr>
              <a:t>&lt;App/&gt;</a:t>
            </a:r>
            <a:r>
              <a:rPr lang="en-IN" sz="2800" b="0" dirty="0">
                <a:solidFill>
                  <a:srgbClr val="000000"/>
                </a:solidFill>
                <a:effectLst/>
                <a:latin typeface="Consolas" panose="020B0609020204030204" pitchFamily="49" charset="0"/>
              </a:rPr>
              <a:t>, </a:t>
            </a:r>
            <a:r>
              <a:rPr lang="en-IN" sz="2800" b="0" dirty="0" err="1">
                <a:solidFill>
                  <a:srgbClr val="000000"/>
                </a:solidFill>
                <a:effectLst/>
                <a:latin typeface="Consolas" panose="020B0609020204030204" pitchFamily="49" charset="0"/>
              </a:rPr>
              <a:t>document.getElementById</a:t>
            </a:r>
            <a:r>
              <a:rPr lang="en-IN" sz="2800" b="0" dirty="0">
                <a:solidFill>
                  <a:srgbClr val="000000"/>
                </a:solidFill>
                <a:effectLst/>
                <a:latin typeface="Consolas" panose="020B0609020204030204" pitchFamily="49" charset="0"/>
              </a:rPr>
              <a:t>(</a:t>
            </a:r>
            <a:r>
              <a:rPr lang="en-IN" sz="2800" b="0" dirty="0">
                <a:solidFill>
                  <a:srgbClr val="A31515"/>
                </a:solidFill>
                <a:effectLst/>
                <a:latin typeface="Consolas" panose="020B0609020204030204" pitchFamily="49" charset="0"/>
              </a:rPr>
              <a:t>'root'</a:t>
            </a:r>
            <a:r>
              <a:rPr lang="en-IN" sz="2800" b="0" dirty="0">
                <a:solidFill>
                  <a:srgbClr val="000000"/>
                </a:solidFill>
                <a:effectLst/>
                <a:latin typeface="Consolas" panose="020B0609020204030204" pitchFamily="49"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ReactJS</a:t>
            </a:r>
            <a:r>
              <a:rPr lang="en-US" b="1" dirty="0"/>
              <a:t> Custom </a:t>
            </a:r>
            <a:r>
              <a:rPr lang="en-US" b="1" dirty="0" err="1"/>
              <a:t>Validators</a:t>
            </a:r>
            <a:br>
              <a:rPr lang="en-US" b="1" dirty="0"/>
            </a:br>
            <a:endParaRPr lang="en-US" dirty="0"/>
          </a:p>
        </p:txBody>
      </p:sp>
      <p:sp>
        <p:nvSpPr>
          <p:cNvPr id="3" name="Content Placeholder 2"/>
          <p:cNvSpPr>
            <a:spLocks noGrp="1"/>
          </p:cNvSpPr>
          <p:nvPr>
            <p:ph sz="quarter" idx="1"/>
          </p:nvPr>
        </p:nvSpPr>
        <p:spPr>
          <a:xfrm>
            <a:off x="285720" y="1447800"/>
            <a:ext cx="8401080" cy="4933528"/>
          </a:xfrm>
        </p:spPr>
        <p:txBody>
          <a:bodyPr>
            <a:normAutofit/>
          </a:bodyPr>
          <a:lstStyle/>
          <a:p>
            <a:pPr algn="just">
              <a:buNone/>
            </a:pPr>
            <a:r>
              <a:rPr lang="en-US" sz="2800" dirty="0" err="1"/>
              <a:t>ReactJS</a:t>
            </a:r>
            <a:r>
              <a:rPr lang="en-US" sz="2800" dirty="0"/>
              <a:t> allows creating a custom validation function to perform custom validation. The following argument is used to create a custom validation function.</a:t>
            </a:r>
          </a:p>
          <a:p>
            <a:r>
              <a:rPr lang="en-US" sz="2800" b="1" dirty="0"/>
              <a:t>props:</a:t>
            </a:r>
            <a:r>
              <a:rPr lang="en-US" sz="2800" dirty="0"/>
              <a:t> It should be the first argument in the component.</a:t>
            </a:r>
          </a:p>
          <a:p>
            <a:r>
              <a:rPr lang="en-US" sz="2800" b="1" dirty="0" err="1"/>
              <a:t>propName</a:t>
            </a:r>
            <a:r>
              <a:rPr lang="en-US" sz="2800" b="1" dirty="0"/>
              <a:t>:</a:t>
            </a:r>
            <a:r>
              <a:rPr lang="en-US" sz="2800" dirty="0"/>
              <a:t> It is the </a:t>
            </a:r>
            <a:r>
              <a:rPr lang="en-US" sz="2800" dirty="0" err="1"/>
              <a:t>propName</a:t>
            </a:r>
            <a:r>
              <a:rPr lang="en-US" sz="2800" dirty="0"/>
              <a:t> that is going to validate.</a:t>
            </a:r>
          </a:p>
          <a:p>
            <a:r>
              <a:rPr lang="en-US" sz="2800" b="1" dirty="0" err="1"/>
              <a:t>componentName</a:t>
            </a:r>
            <a:r>
              <a:rPr lang="en-US" sz="2800" b="1" dirty="0"/>
              <a:t>:</a:t>
            </a:r>
            <a:r>
              <a:rPr lang="en-US" sz="2800" dirty="0"/>
              <a:t> It is the </a:t>
            </a:r>
            <a:r>
              <a:rPr lang="en-US" sz="2800" dirty="0" err="1"/>
              <a:t>componentName</a:t>
            </a:r>
            <a:r>
              <a:rPr lang="en-US" sz="2800" dirty="0"/>
              <a:t> that are going to validated again.</a:t>
            </a:r>
          </a:p>
          <a:p>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169</TotalTime>
  <Words>867</Words>
  <Application>Microsoft Office PowerPoint</Application>
  <PresentationFormat>On-screen Show (4:3)</PresentationFormat>
  <Paragraphs>115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Consolas</vt:lpstr>
      <vt:lpstr>Franklin Gothic Book</vt:lpstr>
      <vt:lpstr>Perpetua</vt:lpstr>
      <vt:lpstr>Wingdings 2</vt:lpstr>
      <vt:lpstr>Equity</vt:lpstr>
      <vt:lpstr>React Props Validation</vt:lpstr>
      <vt:lpstr>PowerPoint Presentation</vt:lpstr>
      <vt:lpstr>Validating Props</vt:lpstr>
      <vt:lpstr>ReactJS Props Validator ReactJS props validator contains the following list of validators.</vt:lpstr>
      <vt:lpstr>we are creating an App component which contains all the props that we need.   In this example, App.propTypes is used for props validation.   For props validation, you must have to add this line:  import propTypes from 'prop-types' in App.js file.</vt:lpstr>
      <vt:lpstr>PowerPoint Presentation</vt:lpstr>
      <vt:lpstr>PowerPoint Presentation</vt:lpstr>
      <vt:lpstr>Main.js</vt:lpstr>
      <vt:lpstr>ReactJS Custom Validators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Props Validation</dc:title>
  <dc:creator>vishal choudhary</dc:creator>
  <cp:lastModifiedBy>BILAL AHMED</cp:lastModifiedBy>
  <cp:revision>21</cp:revision>
  <dcterms:created xsi:type="dcterms:W3CDTF">2023-04-18T07:46:18Z</dcterms:created>
  <dcterms:modified xsi:type="dcterms:W3CDTF">2023-04-30T19:10:50Z</dcterms:modified>
</cp:coreProperties>
</file>