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0B94-0093-5621-4DEE-99FB836A6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58A65F-5063-1CE2-BAE6-31B7128C8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AEB6E3-379A-DFEE-056B-BD07BDFE9C05}"/>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5" name="Footer Placeholder 4">
            <a:extLst>
              <a:ext uri="{FF2B5EF4-FFF2-40B4-BE49-F238E27FC236}">
                <a16:creationId xmlns:a16="http://schemas.microsoft.com/office/drawing/2014/main" id="{5D791A0E-6E05-74C9-1705-6AFF4CD7D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D5E6F-25AF-B0C7-6A73-7898484393E2}"/>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253031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475E-E67E-5E3F-C5CD-C310D1066C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9BACD3-1FFD-ACFF-07D1-9C5B8C0A7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EB825-9A6D-B7BE-80D6-4397147F7C40}"/>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5" name="Footer Placeholder 4">
            <a:extLst>
              <a:ext uri="{FF2B5EF4-FFF2-40B4-BE49-F238E27FC236}">
                <a16:creationId xmlns:a16="http://schemas.microsoft.com/office/drawing/2014/main" id="{A4A2D2AB-8297-3066-00D8-4F80B32E5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2575C-A7C2-0736-4895-308B7C8F3E71}"/>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146640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00CBF-7559-E099-D6CA-08286C730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04A550-CD00-36A0-C35E-56934F5325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C4056-EA07-DA0A-D13E-15A546ADF807}"/>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5" name="Footer Placeholder 4">
            <a:extLst>
              <a:ext uri="{FF2B5EF4-FFF2-40B4-BE49-F238E27FC236}">
                <a16:creationId xmlns:a16="http://schemas.microsoft.com/office/drawing/2014/main" id="{88033CDB-26C6-E967-9640-CBCFAAF15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1F381-6328-74F2-18B4-5EFBE861784B}"/>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67863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7535-1CA4-BBFE-1464-8D6B63DC82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F4FA1E-F83E-8A32-AC2D-940A05BAC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9C9DC-727C-27B3-FC8B-F489D00C21E0}"/>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5" name="Footer Placeholder 4">
            <a:extLst>
              <a:ext uri="{FF2B5EF4-FFF2-40B4-BE49-F238E27FC236}">
                <a16:creationId xmlns:a16="http://schemas.microsoft.com/office/drawing/2014/main" id="{658C47D9-B180-69C5-0D2E-DD530E943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EAD3E-36CC-2D69-88FF-8D98A1166A9A}"/>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290901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A193-16AB-A792-2112-F1CBFB440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F4FC02-A2F1-58EB-197C-19386C9FA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64CA38-411A-70FD-F148-B6788AB62B1D}"/>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5" name="Footer Placeholder 4">
            <a:extLst>
              <a:ext uri="{FF2B5EF4-FFF2-40B4-BE49-F238E27FC236}">
                <a16:creationId xmlns:a16="http://schemas.microsoft.com/office/drawing/2014/main" id="{58F3BD8B-2F0C-6642-39C0-381C71F87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2C6D0-11C7-5F39-CEBA-4C0C32845457}"/>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143643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DFE-30D0-075C-6AAC-056D08020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43D00-4E46-1AA2-9DDD-6BE4C514E6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CDD00A-1364-FCE1-F683-F4E2C8761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CF3E22-E812-52F8-D36D-93366F33A58B}"/>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6" name="Footer Placeholder 5">
            <a:extLst>
              <a:ext uri="{FF2B5EF4-FFF2-40B4-BE49-F238E27FC236}">
                <a16:creationId xmlns:a16="http://schemas.microsoft.com/office/drawing/2014/main" id="{A03C3B9A-3530-9EC7-F72D-F62A3C3EC3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3884F-5B4A-E538-A655-30799BE4090F}"/>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113451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CCD2-2FFC-D15F-733F-7DE5F574B6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F1C6A2-805C-6E80-C7C5-106FD1942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57657-2693-F0F3-03A8-4F4D479B84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F6719E-6AE3-CB02-D962-EA0297F2F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2889E-80AF-F5E2-D57B-7E11A36D1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B089F-79CB-E11C-92BA-DFCA10270330}"/>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8" name="Footer Placeholder 7">
            <a:extLst>
              <a:ext uri="{FF2B5EF4-FFF2-40B4-BE49-F238E27FC236}">
                <a16:creationId xmlns:a16="http://schemas.microsoft.com/office/drawing/2014/main" id="{BF0D8E82-4BB8-5C6C-E37A-292BD37286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BD6276-9CC1-CB2E-92E3-8843EF6DE691}"/>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224096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FD9D-F73E-44F7-AEB3-FECFE08924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215F29-74FB-5BDA-A4F9-869EA6F7367E}"/>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4" name="Footer Placeholder 3">
            <a:extLst>
              <a:ext uri="{FF2B5EF4-FFF2-40B4-BE49-F238E27FC236}">
                <a16:creationId xmlns:a16="http://schemas.microsoft.com/office/drawing/2014/main" id="{C28FFD8A-B6BB-0037-7AD5-61A7D28F00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23FC02-73D6-DD7F-3C93-4236DF74883C}"/>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185509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CAF29-3018-4697-966F-9CEC09590FCD}"/>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3" name="Footer Placeholder 2">
            <a:extLst>
              <a:ext uri="{FF2B5EF4-FFF2-40B4-BE49-F238E27FC236}">
                <a16:creationId xmlns:a16="http://schemas.microsoft.com/office/drawing/2014/main" id="{02994D93-103A-CBB2-9A9F-55C74A286D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349B56-E3D6-D6B9-6C1F-A41C06750F97}"/>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324145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15E3-8C51-3C39-D5BF-64E6B6F6D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3C4881-4576-23D5-D0AB-78A0782C2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B88424-BF04-ED00-BC57-D85AF342B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4AC83-3815-9660-B828-66D04D425E11}"/>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6" name="Footer Placeholder 5">
            <a:extLst>
              <a:ext uri="{FF2B5EF4-FFF2-40B4-BE49-F238E27FC236}">
                <a16:creationId xmlns:a16="http://schemas.microsoft.com/office/drawing/2014/main" id="{6F410229-F174-FA1E-23AB-1CD3DEB10D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178F7-0893-37F6-597E-667203FCC0FF}"/>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10583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D277-9312-D1E6-E0D5-E56629AD5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D67DEC-71A2-B25B-2F75-C5ABDFF64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0F70D6-EFA2-CAB5-A19A-E11648CF9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28A5C-9228-0A56-547C-C9CF90DDE9D4}"/>
              </a:ext>
            </a:extLst>
          </p:cNvPr>
          <p:cNvSpPr>
            <a:spLocks noGrp="1"/>
          </p:cNvSpPr>
          <p:nvPr>
            <p:ph type="dt" sz="half" idx="10"/>
          </p:nvPr>
        </p:nvSpPr>
        <p:spPr/>
        <p:txBody>
          <a:bodyPr/>
          <a:lstStyle/>
          <a:p>
            <a:fld id="{C7D34998-417D-4799-B42E-8A45839D69A3}" type="datetimeFigureOut">
              <a:rPr lang="en-IN" smtClean="0"/>
              <a:t>03-03-2023</a:t>
            </a:fld>
            <a:endParaRPr lang="en-IN"/>
          </a:p>
        </p:txBody>
      </p:sp>
      <p:sp>
        <p:nvSpPr>
          <p:cNvPr id="6" name="Footer Placeholder 5">
            <a:extLst>
              <a:ext uri="{FF2B5EF4-FFF2-40B4-BE49-F238E27FC236}">
                <a16:creationId xmlns:a16="http://schemas.microsoft.com/office/drawing/2014/main" id="{20AA1F41-354A-992B-F67F-4E41D7BC7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3A25A-AB44-6C55-88DD-B20CE1934C12}"/>
              </a:ext>
            </a:extLst>
          </p:cNvPr>
          <p:cNvSpPr>
            <a:spLocks noGrp="1"/>
          </p:cNvSpPr>
          <p:nvPr>
            <p:ph type="sldNum" sz="quarter" idx="12"/>
          </p:nvPr>
        </p:nvSpPr>
        <p:spPr/>
        <p:txBody>
          <a:bodyPr/>
          <a:lstStyle/>
          <a:p>
            <a:fld id="{2B4E3B60-8254-4901-885C-2399A3B9740F}" type="slidenum">
              <a:rPr lang="en-IN" smtClean="0"/>
              <a:t>‹#›</a:t>
            </a:fld>
            <a:endParaRPr lang="en-IN"/>
          </a:p>
        </p:txBody>
      </p:sp>
    </p:spTree>
    <p:extLst>
      <p:ext uri="{BB962C8B-B14F-4D97-AF65-F5344CB8AC3E}">
        <p14:creationId xmlns:p14="http://schemas.microsoft.com/office/powerpoint/2010/main" val="128464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BCB97-3BB0-B82E-E210-16BF0DE59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38E5CD-01D4-42DA-C285-C2D355F38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B6F45-58FD-3D17-B3CC-BBDF1CE51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34998-417D-4799-B42E-8A45839D69A3}" type="datetimeFigureOut">
              <a:rPr lang="en-IN" smtClean="0"/>
              <a:t>03-03-2023</a:t>
            </a:fld>
            <a:endParaRPr lang="en-IN"/>
          </a:p>
        </p:txBody>
      </p:sp>
      <p:sp>
        <p:nvSpPr>
          <p:cNvPr id="5" name="Footer Placeholder 4">
            <a:extLst>
              <a:ext uri="{FF2B5EF4-FFF2-40B4-BE49-F238E27FC236}">
                <a16:creationId xmlns:a16="http://schemas.microsoft.com/office/drawing/2014/main" id="{525F3B20-D00C-EED2-846A-9DF759510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E7E0BB-063F-1E3B-C9F7-1C68767C8A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E3B60-8254-4901-885C-2399A3B9740F}" type="slidenum">
              <a:rPr lang="en-IN" smtClean="0"/>
              <a:t>‹#›</a:t>
            </a:fld>
            <a:endParaRPr lang="en-IN"/>
          </a:p>
        </p:txBody>
      </p:sp>
    </p:spTree>
    <p:extLst>
      <p:ext uri="{BB962C8B-B14F-4D97-AF65-F5344CB8AC3E}">
        <p14:creationId xmlns:p14="http://schemas.microsoft.com/office/powerpoint/2010/main" val="71268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180A-0C31-B359-B033-4F427558BF74}"/>
              </a:ext>
            </a:extLst>
          </p:cNvPr>
          <p:cNvSpPr>
            <a:spLocks noGrp="1"/>
          </p:cNvSpPr>
          <p:nvPr>
            <p:ph type="ctrTitle"/>
          </p:nvPr>
        </p:nvSpPr>
        <p:spPr/>
        <p:txBody>
          <a:bodyPr/>
          <a:lstStyle/>
          <a:p>
            <a:r>
              <a:rPr lang="en-IN" b="0" i="0" dirty="0">
                <a:solidFill>
                  <a:srgbClr val="610B38"/>
                </a:solidFill>
                <a:effectLst/>
                <a:latin typeface="erdana"/>
              </a:rPr>
              <a:t>BST</a:t>
            </a:r>
            <a:endParaRPr lang="en-IN" dirty="0"/>
          </a:p>
        </p:txBody>
      </p:sp>
      <p:sp>
        <p:nvSpPr>
          <p:cNvPr id="3" name="Subtitle 2">
            <a:extLst>
              <a:ext uri="{FF2B5EF4-FFF2-40B4-BE49-F238E27FC236}">
                <a16:creationId xmlns:a16="http://schemas.microsoft.com/office/drawing/2014/main" id="{9B2344CE-1199-DEA7-4923-EA7747BABDB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3524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4E1-A282-D064-A576-57DB9ABF4A69}"/>
              </a:ext>
            </a:extLst>
          </p:cNvPr>
          <p:cNvSpPr>
            <a:spLocks noGrp="1"/>
          </p:cNvSpPr>
          <p:nvPr>
            <p:ph type="title"/>
          </p:nvPr>
        </p:nvSpPr>
        <p:spPr/>
        <p:txBody>
          <a:bodyPr/>
          <a:lstStyle/>
          <a:p>
            <a:r>
              <a:rPr lang="en-IN" b="0" i="0" dirty="0">
                <a:solidFill>
                  <a:srgbClr val="610B38"/>
                </a:solidFill>
                <a:effectLst/>
                <a:latin typeface="erdana"/>
              </a:rPr>
              <a:t>AVL Tree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F413343-E347-73C8-998A-3DF443CF527A}"/>
              </a:ext>
            </a:extLst>
          </p:cNvPr>
          <p:cNvSpPr>
            <a:spLocks noGrp="1"/>
          </p:cNvSpPr>
          <p:nvPr>
            <p:ph idx="1"/>
          </p:nvPr>
        </p:nvSpPr>
        <p:spPr>
          <a:xfrm>
            <a:off x="838200" y="1367624"/>
            <a:ext cx="10515600" cy="4809339"/>
          </a:xfrm>
        </p:spPr>
        <p:txBody>
          <a:bodyPr>
            <a:normAutofit/>
          </a:bodyPr>
          <a:lstStyle/>
          <a:p>
            <a:pPr algn="just"/>
            <a:r>
              <a:rPr lang="en-US" b="0" i="0" dirty="0">
                <a:solidFill>
                  <a:srgbClr val="333333"/>
                </a:solidFill>
                <a:effectLst/>
                <a:latin typeface="inter-regular"/>
              </a:rPr>
              <a:t>AVL Tree is invented by GM Adelson - </a:t>
            </a:r>
            <a:r>
              <a:rPr lang="en-US" b="0" i="0" dirty="0" err="1">
                <a:solidFill>
                  <a:srgbClr val="333333"/>
                </a:solidFill>
                <a:effectLst/>
                <a:latin typeface="inter-regular"/>
              </a:rPr>
              <a:t>Velsky</a:t>
            </a:r>
            <a:r>
              <a:rPr lang="en-US" b="0" i="0" dirty="0">
                <a:solidFill>
                  <a:srgbClr val="333333"/>
                </a:solidFill>
                <a:effectLst/>
                <a:latin typeface="inter-regular"/>
              </a:rPr>
              <a:t> and EM Landis in 1962. The tree is named AVL in </a:t>
            </a:r>
            <a:r>
              <a:rPr lang="en-US" b="0" i="0" dirty="0" err="1">
                <a:solidFill>
                  <a:srgbClr val="333333"/>
                </a:solidFill>
                <a:effectLst/>
                <a:latin typeface="inter-regular"/>
              </a:rPr>
              <a:t>honour</a:t>
            </a:r>
            <a:r>
              <a:rPr lang="en-US" b="0" i="0" dirty="0">
                <a:solidFill>
                  <a:srgbClr val="333333"/>
                </a:solidFill>
                <a:effectLst/>
                <a:latin typeface="inter-regular"/>
              </a:rPr>
              <a:t> of its inventors.</a:t>
            </a:r>
          </a:p>
          <a:p>
            <a:pPr algn="just"/>
            <a:r>
              <a:rPr lang="en-US" b="0" i="0" dirty="0">
                <a:solidFill>
                  <a:srgbClr val="333333"/>
                </a:solidFill>
                <a:effectLst/>
                <a:latin typeface="inter-regular"/>
              </a:rPr>
              <a:t>AVL Tree can be defined as height balanced binary search tree in which each node is associated with a balance factor which is calculated by subtracting the height of its right sub-tree from that of its left sub-tree.</a:t>
            </a:r>
          </a:p>
          <a:p>
            <a:pPr algn="just"/>
            <a:r>
              <a:rPr lang="en-US" b="0" i="0" dirty="0">
                <a:solidFill>
                  <a:srgbClr val="333333"/>
                </a:solidFill>
                <a:effectLst/>
                <a:latin typeface="inter-regular"/>
              </a:rPr>
              <a:t>Tree is said to be balanced if balance factor of each node is in between -1 to 1, otherwise, the tree will be unbalanced and need to be balanced.</a:t>
            </a:r>
          </a:p>
          <a:p>
            <a:pPr marL="0" indent="0" algn="ctr">
              <a:buNone/>
            </a:pPr>
            <a:r>
              <a:rPr lang="en-US" b="0" i="0" dirty="0">
                <a:solidFill>
                  <a:srgbClr val="610B38"/>
                </a:solidFill>
                <a:effectLst/>
                <a:latin typeface="erdana"/>
              </a:rPr>
              <a:t>Balance Factor (k) = height (left(k)) - height (right(k))</a:t>
            </a:r>
          </a:p>
          <a:p>
            <a:pPr marL="0" indent="0" algn="just">
              <a:buNone/>
            </a:pP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46465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4FDB-A3E8-979C-64AC-6AD2658969B9}"/>
              </a:ext>
            </a:extLst>
          </p:cNvPr>
          <p:cNvSpPr>
            <a:spLocks noGrp="1"/>
          </p:cNvSpPr>
          <p:nvPr>
            <p:ph type="title"/>
          </p:nvPr>
        </p:nvSpPr>
        <p:spPr/>
        <p:txBody>
          <a:bodyPr/>
          <a:lstStyle/>
          <a:p>
            <a:r>
              <a:rPr lang="en-IN" dirty="0"/>
              <a:t>Continue. . . </a:t>
            </a:r>
          </a:p>
        </p:txBody>
      </p:sp>
      <p:sp>
        <p:nvSpPr>
          <p:cNvPr id="3" name="Content Placeholder 2">
            <a:extLst>
              <a:ext uri="{FF2B5EF4-FFF2-40B4-BE49-F238E27FC236}">
                <a16:creationId xmlns:a16="http://schemas.microsoft.com/office/drawing/2014/main" id="{DFC94833-D32D-EBE4-543E-C79DBA2DF90A}"/>
              </a:ext>
            </a:extLst>
          </p:cNvPr>
          <p:cNvSpPr>
            <a:spLocks noGrp="1"/>
          </p:cNvSpPr>
          <p:nvPr>
            <p:ph idx="1"/>
          </p:nvPr>
        </p:nvSpPr>
        <p:spPr/>
        <p:txBody>
          <a:bodyPr/>
          <a:lstStyle/>
          <a:p>
            <a:pPr algn="just"/>
            <a:r>
              <a:rPr lang="en-US" b="0" i="0" dirty="0">
                <a:solidFill>
                  <a:srgbClr val="333333"/>
                </a:solidFill>
                <a:effectLst/>
                <a:latin typeface="inter-regular"/>
              </a:rPr>
              <a:t>If balance factor of any node is 1, it means that the left sub-tree is one level higher than the right sub-tree.</a:t>
            </a:r>
          </a:p>
          <a:p>
            <a:pPr algn="just"/>
            <a:r>
              <a:rPr lang="en-US" b="0" i="0" dirty="0">
                <a:solidFill>
                  <a:srgbClr val="333333"/>
                </a:solidFill>
                <a:effectLst/>
                <a:latin typeface="inter-regular"/>
              </a:rPr>
              <a:t>If balance factor of any node is 0, it means that the left sub-tree and right sub-tree contain equal height.</a:t>
            </a:r>
          </a:p>
          <a:p>
            <a:pPr algn="just"/>
            <a:r>
              <a:rPr lang="en-US" b="0" i="0" dirty="0">
                <a:solidFill>
                  <a:srgbClr val="333333"/>
                </a:solidFill>
                <a:effectLst/>
                <a:latin typeface="inter-regular"/>
              </a:rPr>
              <a:t>If balance factor of any node is -1, it means that the left sub-tree is one level lower than the right sub-tree.</a:t>
            </a:r>
          </a:p>
          <a:p>
            <a:endParaRPr lang="en-IN" dirty="0"/>
          </a:p>
        </p:txBody>
      </p:sp>
    </p:spTree>
    <p:extLst>
      <p:ext uri="{BB962C8B-B14F-4D97-AF65-F5344CB8AC3E}">
        <p14:creationId xmlns:p14="http://schemas.microsoft.com/office/powerpoint/2010/main" val="84948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158C6-EB66-4089-6538-212043D29D90}"/>
              </a:ext>
            </a:extLst>
          </p:cNvPr>
          <p:cNvSpPr>
            <a:spLocks noGrp="1"/>
          </p:cNvSpPr>
          <p:nvPr>
            <p:ph idx="1"/>
          </p:nvPr>
        </p:nvSpPr>
        <p:spPr>
          <a:xfrm>
            <a:off x="806395" y="943029"/>
            <a:ext cx="4107511" cy="4351338"/>
          </a:xfrm>
        </p:spPr>
        <p:txBody>
          <a:bodyPr/>
          <a:lstStyle/>
          <a:p>
            <a:r>
              <a:rPr lang="en-US" b="0" i="0" dirty="0">
                <a:solidFill>
                  <a:srgbClr val="333333"/>
                </a:solidFill>
                <a:effectLst/>
                <a:latin typeface="inter-regular"/>
              </a:rPr>
              <a:t>An AVL tree is given in the following figure. We can see that, balance factor associated with each node is in between -1 and +1. therefore, it is an example of AVL tree.</a:t>
            </a:r>
            <a:endParaRPr lang="en-IN" dirty="0"/>
          </a:p>
        </p:txBody>
      </p:sp>
      <p:pic>
        <p:nvPicPr>
          <p:cNvPr id="5122" name="Picture 2" descr="AVL Tree">
            <a:extLst>
              <a:ext uri="{FF2B5EF4-FFF2-40B4-BE49-F238E27FC236}">
                <a16:creationId xmlns:a16="http://schemas.microsoft.com/office/drawing/2014/main" id="{A44F5BB0-BF24-434B-F61D-95A1C26E6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380" y="793515"/>
            <a:ext cx="42291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70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E637-E0FE-49CF-AABB-7968D4EF1DB5}"/>
              </a:ext>
            </a:extLst>
          </p:cNvPr>
          <p:cNvSpPr>
            <a:spLocks noGrp="1"/>
          </p:cNvSpPr>
          <p:nvPr>
            <p:ph type="title"/>
          </p:nvPr>
        </p:nvSpPr>
        <p:spPr>
          <a:xfrm>
            <a:off x="750736" y="772427"/>
            <a:ext cx="10515600" cy="1325563"/>
          </a:xfrm>
        </p:spPr>
        <p:txBody>
          <a:bodyPr/>
          <a:lstStyle/>
          <a:p>
            <a:r>
              <a:rPr lang="en-IN" b="0" i="0" dirty="0">
                <a:solidFill>
                  <a:srgbClr val="610B38"/>
                </a:solidFill>
                <a:effectLst/>
                <a:latin typeface="erdana"/>
              </a:rPr>
              <a:t>Complexity</a:t>
            </a:r>
            <a:br>
              <a:rPr lang="en-IN" b="0" i="0" dirty="0">
                <a:solidFill>
                  <a:srgbClr val="610B38"/>
                </a:solidFill>
                <a:effectLst/>
                <a:latin typeface="erdana"/>
              </a:rPr>
            </a:br>
            <a:endParaRPr lang="en-IN" dirty="0"/>
          </a:p>
        </p:txBody>
      </p:sp>
      <p:graphicFrame>
        <p:nvGraphicFramePr>
          <p:cNvPr id="4" name="Table 3">
            <a:extLst>
              <a:ext uri="{FF2B5EF4-FFF2-40B4-BE49-F238E27FC236}">
                <a16:creationId xmlns:a16="http://schemas.microsoft.com/office/drawing/2014/main" id="{A2419145-8F6E-2779-5644-3821CDDD7855}"/>
              </a:ext>
            </a:extLst>
          </p:cNvPr>
          <p:cNvGraphicFramePr>
            <a:graphicFrameLocks noGrp="1"/>
          </p:cNvGraphicFramePr>
          <p:nvPr>
            <p:extLst>
              <p:ext uri="{D42A27DB-BD31-4B8C-83A1-F6EECF244321}">
                <p14:modId xmlns:p14="http://schemas.microsoft.com/office/powerpoint/2010/main" val="3093231533"/>
              </p:ext>
            </p:extLst>
          </p:nvPr>
        </p:nvGraphicFramePr>
        <p:xfrm>
          <a:off x="2417198" y="2980214"/>
          <a:ext cx="6565224" cy="2442577"/>
        </p:xfrm>
        <a:graphic>
          <a:graphicData uri="http://schemas.openxmlformats.org/drawingml/2006/table">
            <a:tbl>
              <a:tblPr/>
              <a:tblGrid>
                <a:gridCol w="2188408">
                  <a:extLst>
                    <a:ext uri="{9D8B030D-6E8A-4147-A177-3AD203B41FA5}">
                      <a16:colId xmlns:a16="http://schemas.microsoft.com/office/drawing/2014/main" val="1325655461"/>
                    </a:ext>
                  </a:extLst>
                </a:gridCol>
                <a:gridCol w="2188408">
                  <a:extLst>
                    <a:ext uri="{9D8B030D-6E8A-4147-A177-3AD203B41FA5}">
                      <a16:colId xmlns:a16="http://schemas.microsoft.com/office/drawing/2014/main" val="4106191945"/>
                    </a:ext>
                  </a:extLst>
                </a:gridCol>
                <a:gridCol w="2188408">
                  <a:extLst>
                    <a:ext uri="{9D8B030D-6E8A-4147-A177-3AD203B41FA5}">
                      <a16:colId xmlns:a16="http://schemas.microsoft.com/office/drawing/2014/main" val="2237737275"/>
                    </a:ext>
                  </a:extLst>
                </a:gridCol>
              </a:tblGrid>
              <a:tr h="546845">
                <a:tc>
                  <a:txBody>
                    <a:bodyPr/>
                    <a:lstStyle/>
                    <a:p>
                      <a:pPr algn="l" fontAlgn="t"/>
                      <a:r>
                        <a:rPr lang="en-IN">
                          <a:solidFill>
                            <a:srgbClr val="000000"/>
                          </a:solidFill>
                          <a:effectLst/>
                          <a:latin typeface="times new roman" panose="02020603050405020304" pitchFamily="18" charset="0"/>
                        </a:rPr>
                        <a:t>Algorithm</a:t>
                      </a:r>
                    </a:p>
                  </a:txBody>
                  <a:tcPr marT="91440" marB="91440">
                    <a:lnL w="7620" cap="flat" cmpd="sng" algn="ctr">
                      <a:solidFill>
                        <a:srgbClr val="B0470D"/>
                      </a:solidFill>
                      <a:prstDash val="solid"/>
                      <a:round/>
                      <a:headEnd type="none" w="med" len="med"/>
                      <a:tailEnd type="none" w="med" len="med"/>
                    </a:lnL>
                    <a:lnR w="7620" cap="flat" cmpd="sng" algn="ctr">
                      <a:solidFill>
                        <a:srgbClr val="B0470D"/>
                      </a:solidFill>
                      <a:prstDash val="solid"/>
                      <a:round/>
                      <a:headEnd type="none" w="med" len="med"/>
                      <a:tailEnd type="none" w="med" len="med"/>
                    </a:lnR>
                    <a:lnT w="7620" cap="flat" cmpd="sng" algn="ctr">
                      <a:solidFill>
                        <a:srgbClr val="B047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Average case</a:t>
                      </a:r>
                    </a:p>
                  </a:txBody>
                  <a:tcPr marT="91440" marB="91440">
                    <a:lnL w="7620" cap="flat" cmpd="sng" algn="ctr">
                      <a:solidFill>
                        <a:srgbClr val="B0470D"/>
                      </a:solidFill>
                      <a:prstDash val="solid"/>
                      <a:round/>
                      <a:headEnd type="none" w="med" len="med"/>
                      <a:tailEnd type="none" w="med" len="med"/>
                    </a:lnL>
                    <a:lnR w="7620" cap="flat" cmpd="sng" algn="ctr">
                      <a:solidFill>
                        <a:srgbClr val="B0470D"/>
                      </a:solidFill>
                      <a:prstDash val="solid"/>
                      <a:round/>
                      <a:headEnd type="none" w="med" len="med"/>
                      <a:tailEnd type="none" w="med" len="med"/>
                    </a:lnR>
                    <a:lnT w="7620" cap="flat" cmpd="sng" algn="ctr">
                      <a:solidFill>
                        <a:srgbClr val="B047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Worst case</a:t>
                      </a:r>
                    </a:p>
                  </a:txBody>
                  <a:tcPr marT="91440" marB="91440">
                    <a:lnL w="7620" cap="flat" cmpd="sng" algn="ctr">
                      <a:solidFill>
                        <a:srgbClr val="B0470D"/>
                      </a:solidFill>
                      <a:prstDash val="solid"/>
                      <a:round/>
                      <a:headEnd type="none" w="med" len="med"/>
                      <a:tailEnd type="none" w="med" len="med"/>
                    </a:lnL>
                    <a:lnR w="7620" cap="flat" cmpd="sng" algn="ctr">
                      <a:solidFill>
                        <a:srgbClr val="B0470D"/>
                      </a:solidFill>
                      <a:prstDash val="solid"/>
                      <a:round/>
                      <a:headEnd type="none" w="med" len="med"/>
                      <a:tailEnd type="none" w="med" len="med"/>
                    </a:lnR>
                    <a:lnT w="7620" cap="flat" cmpd="sng" algn="ctr">
                      <a:solidFill>
                        <a:srgbClr val="B047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471177"/>
                  </a:ext>
                </a:extLst>
              </a:tr>
              <a:tr h="473933">
                <a:tc>
                  <a:txBody>
                    <a:bodyPr/>
                    <a:lstStyle/>
                    <a:p>
                      <a:pPr algn="just" fontAlgn="t"/>
                      <a:r>
                        <a:rPr lang="en-IN">
                          <a:solidFill>
                            <a:srgbClr val="333333"/>
                          </a:solidFill>
                          <a:effectLst/>
                          <a:latin typeface="inter-regular"/>
                        </a:rPr>
                        <a:t>Space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2408376"/>
                  </a:ext>
                </a:extLst>
              </a:tr>
              <a:tr h="473933">
                <a:tc>
                  <a:txBody>
                    <a:bodyPr/>
                    <a:lstStyle/>
                    <a:p>
                      <a:pPr algn="just" fontAlgn="t"/>
                      <a:r>
                        <a:rPr lang="en-IN">
                          <a:solidFill>
                            <a:srgbClr val="333333"/>
                          </a:solidFill>
                          <a:effectLst/>
                          <a:latin typeface="inter-regular"/>
                        </a:rPr>
                        <a:t>Search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65341509"/>
                  </a:ext>
                </a:extLst>
              </a:tr>
              <a:tr h="473933">
                <a:tc>
                  <a:txBody>
                    <a:bodyPr/>
                    <a:lstStyle/>
                    <a:p>
                      <a:pPr algn="just" fontAlgn="t"/>
                      <a:r>
                        <a:rPr lang="en-IN">
                          <a:solidFill>
                            <a:srgbClr val="333333"/>
                          </a:solidFill>
                          <a:effectLst/>
                          <a:latin typeface="inter-regular"/>
                        </a:rPr>
                        <a:t>Insert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02170263"/>
                  </a:ext>
                </a:extLst>
              </a:tr>
              <a:tr h="473933">
                <a:tc>
                  <a:txBody>
                    <a:bodyPr/>
                    <a:lstStyle/>
                    <a:p>
                      <a:pPr algn="just" fontAlgn="t"/>
                      <a:r>
                        <a:rPr lang="en-IN">
                          <a:solidFill>
                            <a:srgbClr val="333333"/>
                          </a:solidFill>
                          <a:effectLst/>
                          <a:latin typeface="inter-regular"/>
                        </a:rPr>
                        <a:t>Delete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67946349"/>
                  </a:ext>
                </a:extLst>
              </a:tr>
            </a:tbl>
          </a:graphicData>
        </a:graphic>
      </p:graphicFrame>
    </p:spTree>
    <p:extLst>
      <p:ext uri="{BB962C8B-B14F-4D97-AF65-F5344CB8AC3E}">
        <p14:creationId xmlns:p14="http://schemas.microsoft.com/office/powerpoint/2010/main" val="197472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107D-6EFA-FC37-A771-52F6A0FE6899}"/>
              </a:ext>
            </a:extLst>
          </p:cNvPr>
          <p:cNvSpPr>
            <a:spLocks noGrp="1"/>
          </p:cNvSpPr>
          <p:nvPr>
            <p:ph type="title"/>
          </p:nvPr>
        </p:nvSpPr>
        <p:spPr/>
        <p:txBody>
          <a:bodyPr/>
          <a:lstStyle/>
          <a:p>
            <a:pPr algn="just"/>
            <a:r>
              <a:rPr lang="en-IN" b="0" i="0" dirty="0">
                <a:solidFill>
                  <a:srgbClr val="610B4B"/>
                </a:solidFill>
                <a:effectLst/>
                <a:latin typeface="erdana"/>
              </a:rPr>
              <a:t>Why AVL Tree?</a:t>
            </a:r>
          </a:p>
        </p:txBody>
      </p:sp>
      <p:sp>
        <p:nvSpPr>
          <p:cNvPr id="3" name="Content Placeholder 2">
            <a:extLst>
              <a:ext uri="{FF2B5EF4-FFF2-40B4-BE49-F238E27FC236}">
                <a16:creationId xmlns:a16="http://schemas.microsoft.com/office/drawing/2014/main" id="{509D6E7E-3DBD-CFC7-D51B-D54993B1E9F7}"/>
              </a:ext>
            </a:extLst>
          </p:cNvPr>
          <p:cNvSpPr>
            <a:spLocks noGrp="1"/>
          </p:cNvSpPr>
          <p:nvPr>
            <p:ph idx="1"/>
          </p:nvPr>
        </p:nvSpPr>
        <p:spPr/>
        <p:txBody>
          <a:bodyPr/>
          <a:lstStyle/>
          <a:p>
            <a:r>
              <a:rPr lang="en-US" b="0" i="0" dirty="0">
                <a:solidFill>
                  <a:srgbClr val="333333"/>
                </a:solidFill>
                <a:effectLst/>
                <a:latin typeface="inter-regular"/>
              </a:rPr>
              <a:t>AVL tree controls the height of the binary search tree by not letting it to be skewed. The time taken for all operations in a binary search tree of height h is </a:t>
            </a:r>
            <a:r>
              <a:rPr lang="en-US" b="1" i="0" dirty="0">
                <a:solidFill>
                  <a:srgbClr val="333333"/>
                </a:solidFill>
                <a:effectLst/>
                <a:latin typeface="inter-bold"/>
              </a:rPr>
              <a:t>O(h)</a:t>
            </a:r>
            <a:r>
              <a:rPr lang="en-US" b="0" i="0" dirty="0">
                <a:solidFill>
                  <a:srgbClr val="333333"/>
                </a:solidFill>
                <a:effectLst/>
                <a:latin typeface="inter-regular"/>
              </a:rPr>
              <a:t>. However, it can be extended to </a:t>
            </a:r>
            <a:r>
              <a:rPr lang="en-US" b="1" i="0" dirty="0">
                <a:solidFill>
                  <a:srgbClr val="333333"/>
                </a:solidFill>
                <a:effectLst/>
                <a:latin typeface="inter-bold"/>
              </a:rPr>
              <a:t>O(n)</a:t>
            </a:r>
            <a:r>
              <a:rPr lang="en-US" b="0" i="0" dirty="0">
                <a:solidFill>
                  <a:srgbClr val="333333"/>
                </a:solidFill>
                <a:effectLst/>
                <a:latin typeface="inter-regular"/>
              </a:rPr>
              <a:t> if the BST becomes skewed (i.e. worst case). By limiting this height to log n, AVL tree imposes an upper bound on each operation to be </a:t>
            </a:r>
            <a:r>
              <a:rPr lang="en-US" b="1" i="0" dirty="0">
                <a:solidFill>
                  <a:srgbClr val="333333"/>
                </a:solidFill>
                <a:effectLst/>
                <a:latin typeface="inter-bold"/>
              </a:rPr>
              <a:t>O(log n)</a:t>
            </a:r>
            <a:r>
              <a:rPr lang="en-US" b="0" i="0" dirty="0">
                <a:solidFill>
                  <a:srgbClr val="333333"/>
                </a:solidFill>
                <a:effectLst/>
                <a:latin typeface="inter-regular"/>
              </a:rPr>
              <a:t> where n is the number of nodes.</a:t>
            </a:r>
            <a:endParaRPr lang="en-IN" dirty="0"/>
          </a:p>
        </p:txBody>
      </p:sp>
    </p:spTree>
    <p:extLst>
      <p:ext uri="{BB962C8B-B14F-4D97-AF65-F5344CB8AC3E}">
        <p14:creationId xmlns:p14="http://schemas.microsoft.com/office/powerpoint/2010/main" val="365749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7F95-AB84-955C-88CE-6734E50699A3}"/>
              </a:ext>
            </a:extLst>
          </p:cNvPr>
          <p:cNvSpPr>
            <a:spLocks noGrp="1"/>
          </p:cNvSpPr>
          <p:nvPr>
            <p:ph type="title"/>
          </p:nvPr>
        </p:nvSpPr>
        <p:spPr/>
        <p:txBody>
          <a:bodyPr/>
          <a:lstStyle/>
          <a:p>
            <a:r>
              <a:rPr lang="en-IN" b="0" i="0" dirty="0">
                <a:solidFill>
                  <a:srgbClr val="610B38"/>
                </a:solidFill>
                <a:effectLst/>
                <a:latin typeface="erdana"/>
              </a:rPr>
              <a:t>AVL Rotations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2DDC0C7-090E-0B3A-EEAF-9D88D4793316}"/>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inter-regular"/>
              </a:rPr>
              <a:t>We perform rotation in AVL tree only in case if Balance Factor is other than </a:t>
            </a:r>
            <a:r>
              <a:rPr lang="en-US" b="1" i="0" dirty="0">
                <a:solidFill>
                  <a:srgbClr val="333333"/>
                </a:solidFill>
                <a:effectLst/>
                <a:latin typeface="inter-bold"/>
              </a:rPr>
              <a:t>-1, 0, and 1</a:t>
            </a:r>
            <a:r>
              <a:rPr lang="en-US" b="0" i="0" dirty="0">
                <a:solidFill>
                  <a:srgbClr val="333333"/>
                </a:solidFill>
                <a:effectLst/>
                <a:latin typeface="inter-regular"/>
              </a:rPr>
              <a:t>. There are basically four types of rotations which are as follows:</a:t>
            </a:r>
          </a:p>
          <a:p>
            <a:pPr algn="just"/>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L </a:t>
            </a:r>
            <a:r>
              <a:rPr lang="en-US" b="0" i="0" dirty="0" err="1">
                <a:solidFill>
                  <a:srgbClr val="000000"/>
                </a:solidFill>
                <a:effectLst/>
                <a:latin typeface="inter-regular"/>
              </a:rPr>
              <a:t>L</a:t>
            </a:r>
            <a:r>
              <a:rPr lang="en-US" b="0" i="0" dirty="0">
                <a:solidFill>
                  <a:srgbClr val="000000"/>
                </a:solidFill>
                <a:effectLst/>
                <a:latin typeface="inter-regular"/>
              </a:rPr>
              <a:t> rotation: Inserted node is in the left subtree of left subtree of A</a:t>
            </a:r>
          </a:p>
          <a:p>
            <a:pPr lvl="1" algn="just">
              <a:buFont typeface="+mj-lt"/>
              <a:buAutoNum type="arabicPeriod"/>
            </a:pPr>
            <a:r>
              <a:rPr lang="en-US" b="0" i="0" dirty="0">
                <a:solidFill>
                  <a:srgbClr val="000000"/>
                </a:solidFill>
                <a:effectLst/>
                <a:latin typeface="inter-regular"/>
              </a:rPr>
              <a:t>R </a:t>
            </a:r>
            <a:r>
              <a:rPr lang="en-US" b="0" i="0" dirty="0" err="1">
                <a:solidFill>
                  <a:srgbClr val="000000"/>
                </a:solidFill>
                <a:effectLst/>
                <a:latin typeface="inter-regular"/>
              </a:rPr>
              <a:t>R</a:t>
            </a:r>
            <a:r>
              <a:rPr lang="en-US" b="0" i="0" dirty="0">
                <a:solidFill>
                  <a:srgbClr val="000000"/>
                </a:solidFill>
                <a:effectLst/>
                <a:latin typeface="inter-regular"/>
              </a:rPr>
              <a:t> rotation : Inserted node is in the right subtree of right subtree of A</a:t>
            </a:r>
          </a:p>
          <a:p>
            <a:pPr lvl="1" algn="just">
              <a:buFont typeface="+mj-lt"/>
              <a:buAutoNum type="arabicPeriod"/>
            </a:pPr>
            <a:r>
              <a:rPr lang="en-US" b="0" i="0" dirty="0">
                <a:solidFill>
                  <a:srgbClr val="000000"/>
                </a:solidFill>
                <a:effectLst/>
                <a:latin typeface="inter-regular"/>
              </a:rPr>
              <a:t>L R rotation : Inserted node is in the right subtree of left subtree of A</a:t>
            </a:r>
          </a:p>
          <a:p>
            <a:pPr lvl="1" algn="just">
              <a:buFont typeface="+mj-lt"/>
              <a:buAutoNum type="arabicPeriod"/>
            </a:pPr>
            <a:r>
              <a:rPr lang="en-US" b="0" i="0" dirty="0">
                <a:solidFill>
                  <a:srgbClr val="000000"/>
                </a:solidFill>
                <a:effectLst/>
                <a:latin typeface="inter-regular"/>
              </a:rPr>
              <a:t>R L rotation : Inserted node is in the left subtree of right subtree of A</a:t>
            </a:r>
          </a:p>
          <a:p>
            <a:pPr marL="457200" lvl="1" indent="0" algn="just">
              <a:buNone/>
            </a:pPr>
            <a:endParaRPr lang="en-US" b="0" i="0" dirty="0">
              <a:solidFill>
                <a:srgbClr val="000000"/>
              </a:solidFill>
              <a:effectLst/>
              <a:latin typeface="inter-regular"/>
            </a:endParaRPr>
          </a:p>
          <a:p>
            <a:pPr algn="just"/>
            <a:r>
              <a:rPr lang="en-US" b="0" i="0" dirty="0">
                <a:solidFill>
                  <a:srgbClr val="333333"/>
                </a:solidFill>
                <a:effectLst/>
                <a:latin typeface="inter-regular"/>
              </a:rPr>
              <a:t>Where node A is the node whose balance Factor is other than -1, 0, 1.</a:t>
            </a:r>
          </a:p>
          <a:p>
            <a:pPr algn="just"/>
            <a:r>
              <a:rPr lang="en-US" b="0" i="0" dirty="0">
                <a:solidFill>
                  <a:srgbClr val="333333"/>
                </a:solidFill>
                <a:effectLst/>
                <a:latin typeface="inter-regular"/>
              </a:rPr>
              <a:t>The first two rotations LL and RR are single rotations and the next two rotations LR and RL are double rotations. For a tree to be unbalanced, minimum height must be at least 2, Let us understand each rotation</a:t>
            </a:r>
          </a:p>
          <a:p>
            <a:pPr marL="457200" lvl="1" indent="0" algn="just">
              <a:buNone/>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24700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4F68-EAAF-50BD-C76E-746A1C148B93}"/>
              </a:ext>
            </a:extLst>
          </p:cNvPr>
          <p:cNvSpPr>
            <a:spLocks noGrp="1"/>
          </p:cNvSpPr>
          <p:nvPr>
            <p:ph type="title"/>
          </p:nvPr>
        </p:nvSpPr>
        <p:spPr/>
        <p:txBody>
          <a:bodyPr/>
          <a:lstStyle/>
          <a:p>
            <a:r>
              <a:rPr lang="en-IN" b="0" i="0" dirty="0">
                <a:solidFill>
                  <a:srgbClr val="610B4B"/>
                </a:solidFill>
                <a:effectLst/>
                <a:latin typeface="erdana"/>
              </a:rPr>
              <a:t> RR Rotation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B136C9B-918B-7E4D-088A-A572685ACA93}"/>
              </a:ext>
            </a:extLst>
          </p:cNvPr>
          <p:cNvSpPr>
            <a:spLocks noGrp="1"/>
          </p:cNvSpPr>
          <p:nvPr>
            <p:ph idx="1"/>
          </p:nvPr>
        </p:nvSpPr>
        <p:spPr>
          <a:xfrm>
            <a:off x="838200" y="1825625"/>
            <a:ext cx="5149132" cy="4351338"/>
          </a:xfrm>
        </p:spPr>
        <p:txBody>
          <a:bodyPr>
            <a:normAutofit fontScale="92500" lnSpcReduction="20000"/>
          </a:bodyPr>
          <a:lstStyle/>
          <a:p>
            <a:pPr algn="just"/>
            <a:r>
              <a:rPr lang="en-US" b="0" i="0" dirty="0">
                <a:solidFill>
                  <a:srgbClr val="333333"/>
                </a:solidFill>
                <a:effectLst/>
                <a:latin typeface="inter-regular"/>
              </a:rPr>
              <a:t>When BST becomes unbalanced, due to a node is inserted into the right subtree of the right subtree of A, then we perform RR rotation, </a:t>
            </a:r>
            <a:r>
              <a:rPr lang="en-US" b="0" i="0" u="none" strike="noStrike" dirty="0">
                <a:solidFill>
                  <a:srgbClr val="008000"/>
                </a:solidFill>
                <a:effectLst/>
                <a:latin typeface="inter-regular"/>
              </a:rPr>
              <a:t>RR rotation</a:t>
            </a:r>
            <a:r>
              <a:rPr lang="en-US" b="0" i="0" dirty="0">
                <a:solidFill>
                  <a:srgbClr val="333333"/>
                </a:solidFill>
                <a:effectLst/>
                <a:latin typeface="inter-regular"/>
              </a:rPr>
              <a:t> is an anticlockwise rotation, which is applied on the edge below a node having balance factor -2</a:t>
            </a:r>
          </a:p>
          <a:p>
            <a:pPr algn="just"/>
            <a:endParaRPr lang="en-US" b="0" i="0" dirty="0">
              <a:solidFill>
                <a:srgbClr val="333333"/>
              </a:solidFill>
              <a:effectLst/>
              <a:latin typeface="inter-regular"/>
            </a:endParaRPr>
          </a:p>
          <a:p>
            <a:pPr lvl="1" algn="just"/>
            <a:r>
              <a:rPr lang="en-US" b="0" i="0" dirty="0">
                <a:solidFill>
                  <a:srgbClr val="333333"/>
                </a:solidFill>
                <a:effectLst/>
                <a:latin typeface="inter-regular"/>
              </a:rPr>
              <a:t>In example, node A has balance factor -2 because a node C is inserted in the right subtree of A right subtree. We perform the RR rotation on the edge below A.</a:t>
            </a:r>
            <a:endParaRPr lang="en-IN" dirty="0"/>
          </a:p>
        </p:txBody>
      </p:sp>
      <p:pic>
        <p:nvPicPr>
          <p:cNvPr id="7170" name="Picture 2" descr="AVL Rotations">
            <a:extLst>
              <a:ext uri="{FF2B5EF4-FFF2-40B4-BE49-F238E27FC236}">
                <a16:creationId xmlns:a16="http://schemas.microsoft.com/office/drawing/2014/main" id="{EB98A3FA-1994-132F-1A85-20D60FB8F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462" y="1383527"/>
            <a:ext cx="4446424" cy="338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3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1018-4BF7-AAB9-64E3-0CC4741422E9}"/>
              </a:ext>
            </a:extLst>
          </p:cNvPr>
          <p:cNvSpPr>
            <a:spLocks noGrp="1"/>
          </p:cNvSpPr>
          <p:nvPr>
            <p:ph type="title"/>
          </p:nvPr>
        </p:nvSpPr>
        <p:spPr/>
        <p:txBody>
          <a:bodyPr/>
          <a:lstStyle/>
          <a:p>
            <a:r>
              <a:rPr lang="en-IN" b="0" i="0" dirty="0">
                <a:solidFill>
                  <a:srgbClr val="610B4B"/>
                </a:solidFill>
                <a:effectLst/>
                <a:latin typeface="erdana"/>
              </a:rPr>
              <a:t>LL Rotation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1F25FA4-9BE7-FC44-1A27-12EE33EC4588}"/>
              </a:ext>
            </a:extLst>
          </p:cNvPr>
          <p:cNvSpPr>
            <a:spLocks noGrp="1"/>
          </p:cNvSpPr>
          <p:nvPr>
            <p:ph idx="1"/>
          </p:nvPr>
        </p:nvSpPr>
        <p:spPr>
          <a:xfrm>
            <a:off x="838200" y="1825625"/>
            <a:ext cx="4966252" cy="4667250"/>
          </a:xfrm>
        </p:spPr>
        <p:txBody>
          <a:bodyPr>
            <a:normAutofit fontScale="92500"/>
          </a:bodyPr>
          <a:lstStyle/>
          <a:p>
            <a:pPr algn="just"/>
            <a:r>
              <a:rPr lang="en-US" b="0" i="0" dirty="0">
                <a:solidFill>
                  <a:srgbClr val="333333"/>
                </a:solidFill>
                <a:effectLst/>
                <a:latin typeface="inter-regular"/>
              </a:rPr>
              <a:t>When BST becomes unbalanced, due to a node is inserted into the left subtree of the left subtree of C, then we perform LL rotation, </a:t>
            </a:r>
            <a:r>
              <a:rPr lang="en-US" b="0" i="0" u="none" strike="noStrike" dirty="0">
                <a:solidFill>
                  <a:srgbClr val="008000"/>
                </a:solidFill>
                <a:effectLst/>
                <a:latin typeface="inter-regular"/>
              </a:rPr>
              <a:t>LL rotation</a:t>
            </a:r>
            <a:r>
              <a:rPr lang="en-US" b="0" i="0" dirty="0">
                <a:solidFill>
                  <a:srgbClr val="333333"/>
                </a:solidFill>
                <a:effectLst/>
                <a:latin typeface="inter-regular"/>
              </a:rPr>
              <a:t> is clockwise rotation, which is applied on the edge below a node having balance factor 2.</a:t>
            </a:r>
          </a:p>
          <a:p>
            <a:pPr lvl="1" algn="just"/>
            <a:r>
              <a:rPr lang="en-US" b="0" i="0" dirty="0">
                <a:solidFill>
                  <a:srgbClr val="333333"/>
                </a:solidFill>
                <a:effectLst/>
                <a:latin typeface="inter-regular"/>
              </a:rPr>
              <a:t>In example, node C has balance factor 2 because a node A is inserted in the left subtree of C left subtree. We perform the LL rotation on the edge below A.</a:t>
            </a:r>
            <a:endParaRPr lang="en-IN" dirty="0"/>
          </a:p>
        </p:txBody>
      </p:sp>
      <p:pic>
        <p:nvPicPr>
          <p:cNvPr id="8194" name="Picture 2" descr="AVL Rotations">
            <a:extLst>
              <a:ext uri="{FF2B5EF4-FFF2-40B4-BE49-F238E27FC236}">
                <a16:creationId xmlns:a16="http://schemas.microsoft.com/office/drawing/2014/main" id="{A3A476DF-F542-056C-5F5F-791297A7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454" y="2170707"/>
            <a:ext cx="4078041" cy="289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00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E9C-C75E-75FE-6912-E5F1F3751065}"/>
              </a:ext>
            </a:extLst>
          </p:cNvPr>
          <p:cNvSpPr>
            <a:spLocks noGrp="1"/>
          </p:cNvSpPr>
          <p:nvPr>
            <p:ph type="title"/>
          </p:nvPr>
        </p:nvSpPr>
        <p:spPr/>
        <p:txBody>
          <a:bodyPr/>
          <a:lstStyle/>
          <a:p>
            <a:r>
              <a:rPr lang="en-IN" b="0" i="0" dirty="0">
                <a:solidFill>
                  <a:srgbClr val="610B4B"/>
                </a:solidFill>
                <a:effectLst/>
                <a:latin typeface="erdana"/>
              </a:rPr>
              <a:t>LR Rotation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62B6020-EF1B-7A0C-59FF-31A2C832E5DE}"/>
              </a:ext>
            </a:extLst>
          </p:cNvPr>
          <p:cNvSpPr>
            <a:spLocks noGrp="1"/>
          </p:cNvSpPr>
          <p:nvPr>
            <p:ph idx="1"/>
          </p:nvPr>
        </p:nvSpPr>
        <p:spPr>
          <a:xfrm>
            <a:off x="838200" y="1690688"/>
            <a:ext cx="7359595" cy="4486275"/>
          </a:xfrm>
        </p:spPr>
        <p:txBody>
          <a:bodyPr/>
          <a:lstStyle/>
          <a:p>
            <a:r>
              <a:rPr lang="en-US" b="0" i="0" dirty="0">
                <a:solidFill>
                  <a:srgbClr val="333333"/>
                </a:solidFill>
                <a:effectLst/>
                <a:latin typeface="inter-regular"/>
              </a:rPr>
              <a:t>Double rotations are bit tougher than single rotation which has already explained above. LR rotation = RR rotation + LL rotation, i.e., first RR rotation is performed on subtree and then LL rotation is performed on full tree, by full tree we mean the first node from the path of inserted node whose balance factor is other than -1, 0, or 1.</a:t>
            </a:r>
            <a:endParaRPr lang="en-IN" dirty="0"/>
          </a:p>
        </p:txBody>
      </p:sp>
    </p:spTree>
    <p:extLst>
      <p:ext uri="{BB962C8B-B14F-4D97-AF65-F5344CB8AC3E}">
        <p14:creationId xmlns:p14="http://schemas.microsoft.com/office/powerpoint/2010/main" val="94426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E90F-60BD-1819-F2CE-0DF51389315B}"/>
              </a:ext>
            </a:extLst>
          </p:cNvPr>
          <p:cNvSpPr>
            <a:spLocks noGrp="1"/>
          </p:cNvSpPr>
          <p:nvPr>
            <p:ph type="title"/>
          </p:nvPr>
        </p:nvSpPr>
        <p:spPr/>
        <p:txBody>
          <a:bodyPr/>
          <a:lstStyle/>
          <a:p>
            <a:r>
              <a:rPr lang="en-US" b="1" i="0" dirty="0">
                <a:solidFill>
                  <a:srgbClr val="333333"/>
                </a:solidFill>
                <a:effectLst/>
                <a:latin typeface="inter-bold"/>
              </a:rPr>
              <a:t>Let us understand each and every step very clearly:</a:t>
            </a:r>
            <a:endParaRPr lang="en-IN" dirty="0"/>
          </a:p>
        </p:txBody>
      </p:sp>
      <p:graphicFrame>
        <p:nvGraphicFramePr>
          <p:cNvPr id="5" name="Table 4">
            <a:extLst>
              <a:ext uri="{FF2B5EF4-FFF2-40B4-BE49-F238E27FC236}">
                <a16:creationId xmlns:a16="http://schemas.microsoft.com/office/drawing/2014/main" id="{FAEC3367-329F-1831-7E01-8047B62C3F6A}"/>
              </a:ext>
            </a:extLst>
          </p:cNvPr>
          <p:cNvGraphicFramePr>
            <a:graphicFrameLocks noGrp="1"/>
          </p:cNvGraphicFramePr>
          <p:nvPr>
            <p:extLst>
              <p:ext uri="{D42A27DB-BD31-4B8C-83A1-F6EECF244321}">
                <p14:modId xmlns:p14="http://schemas.microsoft.com/office/powerpoint/2010/main" val="1291115912"/>
              </p:ext>
            </p:extLst>
          </p:nvPr>
        </p:nvGraphicFramePr>
        <p:xfrm>
          <a:off x="1057275" y="2270560"/>
          <a:ext cx="5772844" cy="2225040"/>
        </p:xfrm>
        <a:graphic>
          <a:graphicData uri="http://schemas.openxmlformats.org/drawingml/2006/table">
            <a:tbl>
              <a:tblPr/>
              <a:tblGrid>
                <a:gridCol w="1208847">
                  <a:extLst>
                    <a:ext uri="{9D8B030D-6E8A-4147-A177-3AD203B41FA5}">
                      <a16:colId xmlns:a16="http://schemas.microsoft.com/office/drawing/2014/main" val="2630413105"/>
                    </a:ext>
                  </a:extLst>
                </a:gridCol>
                <a:gridCol w="4563997">
                  <a:extLst>
                    <a:ext uri="{9D8B030D-6E8A-4147-A177-3AD203B41FA5}">
                      <a16:colId xmlns:a16="http://schemas.microsoft.com/office/drawing/2014/main" val="3876362896"/>
                    </a:ext>
                  </a:extLst>
                </a:gridCol>
              </a:tblGrid>
              <a:tr h="0">
                <a:tc>
                  <a:txBody>
                    <a:bodyPr/>
                    <a:lstStyle/>
                    <a:p>
                      <a:pPr algn="l" fontAlgn="t"/>
                      <a:r>
                        <a:rPr lang="en-IN">
                          <a:solidFill>
                            <a:srgbClr val="000000"/>
                          </a:solidFill>
                          <a:effectLst/>
                          <a:latin typeface="times new roman" panose="02020603050405020304" pitchFamily="18" charset="0"/>
                        </a:rPr>
                        <a:t>State</a:t>
                      </a:r>
                    </a:p>
                  </a:txBody>
                  <a:tcPr marT="91440" marB="91440">
                    <a:lnL w="7620" cap="flat" cmpd="sng" algn="ctr">
                      <a:solidFill>
                        <a:srgbClr val="E85623"/>
                      </a:solidFill>
                      <a:prstDash val="solid"/>
                      <a:round/>
                      <a:headEnd type="none" w="med" len="med"/>
                      <a:tailEnd type="none" w="med" len="med"/>
                    </a:lnL>
                    <a:lnR w="7620" cap="flat" cmpd="sng" algn="ctr">
                      <a:solidFill>
                        <a:srgbClr val="E85623"/>
                      </a:solidFill>
                      <a:prstDash val="solid"/>
                      <a:round/>
                      <a:headEnd type="none" w="med" len="med"/>
                      <a:tailEnd type="none" w="med" len="med"/>
                    </a:lnR>
                    <a:lnT w="7620" cap="flat" cmpd="sng" algn="ctr">
                      <a:solidFill>
                        <a:srgbClr val="E856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Action</a:t>
                      </a:r>
                    </a:p>
                  </a:txBody>
                  <a:tcPr marT="91440" marB="91440">
                    <a:lnL w="7620" cap="flat" cmpd="sng" algn="ctr">
                      <a:solidFill>
                        <a:srgbClr val="E85623"/>
                      </a:solidFill>
                      <a:prstDash val="solid"/>
                      <a:round/>
                      <a:headEnd type="none" w="med" len="med"/>
                      <a:tailEnd type="none" w="med" len="med"/>
                    </a:lnL>
                    <a:lnR w="7620" cap="flat" cmpd="sng" algn="ctr">
                      <a:solidFill>
                        <a:srgbClr val="E85623"/>
                      </a:solidFill>
                      <a:prstDash val="solid"/>
                      <a:round/>
                      <a:headEnd type="none" w="med" len="med"/>
                      <a:tailEnd type="none" w="med" len="med"/>
                    </a:lnR>
                    <a:lnT w="7620" cap="flat" cmpd="sng" algn="ctr">
                      <a:solidFill>
                        <a:srgbClr val="E856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71842860"/>
                  </a:ext>
                </a:extLst>
              </a:tr>
              <a:tr h="0">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A node B has been inserted into the right subtree of A the left subtree of C, because of which C has become an unbalanced node having balance factor 2. This case is L R rotation where: Inserted node is in the right subtree of left subtree of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7071316"/>
                  </a:ext>
                </a:extLst>
              </a:tr>
            </a:tbl>
          </a:graphicData>
        </a:graphic>
      </p:graphicFrame>
      <p:pic>
        <p:nvPicPr>
          <p:cNvPr id="9222" name="Picture 6" descr="AVL Rotations">
            <a:extLst>
              <a:ext uri="{FF2B5EF4-FFF2-40B4-BE49-F238E27FC236}">
                <a16:creationId xmlns:a16="http://schemas.microsoft.com/office/drawing/2014/main" id="{7B82B545-D5F4-D5C9-1C7B-0B4A3AEF4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22" y="2271354"/>
            <a:ext cx="762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65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3355F-7108-445F-8812-A2C4AE85C47B}"/>
              </a:ext>
            </a:extLst>
          </p:cNvPr>
          <p:cNvSpPr>
            <a:spLocks noGrp="1"/>
          </p:cNvSpPr>
          <p:nvPr>
            <p:ph idx="1"/>
          </p:nvPr>
        </p:nvSpPr>
        <p:spPr>
          <a:xfrm>
            <a:off x="416781" y="1706755"/>
            <a:ext cx="10515600" cy="5151245"/>
          </a:xfrm>
        </p:spPr>
        <p:txBody>
          <a:bodyPr>
            <a:normAutofit/>
          </a:bodyPr>
          <a:lstStyle/>
          <a:p>
            <a:pPr algn="just"/>
            <a:r>
              <a:rPr lang="en-US" b="0" i="0" dirty="0">
                <a:solidFill>
                  <a:srgbClr val="333333"/>
                </a:solidFill>
                <a:effectLst/>
                <a:latin typeface="inter-regular"/>
              </a:rPr>
              <a:t>Insert function is used to add a new element in a binary search tree at appropriate location.</a:t>
            </a:r>
          </a:p>
          <a:p>
            <a:pPr algn="just"/>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Allocate the memory for tree.</a:t>
            </a:r>
          </a:p>
          <a:p>
            <a:pPr lvl="1" algn="just">
              <a:buFont typeface="+mj-lt"/>
              <a:buAutoNum type="arabicPeriod"/>
            </a:pPr>
            <a:r>
              <a:rPr lang="en-US" b="0" i="0" dirty="0">
                <a:solidFill>
                  <a:srgbClr val="000000"/>
                </a:solidFill>
                <a:effectLst/>
                <a:latin typeface="inter-regular"/>
              </a:rPr>
              <a:t>Set the data part to the value and set the left and right pointer of tree, point to NULL.</a:t>
            </a:r>
          </a:p>
          <a:p>
            <a:pPr lvl="1" algn="just">
              <a:buFont typeface="+mj-lt"/>
              <a:buAutoNum type="arabicPeriod"/>
            </a:pPr>
            <a:r>
              <a:rPr lang="en-US" b="0" i="0" dirty="0">
                <a:solidFill>
                  <a:srgbClr val="000000"/>
                </a:solidFill>
                <a:effectLst/>
                <a:latin typeface="inter-regular"/>
              </a:rPr>
              <a:t>If the item to be inserted, will be the first element of the tree, then the left and right of this node will point to NULL.</a:t>
            </a:r>
          </a:p>
          <a:p>
            <a:pPr lvl="1" algn="just">
              <a:buFont typeface="+mj-lt"/>
              <a:buAutoNum type="arabicPeriod"/>
            </a:pPr>
            <a:r>
              <a:rPr lang="en-US" b="0" i="0" dirty="0">
                <a:solidFill>
                  <a:srgbClr val="000000"/>
                </a:solidFill>
                <a:effectLst/>
                <a:latin typeface="inter-regular"/>
              </a:rPr>
              <a:t>Else, check if the item is less than the root element of the tree, if this is true, then recursively perform this operation with the left of the root.</a:t>
            </a:r>
          </a:p>
          <a:p>
            <a:pPr lvl="1" algn="just">
              <a:buFont typeface="+mj-lt"/>
              <a:buAutoNum type="arabicPeriod"/>
            </a:pPr>
            <a:r>
              <a:rPr lang="en-US" b="0" i="0" dirty="0">
                <a:solidFill>
                  <a:srgbClr val="000000"/>
                </a:solidFill>
                <a:effectLst/>
                <a:latin typeface="inter-regular"/>
              </a:rPr>
              <a:t>If this is false, then perform this operation recursively with the right sub-tree of the root.</a:t>
            </a:r>
          </a:p>
          <a:p>
            <a:endParaRPr lang="en-IN" dirty="0"/>
          </a:p>
        </p:txBody>
      </p:sp>
      <p:sp>
        <p:nvSpPr>
          <p:cNvPr id="4" name="Title 1">
            <a:extLst>
              <a:ext uri="{FF2B5EF4-FFF2-40B4-BE49-F238E27FC236}">
                <a16:creationId xmlns:a16="http://schemas.microsoft.com/office/drawing/2014/main" id="{AC614EE8-9E0B-C467-E3FA-3EFD0508EAFD}"/>
              </a:ext>
            </a:extLst>
          </p:cNvPr>
          <p:cNvSpPr>
            <a:spLocks noGrp="1"/>
          </p:cNvSpPr>
          <p:nvPr>
            <p:ph type="title"/>
          </p:nvPr>
        </p:nvSpPr>
        <p:spPr>
          <a:xfrm>
            <a:off x="838200" y="365125"/>
            <a:ext cx="10515600" cy="851425"/>
          </a:xfrm>
        </p:spPr>
        <p:txBody>
          <a:bodyPr>
            <a:normAutofit/>
          </a:bodyPr>
          <a:lstStyle/>
          <a:p>
            <a:r>
              <a:rPr lang="en-IN" b="0" i="0" dirty="0">
                <a:solidFill>
                  <a:srgbClr val="610B38"/>
                </a:solidFill>
                <a:effectLst/>
                <a:latin typeface="erdana"/>
              </a:rPr>
              <a:t>Insertion</a:t>
            </a:r>
            <a:endParaRPr lang="en-IN" dirty="0"/>
          </a:p>
        </p:txBody>
      </p:sp>
    </p:spTree>
    <p:extLst>
      <p:ext uri="{BB962C8B-B14F-4D97-AF65-F5344CB8AC3E}">
        <p14:creationId xmlns:p14="http://schemas.microsoft.com/office/powerpoint/2010/main" val="2275948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6086A8A-76CA-B051-1EC7-B3108126E92C}"/>
              </a:ext>
            </a:extLst>
          </p:cNvPr>
          <p:cNvGraphicFramePr>
            <a:graphicFrameLocks noGrp="1"/>
          </p:cNvGraphicFramePr>
          <p:nvPr>
            <p:extLst>
              <p:ext uri="{D42A27DB-BD31-4B8C-83A1-F6EECF244321}">
                <p14:modId xmlns:p14="http://schemas.microsoft.com/office/powerpoint/2010/main" val="694455924"/>
              </p:ext>
            </p:extLst>
          </p:nvPr>
        </p:nvGraphicFramePr>
        <p:xfrm>
          <a:off x="2597327" y="1478079"/>
          <a:ext cx="5772844" cy="3176269"/>
        </p:xfrm>
        <a:graphic>
          <a:graphicData uri="http://schemas.openxmlformats.org/drawingml/2006/table">
            <a:tbl>
              <a:tblPr/>
              <a:tblGrid>
                <a:gridCol w="2165504">
                  <a:extLst>
                    <a:ext uri="{9D8B030D-6E8A-4147-A177-3AD203B41FA5}">
                      <a16:colId xmlns:a16="http://schemas.microsoft.com/office/drawing/2014/main" val="1442721715"/>
                    </a:ext>
                  </a:extLst>
                </a:gridCol>
                <a:gridCol w="3607340">
                  <a:extLst>
                    <a:ext uri="{9D8B030D-6E8A-4147-A177-3AD203B41FA5}">
                      <a16:colId xmlns:a16="http://schemas.microsoft.com/office/drawing/2014/main" val="1971948681"/>
                    </a:ext>
                  </a:extLst>
                </a:gridCol>
              </a:tblGrid>
              <a:tr h="1748732">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As LR rotation = RR + LL rotation, hence RR (anticlockwise) on subtree rooted at A is performed first. By doing RR rotation, node </a:t>
                      </a:r>
                      <a:r>
                        <a:rPr lang="en-US" b="1">
                          <a:solidFill>
                            <a:srgbClr val="333333"/>
                          </a:solidFill>
                          <a:effectLst/>
                          <a:latin typeface="inter-bold"/>
                        </a:rPr>
                        <a:t>A</a:t>
                      </a:r>
                      <a:r>
                        <a:rPr lang="en-US">
                          <a:solidFill>
                            <a:srgbClr val="333333"/>
                          </a:solidFill>
                          <a:effectLst/>
                          <a:latin typeface="inter-regular"/>
                        </a:rPr>
                        <a:t>, has become the left subtree of </a:t>
                      </a:r>
                      <a:r>
                        <a:rPr lang="en-US" b="1">
                          <a:solidFill>
                            <a:srgbClr val="333333"/>
                          </a:solidFill>
                          <a:effectLst/>
                          <a:latin typeface="inter-bold"/>
                        </a:rPr>
                        <a:t>B</a:t>
                      </a:r>
                      <a:r>
                        <a:rPr lang="en-US">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3244944"/>
                  </a:ext>
                </a:extLst>
              </a:tr>
              <a:tr h="1427537">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After performing RR rotation, node C is still unbalanced, i.e., having balance factor 2, as inserted node A is in the left of left of </a:t>
                      </a:r>
                      <a:r>
                        <a:rPr lang="en-US" b="1" dirty="0">
                          <a:solidFill>
                            <a:srgbClr val="333333"/>
                          </a:solidFill>
                          <a:effectLst/>
                          <a:latin typeface="inter-bold"/>
                        </a:rPr>
                        <a:t>C</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034112"/>
                  </a:ext>
                </a:extLst>
              </a:tr>
            </a:tbl>
          </a:graphicData>
        </a:graphic>
      </p:graphicFrame>
      <p:pic>
        <p:nvPicPr>
          <p:cNvPr id="10241" name="Picture 1" descr="AVL Rotations">
            <a:extLst>
              <a:ext uri="{FF2B5EF4-FFF2-40B4-BE49-F238E27FC236}">
                <a16:creationId xmlns:a16="http://schemas.microsoft.com/office/drawing/2014/main" id="{32306A8A-F1F6-A52A-CD32-C9E31E205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674" y="1478239"/>
            <a:ext cx="10096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AVL Rotations">
            <a:extLst>
              <a:ext uri="{FF2B5EF4-FFF2-40B4-BE49-F238E27FC236}">
                <a16:creationId xmlns:a16="http://schemas.microsoft.com/office/drawing/2014/main" id="{388CE554-178C-241B-FA15-C835314D3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700" y="3225599"/>
            <a:ext cx="10572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57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58792DA-D736-E6EE-3A99-354A7AF1ECB6}"/>
              </a:ext>
            </a:extLst>
          </p:cNvPr>
          <p:cNvGraphicFramePr>
            <a:graphicFrameLocks noGrp="1"/>
          </p:cNvGraphicFramePr>
          <p:nvPr>
            <p:extLst>
              <p:ext uri="{D42A27DB-BD31-4B8C-83A1-F6EECF244321}">
                <p14:modId xmlns:p14="http://schemas.microsoft.com/office/powerpoint/2010/main" val="3193977391"/>
              </p:ext>
            </p:extLst>
          </p:nvPr>
        </p:nvGraphicFramePr>
        <p:xfrm>
          <a:off x="2647784" y="2043485"/>
          <a:ext cx="6334638" cy="3177009"/>
        </p:xfrm>
        <a:graphic>
          <a:graphicData uri="http://schemas.openxmlformats.org/drawingml/2006/table">
            <a:tbl>
              <a:tblPr/>
              <a:tblGrid>
                <a:gridCol w="2480807">
                  <a:extLst>
                    <a:ext uri="{9D8B030D-6E8A-4147-A177-3AD203B41FA5}">
                      <a16:colId xmlns:a16="http://schemas.microsoft.com/office/drawing/2014/main" val="3355413831"/>
                    </a:ext>
                  </a:extLst>
                </a:gridCol>
                <a:gridCol w="3853831">
                  <a:extLst>
                    <a:ext uri="{9D8B030D-6E8A-4147-A177-3AD203B41FA5}">
                      <a16:colId xmlns:a16="http://schemas.microsoft.com/office/drawing/2014/main" val="2908707576"/>
                    </a:ext>
                  </a:extLst>
                </a:gridCol>
              </a:tblGrid>
              <a:tr h="1945918">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Now we perform LL clockwise rotation on full tree, i.e. on node C. node </a:t>
                      </a:r>
                      <a:r>
                        <a:rPr lang="en-US" b="1">
                          <a:solidFill>
                            <a:srgbClr val="333333"/>
                          </a:solidFill>
                          <a:effectLst/>
                          <a:latin typeface="inter-bold"/>
                        </a:rPr>
                        <a:t>C</a:t>
                      </a:r>
                      <a:r>
                        <a:rPr lang="en-US">
                          <a:solidFill>
                            <a:srgbClr val="333333"/>
                          </a:solidFill>
                          <a:effectLst/>
                          <a:latin typeface="inter-regular"/>
                        </a:rPr>
                        <a:t> has now become the right subtree of node B, A is left subtree of 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3495714"/>
                  </a:ext>
                </a:extLst>
              </a:tr>
              <a:tr h="1231091">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Balance factor of each node is now either -1, 0, or 1, i.e. BST is balanced now.</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25709857"/>
                  </a:ext>
                </a:extLst>
              </a:tr>
            </a:tbl>
          </a:graphicData>
        </a:graphic>
      </p:graphicFrame>
      <p:pic>
        <p:nvPicPr>
          <p:cNvPr id="11265" name="Picture 1" descr="AVL Rotations">
            <a:extLst>
              <a:ext uri="{FF2B5EF4-FFF2-40B4-BE49-F238E27FC236}">
                <a16:creationId xmlns:a16="http://schemas.microsoft.com/office/drawing/2014/main" id="{4222E980-3B07-59A2-EF64-5AD838D53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747" y="2223701"/>
            <a:ext cx="1047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AVL Rotations">
            <a:extLst>
              <a:ext uri="{FF2B5EF4-FFF2-40B4-BE49-F238E27FC236}">
                <a16:creationId xmlns:a16="http://schemas.microsoft.com/office/drawing/2014/main" id="{1A6C16C5-6870-D565-F6FF-5BD75B3C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784" y="4055096"/>
            <a:ext cx="12477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56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1D21-9486-5759-BA3F-B1F420D256BC}"/>
              </a:ext>
            </a:extLst>
          </p:cNvPr>
          <p:cNvSpPr>
            <a:spLocks noGrp="1"/>
          </p:cNvSpPr>
          <p:nvPr>
            <p:ph type="title"/>
          </p:nvPr>
        </p:nvSpPr>
        <p:spPr/>
        <p:txBody>
          <a:bodyPr/>
          <a:lstStyle/>
          <a:p>
            <a:r>
              <a:rPr lang="en-IN" b="0" i="0" dirty="0">
                <a:solidFill>
                  <a:srgbClr val="610B4B"/>
                </a:solidFill>
                <a:effectLst/>
                <a:latin typeface="erdana"/>
              </a:rPr>
              <a:t>RL Rotation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DDA9500-580C-9812-E026-DFB9D6C270B2}"/>
              </a:ext>
            </a:extLst>
          </p:cNvPr>
          <p:cNvSpPr>
            <a:spLocks noGrp="1"/>
          </p:cNvSpPr>
          <p:nvPr>
            <p:ph idx="1"/>
          </p:nvPr>
        </p:nvSpPr>
        <p:spPr/>
        <p:txBody>
          <a:bodyPr/>
          <a:lstStyle/>
          <a:p>
            <a:r>
              <a:rPr lang="en-US" b="0" i="0" dirty="0">
                <a:solidFill>
                  <a:srgbClr val="333333"/>
                </a:solidFill>
                <a:effectLst/>
                <a:latin typeface="inter-regular"/>
              </a:rPr>
              <a:t>As already discussed, that double rotations are bit tougher than single rotation which has already explained above. </a:t>
            </a:r>
            <a:r>
              <a:rPr lang="en-US" b="0" i="0" u="none" strike="noStrike" dirty="0">
                <a:solidFill>
                  <a:srgbClr val="008000"/>
                </a:solidFill>
                <a:effectLst/>
                <a:latin typeface="inter-regular"/>
              </a:rPr>
              <a:t>R L rotation</a:t>
            </a:r>
            <a:r>
              <a:rPr lang="en-US" b="0" i="0" dirty="0">
                <a:solidFill>
                  <a:srgbClr val="333333"/>
                </a:solidFill>
                <a:effectLst/>
                <a:latin typeface="inter-regular"/>
              </a:rPr>
              <a:t> = LL rotation + RR rotation, i.e., first LL rotation is performed on subtree and then RR rotation is performed on full tree, by full tree we mean the first node from the path of inserted node whose balance factor is other than -1, 0, or 1.</a:t>
            </a:r>
            <a:endParaRPr lang="en-IN" dirty="0"/>
          </a:p>
        </p:txBody>
      </p:sp>
    </p:spTree>
    <p:extLst>
      <p:ext uri="{BB962C8B-B14F-4D97-AF65-F5344CB8AC3E}">
        <p14:creationId xmlns:p14="http://schemas.microsoft.com/office/powerpoint/2010/main" val="135974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16D8C30-8579-E06F-A367-451BF6C8C7BD}"/>
              </a:ext>
            </a:extLst>
          </p:cNvPr>
          <p:cNvGraphicFramePr>
            <a:graphicFrameLocks noGrp="1"/>
          </p:cNvGraphicFramePr>
          <p:nvPr>
            <p:extLst>
              <p:ext uri="{D42A27DB-BD31-4B8C-83A1-F6EECF244321}">
                <p14:modId xmlns:p14="http://schemas.microsoft.com/office/powerpoint/2010/main" val="1239866585"/>
              </p:ext>
            </p:extLst>
          </p:nvPr>
        </p:nvGraphicFramePr>
        <p:xfrm>
          <a:off x="3209578" y="2477294"/>
          <a:ext cx="5772844" cy="2798664"/>
        </p:xfrm>
        <a:graphic>
          <a:graphicData uri="http://schemas.openxmlformats.org/drawingml/2006/table">
            <a:tbl>
              <a:tblPr/>
              <a:tblGrid>
                <a:gridCol w="2085991">
                  <a:extLst>
                    <a:ext uri="{9D8B030D-6E8A-4147-A177-3AD203B41FA5}">
                      <a16:colId xmlns:a16="http://schemas.microsoft.com/office/drawing/2014/main" val="2257734148"/>
                    </a:ext>
                  </a:extLst>
                </a:gridCol>
                <a:gridCol w="3686853">
                  <a:extLst>
                    <a:ext uri="{9D8B030D-6E8A-4147-A177-3AD203B41FA5}">
                      <a16:colId xmlns:a16="http://schemas.microsoft.com/office/drawing/2014/main" val="4092445051"/>
                    </a:ext>
                  </a:extLst>
                </a:gridCol>
              </a:tblGrid>
              <a:tr h="413200">
                <a:tc>
                  <a:txBody>
                    <a:bodyPr/>
                    <a:lstStyle/>
                    <a:p>
                      <a:pPr algn="l" fontAlgn="t"/>
                      <a:r>
                        <a:rPr lang="en-IN">
                          <a:solidFill>
                            <a:srgbClr val="000000"/>
                          </a:solidFill>
                          <a:effectLst/>
                          <a:latin typeface="times new roman" panose="02020603050405020304" pitchFamily="18" charset="0"/>
                        </a:rPr>
                        <a:t>State</a:t>
                      </a:r>
                    </a:p>
                  </a:txBody>
                  <a:tcPr marT="91440" marB="91440">
                    <a:lnL w="7620" cap="flat" cmpd="sng" algn="ctr">
                      <a:solidFill>
                        <a:srgbClr val="781FFC"/>
                      </a:solidFill>
                      <a:prstDash val="solid"/>
                      <a:round/>
                      <a:headEnd type="none" w="med" len="med"/>
                      <a:tailEnd type="none" w="med" len="med"/>
                    </a:lnL>
                    <a:lnR w="7620" cap="flat" cmpd="sng" algn="ctr">
                      <a:solidFill>
                        <a:srgbClr val="781FFC"/>
                      </a:solidFill>
                      <a:prstDash val="solid"/>
                      <a:round/>
                      <a:headEnd type="none" w="med" len="med"/>
                      <a:tailEnd type="none" w="med" len="med"/>
                    </a:lnR>
                    <a:lnT w="7620" cap="flat" cmpd="sng" algn="ctr">
                      <a:solidFill>
                        <a:srgbClr val="781FF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Action</a:t>
                      </a:r>
                    </a:p>
                  </a:txBody>
                  <a:tcPr marT="91440" marB="91440">
                    <a:lnL w="7620" cap="flat" cmpd="sng" algn="ctr">
                      <a:solidFill>
                        <a:srgbClr val="781FFC"/>
                      </a:solidFill>
                      <a:prstDash val="solid"/>
                      <a:round/>
                      <a:headEnd type="none" w="med" len="med"/>
                      <a:tailEnd type="none" w="med" len="med"/>
                    </a:lnL>
                    <a:lnR w="7620" cap="flat" cmpd="sng" algn="ctr">
                      <a:solidFill>
                        <a:srgbClr val="781FFC"/>
                      </a:solidFill>
                      <a:prstDash val="solid"/>
                      <a:round/>
                      <a:headEnd type="none" w="med" len="med"/>
                      <a:tailEnd type="none" w="med" len="med"/>
                    </a:lnR>
                    <a:lnT w="7620" cap="flat" cmpd="sng" algn="ctr">
                      <a:solidFill>
                        <a:srgbClr val="781FF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95077325"/>
                  </a:ext>
                </a:extLst>
              </a:tr>
              <a:tr h="2341464">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A node </a:t>
                      </a:r>
                      <a:r>
                        <a:rPr lang="en-US" b="1" dirty="0">
                          <a:solidFill>
                            <a:srgbClr val="333333"/>
                          </a:solidFill>
                          <a:effectLst/>
                          <a:latin typeface="inter-bold"/>
                        </a:rPr>
                        <a:t>B</a:t>
                      </a:r>
                      <a:r>
                        <a:rPr lang="en-US" dirty="0">
                          <a:solidFill>
                            <a:srgbClr val="333333"/>
                          </a:solidFill>
                          <a:effectLst/>
                          <a:latin typeface="inter-regular"/>
                        </a:rPr>
                        <a:t> has been inserted into the left subtree of </a:t>
                      </a:r>
                      <a:r>
                        <a:rPr lang="en-US" b="1" dirty="0">
                          <a:solidFill>
                            <a:srgbClr val="333333"/>
                          </a:solidFill>
                          <a:effectLst/>
                          <a:latin typeface="inter-bold"/>
                        </a:rPr>
                        <a:t>C</a:t>
                      </a:r>
                      <a:r>
                        <a:rPr lang="en-US" dirty="0">
                          <a:solidFill>
                            <a:srgbClr val="333333"/>
                          </a:solidFill>
                          <a:effectLst/>
                          <a:latin typeface="inter-regular"/>
                        </a:rPr>
                        <a:t> the right subtree of </a:t>
                      </a:r>
                      <a:r>
                        <a:rPr lang="en-US" b="1" dirty="0">
                          <a:solidFill>
                            <a:srgbClr val="333333"/>
                          </a:solidFill>
                          <a:effectLst/>
                          <a:latin typeface="inter-bold"/>
                        </a:rPr>
                        <a:t>A</a:t>
                      </a:r>
                      <a:r>
                        <a:rPr lang="en-US" dirty="0">
                          <a:solidFill>
                            <a:srgbClr val="333333"/>
                          </a:solidFill>
                          <a:effectLst/>
                          <a:latin typeface="inter-regular"/>
                        </a:rPr>
                        <a:t>, because of which A has become an unbalanced node having balance factor - 2. This case is RL rotation where: Inserted node is in the left subtree of right subtree of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72291929"/>
                  </a:ext>
                </a:extLst>
              </a:tr>
            </a:tbl>
          </a:graphicData>
        </a:graphic>
      </p:graphicFrame>
      <p:pic>
        <p:nvPicPr>
          <p:cNvPr id="12289" name="Picture 1" descr="AVL Rotations">
            <a:extLst>
              <a:ext uri="{FF2B5EF4-FFF2-40B4-BE49-F238E27FC236}">
                <a16:creationId xmlns:a16="http://schemas.microsoft.com/office/drawing/2014/main" id="{5E3F3148-DAC0-E72C-1E88-AF27D141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786" y="3429000"/>
            <a:ext cx="762000" cy="146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6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00C9684-5A8F-A4A0-C4EE-E9410597955C}"/>
              </a:ext>
            </a:extLst>
          </p:cNvPr>
          <p:cNvGraphicFramePr>
            <a:graphicFrameLocks noGrp="1"/>
          </p:cNvGraphicFramePr>
          <p:nvPr>
            <p:extLst>
              <p:ext uri="{D42A27DB-BD31-4B8C-83A1-F6EECF244321}">
                <p14:modId xmlns:p14="http://schemas.microsoft.com/office/powerpoint/2010/main" val="3002721903"/>
              </p:ext>
            </p:extLst>
          </p:nvPr>
        </p:nvGraphicFramePr>
        <p:xfrm>
          <a:off x="2520563" y="1630017"/>
          <a:ext cx="7434470" cy="3727637"/>
        </p:xfrm>
        <a:graphic>
          <a:graphicData uri="http://schemas.openxmlformats.org/drawingml/2006/table">
            <a:tbl>
              <a:tblPr/>
              <a:tblGrid>
                <a:gridCol w="2512970">
                  <a:extLst>
                    <a:ext uri="{9D8B030D-6E8A-4147-A177-3AD203B41FA5}">
                      <a16:colId xmlns:a16="http://schemas.microsoft.com/office/drawing/2014/main" val="2656984205"/>
                    </a:ext>
                  </a:extLst>
                </a:gridCol>
                <a:gridCol w="4921500">
                  <a:extLst>
                    <a:ext uri="{9D8B030D-6E8A-4147-A177-3AD203B41FA5}">
                      <a16:colId xmlns:a16="http://schemas.microsoft.com/office/drawing/2014/main" val="2578631047"/>
                    </a:ext>
                  </a:extLst>
                </a:gridCol>
              </a:tblGrid>
              <a:tr h="2020588">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As RL rotation = LL rotation + RR rotation, hence, LL (clockwise) on subtree rooted at </a:t>
                      </a:r>
                      <a:r>
                        <a:rPr lang="en-US" b="1">
                          <a:solidFill>
                            <a:srgbClr val="333333"/>
                          </a:solidFill>
                          <a:effectLst/>
                          <a:latin typeface="inter-bold"/>
                        </a:rPr>
                        <a:t>C</a:t>
                      </a:r>
                      <a:r>
                        <a:rPr lang="en-US">
                          <a:solidFill>
                            <a:srgbClr val="333333"/>
                          </a:solidFill>
                          <a:effectLst/>
                          <a:latin typeface="inter-regular"/>
                        </a:rPr>
                        <a:t> is performed first. By doing RR rotation, node </a:t>
                      </a:r>
                      <a:r>
                        <a:rPr lang="en-US" b="1">
                          <a:solidFill>
                            <a:srgbClr val="333333"/>
                          </a:solidFill>
                          <a:effectLst/>
                          <a:latin typeface="inter-bold"/>
                        </a:rPr>
                        <a:t>C</a:t>
                      </a:r>
                      <a:r>
                        <a:rPr lang="en-US">
                          <a:solidFill>
                            <a:srgbClr val="333333"/>
                          </a:solidFill>
                          <a:effectLst/>
                          <a:latin typeface="inter-regular"/>
                        </a:rPr>
                        <a:t> has become the right subtree of </a:t>
                      </a:r>
                      <a:r>
                        <a:rPr lang="en-US" b="1">
                          <a:solidFill>
                            <a:srgbClr val="333333"/>
                          </a:solidFill>
                          <a:effectLst/>
                          <a:latin typeface="inter-bold"/>
                        </a:rPr>
                        <a:t>B</a:t>
                      </a:r>
                      <a:r>
                        <a:rPr lang="en-US">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2166361"/>
                  </a:ext>
                </a:extLst>
              </a:tr>
              <a:tr h="1707049">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After performing LL rotation, node </a:t>
                      </a:r>
                      <a:r>
                        <a:rPr lang="en-US" b="1" dirty="0">
                          <a:solidFill>
                            <a:srgbClr val="333333"/>
                          </a:solidFill>
                          <a:effectLst/>
                          <a:latin typeface="inter-bold"/>
                        </a:rPr>
                        <a:t>A</a:t>
                      </a:r>
                      <a:r>
                        <a:rPr lang="en-US" dirty="0">
                          <a:solidFill>
                            <a:srgbClr val="333333"/>
                          </a:solidFill>
                          <a:effectLst/>
                          <a:latin typeface="inter-regular"/>
                        </a:rPr>
                        <a:t> is still unbalanced, i.e. having balance factor -2, which is because of the right-subtree of the right-subtree node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3160517"/>
                  </a:ext>
                </a:extLst>
              </a:tr>
            </a:tbl>
          </a:graphicData>
        </a:graphic>
      </p:graphicFrame>
      <p:pic>
        <p:nvPicPr>
          <p:cNvPr id="13313" name="Picture 1" descr="AVL Rotations">
            <a:extLst>
              <a:ext uri="{FF2B5EF4-FFF2-40B4-BE49-F238E27FC236}">
                <a16:creationId xmlns:a16="http://schemas.microsoft.com/office/drawing/2014/main" id="{F50ECF48-8F87-F498-210F-E719E4540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165" y="1826743"/>
            <a:ext cx="1095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AVL Rotations">
            <a:extLst>
              <a:ext uri="{FF2B5EF4-FFF2-40B4-BE49-F238E27FC236}">
                <a16:creationId xmlns:a16="http://schemas.microsoft.com/office/drawing/2014/main" id="{7173FCFE-971B-8A45-6689-828C10BEC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824" y="3833654"/>
            <a:ext cx="111442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78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52F2BE7-E5E0-C5BA-8AD0-FAA2AFCD094B}"/>
              </a:ext>
            </a:extLst>
          </p:cNvPr>
          <p:cNvGraphicFramePr>
            <a:graphicFrameLocks noGrp="1"/>
          </p:cNvGraphicFramePr>
          <p:nvPr>
            <p:extLst>
              <p:ext uri="{D42A27DB-BD31-4B8C-83A1-F6EECF244321}">
                <p14:modId xmlns:p14="http://schemas.microsoft.com/office/powerpoint/2010/main" val="4288876246"/>
              </p:ext>
            </p:extLst>
          </p:nvPr>
        </p:nvGraphicFramePr>
        <p:xfrm>
          <a:off x="2687541" y="2506984"/>
          <a:ext cx="8531750" cy="2860032"/>
        </p:xfrm>
        <a:graphic>
          <a:graphicData uri="http://schemas.openxmlformats.org/drawingml/2006/table">
            <a:tbl>
              <a:tblPr/>
              <a:tblGrid>
                <a:gridCol w="4265875">
                  <a:extLst>
                    <a:ext uri="{9D8B030D-6E8A-4147-A177-3AD203B41FA5}">
                      <a16:colId xmlns:a16="http://schemas.microsoft.com/office/drawing/2014/main" val="2023618528"/>
                    </a:ext>
                  </a:extLst>
                </a:gridCol>
                <a:gridCol w="4265875">
                  <a:extLst>
                    <a:ext uri="{9D8B030D-6E8A-4147-A177-3AD203B41FA5}">
                      <a16:colId xmlns:a16="http://schemas.microsoft.com/office/drawing/2014/main" val="1230165841"/>
                    </a:ext>
                  </a:extLst>
                </a:gridCol>
              </a:tblGrid>
              <a:tr h="1803846">
                <a:tc>
                  <a:txBody>
                    <a:bodyPr/>
                    <a:lstStyle/>
                    <a:p>
                      <a:pPr algn="just" fontAlgn="t"/>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Now we perform RR rotation (anticlockwise rotation) on full tree, i.e. on node A. node </a:t>
                      </a:r>
                      <a:r>
                        <a:rPr lang="en-US" b="1">
                          <a:solidFill>
                            <a:srgbClr val="333333"/>
                          </a:solidFill>
                          <a:effectLst/>
                          <a:latin typeface="inter-bold"/>
                        </a:rPr>
                        <a:t>C</a:t>
                      </a:r>
                      <a:r>
                        <a:rPr lang="en-US">
                          <a:solidFill>
                            <a:srgbClr val="333333"/>
                          </a:solidFill>
                          <a:effectLst/>
                          <a:latin typeface="inter-regular"/>
                        </a:rPr>
                        <a:t> has now become the right subtree of node B, and node A has become the left subtree of 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26298210"/>
                  </a:ext>
                </a:extLst>
              </a:tr>
              <a:tr h="1056186">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Balance factor of each node is now either -1, 0, or 1, i.e., BST is balanced now.</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107629"/>
                  </a:ext>
                </a:extLst>
              </a:tr>
            </a:tbl>
          </a:graphicData>
        </a:graphic>
      </p:graphicFrame>
      <p:pic>
        <p:nvPicPr>
          <p:cNvPr id="14337" name="Picture 1" descr="AVL Rotations">
            <a:extLst>
              <a:ext uri="{FF2B5EF4-FFF2-40B4-BE49-F238E27FC236}">
                <a16:creationId xmlns:a16="http://schemas.microsoft.com/office/drawing/2014/main" id="{9C79E9EB-D1BE-6636-2F9C-C48899DA1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2508250"/>
            <a:ext cx="10953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AVL Rotations">
            <a:extLst>
              <a:ext uri="{FF2B5EF4-FFF2-40B4-BE49-F238E27FC236}">
                <a16:creationId xmlns:a16="http://schemas.microsoft.com/office/drawing/2014/main" id="{3A6F100B-40C5-5C81-6D21-2732C8735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4319266"/>
            <a:ext cx="12477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9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1A2-0430-8D40-81E4-04C532F6EF5C}"/>
              </a:ext>
            </a:extLst>
          </p:cNvPr>
          <p:cNvSpPr>
            <a:spLocks noGrp="1"/>
          </p:cNvSpPr>
          <p:nvPr>
            <p:ph type="title"/>
          </p:nvPr>
        </p:nvSpPr>
        <p:spPr/>
        <p:txBody>
          <a:bodyPr/>
          <a:lstStyle/>
          <a:p>
            <a:r>
              <a:rPr lang="en-US" b="1" i="0" dirty="0">
                <a:solidFill>
                  <a:srgbClr val="333333"/>
                </a:solidFill>
                <a:effectLst/>
                <a:latin typeface="inter-bold"/>
              </a:rPr>
              <a:t>The resultant balance tree is:</a:t>
            </a:r>
            <a:endParaRPr lang="en-IN" dirty="0"/>
          </a:p>
        </p:txBody>
      </p:sp>
      <p:pic>
        <p:nvPicPr>
          <p:cNvPr id="16386" name="Picture 2" descr="AVL Rotations">
            <a:extLst>
              <a:ext uri="{FF2B5EF4-FFF2-40B4-BE49-F238E27FC236}">
                <a16:creationId xmlns:a16="http://schemas.microsoft.com/office/drawing/2014/main" id="{9ADB0B96-8533-4AA9-A6E4-7DE05CF2B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894" y="2314575"/>
            <a:ext cx="42862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907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ABC8-AEEF-AD19-3480-58E3EC153AA3}"/>
              </a:ext>
            </a:extLst>
          </p:cNvPr>
          <p:cNvSpPr>
            <a:spLocks noGrp="1"/>
          </p:cNvSpPr>
          <p:nvPr>
            <p:ph type="title"/>
          </p:nvPr>
        </p:nvSpPr>
        <p:spPr>
          <a:xfrm>
            <a:off x="838200" y="365125"/>
            <a:ext cx="10515600" cy="1460500"/>
          </a:xfrm>
        </p:spPr>
        <p:txBody>
          <a:bodyPr>
            <a:normAutofit fontScale="90000"/>
          </a:bodyPr>
          <a:lstStyle/>
          <a:p>
            <a:r>
              <a:rPr lang="en-IN" b="1" i="0" dirty="0">
                <a:solidFill>
                  <a:srgbClr val="333333"/>
                </a:solidFill>
                <a:effectLst/>
                <a:latin typeface="inter-bold"/>
              </a:rPr>
              <a:t>2. Insert B, A</a:t>
            </a:r>
            <a:br>
              <a:rPr lang="en-IN" b="0" i="0" dirty="0">
                <a:solidFill>
                  <a:srgbClr val="333333"/>
                </a:solidFill>
                <a:effectLst/>
                <a:latin typeface="inter-regular"/>
              </a:rPr>
            </a:br>
            <a:br>
              <a:rPr lang="en-IN" dirty="0"/>
            </a:br>
            <a:endParaRPr lang="en-IN" dirty="0"/>
          </a:p>
        </p:txBody>
      </p:sp>
      <p:pic>
        <p:nvPicPr>
          <p:cNvPr id="17410" name="Picture 2" descr="AVL Rotations">
            <a:extLst>
              <a:ext uri="{FF2B5EF4-FFF2-40B4-BE49-F238E27FC236}">
                <a16:creationId xmlns:a16="http://schemas.microsoft.com/office/drawing/2014/main" id="{A7452884-A9CE-675F-D8A4-EFE9A99F1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641" y="937260"/>
            <a:ext cx="4762500"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E8CED-9FBD-FDDD-E861-71D218795CD6}"/>
              </a:ext>
            </a:extLst>
          </p:cNvPr>
          <p:cNvSpPr txBox="1"/>
          <p:nvPr/>
        </p:nvSpPr>
        <p:spPr>
          <a:xfrm>
            <a:off x="622190" y="4823460"/>
            <a:ext cx="6094674" cy="1477328"/>
          </a:xfrm>
          <a:prstGeom prst="rect">
            <a:avLst/>
          </a:prstGeom>
          <a:noFill/>
        </p:spPr>
        <p:txBody>
          <a:bodyPr wrap="square">
            <a:spAutoFit/>
          </a:bodyPr>
          <a:lstStyle/>
          <a:p>
            <a:r>
              <a:rPr lang="en-US" b="0" i="0" dirty="0">
                <a:solidFill>
                  <a:srgbClr val="333333"/>
                </a:solidFill>
                <a:effectLst/>
                <a:latin typeface="inter-regular"/>
              </a:rPr>
              <a:t>On inserting the above elements, especially in case of A, the BST becomes unbalanced as the Balance Factor of H and I is 2, we consider the first node from the last inserted node i.e. H. Since the BST from H is left-skewed, we will perform LL Rotation on node H.</a:t>
            </a:r>
            <a:endParaRPr lang="en-IN" dirty="0"/>
          </a:p>
        </p:txBody>
      </p:sp>
    </p:spTree>
    <p:extLst>
      <p:ext uri="{BB962C8B-B14F-4D97-AF65-F5344CB8AC3E}">
        <p14:creationId xmlns:p14="http://schemas.microsoft.com/office/powerpoint/2010/main" val="239172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359E-82C5-52A4-7C86-CDF5C326533C}"/>
              </a:ext>
            </a:extLst>
          </p:cNvPr>
          <p:cNvSpPr>
            <a:spLocks noGrp="1"/>
          </p:cNvSpPr>
          <p:nvPr>
            <p:ph type="title"/>
          </p:nvPr>
        </p:nvSpPr>
        <p:spPr/>
        <p:txBody>
          <a:bodyPr>
            <a:normAutofit fontScale="90000"/>
          </a:bodyPr>
          <a:lstStyle/>
          <a:p>
            <a:r>
              <a:rPr lang="en-US" b="1" i="0" dirty="0">
                <a:solidFill>
                  <a:srgbClr val="333333"/>
                </a:solidFill>
                <a:effectLst/>
                <a:latin typeface="inter-bold"/>
              </a:rPr>
              <a:t>The resultant balance tree is:</a:t>
            </a:r>
            <a:br>
              <a:rPr lang="en-US" b="0" i="0" dirty="0">
                <a:solidFill>
                  <a:srgbClr val="333333"/>
                </a:solidFill>
                <a:effectLst/>
                <a:latin typeface="inter-regular"/>
              </a:rPr>
            </a:br>
            <a:br>
              <a:rPr lang="en-US" dirty="0"/>
            </a:br>
            <a:endParaRPr lang="en-IN" dirty="0"/>
          </a:p>
        </p:txBody>
      </p:sp>
      <p:pic>
        <p:nvPicPr>
          <p:cNvPr id="18434" name="Picture 2" descr="AVL Rotations">
            <a:extLst>
              <a:ext uri="{FF2B5EF4-FFF2-40B4-BE49-F238E27FC236}">
                <a16:creationId xmlns:a16="http://schemas.microsoft.com/office/drawing/2014/main" id="{9A3AE45C-563B-0AF7-54BA-42BB7D937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061" y="1545783"/>
            <a:ext cx="4762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23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5BC9-0CA1-AED9-86EA-C9F01C92AABF}"/>
              </a:ext>
            </a:extLst>
          </p:cNvPr>
          <p:cNvSpPr>
            <a:spLocks noGrp="1"/>
          </p:cNvSpPr>
          <p:nvPr>
            <p:ph type="title"/>
          </p:nvPr>
        </p:nvSpPr>
        <p:spPr/>
        <p:txBody>
          <a:bodyPr/>
          <a:lstStyle/>
          <a:p>
            <a:r>
              <a:rPr lang="en-IN" b="1" i="0" dirty="0">
                <a:solidFill>
                  <a:srgbClr val="333333"/>
                </a:solidFill>
                <a:effectLst/>
                <a:latin typeface="inter-bold"/>
              </a:rPr>
              <a:t>3. Insert E</a:t>
            </a:r>
            <a:endParaRPr lang="en-IN" dirty="0"/>
          </a:p>
        </p:txBody>
      </p:sp>
      <p:pic>
        <p:nvPicPr>
          <p:cNvPr id="19458" name="Picture 2" descr="AVL Rotations">
            <a:extLst>
              <a:ext uri="{FF2B5EF4-FFF2-40B4-BE49-F238E27FC236}">
                <a16:creationId xmlns:a16="http://schemas.microsoft.com/office/drawing/2014/main" id="{5EBFD924-8209-A34F-5EB2-8684430D9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251" y="1180521"/>
            <a:ext cx="4762500" cy="3829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9ED154-786B-7868-E50B-EFE3BF6A8D42}"/>
              </a:ext>
            </a:extLst>
          </p:cNvPr>
          <p:cNvSpPr txBox="1"/>
          <p:nvPr/>
        </p:nvSpPr>
        <p:spPr>
          <a:xfrm>
            <a:off x="807886" y="5224802"/>
            <a:ext cx="6094674" cy="1200329"/>
          </a:xfrm>
          <a:prstGeom prst="rect">
            <a:avLst/>
          </a:prstGeom>
          <a:noFill/>
        </p:spPr>
        <p:txBody>
          <a:bodyPr wrap="square">
            <a:spAutoFit/>
          </a:bodyPr>
          <a:lstStyle/>
          <a:p>
            <a:r>
              <a:rPr lang="en-US" b="0" i="0" dirty="0">
                <a:solidFill>
                  <a:srgbClr val="333333"/>
                </a:solidFill>
                <a:effectLst/>
                <a:latin typeface="inter-regular"/>
              </a:rPr>
              <a:t>On inserting E, BST becomes unbalanced as the Balance Factor of I is 2, since if we travel from E to I we find that it is inserted in the left subtree of right subtree of I, we will perform LR Rotation on node I. LR = RR + LL rotation</a:t>
            </a:r>
            <a:endParaRPr lang="en-IN" dirty="0"/>
          </a:p>
        </p:txBody>
      </p:sp>
    </p:spTree>
    <p:extLst>
      <p:ext uri="{BB962C8B-B14F-4D97-AF65-F5344CB8AC3E}">
        <p14:creationId xmlns:p14="http://schemas.microsoft.com/office/powerpoint/2010/main" val="20956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5553-D892-14A7-3DE8-70E345074A32}"/>
              </a:ext>
            </a:extLst>
          </p:cNvPr>
          <p:cNvSpPr>
            <a:spLocks noGrp="1"/>
          </p:cNvSpPr>
          <p:nvPr>
            <p:ph type="title"/>
          </p:nvPr>
        </p:nvSpPr>
        <p:spPr>
          <a:xfrm>
            <a:off x="838200" y="365125"/>
            <a:ext cx="10515600" cy="851425"/>
          </a:xfrm>
        </p:spPr>
        <p:txBody>
          <a:bodyPr>
            <a:normAutofit/>
          </a:bodyPr>
          <a:lstStyle/>
          <a:p>
            <a:r>
              <a:rPr lang="en-IN" b="0" i="0" dirty="0">
                <a:solidFill>
                  <a:srgbClr val="610B38"/>
                </a:solidFill>
                <a:effectLst/>
                <a:latin typeface="erdana"/>
              </a:rPr>
              <a:t>Insert (TREE, ITEM)</a:t>
            </a:r>
            <a:endParaRPr lang="en-IN" dirty="0"/>
          </a:p>
        </p:txBody>
      </p:sp>
      <p:sp>
        <p:nvSpPr>
          <p:cNvPr id="3" name="Content Placeholder 2">
            <a:extLst>
              <a:ext uri="{FF2B5EF4-FFF2-40B4-BE49-F238E27FC236}">
                <a16:creationId xmlns:a16="http://schemas.microsoft.com/office/drawing/2014/main" id="{90E738EA-CB73-DD27-54F1-D504189F764C}"/>
              </a:ext>
            </a:extLst>
          </p:cNvPr>
          <p:cNvSpPr>
            <a:spLocks noGrp="1"/>
          </p:cNvSpPr>
          <p:nvPr>
            <p:ph idx="1"/>
          </p:nvPr>
        </p:nvSpPr>
        <p:spPr/>
        <p:txBody>
          <a:bodyPr>
            <a:normAutofit lnSpcReduction="10000"/>
          </a:bodyPr>
          <a:lstStyle/>
          <a:p>
            <a:pPr>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IF TREE = NULL</a:t>
            </a:r>
            <a:br>
              <a:rPr lang="en-US" b="0" i="0" dirty="0">
                <a:solidFill>
                  <a:srgbClr val="000000"/>
                </a:solidFill>
                <a:effectLst/>
                <a:latin typeface="inter-regular"/>
              </a:rPr>
            </a:br>
            <a:r>
              <a:rPr lang="en-US" b="0" i="0" dirty="0">
                <a:solidFill>
                  <a:srgbClr val="000000"/>
                </a:solidFill>
                <a:effectLst/>
                <a:latin typeface="inter-regular"/>
              </a:rPr>
              <a:t>    Allocate memory for TREE</a:t>
            </a:r>
            <a:br>
              <a:rPr lang="en-US" b="0" i="0" dirty="0">
                <a:solidFill>
                  <a:srgbClr val="000000"/>
                </a:solidFill>
                <a:effectLst/>
                <a:latin typeface="inter-regular"/>
              </a:rPr>
            </a:br>
            <a:r>
              <a:rPr lang="en-US" b="0" i="0" dirty="0">
                <a:solidFill>
                  <a:srgbClr val="000000"/>
                </a:solidFill>
                <a:effectLst/>
                <a:latin typeface="inter-regular"/>
              </a:rPr>
              <a:t>   SET TREE -&gt; DATA = ITEM</a:t>
            </a:r>
            <a:br>
              <a:rPr lang="en-US" b="0" i="0" dirty="0">
                <a:solidFill>
                  <a:srgbClr val="000000"/>
                </a:solidFill>
                <a:effectLst/>
                <a:latin typeface="inter-regular"/>
              </a:rPr>
            </a:br>
            <a:r>
              <a:rPr lang="en-US" b="0" i="0" dirty="0">
                <a:solidFill>
                  <a:srgbClr val="000000"/>
                </a:solidFill>
                <a:effectLst/>
                <a:latin typeface="inter-regular"/>
              </a:rPr>
              <a:t>  SET TREE -&gt; LEFT = TREE -&gt; RIGHT = NULL</a:t>
            </a:r>
            <a:br>
              <a:rPr lang="en-US" b="0" i="0" dirty="0">
                <a:solidFill>
                  <a:srgbClr val="000000"/>
                </a:solidFill>
                <a:effectLst/>
                <a:latin typeface="inter-regular"/>
              </a:rPr>
            </a:br>
            <a:r>
              <a:rPr lang="en-US" b="0" i="0" dirty="0">
                <a:solidFill>
                  <a:srgbClr val="000000"/>
                </a:solidFill>
                <a:effectLst/>
                <a:latin typeface="inter-regular"/>
              </a:rPr>
              <a:t>  ELSE</a:t>
            </a:r>
            <a:br>
              <a:rPr lang="en-US" b="0" i="0" dirty="0">
                <a:solidFill>
                  <a:srgbClr val="000000"/>
                </a:solidFill>
                <a:effectLst/>
                <a:latin typeface="inter-regular"/>
              </a:rPr>
            </a:br>
            <a:r>
              <a:rPr lang="en-US" b="0" i="0" dirty="0">
                <a:solidFill>
                  <a:srgbClr val="000000"/>
                </a:solidFill>
                <a:effectLst/>
                <a:latin typeface="inter-regular"/>
              </a:rPr>
              <a:t>   IF ITEM &lt; TREE -&gt; DATA</a:t>
            </a:r>
            <a:br>
              <a:rPr lang="en-US" b="0" i="0" dirty="0">
                <a:solidFill>
                  <a:srgbClr val="000000"/>
                </a:solidFill>
                <a:effectLst/>
                <a:latin typeface="inter-regular"/>
              </a:rPr>
            </a:br>
            <a:r>
              <a:rPr lang="en-US" b="0" i="0" dirty="0">
                <a:solidFill>
                  <a:srgbClr val="000000"/>
                </a:solidFill>
                <a:effectLst/>
                <a:latin typeface="inter-regular"/>
              </a:rPr>
              <a:t>    Insert(TREE -&gt; LEFT, ITEM)</a:t>
            </a:r>
            <a:br>
              <a:rPr lang="en-US" b="0" i="0" dirty="0">
                <a:solidFill>
                  <a:srgbClr val="000000"/>
                </a:solidFill>
                <a:effectLst/>
                <a:latin typeface="inter-regular"/>
              </a:rPr>
            </a:br>
            <a:r>
              <a:rPr lang="en-US" b="0" i="0" dirty="0">
                <a:solidFill>
                  <a:srgbClr val="000000"/>
                </a:solidFill>
                <a:effectLst/>
                <a:latin typeface="inter-regular"/>
              </a:rPr>
              <a:t>  ELSE</a:t>
            </a:r>
            <a:br>
              <a:rPr lang="en-US" b="0" i="0" dirty="0">
                <a:solidFill>
                  <a:srgbClr val="000000"/>
                </a:solidFill>
                <a:effectLst/>
                <a:latin typeface="inter-regular"/>
              </a:rPr>
            </a:br>
            <a:r>
              <a:rPr lang="en-US" b="0" i="0" dirty="0">
                <a:solidFill>
                  <a:srgbClr val="000000"/>
                </a:solidFill>
                <a:effectLst/>
                <a:latin typeface="inter-regular"/>
              </a:rPr>
              <a:t>   Insert(TREE -&gt; RIGHT, ITEM)</a:t>
            </a:r>
            <a:br>
              <a:rPr lang="en-US" b="0" i="0" dirty="0">
                <a:solidFill>
                  <a:srgbClr val="000000"/>
                </a:solidFill>
                <a:effectLst/>
                <a:latin typeface="inter-regular"/>
              </a:rPr>
            </a:br>
            <a:r>
              <a:rPr lang="en-US" b="0" i="0" dirty="0">
                <a:solidFill>
                  <a:srgbClr val="000000"/>
                </a:solidFill>
                <a:effectLst/>
                <a:latin typeface="inter-regular"/>
              </a:rPr>
              <a:t>  [END OF IF]</a:t>
            </a:r>
            <a:br>
              <a:rPr lang="en-US" b="0" i="0" dirty="0">
                <a:solidFill>
                  <a:srgbClr val="000000"/>
                </a:solidFill>
                <a:effectLst/>
                <a:latin typeface="inter-regular"/>
              </a:rPr>
            </a:br>
            <a:r>
              <a:rPr lang="en-US" b="0" i="0" dirty="0">
                <a:solidFill>
                  <a:srgbClr val="000000"/>
                </a:solidFill>
                <a:effectLst/>
                <a:latin typeface="inter-regular"/>
              </a:rPr>
              <a:t>  [END OF IF]</a:t>
            </a:r>
          </a:p>
          <a:p>
            <a:pPr>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END</a:t>
            </a:r>
          </a:p>
          <a:p>
            <a:endParaRPr lang="en-IN" dirty="0"/>
          </a:p>
        </p:txBody>
      </p:sp>
    </p:spTree>
    <p:extLst>
      <p:ext uri="{BB962C8B-B14F-4D97-AF65-F5344CB8AC3E}">
        <p14:creationId xmlns:p14="http://schemas.microsoft.com/office/powerpoint/2010/main" val="4181191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76B9-E364-4AFE-BB30-1FAE8A4A76FE}"/>
              </a:ext>
            </a:extLst>
          </p:cNvPr>
          <p:cNvSpPr>
            <a:spLocks noGrp="1"/>
          </p:cNvSpPr>
          <p:nvPr>
            <p:ph type="title"/>
          </p:nvPr>
        </p:nvSpPr>
        <p:spPr/>
        <p:txBody>
          <a:bodyPr/>
          <a:lstStyle/>
          <a:p>
            <a:r>
              <a:rPr lang="en-US" b="1" i="0" dirty="0">
                <a:solidFill>
                  <a:srgbClr val="333333"/>
                </a:solidFill>
                <a:effectLst/>
                <a:latin typeface="inter-bold"/>
              </a:rPr>
              <a:t>3 a) We first perform RR rotation on node B 	</a:t>
            </a:r>
            <a:endParaRPr lang="en-IN" dirty="0"/>
          </a:p>
        </p:txBody>
      </p:sp>
      <p:sp>
        <p:nvSpPr>
          <p:cNvPr id="3" name="Content Placeholder 2">
            <a:extLst>
              <a:ext uri="{FF2B5EF4-FFF2-40B4-BE49-F238E27FC236}">
                <a16:creationId xmlns:a16="http://schemas.microsoft.com/office/drawing/2014/main" id="{3DE79408-E26B-D834-A4EB-A53BF2E62AC1}"/>
              </a:ext>
            </a:extLst>
          </p:cNvPr>
          <p:cNvSpPr>
            <a:spLocks noGrp="1"/>
          </p:cNvSpPr>
          <p:nvPr>
            <p:ph idx="1"/>
          </p:nvPr>
        </p:nvSpPr>
        <p:spPr/>
        <p:txBody>
          <a:bodyPr/>
          <a:lstStyle/>
          <a:p>
            <a:r>
              <a:rPr lang="en-US" b="1" i="0" dirty="0">
                <a:solidFill>
                  <a:srgbClr val="333333"/>
                </a:solidFill>
                <a:effectLst/>
                <a:latin typeface="inter-bold"/>
              </a:rPr>
              <a:t>The resultant tree after RR rotation is:</a:t>
            </a:r>
            <a:endParaRPr lang="en-IN" dirty="0"/>
          </a:p>
        </p:txBody>
      </p:sp>
      <p:pic>
        <p:nvPicPr>
          <p:cNvPr id="20482" name="Picture 2" descr="AVL Rotations">
            <a:extLst>
              <a:ext uri="{FF2B5EF4-FFF2-40B4-BE49-F238E27FC236}">
                <a16:creationId xmlns:a16="http://schemas.microsoft.com/office/drawing/2014/main" id="{4B7D0CF7-DFDD-BE8F-28F9-8DEE7CC4F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756" y="2086769"/>
            <a:ext cx="47625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1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45AEC-B90B-E26C-E76A-746B85DA7F5F}"/>
              </a:ext>
            </a:extLst>
          </p:cNvPr>
          <p:cNvSpPr>
            <a:spLocks noGrp="1"/>
          </p:cNvSpPr>
          <p:nvPr>
            <p:ph idx="1"/>
          </p:nvPr>
        </p:nvSpPr>
        <p:spPr>
          <a:xfrm>
            <a:off x="544002" y="648832"/>
            <a:ext cx="10515600" cy="4351338"/>
          </a:xfrm>
        </p:spPr>
        <p:txBody>
          <a:bodyPr/>
          <a:lstStyle/>
          <a:p>
            <a:pPr algn="just"/>
            <a:r>
              <a:rPr lang="en-US" b="1" i="0" dirty="0">
                <a:solidFill>
                  <a:srgbClr val="333333"/>
                </a:solidFill>
                <a:effectLst/>
                <a:latin typeface="inter-bold"/>
              </a:rPr>
              <a:t>3b) We first perform LL rotation on the node I</a:t>
            </a:r>
            <a:endParaRPr lang="en-US" b="0" i="0" dirty="0">
              <a:solidFill>
                <a:srgbClr val="333333"/>
              </a:solidFill>
              <a:effectLst/>
              <a:latin typeface="inter-regular"/>
            </a:endParaRPr>
          </a:p>
          <a:p>
            <a:pPr algn="just"/>
            <a:r>
              <a:rPr lang="en-US" b="1" i="0" dirty="0">
                <a:solidFill>
                  <a:srgbClr val="333333"/>
                </a:solidFill>
                <a:effectLst/>
                <a:latin typeface="inter-bold"/>
              </a:rPr>
              <a:t>The resultant balanced tree after LL rotation is:</a:t>
            </a:r>
            <a:endParaRPr lang="en-US" b="0" i="0" dirty="0">
              <a:solidFill>
                <a:srgbClr val="333333"/>
              </a:solidFill>
              <a:effectLst/>
              <a:latin typeface="inter-regular"/>
            </a:endParaRPr>
          </a:p>
          <a:p>
            <a:endParaRPr lang="en-IN" dirty="0"/>
          </a:p>
        </p:txBody>
      </p:sp>
      <p:pic>
        <p:nvPicPr>
          <p:cNvPr id="21506" name="Picture 2" descr="AVL Rotations">
            <a:extLst>
              <a:ext uri="{FF2B5EF4-FFF2-40B4-BE49-F238E27FC236}">
                <a16:creationId xmlns:a16="http://schemas.microsoft.com/office/drawing/2014/main" id="{2E2D4FA2-C53A-E3D2-B229-F1964F674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757363"/>
            <a:ext cx="47625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784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CEFC-DCBB-C718-9476-67F04A8D8B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629BB8-A648-2413-F196-CEDAADC6437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308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ertion in binary search tree">
            <a:extLst>
              <a:ext uri="{FF2B5EF4-FFF2-40B4-BE49-F238E27FC236}">
                <a16:creationId xmlns:a16="http://schemas.microsoft.com/office/drawing/2014/main" id="{A093A0B8-24AD-1E6F-9A46-906972DE2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512" y="477078"/>
            <a:ext cx="8150778" cy="565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0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0DF0-E337-D1B9-77DD-856FDAFDE7DD}"/>
              </a:ext>
            </a:extLst>
          </p:cNvPr>
          <p:cNvSpPr>
            <a:spLocks noGrp="1"/>
          </p:cNvSpPr>
          <p:nvPr>
            <p:ph type="title"/>
          </p:nvPr>
        </p:nvSpPr>
        <p:spPr/>
        <p:txBody>
          <a:bodyPr/>
          <a:lstStyle/>
          <a:p>
            <a:r>
              <a:rPr lang="en-IN" b="0" i="0" dirty="0">
                <a:solidFill>
                  <a:srgbClr val="610B38"/>
                </a:solidFill>
                <a:effectLst/>
                <a:latin typeface="erdana"/>
              </a:rPr>
              <a:t>Deletion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DDFAA3B-9D2E-7917-286B-15FD52F21A08}"/>
              </a:ext>
            </a:extLst>
          </p:cNvPr>
          <p:cNvSpPr>
            <a:spLocks noGrp="1"/>
          </p:cNvSpPr>
          <p:nvPr>
            <p:ph idx="1"/>
          </p:nvPr>
        </p:nvSpPr>
        <p:spPr>
          <a:xfrm>
            <a:off x="424732" y="1634793"/>
            <a:ext cx="4457369" cy="5004546"/>
          </a:xfrm>
        </p:spPr>
        <p:txBody>
          <a:bodyPr>
            <a:normAutofit lnSpcReduction="10000"/>
          </a:bodyPr>
          <a:lstStyle/>
          <a:p>
            <a:r>
              <a:rPr lang="en-US" b="0" i="0" dirty="0">
                <a:solidFill>
                  <a:srgbClr val="610B38"/>
                </a:solidFill>
                <a:effectLst/>
                <a:latin typeface="erdana"/>
              </a:rPr>
              <a:t>The node to be deleted is a leaf node</a:t>
            </a:r>
          </a:p>
          <a:p>
            <a:pPr lvl="1" algn="just"/>
            <a:r>
              <a:rPr lang="en-US" b="0" i="0" dirty="0">
                <a:solidFill>
                  <a:srgbClr val="333333"/>
                </a:solidFill>
                <a:effectLst/>
                <a:latin typeface="inter-regular"/>
              </a:rPr>
              <a:t>It is the simplest case, in this case, replace the leaf node with the NULL and simple free the allocated space.</a:t>
            </a:r>
          </a:p>
          <a:p>
            <a:pPr lvl="1" algn="just"/>
            <a:r>
              <a:rPr lang="en-US" b="0" i="0" dirty="0">
                <a:solidFill>
                  <a:srgbClr val="333333"/>
                </a:solidFill>
                <a:effectLst/>
                <a:latin typeface="inter-regular"/>
              </a:rPr>
              <a:t>In the following image, we are deleting the node 85, since the node is a leaf node, therefore the node will be replaced with NULL and allocated space will be freed.</a:t>
            </a:r>
          </a:p>
          <a:p>
            <a:pPr marL="0" indent="0">
              <a:buNone/>
            </a:pPr>
            <a:br>
              <a:rPr lang="en-US" dirty="0"/>
            </a:br>
            <a:endParaRPr lang="en-IN" dirty="0"/>
          </a:p>
        </p:txBody>
      </p:sp>
      <p:pic>
        <p:nvPicPr>
          <p:cNvPr id="2050" name="Picture 2" descr="Deletion in binary search tree">
            <a:extLst>
              <a:ext uri="{FF2B5EF4-FFF2-40B4-BE49-F238E27FC236}">
                <a16:creationId xmlns:a16="http://schemas.microsoft.com/office/drawing/2014/main" id="{8FEE4C21-A68D-43E7-C6AD-B3367EBE2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570" y="1558455"/>
            <a:ext cx="6289480" cy="290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4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A1AE-713E-586E-5230-619A4376158B}"/>
              </a:ext>
            </a:extLst>
          </p:cNvPr>
          <p:cNvSpPr>
            <a:spLocks noGrp="1"/>
          </p:cNvSpPr>
          <p:nvPr>
            <p:ph type="title"/>
          </p:nvPr>
        </p:nvSpPr>
        <p:spPr/>
        <p:txBody>
          <a:bodyPr/>
          <a:lstStyle/>
          <a:p>
            <a:r>
              <a:rPr lang="en-US" b="0" i="0" dirty="0">
                <a:solidFill>
                  <a:srgbClr val="610B38"/>
                </a:solidFill>
                <a:effectLst/>
                <a:latin typeface="erdana"/>
              </a:rPr>
              <a:t>The node to be deleted has only one child.</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0FAA290-E15C-2E45-575C-25B45EC52CC1}"/>
              </a:ext>
            </a:extLst>
          </p:cNvPr>
          <p:cNvSpPr>
            <a:spLocks noGrp="1"/>
          </p:cNvSpPr>
          <p:nvPr>
            <p:ph idx="1"/>
          </p:nvPr>
        </p:nvSpPr>
        <p:spPr>
          <a:xfrm>
            <a:off x="838200" y="1825625"/>
            <a:ext cx="4799275" cy="4351338"/>
          </a:xfrm>
        </p:spPr>
        <p:txBody>
          <a:bodyPr>
            <a:normAutofit/>
          </a:bodyPr>
          <a:lstStyle/>
          <a:p>
            <a:r>
              <a:rPr lang="en-US" sz="2400" b="0" i="0" dirty="0">
                <a:solidFill>
                  <a:srgbClr val="333333"/>
                </a:solidFill>
                <a:effectLst/>
                <a:latin typeface="inter-regular"/>
              </a:rPr>
              <a:t>In this case, replace the node with its child and delete the child node, which now contains the value which is to be deleted. Simply replace it with the NULL and free the allocated space.</a:t>
            </a:r>
          </a:p>
          <a:p>
            <a:r>
              <a:rPr lang="en-US" sz="2400" b="0" i="0" dirty="0">
                <a:solidFill>
                  <a:srgbClr val="333333"/>
                </a:solidFill>
                <a:effectLst/>
                <a:latin typeface="inter-regular"/>
              </a:rPr>
              <a:t>In the following image, the node 12 is to be deleted. It has only one child. The node will be replaced with its child node and the replaced node 12 (which is now leaf node) will simply be deleted.</a:t>
            </a:r>
            <a:endParaRPr lang="en-IN" sz="2400" dirty="0"/>
          </a:p>
        </p:txBody>
      </p:sp>
      <p:pic>
        <p:nvPicPr>
          <p:cNvPr id="3074" name="Picture 2" descr="Deletion in binary search tree">
            <a:extLst>
              <a:ext uri="{FF2B5EF4-FFF2-40B4-BE49-F238E27FC236}">
                <a16:creationId xmlns:a16="http://schemas.microsoft.com/office/drawing/2014/main" id="{3AFC4575-AAE8-DAF3-CF35-9BF71CB94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93" y="2503377"/>
            <a:ext cx="6156898" cy="256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2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26C2-F85D-6F32-24E4-71CBA8012CA3}"/>
              </a:ext>
            </a:extLst>
          </p:cNvPr>
          <p:cNvSpPr>
            <a:spLocks noGrp="1"/>
          </p:cNvSpPr>
          <p:nvPr>
            <p:ph type="title"/>
          </p:nvPr>
        </p:nvSpPr>
        <p:spPr/>
        <p:txBody>
          <a:bodyPr/>
          <a:lstStyle/>
          <a:p>
            <a:r>
              <a:rPr lang="en-US" b="0" i="0" dirty="0">
                <a:solidFill>
                  <a:srgbClr val="610B38"/>
                </a:solidFill>
                <a:effectLst/>
                <a:latin typeface="erdana"/>
              </a:rPr>
              <a:t>The node to be deleted has two children.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82DA9D9-E96A-A23B-F669-F642FC763C8D}"/>
              </a:ext>
            </a:extLst>
          </p:cNvPr>
          <p:cNvSpPr>
            <a:spLocks noGrp="1"/>
          </p:cNvSpPr>
          <p:nvPr>
            <p:ph idx="1"/>
          </p:nvPr>
        </p:nvSpPr>
        <p:spPr/>
        <p:txBody>
          <a:bodyPr/>
          <a:lstStyle/>
          <a:p>
            <a:pPr algn="just"/>
            <a:r>
              <a:rPr lang="en-US" b="0" i="0" dirty="0">
                <a:solidFill>
                  <a:srgbClr val="333333"/>
                </a:solidFill>
                <a:effectLst/>
                <a:latin typeface="inter-regular"/>
              </a:rPr>
              <a:t>It is a bit complexed case compare to other two cases. However, the node which is to be deleted, is replaced with its in-order successor or predecessor recursively until the node value (to be deleted) is placed on the leaf of the tree. After the procedure, replace the node with NULL and free the allocated space.</a:t>
            </a:r>
          </a:p>
          <a:p>
            <a:endParaRPr lang="en-IN" dirty="0"/>
          </a:p>
        </p:txBody>
      </p:sp>
    </p:spTree>
    <p:extLst>
      <p:ext uri="{BB962C8B-B14F-4D97-AF65-F5344CB8AC3E}">
        <p14:creationId xmlns:p14="http://schemas.microsoft.com/office/powerpoint/2010/main" val="75730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0A1DC-88F0-A632-122D-8A5D3860F36F}"/>
              </a:ext>
            </a:extLst>
          </p:cNvPr>
          <p:cNvSpPr>
            <a:spLocks noGrp="1"/>
          </p:cNvSpPr>
          <p:nvPr>
            <p:ph idx="1"/>
          </p:nvPr>
        </p:nvSpPr>
        <p:spPr>
          <a:xfrm>
            <a:off x="329316" y="322829"/>
            <a:ext cx="4393759" cy="5346451"/>
          </a:xfrm>
        </p:spPr>
        <p:txBody>
          <a:bodyPr/>
          <a:lstStyle/>
          <a:p>
            <a:pPr algn="just"/>
            <a:r>
              <a:rPr lang="en-US" b="0" i="0" dirty="0">
                <a:solidFill>
                  <a:srgbClr val="333333"/>
                </a:solidFill>
                <a:effectLst/>
                <a:latin typeface="inter-regular"/>
              </a:rPr>
              <a:t>In the following image, the node 50 is to be deleted which is the root node of the tree. The in-order traversal of the tree given below.</a:t>
            </a:r>
          </a:p>
          <a:p>
            <a:pPr algn="just"/>
            <a:r>
              <a:rPr lang="en-US" b="0" i="0" dirty="0">
                <a:solidFill>
                  <a:srgbClr val="333333"/>
                </a:solidFill>
                <a:effectLst/>
                <a:latin typeface="inter-regular"/>
              </a:rPr>
              <a:t>6, 25, 30, 50, 52, 60, 70, 75.</a:t>
            </a:r>
          </a:p>
          <a:p>
            <a:pPr algn="just"/>
            <a:r>
              <a:rPr lang="en-US" b="0" i="0" dirty="0">
                <a:solidFill>
                  <a:srgbClr val="333333"/>
                </a:solidFill>
                <a:effectLst/>
                <a:latin typeface="inter-regular"/>
              </a:rPr>
              <a:t>replace 50 with its in-order successor 52. Now, 50 will be moved to the leaf of the tree, which will simply be deleted.</a:t>
            </a:r>
          </a:p>
          <a:p>
            <a:pPr marL="0" indent="0">
              <a:buNone/>
            </a:pPr>
            <a:endParaRPr lang="en-IN" dirty="0"/>
          </a:p>
        </p:txBody>
      </p:sp>
      <p:pic>
        <p:nvPicPr>
          <p:cNvPr id="4098" name="Picture 2" descr="Deletion in binary search tree">
            <a:extLst>
              <a:ext uri="{FF2B5EF4-FFF2-40B4-BE49-F238E27FC236}">
                <a16:creationId xmlns:a16="http://schemas.microsoft.com/office/drawing/2014/main" id="{46652B92-CF6D-C49F-9383-D10B320AF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53" y="1447137"/>
            <a:ext cx="6738631" cy="266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53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051B-0CA0-66B2-4280-957E2756DAD4}"/>
              </a:ext>
            </a:extLst>
          </p:cNvPr>
          <p:cNvSpPr>
            <a:spLocks noGrp="1"/>
          </p:cNvSpPr>
          <p:nvPr>
            <p:ph type="title"/>
          </p:nvPr>
        </p:nvSpPr>
        <p:spPr/>
        <p:txBody>
          <a:bodyPr/>
          <a:lstStyle/>
          <a:p>
            <a:r>
              <a:rPr lang="en-IN" b="0" i="0" dirty="0">
                <a:solidFill>
                  <a:srgbClr val="610B38"/>
                </a:solidFill>
                <a:effectLst/>
                <a:latin typeface="erdana"/>
              </a:rPr>
              <a:t>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3840D7A-570A-0B61-B83D-7957319B0BA1}"/>
              </a:ext>
            </a:extLst>
          </p:cNvPr>
          <p:cNvSpPr>
            <a:spLocks noGrp="1"/>
          </p:cNvSpPr>
          <p:nvPr>
            <p:ph idx="1"/>
          </p:nvPr>
        </p:nvSpPr>
        <p:spPr/>
        <p:txBody>
          <a:bodyPr>
            <a:normAutofit fontScale="55000" lnSpcReduction="20000"/>
          </a:bodyPr>
          <a:lstStyle/>
          <a:p>
            <a:r>
              <a:rPr lang="en-US" b="1" i="0" dirty="0">
                <a:solidFill>
                  <a:srgbClr val="333333"/>
                </a:solidFill>
                <a:effectLst/>
                <a:latin typeface="inter-bold"/>
              </a:rPr>
              <a:t>Delete (TREE, ITEM)</a:t>
            </a:r>
            <a:endParaRPr lang="en-US" b="0" i="0" dirty="0">
              <a:solidFill>
                <a:srgbClr val="333333"/>
              </a:solidFill>
              <a:effectLst/>
              <a:latin typeface="inter-regular"/>
            </a:endParaRPr>
          </a:p>
          <a:p>
            <a:pPr>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IF TREE = NULL</a:t>
            </a:r>
            <a:br>
              <a:rPr lang="en-US" b="0" i="0" dirty="0">
                <a:solidFill>
                  <a:srgbClr val="000000"/>
                </a:solidFill>
                <a:effectLst/>
                <a:latin typeface="inter-regular"/>
              </a:rPr>
            </a:br>
            <a:r>
              <a:rPr lang="en-US" b="0" i="0" dirty="0">
                <a:solidFill>
                  <a:srgbClr val="000000"/>
                </a:solidFill>
                <a:effectLst/>
                <a:latin typeface="inter-regular"/>
              </a:rPr>
              <a:t>   Write "item not found in the tree" ELSE IF ITEM &lt; TREE -&gt; DATA</a:t>
            </a:r>
            <a:br>
              <a:rPr lang="en-US" b="0" i="0" dirty="0">
                <a:solidFill>
                  <a:srgbClr val="000000"/>
                </a:solidFill>
                <a:effectLst/>
                <a:latin typeface="inter-regular"/>
              </a:rPr>
            </a:br>
            <a:r>
              <a:rPr lang="en-US" b="0" i="0" dirty="0">
                <a:solidFill>
                  <a:srgbClr val="000000"/>
                </a:solidFill>
                <a:effectLst/>
                <a:latin typeface="inter-regular"/>
              </a:rPr>
              <a:t>  Delete(TREE-&gt;LEFT, ITEM)</a:t>
            </a:r>
            <a:br>
              <a:rPr lang="en-US" b="0" i="0" dirty="0">
                <a:solidFill>
                  <a:srgbClr val="000000"/>
                </a:solidFill>
                <a:effectLst/>
                <a:latin typeface="inter-regular"/>
              </a:rPr>
            </a:br>
            <a:r>
              <a:rPr lang="en-US" b="0" i="0" dirty="0">
                <a:solidFill>
                  <a:srgbClr val="000000"/>
                </a:solidFill>
                <a:effectLst/>
                <a:latin typeface="inter-regular"/>
              </a:rPr>
              <a:t>  ELSE IF ITEM &gt; TREE -&gt; DATA</a:t>
            </a:r>
            <a:br>
              <a:rPr lang="en-US" b="0" i="0" dirty="0">
                <a:solidFill>
                  <a:srgbClr val="000000"/>
                </a:solidFill>
                <a:effectLst/>
                <a:latin typeface="inter-regular"/>
              </a:rPr>
            </a:br>
            <a:r>
              <a:rPr lang="en-US" b="0" i="0" dirty="0">
                <a:solidFill>
                  <a:srgbClr val="000000"/>
                </a:solidFill>
                <a:effectLst/>
                <a:latin typeface="inter-regular"/>
              </a:rPr>
              <a:t>   Delete(TREE -&gt; RIGHT, ITEM)</a:t>
            </a:r>
            <a:br>
              <a:rPr lang="en-US" b="0" i="0" dirty="0">
                <a:solidFill>
                  <a:srgbClr val="000000"/>
                </a:solidFill>
                <a:effectLst/>
                <a:latin typeface="inter-regular"/>
              </a:rPr>
            </a:br>
            <a:r>
              <a:rPr lang="en-US" b="0" i="0" dirty="0">
                <a:solidFill>
                  <a:srgbClr val="000000"/>
                </a:solidFill>
                <a:effectLst/>
                <a:latin typeface="inter-regular"/>
              </a:rPr>
              <a:t>  ELSE IF TREE -&gt; LEFT AND TREE -&gt; RIGHT</a:t>
            </a:r>
            <a:br>
              <a:rPr lang="en-US" b="0" i="0" dirty="0">
                <a:solidFill>
                  <a:srgbClr val="000000"/>
                </a:solidFill>
                <a:effectLst/>
                <a:latin typeface="inter-regular"/>
              </a:rPr>
            </a:br>
            <a:r>
              <a:rPr lang="en-US" b="0" i="0" dirty="0">
                <a:solidFill>
                  <a:srgbClr val="000000"/>
                </a:solidFill>
                <a:effectLst/>
                <a:latin typeface="inter-regular"/>
              </a:rPr>
              <a:t>  SET TEMP = </a:t>
            </a:r>
            <a:r>
              <a:rPr lang="en-US" b="0" i="0" dirty="0" err="1">
                <a:solidFill>
                  <a:srgbClr val="000000"/>
                </a:solidFill>
                <a:effectLst/>
                <a:latin typeface="inter-regular"/>
              </a:rPr>
              <a:t>findLargestNode</a:t>
            </a:r>
            <a:r>
              <a:rPr lang="en-US" b="0" i="0" dirty="0">
                <a:solidFill>
                  <a:srgbClr val="000000"/>
                </a:solidFill>
                <a:effectLst/>
                <a:latin typeface="inter-regular"/>
              </a:rPr>
              <a:t>(TREE -&gt; LEFT)</a:t>
            </a:r>
            <a:br>
              <a:rPr lang="en-US" b="0" i="0" dirty="0">
                <a:solidFill>
                  <a:srgbClr val="000000"/>
                </a:solidFill>
                <a:effectLst/>
                <a:latin typeface="inter-regular"/>
              </a:rPr>
            </a:br>
            <a:r>
              <a:rPr lang="en-US" b="0" i="0" dirty="0">
                <a:solidFill>
                  <a:srgbClr val="000000"/>
                </a:solidFill>
                <a:effectLst/>
                <a:latin typeface="inter-regular"/>
              </a:rPr>
              <a:t>  SET TREE -&gt; DATA = TEMP -&gt; DATA</a:t>
            </a:r>
            <a:br>
              <a:rPr lang="en-US" b="0" i="0" dirty="0">
                <a:solidFill>
                  <a:srgbClr val="000000"/>
                </a:solidFill>
                <a:effectLst/>
                <a:latin typeface="inter-regular"/>
              </a:rPr>
            </a:br>
            <a:r>
              <a:rPr lang="en-US" b="0" i="0" dirty="0">
                <a:solidFill>
                  <a:srgbClr val="000000"/>
                </a:solidFill>
                <a:effectLst/>
                <a:latin typeface="inter-regular"/>
              </a:rPr>
              <a:t>   Delete(TREE -&gt; LEFT, TEMP -&gt; DATA)</a:t>
            </a:r>
            <a:br>
              <a:rPr lang="en-US" b="0" i="0" dirty="0">
                <a:solidFill>
                  <a:srgbClr val="000000"/>
                </a:solidFill>
                <a:effectLst/>
                <a:latin typeface="inter-regular"/>
              </a:rPr>
            </a:br>
            <a:r>
              <a:rPr lang="en-US" b="0" i="0" dirty="0">
                <a:solidFill>
                  <a:srgbClr val="000000"/>
                </a:solidFill>
                <a:effectLst/>
                <a:latin typeface="inter-regular"/>
              </a:rPr>
              <a:t>  ELSE</a:t>
            </a:r>
            <a:br>
              <a:rPr lang="en-US" b="0" i="0" dirty="0">
                <a:solidFill>
                  <a:srgbClr val="000000"/>
                </a:solidFill>
                <a:effectLst/>
                <a:latin typeface="inter-regular"/>
              </a:rPr>
            </a:br>
            <a:r>
              <a:rPr lang="en-US" b="0" i="0" dirty="0">
                <a:solidFill>
                  <a:srgbClr val="000000"/>
                </a:solidFill>
                <a:effectLst/>
                <a:latin typeface="inter-regular"/>
              </a:rPr>
              <a:t>   SET TEMP = TREE</a:t>
            </a:r>
            <a:br>
              <a:rPr lang="en-US" b="0" i="0" dirty="0">
                <a:solidFill>
                  <a:srgbClr val="000000"/>
                </a:solidFill>
                <a:effectLst/>
                <a:latin typeface="inter-regular"/>
              </a:rPr>
            </a:br>
            <a:r>
              <a:rPr lang="en-US" b="0" i="0" dirty="0">
                <a:solidFill>
                  <a:srgbClr val="000000"/>
                </a:solidFill>
                <a:effectLst/>
                <a:latin typeface="inter-regular"/>
              </a:rPr>
              <a:t>   IF TREE -&gt; LEFT = NULL AND TREE -&gt; RIGHT = NULL</a:t>
            </a:r>
            <a:br>
              <a:rPr lang="en-US" b="0" i="0" dirty="0">
                <a:solidFill>
                  <a:srgbClr val="000000"/>
                </a:solidFill>
                <a:effectLst/>
                <a:latin typeface="inter-regular"/>
              </a:rPr>
            </a:br>
            <a:r>
              <a:rPr lang="en-US" b="0" i="0" dirty="0">
                <a:solidFill>
                  <a:srgbClr val="000000"/>
                </a:solidFill>
                <a:effectLst/>
                <a:latin typeface="inter-regular"/>
              </a:rPr>
              <a:t>   SET TREE = NULL</a:t>
            </a:r>
            <a:br>
              <a:rPr lang="en-US" b="0" i="0" dirty="0">
                <a:solidFill>
                  <a:srgbClr val="000000"/>
                </a:solidFill>
                <a:effectLst/>
                <a:latin typeface="inter-regular"/>
              </a:rPr>
            </a:br>
            <a:r>
              <a:rPr lang="en-US" b="0" i="0" dirty="0">
                <a:solidFill>
                  <a:srgbClr val="000000"/>
                </a:solidFill>
                <a:effectLst/>
                <a:latin typeface="inter-regular"/>
              </a:rPr>
              <a:t>  ELSE IF TREE -&gt; LEFT != NULL</a:t>
            </a:r>
            <a:br>
              <a:rPr lang="en-US" b="0" i="0" dirty="0">
                <a:solidFill>
                  <a:srgbClr val="000000"/>
                </a:solidFill>
                <a:effectLst/>
                <a:latin typeface="inter-regular"/>
              </a:rPr>
            </a:br>
            <a:r>
              <a:rPr lang="en-US" b="0" i="0" dirty="0">
                <a:solidFill>
                  <a:srgbClr val="000000"/>
                </a:solidFill>
                <a:effectLst/>
                <a:latin typeface="inter-regular"/>
              </a:rPr>
              <a:t>  SET TREE = TREE -&gt; LEFT</a:t>
            </a:r>
            <a:br>
              <a:rPr lang="en-US" b="0" i="0" dirty="0">
                <a:solidFill>
                  <a:srgbClr val="000000"/>
                </a:solidFill>
                <a:effectLst/>
                <a:latin typeface="inter-regular"/>
              </a:rPr>
            </a:br>
            <a:r>
              <a:rPr lang="en-US" b="0" i="0" dirty="0">
                <a:solidFill>
                  <a:srgbClr val="000000"/>
                </a:solidFill>
                <a:effectLst/>
                <a:latin typeface="inter-regular"/>
              </a:rPr>
              <a:t>  ELSE</a:t>
            </a:r>
            <a:br>
              <a:rPr lang="en-US" b="0" i="0" dirty="0">
                <a:solidFill>
                  <a:srgbClr val="000000"/>
                </a:solidFill>
                <a:effectLst/>
                <a:latin typeface="inter-regular"/>
              </a:rPr>
            </a:br>
            <a:r>
              <a:rPr lang="en-US" b="0" i="0" dirty="0">
                <a:solidFill>
                  <a:srgbClr val="000000"/>
                </a:solidFill>
                <a:effectLst/>
                <a:latin typeface="inter-regular"/>
              </a:rPr>
              <a:t>    SET TREE = TREE -&gt; RIGHT</a:t>
            </a:r>
            <a:br>
              <a:rPr lang="en-US" b="0" i="0" dirty="0">
                <a:solidFill>
                  <a:srgbClr val="000000"/>
                </a:solidFill>
                <a:effectLst/>
                <a:latin typeface="inter-regular"/>
              </a:rPr>
            </a:br>
            <a:r>
              <a:rPr lang="en-US" b="0" i="0" dirty="0">
                <a:solidFill>
                  <a:srgbClr val="000000"/>
                </a:solidFill>
                <a:effectLst/>
                <a:latin typeface="inter-regular"/>
              </a:rPr>
              <a:t>  [END OF IF]</a:t>
            </a:r>
            <a:br>
              <a:rPr lang="en-US" b="0" i="0" dirty="0">
                <a:solidFill>
                  <a:srgbClr val="000000"/>
                </a:solidFill>
                <a:effectLst/>
                <a:latin typeface="inter-regular"/>
              </a:rPr>
            </a:br>
            <a:r>
              <a:rPr lang="en-US" b="0" i="0" dirty="0">
                <a:solidFill>
                  <a:srgbClr val="000000"/>
                </a:solidFill>
                <a:effectLst/>
                <a:latin typeface="inter-regular"/>
              </a:rPr>
              <a:t>  FREE TEMP</a:t>
            </a:r>
            <a:br>
              <a:rPr lang="en-US" b="0" i="0" dirty="0">
                <a:solidFill>
                  <a:srgbClr val="000000"/>
                </a:solidFill>
                <a:effectLst/>
                <a:latin typeface="inter-regular"/>
              </a:rPr>
            </a:br>
            <a:r>
              <a:rPr lang="en-US" b="0" i="0" dirty="0">
                <a:solidFill>
                  <a:srgbClr val="000000"/>
                </a:solidFill>
                <a:effectLst/>
                <a:latin typeface="inter-regular"/>
              </a:rPr>
              <a:t>[END OF IF]</a:t>
            </a:r>
          </a:p>
          <a:p>
            <a:pPr>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END</a:t>
            </a:r>
          </a:p>
          <a:p>
            <a:endParaRPr lang="en-IN" dirty="0"/>
          </a:p>
        </p:txBody>
      </p:sp>
    </p:spTree>
    <p:extLst>
      <p:ext uri="{BB962C8B-B14F-4D97-AF65-F5344CB8AC3E}">
        <p14:creationId xmlns:p14="http://schemas.microsoft.com/office/powerpoint/2010/main" val="143998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2163</Words>
  <Application>Microsoft Office PowerPoint</Application>
  <PresentationFormat>Widescreen</PresentationFormat>
  <Paragraphs>103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erdana</vt:lpstr>
      <vt:lpstr>inter-bold</vt:lpstr>
      <vt:lpstr>inter-regular</vt:lpstr>
      <vt:lpstr>Times New Roman</vt:lpstr>
      <vt:lpstr>Office Theme</vt:lpstr>
      <vt:lpstr>BST</vt:lpstr>
      <vt:lpstr>Insertion</vt:lpstr>
      <vt:lpstr>Insert (TREE, ITEM)</vt:lpstr>
      <vt:lpstr>PowerPoint Presentation</vt:lpstr>
      <vt:lpstr>Deletion </vt:lpstr>
      <vt:lpstr>The node to be deleted has only one child. </vt:lpstr>
      <vt:lpstr>The node to be deleted has two children. </vt:lpstr>
      <vt:lpstr>PowerPoint Presentation</vt:lpstr>
      <vt:lpstr>Algorithm </vt:lpstr>
      <vt:lpstr>AVL Tree </vt:lpstr>
      <vt:lpstr>Continue. . . </vt:lpstr>
      <vt:lpstr>PowerPoint Presentation</vt:lpstr>
      <vt:lpstr>Complexity </vt:lpstr>
      <vt:lpstr>Why AVL Tree?</vt:lpstr>
      <vt:lpstr>AVL Rotations </vt:lpstr>
      <vt:lpstr> RR Rotation </vt:lpstr>
      <vt:lpstr>LL Rotation </vt:lpstr>
      <vt:lpstr>LR Rotation </vt:lpstr>
      <vt:lpstr>Let us understand each and every step very clearly:</vt:lpstr>
      <vt:lpstr>PowerPoint Presentation</vt:lpstr>
      <vt:lpstr>PowerPoint Presentation</vt:lpstr>
      <vt:lpstr>RL Rotation </vt:lpstr>
      <vt:lpstr>PowerPoint Presentation</vt:lpstr>
      <vt:lpstr>PowerPoint Presentation</vt:lpstr>
      <vt:lpstr>PowerPoint Presentation</vt:lpstr>
      <vt:lpstr>The resultant balance tree is:</vt:lpstr>
      <vt:lpstr>2. Insert B, A  </vt:lpstr>
      <vt:lpstr>The resultant balance tree is:  </vt:lpstr>
      <vt:lpstr>3. Insert E</vt:lpstr>
      <vt:lpstr>3 a) We first perform RR rotation on node B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Kumar</dc:creator>
  <cp:lastModifiedBy>Girish Kumar</cp:lastModifiedBy>
  <cp:revision>7</cp:revision>
  <dcterms:created xsi:type="dcterms:W3CDTF">2023-03-03T04:07:28Z</dcterms:created>
  <dcterms:modified xsi:type="dcterms:W3CDTF">2023-03-03T04:33:17Z</dcterms:modified>
</cp:coreProperties>
</file>