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1FC5-888B-BA97-3BF2-9E23459154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0AB1F6-807F-B1C0-56C6-F491F39B56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AF0CBA-86F7-A3DD-04D9-81AD1DCF2251}"/>
              </a:ext>
            </a:extLst>
          </p:cNvPr>
          <p:cNvSpPr>
            <a:spLocks noGrp="1"/>
          </p:cNvSpPr>
          <p:nvPr>
            <p:ph type="dt" sz="half" idx="10"/>
          </p:nvPr>
        </p:nvSpPr>
        <p:spPr/>
        <p:txBody>
          <a:bodyPr/>
          <a:lstStyle/>
          <a:p>
            <a:fld id="{638CCE81-E686-469D-81F3-DFD8FEE839C0}" type="datetimeFigureOut">
              <a:rPr lang="en-IN" smtClean="0"/>
              <a:t>23-02-2023</a:t>
            </a:fld>
            <a:endParaRPr lang="en-IN"/>
          </a:p>
        </p:txBody>
      </p:sp>
      <p:sp>
        <p:nvSpPr>
          <p:cNvPr id="5" name="Footer Placeholder 4">
            <a:extLst>
              <a:ext uri="{FF2B5EF4-FFF2-40B4-BE49-F238E27FC236}">
                <a16:creationId xmlns:a16="http://schemas.microsoft.com/office/drawing/2014/main" id="{F35CFB10-87F9-6FC4-A1E3-985E13209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46279-DE92-92F4-47D0-89527582660A}"/>
              </a:ext>
            </a:extLst>
          </p:cNvPr>
          <p:cNvSpPr>
            <a:spLocks noGrp="1"/>
          </p:cNvSpPr>
          <p:nvPr>
            <p:ph type="sldNum" sz="quarter" idx="12"/>
          </p:nvPr>
        </p:nvSpPr>
        <p:spPr/>
        <p:txBody>
          <a:bodyPr/>
          <a:lstStyle/>
          <a:p>
            <a:fld id="{9C1B4CFE-106D-42FD-BB4E-BB7DA9FFFDEF}" type="slidenum">
              <a:rPr lang="en-IN" smtClean="0"/>
              <a:t>‹#›</a:t>
            </a:fld>
            <a:endParaRPr lang="en-IN"/>
          </a:p>
        </p:txBody>
      </p:sp>
    </p:spTree>
    <p:extLst>
      <p:ext uri="{BB962C8B-B14F-4D97-AF65-F5344CB8AC3E}">
        <p14:creationId xmlns:p14="http://schemas.microsoft.com/office/powerpoint/2010/main" val="357629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5D9A-BEA2-6C25-A3DB-91783B04BE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D6C47F-6DF1-CAF7-4004-B77520E653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20469-37E5-CE9D-F092-6CA68227FEF0}"/>
              </a:ext>
            </a:extLst>
          </p:cNvPr>
          <p:cNvSpPr>
            <a:spLocks noGrp="1"/>
          </p:cNvSpPr>
          <p:nvPr>
            <p:ph type="dt" sz="half" idx="10"/>
          </p:nvPr>
        </p:nvSpPr>
        <p:spPr/>
        <p:txBody>
          <a:bodyPr/>
          <a:lstStyle/>
          <a:p>
            <a:fld id="{638CCE81-E686-469D-81F3-DFD8FEE839C0}" type="datetimeFigureOut">
              <a:rPr lang="en-IN" smtClean="0"/>
              <a:t>23-02-2023</a:t>
            </a:fld>
            <a:endParaRPr lang="en-IN"/>
          </a:p>
        </p:txBody>
      </p:sp>
      <p:sp>
        <p:nvSpPr>
          <p:cNvPr id="5" name="Footer Placeholder 4">
            <a:extLst>
              <a:ext uri="{FF2B5EF4-FFF2-40B4-BE49-F238E27FC236}">
                <a16:creationId xmlns:a16="http://schemas.microsoft.com/office/drawing/2014/main" id="{91F756DB-7D69-EDC1-CFAD-EEB233BF9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595C5-70EC-041D-A573-B1E9C937C951}"/>
              </a:ext>
            </a:extLst>
          </p:cNvPr>
          <p:cNvSpPr>
            <a:spLocks noGrp="1"/>
          </p:cNvSpPr>
          <p:nvPr>
            <p:ph type="sldNum" sz="quarter" idx="12"/>
          </p:nvPr>
        </p:nvSpPr>
        <p:spPr/>
        <p:txBody>
          <a:bodyPr/>
          <a:lstStyle/>
          <a:p>
            <a:fld id="{9C1B4CFE-106D-42FD-BB4E-BB7DA9FFFDEF}" type="slidenum">
              <a:rPr lang="en-IN" smtClean="0"/>
              <a:t>‹#›</a:t>
            </a:fld>
            <a:endParaRPr lang="en-IN"/>
          </a:p>
        </p:txBody>
      </p:sp>
    </p:spTree>
    <p:extLst>
      <p:ext uri="{BB962C8B-B14F-4D97-AF65-F5344CB8AC3E}">
        <p14:creationId xmlns:p14="http://schemas.microsoft.com/office/powerpoint/2010/main" val="324991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BED07-EE21-8857-EF20-B156817B4C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186A0F-5974-AF04-BF77-F413EE9DE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8B81A8-D27E-C6A2-F29C-BC0DE7233A14}"/>
              </a:ext>
            </a:extLst>
          </p:cNvPr>
          <p:cNvSpPr>
            <a:spLocks noGrp="1"/>
          </p:cNvSpPr>
          <p:nvPr>
            <p:ph type="dt" sz="half" idx="10"/>
          </p:nvPr>
        </p:nvSpPr>
        <p:spPr/>
        <p:txBody>
          <a:bodyPr/>
          <a:lstStyle/>
          <a:p>
            <a:fld id="{638CCE81-E686-469D-81F3-DFD8FEE839C0}" type="datetimeFigureOut">
              <a:rPr lang="en-IN" smtClean="0"/>
              <a:t>23-02-2023</a:t>
            </a:fld>
            <a:endParaRPr lang="en-IN"/>
          </a:p>
        </p:txBody>
      </p:sp>
      <p:sp>
        <p:nvSpPr>
          <p:cNvPr id="5" name="Footer Placeholder 4">
            <a:extLst>
              <a:ext uri="{FF2B5EF4-FFF2-40B4-BE49-F238E27FC236}">
                <a16:creationId xmlns:a16="http://schemas.microsoft.com/office/drawing/2014/main" id="{B586573E-8929-872F-B8F3-9C90B67BD8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78813-5A34-F2D8-2CC9-CD7E8AEC9218}"/>
              </a:ext>
            </a:extLst>
          </p:cNvPr>
          <p:cNvSpPr>
            <a:spLocks noGrp="1"/>
          </p:cNvSpPr>
          <p:nvPr>
            <p:ph type="sldNum" sz="quarter" idx="12"/>
          </p:nvPr>
        </p:nvSpPr>
        <p:spPr/>
        <p:txBody>
          <a:bodyPr/>
          <a:lstStyle/>
          <a:p>
            <a:fld id="{9C1B4CFE-106D-42FD-BB4E-BB7DA9FFFDEF}" type="slidenum">
              <a:rPr lang="en-IN" smtClean="0"/>
              <a:t>‹#›</a:t>
            </a:fld>
            <a:endParaRPr lang="en-IN"/>
          </a:p>
        </p:txBody>
      </p:sp>
    </p:spTree>
    <p:extLst>
      <p:ext uri="{BB962C8B-B14F-4D97-AF65-F5344CB8AC3E}">
        <p14:creationId xmlns:p14="http://schemas.microsoft.com/office/powerpoint/2010/main" val="168365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2088-730B-FAD1-CFFC-8D2D0C1591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A887A9-DF55-40DC-0D7E-517B0A446C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3AD00-DE12-3D26-2D78-5D403E3A600C}"/>
              </a:ext>
            </a:extLst>
          </p:cNvPr>
          <p:cNvSpPr>
            <a:spLocks noGrp="1"/>
          </p:cNvSpPr>
          <p:nvPr>
            <p:ph type="dt" sz="half" idx="10"/>
          </p:nvPr>
        </p:nvSpPr>
        <p:spPr/>
        <p:txBody>
          <a:bodyPr/>
          <a:lstStyle/>
          <a:p>
            <a:fld id="{638CCE81-E686-469D-81F3-DFD8FEE839C0}" type="datetimeFigureOut">
              <a:rPr lang="en-IN" smtClean="0"/>
              <a:t>23-02-2023</a:t>
            </a:fld>
            <a:endParaRPr lang="en-IN"/>
          </a:p>
        </p:txBody>
      </p:sp>
      <p:sp>
        <p:nvSpPr>
          <p:cNvPr id="5" name="Footer Placeholder 4">
            <a:extLst>
              <a:ext uri="{FF2B5EF4-FFF2-40B4-BE49-F238E27FC236}">
                <a16:creationId xmlns:a16="http://schemas.microsoft.com/office/drawing/2014/main" id="{2BF27F87-960E-FD67-A480-8790A83DB9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A43814-C678-15EC-52F6-1CA40B4A8C71}"/>
              </a:ext>
            </a:extLst>
          </p:cNvPr>
          <p:cNvSpPr>
            <a:spLocks noGrp="1"/>
          </p:cNvSpPr>
          <p:nvPr>
            <p:ph type="sldNum" sz="quarter" idx="12"/>
          </p:nvPr>
        </p:nvSpPr>
        <p:spPr/>
        <p:txBody>
          <a:bodyPr/>
          <a:lstStyle/>
          <a:p>
            <a:fld id="{9C1B4CFE-106D-42FD-BB4E-BB7DA9FFFDEF}" type="slidenum">
              <a:rPr lang="en-IN" smtClean="0"/>
              <a:t>‹#›</a:t>
            </a:fld>
            <a:endParaRPr lang="en-IN"/>
          </a:p>
        </p:txBody>
      </p:sp>
    </p:spTree>
    <p:extLst>
      <p:ext uri="{BB962C8B-B14F-4D97-AF65-F5344CB8AC3E}">
        <p14:creationId xmlns:p14="http://schemas.microsoft.com/office/powerpoint/2010/main" val="181793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ABDE-F646-97A2-BFE7-D59E6BD56B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79C20E-6821-ABF3-204E-CB6B7E2E9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88B682-7912-AD94-B621-F52B66EA1D7A}"/>
              </a:ext>
            </a:extLst>
          </p:cNvPr>
          <p:cNvSpPr>
            <a:spLocks noGrp="1"/>
          </p:cNvSpPr>
          <p:nvPr>
            <p:ph type="dt" sz="half" idx="10"/>
          </p:nvPr>
        </p:nvSpPr>
        <p:spPr/>
        <p:txBody>
          <a:bodyPr/>
          <a:lstStyle/>
          <a:p>
            <a:fld id="{638CCE81-E686-469D-81F3-DFD8FEE839C0}" type="datetimeFigureOut">
              <a:rPr lang="en-IN" smtClean="0"/>
              <a:t>23-02-2023</a:t>
            </a:fld>
            <a:endParaRPr lang="en-IN"/>
          </a:p>
        </p:txBody>
      </p:sp>
      <p:sp>
        <p:nvSpPr>
          <p:cNvPr id="5" name="Footer Placeholder 4">
            <a:extLst>
              <a:ext uri="{FF2B5EF4-FFF2-40B4-BE49-F238E27FC236}">
                <a16:creationId xmlns:a16="http://schemas.microsoft.com/office/drawing/2014/main" id="{82B18E31-1E3F-68FD-D4DD-DE85063F6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AEB22-2AD3-39CF-17EF-8E1BD98B1641}"/>
              </a:ext>
            </a:extLst>
          </p:cNvPr>
          <p:cNvSpPr>
            <a:spLocks noGrp="1"/>
          </p:cNvSpPr>
          <p:nvPr>
            <p:ph type="sldNum" sz="quarter" idx="12"/>
          </p:nvPr>
        </p:nvSpPr>
        <p:spPr/>
        <p:txBody>
          <a:bodyPr/>
          <a:lstStyle/>
          <a:p>
            <a:fld id="{9C1B4CFE-106D-42FD-BB4E-BB7DA9FFFDEF}" type="slidenum">
              <a:rPr lang="en-IN" smtClean="0"/>
              <a:t>‹#›</a:t>
            </a:fld>
            <a:endParaRPr lang="en-IN"/>
          </a:p>
        </p:txBody>
      </p:sp>
    </p:spTree>
    <p:extLst>
      <p:ext uri="{BB962C8B-B14F-4D97-AF65-F5344CB8AC3E}">
        <p14:creationId xmlns:p14="http://schemas.microsoft.com/office/powerpoint/2010/main" val="147768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A635-FAEE-46A9-89A5-2D684AA1B7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BA99B-AA85-4D86-5B9A-652307DAC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E0FBE6-EB4C-48EC-56E0-C0D6356C18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6D1BF2-0D01-6B93-9EBC-B83A2BA33B56}"/>
              </a:ext>
            </a:extLst>
          </p:cNvPr>
          <p:cNvSpPr>
            <a:spLocks noGrp="1"/>
          </p:cNvSpPr>
          <p:nvPr>
            <p:ph type="dt" sz="half" idx="10"/>
          </p:nvPr>
        </p:nvSpPr>
        <p:spPr/>
        <p:txBody>
          <a:bodyPr/>
          <a:lstStyle/>
          <a:p>
            <a:fld id="{638CCE81-E686-469D-81F3-DFD8FEE839C0}" type="datetimeFigureOut">
              <a:rPr lang="en-IN" smtClean="0"/>
              <a:t>23-02-2023</a:t>
            </a:fld>
            <a:endParaRPr lang="en-IN"/>
          </a:p>
        </p:txBody>
      </p:sp>
      <p:sp>
        <p:nvSpPr>
          <p:cNvPr id="6" name="Footer Placeholder 5">
            <a:extLst>
              <a:ext uri="{FF2B5EF4-FFF2-40B4-BE49-F238E27FC236}">
                <a16:creationId xmlns:a16="http://schemas.microsoft.com/office/drawing/2014/main" id="{258B54C8-9679-D292-9B09-526D52CB2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56125D-3A03-7340-17BD-92C89130951A}"/>
              </a:ext>
            </a:extLst>
          </p:cNvPr>
          <p:cNvSpPr>
            <a:spLocks noGrp="1"/>
          </p:cNvSpPr>
          <p:nvPr>
            <p:ph type="sldNum" sz="quarter" idx="12"/>
          </p:nvPr>
        </p:nvSpPr>
        <p:spPr/>
        <p:txBody>
          <a:bodyPr/>
          <a:lstStyle/>
          <a:p>
            <a:fld id="{9C1B4CFE-106D-42FD-BB4E-BB7DA9FFFDEF}" type="slidenum">
              <a:rPr lang="en-IN" smtClean="0"/>
              <a:t>‹#›</a:t>
            </a:fld>
            <a:endParaRPr lang="en-IN"/>
          </a:p>
        </p:txBody>
      </p:sp>
    </p:spTree>
    <p:extLst>
      <p:ext uri="{BB962C8B-B14F-4D97-AF65-F5344CB8AC3E}">
        <p14:creationId xmlns:p14="http://schemas.microsoft.com/office/powerpoint/2010/main" val="69738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C547-94A7-C9A5-2988-87E36E84B2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B04D2A-7E72-431F-7250-4824D0B6D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C0BFD2-EB84-236C-4833-34594DC9B2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25F795-93CB-AAEA-EA5F-225AEC65E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86D4F-4EC6-D943-F274-53A389DB4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67824F-D0A5-43EC-4A49-DA041A1435C3}"/>
              </a:ext>
            </a:extLst>
          </p:cNvPr>
          <p:cNvSpPr>
            <a:spLocks noGrp="1"/>
          </p:cNvSpPr>
          <p:nvPr>
            <p:ph type="dt" sz="half" idx="10"/>
          </p:nvPr>
        </p:nvSpPr>
        <p:spPr/>
        <p:txBody>
          <a:bodyPr/>
          <a:lstStyle/>
          <a:p>
            <a:fld id="{638CCE81-E686-469D-81F3-DFD8FEE839C0}" type="datetimeFigureOut">
              <a:rPr lang="en-IN" smtClean="0"/>
              <a:t>23-02-2023</a:t>
            </a:fld>
            <a:endParaRPr lang="en-IN"/>
          </a:p>
        </p:txBody>
      </p:sp>
      <p:sp>
        <p:nvSpPr>
          <p:cNvPr id="8" name="Footer Placeholder 7">
            <a:extLst>
              <a:ext uri="{FF2B5EF4-FFF2-40B4-BE49-F238E27FC236}">
                <a16:creationId xmlns:a16="http://schemas.microsoft.com/office/drawing/2014/main" id="{D1B5FE93-CCCF-754F-B4CD-61BE3BFA7E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B266F2-534E-8F81-B2A4-4001A2FED92F}"/>
              </a:ext>
            </a:extLst>
          </p:cNvPr>
          <p:cNvSpPr>
            <a:spLocks noGrp="1"/>
          </p:cNvSpPr>
          <p:nvPr>
            <p:ph type="sldNum" sz="quarter" idx="12"/>
          </p:nvPr>
        </p:nvSpPr>
        <p:spPr/>
        <p:txBody>
          <a:bodyPr/>
          <a:lstStyle/>
          <a:p>
            <a:fld id="{9C1B4CFE-106D-42FD-BB4E-BB7DA9FFFDEF}" type="slidenum">
              <a:rPr lang="en-IN" smtClean="0"/>
              <a:t>‹#›</a:t>
            </a:fld>
            <a:endParaRPr lang="en-IN"/>
          </a:p>
        </p:txBody>
      </p:sp>
    </p:spTree>
    <p:extLst>
      <p:ext uri="{BB962C8B-B14F-4D97-AF65-F5344CB8AC3E}">
        <p14:creationId xmlns:p14="http://schemas.microsoft.com/office/powerpoint/2010/main" val="90425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6986-E5AF-65F1-A8B6-862E0F1B4F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75A807-2B1A-4FDD-E368-59B0644F43DD}"/>
              </a:ext>
            </a:extLst>
          </p:cNvPr>
          <p:cNvSpPr>
            <a:spLocks noGrp="1"/>
          </p:cNvSpPr>
          <p:nvPr>
            <p:ph type="dt" sz="half" idx="10"/>
          </p:nvPr>
        </p:nvSpPr>
        <p:spPr/>
        <p:txBody>
          <a:bodyPr/>
          <a:lstStyle/>
          <a:p>
            <a:fld id="{638CCE81-E686-469D-81F3-DFD8FEE839C0}" type="datetimeFigureOut">
              <a:rPr lang="en-IN" smtClean="0"/>
              <a:t>23-02-2023</a:t>
            </a:fld>
            <a:endParaRPr lang="en-IN"/>
          </a:p>
        </p:txBody>
      </p:sp>
      <p:sp>
        <p:nvSpPr>
          <p:cNvPr id="4" name="Footer Placeholder 3">
            <a:extLst>
              <a:ext uri="{FF2B5EF4-FFF2-40B4-BE49-F238E27FC236}">
                <a16:creationId xmlns:a16="http://schemas.microsoft.com/office/drawing/2014/main" id="{881A54BB-A862-5534-DD28-FDBA6055C0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3A9E4D-0D20-CB45-C9E2-CD4FFAC29C16}"/>
              </a:ext>
            </a:extLst>
          </p:cNvPr>
          <p:cNvSpPr>
            <a:spLocks noGrp="1"/>
          </p:cNvSpPr>
          <p:nvPr>
            <p:ph type="sldNum" sz="quarter" idx="12"/>
          </p:nvPr>
        </p:nvSpPr>
        <p:spPr/>
        <p:txBody>
          <a:bodyPr/>
          <a:lstStyle/>
          <a:p>
            <a:fld id="{9C1B4CFE-106D-42FD-BB4E-BB7DA9FFFDEF}" type="slidenum">
              <a:rPr lang="en-IN" smtClean="0"/>
              <a:t>‹#›</a:t>
            </a:fld>
            <a:endParaRPr lang="en-IN"/>
          </a:p>
        </p:txBody>
      </p:sp>
    </p:spTree>
    <p:extLst>
      <p:ext uri="{BB962C8B-B14F-4D97-AF65-F5344CB8AC3E}">
        <p14:creationId xmlns:p14="http://schemas.microsoft.com/office/powerpoint/2010/main" val="99915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C47858-D582-AE4F-88E4-25A5A61ED7AF}"/>
              </a:ext>
            </a:extLst>
          </p:cNvPr>
          <p:cNvSpPr>
            <a:spLocks noGrp="1"/>
          </p:cNvSpPr>
          <p:nvPr>
            <p:ph type="dt" sz="half" idx="10"/>
          </p:nvPr>
        </p:nvSpPr>
        <p:spPr/>
        <p:txBody>
          <a:bodyPr/>
          <a:lstStyle/>
          <a:p>
            <a:fld id="{638CCE81-E686-469D-81F3-DFD8FEE839C0}" type="datetimeFigureOut">
              <a:rPr lang="en-IN" smtClean="0"/>
              <a:t>23-02-2023</a:t>
            </a:fld>
            <a:endParaRPr lang="en-IN"/>
          </a:p>
        </p:txBody>
      </p:sp>
      <p:sp>
        <p:nvSpPr>
          <p:cNvPr id="3" name="Footer Placeholder 2">
            <a:extLst>
              <a:ext uri="{FF2B5EF4-FFF2-40B4-BE49-F238E27FC236}">
                <a16:creationId xmlns:a16="http://schemas.microsoft.com/office/drawing/2014/main" id="{77C29843-FE9B-45A2-EF57-BDFADE7D77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95BE7E-6007-4B6F-6F24-17B625FF35F6}"/>
              </a:ext>
            </a:extLst>
          </p:cNvPr>
          <p:cNvSpPr>
            <a:spLocks noGrp="1"/>
          </p:cNvSpPr>
          <p:nvPr>
            <p:ph type="sldNum" sz="quarter" idx="12"/>
          </p:nvPr>
        </p:nvSpPr>
        <p:spPr/>
        <p:txBody>
          <a:bodyPr/>
          <a:lstStyle/>
          <a:p>
            <a:fld id="{9C1B4CFE-106D-42FD-BB4E-BB7DA9FFFDEF}" type="slidenum">
              <a:rPr lang="en-IN" smtClean="0"/>
              <a:t>‹#›</a:t>
            </a:fld>
            <a:endParaRPr lang="en-IN"/>
          </a:p>
        </p:txBody>
      </p:sp>
    </p:spTree>
    <p:extLst>
      <p:ext uri="{BB962C8B-B14F-4D97-AF65-F5344CB8AC3E}">
        <p14:creationId xmlns:p14="http://schemas.microsoft.com/office/powerpoint/2010/main" val="4203201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79D4-DDD8-33ED-A7E3-A33EE4A6C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EC06DC-7DD2-C5E4-EE77-DD124F5078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AA2409-BD14-8E05-E916-7F72D1E50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9D2B2-67AD-1665-053D-9A95B5DFA737}"/>
              </a:ext>
            </a:extLst>
          </p:cNvPr>
          <p:cNvSpPr>
            <a:spLocks noGrp="1"/>
          </p:cNvSpPr>
          <p:nvPr>
            <p:ph type="dt" sz="half" idx="10"/>
          </p:nvPr>
        </p:nvSpPr>
        <p:spPr/>
        <p:txBody>
          <a:bodyPr/>
          <a:lstStyle/>
          <a:p>
            <a:fld id="{638CCE81-E686-469D-81F3-DFD8FEE839C0}" type="datetimeFigureOut">
              <a:rPr lang="en-IN" smtClean="0"/>
              <a:t>23-02-2023</a:t>
            </a:fld>
            <a:endParaRPr lang="en-IN"/>
          </a:p>
        </p:txBody>
      </p:sp>
      <p:sp>
        <p:nvSpPr>
          <p:cNvPr id="6" name="Footer Placeholder 5">
            <a:extLst>
              <a:ext uri="{FF2B5EF4-FFF2-40B4-BE49-F238E27FC236}">
                <a16:creationId xmlns:a16="http://schemas.microsoft.com/office/drawing/2014/main" id="{6E5B34A9-B2D2-C7E1-6CC7-410A8B4E9C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70EC6F-EC54-8781-62ED-1ECC7341EF22}"/>
              </a:ext>
            </a:extLst>
          </p:cNvPr>
          <p:cNvSpPr>
            <a:spLocks noGrp="1"/>
          </p:cNvSpPr>
          <p:nvPr>
            <p:ph type="sldNum" sz="quarter" idx="12"/>
          </p:nvPr>
        </p:nvSpPr>
        <p:spPr/>
        <p:txBody>
          <a:bodyPr/>
          <a:lstStyle/>
          <a:p>
            <a:fld id="{9C1B4CFE-106D-42FD-BB4E-BB7DA9FFFDEF}" type="slidenum">
              <a:rPr lang="en-IN" smtClean="0"/>
              <a:t>‹#›</a:t>
            </a:fld>
            <a:endParaRPr lang="en-IN"/>
          </a:p>
        </p:txBody>
      </p:sp>
    </p:spTree>
    <p:extLst>
      <p:ext uri="{BB962C8B-B14F-4D97-AF65-F5344CB8AC3E}">
        <p14:creationId xmlns:p14="http://schemas.microsoft.com/office/powerpoint/2010/main" val="135047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983B-3740-6957-C3C8-F580AA405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1C6B6A-44EB-343D-EEA3-6AB2EF93D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8A65DE-B9FD-B105-E691-AB42DD8F7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792420-FA61-793B-5FE1-DC455259CDBD}"/>
              </a:ext>
            </a:extLst>
          </p:cNvPr>
          <p:cNvSpPr>
            <a:spLocks noGrp="1"/>
          </p:cNvSpPr>
          <p:nvPr>
            <p:ph type="dt" sz="half" idx="10"/>
          </p:nvPr>
        </p:nvSpPr>
        <p:spPr/>
        <p:txBody>
          <a:bodyPr/>
          <a:lstStyle/>
          <a:p>
            <a:fld id="{638CCE81-E686-469D-81F3-DFD8FEE839C0}" type="datetimeFigureOut">
              <a:rPr lang="en-IN" smtClean="0"/>
              <a:t>23-02-2023</a:t>
            </a:fld>
            <a:endParaRPr lang="en-IN"/>
          </a:p>
        </p:txBody>
      </p:sp>
      <p:sp>
        <p:nvSpPr>
          <p:cNvPr id="6" name="Footer Placeholder 5">
            <a:extLst>
              <a:ext uri="{FF2B5EF4-FFF2-40B4-BE49-F238E27FC236}">
                <a16:creationId xmlns:a16="http://schemas.microsoft.com/office/drawing/2014/main" id="{2B69E29E-ED3A-5E91-C063-7809AF8EDD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418E1D-ED61-776C-65C9-A0984C491AF6}"/>
              </a:ext>
            </a:extLst>
          </p:cNvPr>
          <p:cNvSpPr>
            <a:spLocks noGrp="1"/>
          </p:cNvSpPr>
          <p:nvPr>
            <p:ph type="sldNum" sz="quarter" idx="12"/>
          </p:nvPr>
        </p:nvSpPr>
        <p:spPr/>
        <p:txBody>
          <a:bodyPr/>
          <a:lstStyle/>
          <a:p>
            <a:fld id="{9C1B4CFE-106D-42FD-BB4E-BB7DA9FFFDEF}" type="slidenum">
              <a:rPr lang="en-IN" smtClean="0"/>
              <a:t>‹#›</a:t>
            </a:fld>
            <a:endParaRPr lang="en-IN"/>
          </a:p>
        </p:txBody>
      </p:sp>
    </p:spTree>
    <p:extLst>
      <p:ext uri="{BB962C8B-B14F-4D97-AF65-F5344CB8AC3E}">
        <p14:creationId xmlns:p14="http://schemas.microsoft.com/office/powerpoint/2010/main" val="46779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B284F-097F-C120-38AD-DAEACF4DF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43EB07-A0A4-ED0E-BEF3-76D920978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6050E-7005-1BC1-B4E3-B6CC8E418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CCE81-E686-469D-81F3-DFD8FEE839C0}" type="datetimeFigureOut">
              <a:rPr lang="en-IN" smtClean="0"/>
              <a:t>23-02-2023</a:t>
            </a:fld>
            <a:endParaRPr lang="en-IN"/>
          </a:p>
        </p:txBody>
      </p:sp>
      <p:sp>
        <p:nvSpPr>
          <p:cNvPr id="5" name="Footer Placeholder 4">
            <a:extLst>
              <a:ext uri="{FF2B5EF4-FFF2-40B4-BE49-F238E27FC236}">
                <a16:creationId xmlns:a16="http://schemas.microsoft.com/office/drawing/2014/main" id="{EC833FFC-40E7-3199-D0FA-400771212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1F97B2-B299-5DE9-EE3D-4B0E465117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B4CFE-106D-42FD-BB4E-BB7DA9FFFDEF}" type="slidenum">
              <a:rPr lang="en-IN" smtClean="0"/>
              <a:t>‹#›</a:t>
            </a:fld>
            <a:endParaRPr lang="en-IN"/>
          </a:p>
        </p:txBody>
      </p:sp>
    </p:spTree>
    <p:extLst>
      <p:ext uri="{BB962C8B-B14F-4D97-AF65-F5344CB8AC3E}">
        <p14:creationId xmlns:p14="http://schemas.microsoft.com/office/powerpoint/2010/main" val="2168687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D1D9-A726-523E-60D4-79978E2946A0}"/>
              </a:ext>
            </a:extLst>
          </p:cNvPr>
          <p:cNvSpPr>
            <a:spLocks noGrp="1"/>
          </p:cNvSpPr>
          <p:nvPr>
            <p:ph type="ctrTitle"/>
          </p:nvPr>
        </p:nvSpPr>
        <p:spPr/>
        <p:txBody>
          <a:bodyPr/>
          <a:lstStyle/>
          <a:p>
            <a:r>
              <a:rPr lang="en-IN" b="0" i="0" dirty="0">
                <a:solidFill>
                  <a:srgbClr val="610B38"/>
                </a:solidFill>
                <a:effectLst/>
                <a:latin typeface="erdana"/>
              </a:rPr>
              <a:t>Priority queue</a:t>
            </a:r>
            <a:br>
              <a:rPr lang="en-IN"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id="{4A49D390-6E4B-080D-26F1-38286CE56CD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671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iority Queue">
            <a:extLst>
              <a:ext uri="{FF2B5EF4-FFF2-40B4-BE49-F238E27FC236}">
                <a16:creationId xmlns:a16="http://schemas.microsoft.com/office/drawing/2014/main" id="{EB18632D-250D-03AA-22E2-631041103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649" y="2443162"/>
            <a:ext cx="85725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34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A1F1-6A33-3CB5-DECD-81DB293ED7C5}"/>
              </a:ext>
            </a:extLst>
          </p:cNvPr>
          <p:cNvSpPr>
            <a:spLocks noGrp="1"/>
          </p:cNvSpPr>
          <p:nvPr>
            <p:ph type="title"/>
          </p:nvPr>
        </p:nvSpPr>
        <p:spPr/>
        <p:txBody>
          <a:bodyPr/>
          <a:lstStyle/>
          <a:p>
            <a:r>
              <a:rPr lang="en-IN" b="0" i="0" dirty="0">
                <a:solidFill>
                  <a:srgbClr val="610B4B"/>
                </a:solidFill>
                <a:effectLst/>
                <a:latin typeface="erdana"/>
              </a:rPr>
              <a:t>Implementation of Priority Queue</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618EC458-D216-BB1D-44C1-FE0A0401B5F5}"/>
              </a:ext>
            </a:extLst>
          </p:cNvPr>
          <p:cNvSpPr>
            <a:spLocks noGrp="1"/>
          </p:cNvSpPr>
          <p:nvPr>
            <p:ph idx="1"/>
          </p:nvPr>
        </p:nvSpPr>
        <p:spPr/>
        <p:txBody>
          <a:bodyPr/>
          <a:lstStyle/>
          <a:p>
            <a:r>
              <a:rPr lang="en-US" b="0" i="0" dirty="0">
                <a:solidFill>
                  <a:srgbClr val="333333"/>
                </a:solidFill>
                <a:effectLst/>
                <a:latin typeface="inter-regular"/>
              </a:rPr>
              <a:t>The priority queue can be implemented in four ways that include arrays, linked list, heap data structure and binary search tree. </a:t>
            </a:r>
            <a:endParaRPr lang="en-IN" dirty="0"/>
          </a:p>
        </p:txBody>
      </p:sp>
    </p:spTree>
    <p:extLst>
      <p:ext uri="{BB962C8B-B14F-4D97-AF65-F5344CB8AC3E}">
        <p14:creationId xmlns:p14="http://schemas.microsoft.com/office/powerpoint/2010/main" val="14889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962D-C172-7DA3-1D72-C6471878697F}"/>
              </a:ext>
            </a:extLst>
          </p:cNvPr>
          <p:cNvSpPr>
            <a:spLocks noGrp="1"/>
          </p:cNvSpPr>
          <p:nvPr>
            <p:ph type="title"/>
          </p:nvPr>
        </p:nvSpPr>
        <p:spPr/>
        <p:txBody>
          <a:bodyPr/>
          <a:lstStyle/>
          <a:p>
            <a:r>
              <a:rPr lang="en-US" b="1" i="0" dirty="0">
                <a:solidFill>
                  <a:srgbClr val="333333"/>
                </a:solidFill>
                <a:effectLst/>
                <a:latin typeface="inter-bold"/>
              </a:rPr>
              <a:t>Analysis of complexities using different implementations</a:t>
            </a:r>
            <a:endParaRPr lang="en-IN" dirty="0"/>
          </a:p>
        </p:txBody>
      </p:sp>
      <p:graphicFrame>
        <p:nvGraphicFramePr>
          <p:cNvPr id="4" name="Content Placeholder 3">
            <a:extLst>
              <a:ext uri="{FF2B5EF4-FFF2-40B4-BE49-F238E27FC236}">
                <a16:creationId xmlns:a16="http://schemas.microsoft.com/office/drawing/2014/main" id="{3EB36D56-F4B2-E1E6-8741-EAC896C20091}"/>
              </a:ext>
            </a:extLst>
          </p:cNvPr>
          <p:cNvGraphicFramePr>
            <a:graphicFrameLocks noGrp="1"/>
          </p:cNvGraphicFramePr>
          <p:nvPr>
            <p:ph idx="1"/>
            <p:extLst>
              <p:ext uri="{D42A27DB-BD31-4B8C-83A1-F6EECF244321}">
                <p14:modId xmlns:p14="http://schemas.microsoft.com/office/powerpoint/2010/main" val="2864010486"/>
              </p:ext>
            </p:extLst>
          </p:nvPr>
        </p:nvGraphicFramePr>
        <p:xfrm>
          <a:off x="1029810" y="2441358"/>
          <a:ext cx="8930937" cy="2681058"/>
        </p:xfrm>
        <a:graphic>
          <a:graphicData uri="http://schemas.openxmlformats.org/drawingml/2006/table">
            <a:tbl>
              <a:tblPr/>
              <a:tblGrid>
                <a:gridCol w="1968042">
                  <a:extLst>
                    <a:ext uri="{9D8B030D-6E8A-4147-A177-3AD203B41FA5}">
                      <a16:colId xmlns:a16="http://schemas.microsoft.com/office/drawing/2014/main" val="3006793158"/>
                    </a:ext>
                  </a:extLst>
                </a:gridCol>
                <a:gridCol w="2320965">
                  <a:extLst>
                    <a:ext uri="{9D8B030D-6E8A-4147-A177-3AD203B41FA5}">
                      <a16:colId xmlns:a16="http://schemas.microsoft.com/office/drawing/2014/main" val="1992928520"/>
                    </a:ext>
                  </a:extLst>
                </a:gridCol>
                <a:gridCol w="2320965">
                  <a:extLst>
                    <a:ext uri="{9D8B030D-6E8A-4147-A177-3AD203B41FA5}">
                      <a16:colId xmlns:a16="http://schemas.microsoft.com/office/drawing/2014/main" val="1678054303"/>
                    </a:ext>
                  </a:extLst>
                </a:gridCol>
                <a:gridCol w="2320965">
                  <a:extLst>
                    <a:ext uri="{9D8B030D-6E8A-4147-A177-3AD203B41FA5}">
                      <a16:colId xmlns:a16="http://schemas.microsoft.com/office/drawing/2014/main" val="3261820064"/>
                    </a:ext>
                  </a:extLst>
                </a:gridCol>
              </a:tblGrid>
              <a:tr h="842618">
                <a:tc>
                  <a:txBody>
                    <a:bodyPr/>
                    <a:lstStyle/>
                    <a:p>
                      <a:pPr algn="just" fontAlgn="t"/>
                      <a:r>
                        <a:rPr lang="en-IN" b="1" dirty="0">
                          <a:solidFill>
                            <a:srgbClr val="333333"/>
                          </a:solidFill>
                          <a:effectLst/>
                          <a:latin typeface="inter-regular"/>
                        </a:rPr>
                        <a:t>Implementation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1" dirty="0">
                          <a:solidFill>
                            <a:srgbClr val="333333"/>
                          </a:solidFill>
                          <a:effectLst/>
                          <a:latin typeface="inter-regular"/>
                        </a:rPr>
                        <a:t>add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1" dirty="0">
                          <a:solidFill>
                            <a:srgbClr val="333333"/>
                          </a:solidFill>
                          <a:effectLst/>
                          <a:latin typeface="inter-regular"/>
                        </a:rPr>
                        <a:t>Remove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1" dirty="0">
                          <a:solidFill>
                            <a:srgbClr val="333333"/>
                          </a:solidFill>
                          <a:effectLst/>
                          <a:latin typeface="inter-regular"/>
                        </a:rPr>
                        <a:t>peek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532754"/>
                  </a:ext>
                </a:extLst>
              </a:tr>
              <a:tr h="497911">
                <a:tc>
                  <a:txBody>
                    <a:bodyPr/>
                    <a:lstStyle/>
                    <a:p>
                      <a:pPr algn="just" fontAlgn="t"/>
                      <a:r>
                        <a:rPr lang="en-IN">
                          <a:solidFill>
                            <a:srgbClr val="333333"/>
                          </a:solidFill>
                          <a:effectLst/>
                          <a:latin typeface="inter-regular"/>
                        </a:rPr>
                        <a:t>Linked list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95891689"/>
                  </a:ext>
                </a:extLst>
              </a:tr>
              <a:tr h="497911">
                <a:tc>
                  <a:txBody>
                    <a:bodyPr/>
                    <a:lstStyle/>
                    <a:p>
                      <a:pPr algn="just" fontAlgn="t"/>
                      <a:r>
                        <a:rPr lang="en-IN">
                          <a:solidFill>
                            <a:srgbClr val="333333"/>
                          </a:solidFill>
                          <a:effectLst/>
                          <a:latin typeface="inter-regular"/>
                        </a:rPr>
                        <a:t>Binary heap</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O(logn)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O(logn)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40763866"/>
                  </a:ext>
                </a:extLst>
              </a:tr>
              <a:tr h="842618">
                <a:tc>
                  <a:txBody>
                    <a:bodyPr/>
                    <a:lstStyle/>
                    <a:p>
                      <a:pPr algn="just" fontAlgn="t"/>
                      <a:r>
                        <a:rPr lang="en-IN">
                          <a:solidFill>
                            <a:srgbClr val="333333"/>
                          </a:solidFill>
                          <a:effectLst/>
                          <a:latin typeface="inter-regular"/>
                        </a:rPr>
                        <a:t>Binary search tree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O(logn)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O(logn)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O(1)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18121304"/>
                  </a:ext>
                </a:extLst>
              </a:tr>
            </a:tbl>
          </a:graphicData>
        </a:graphic>
      </p:graphicFrame>
    </p:spTree>
    <p:extLst>
      <p:ext uri="{BB962C8B-B14F-4D97-AF65-F5344CB8AC3E}">
        <p14:creationId xmlns:p14="http://schemas.microsoft.com/office/powerpoint/2010/main" val="4085995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9504-B5A2-D151-15B1-299FD505E8AB}"/>
              </a:ext>
            </a:extLst>
          </p:cNvPr>
          <p:cNvSpPr>
            <a:spLocks noGrp="1"/>
          </p:cNvSpPr>
          <p:nvPr>
            <p:ph type="title"/>
          </p:nvPr>
        </p:nvSpPr>
        <p:spPr/>
        <p:txBody>
          <a:bodyPr/>
          <a:lstStyle/>
          <a:p>
            <a:r>
              <a:rPr lang="en-IN" b="0" i="0" dirty="0">
                <a:solidFill>
                  <a:srgbClr val="610B4B"/>
                </a:solidFill>
                <a:effectLst/>
                <a:latin typeface="erdana"/>
              </a:rPr>
              <a:t>Applications of Priority queue</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3F2545A-7C4B-1691-717B-16D03FEEF067}"/>
              </a:ext>
            </a:extLst>
          </p:cNvPr>
          <p:cNvSpPr>
            <a:spLocks noGrp="1"/>
          </p:cNvSpPr>
          <p:nvPr>
            <p:ph idx="1"/>
          </p:nvPr>
        </p:nvSpPr>
        <p:spPr/>
        <p:txBody>
          <a:bodyPr/>
          <a:lstStyle/>
          <a:p>
            <a:pPr marL="0" indent="0" algn="just">
              <a:buNone/>
            </a:pPr>
            <a:r>
              <a:rPr lang="en-US" b="1" i="0" dirty="0">
                <a:solidFill>
                  <a:srgbClr val="333333"/>
                </a:solidFill>
                <a:effectLst/>
                <a:latin typeface="inter-bold"/>
              </a:rPr>
              <a:t>The following are the applications of the priority queue:</a:t>
            </a:r>
          </a:p>
          <a:p>
            <a:pPr marL="0" indent="0" algn="just">
              <a:buNone/>
            </a:pPr>
            <a:endParaRPr lang="en-US" b="0" i="0" dirty="0">
              <a:solidFill>
                <a:srgbClr val="333333"/>
              </a:solidFill>
              <a:effectLst/>
              <a:latin typeface="inter-regular"/>
            </a:endParaRPr>
          </a:p>
          <a:p>
            <a:pPr lvl="1" algn="just"/>
            <a:r>
              <a:rPr lang="en-US" b="0" i="0" dirty="0">
                <a:solidFill>
                  <a:srgbClr val="000000"/>
                </a:solidFill>
                <a:effectLst/>
                <a:latin typeface="inter-regular"/>
              </a:rPr>
              <a:t>It is used in the Dijkstra's shortest path algorithm.</a:t>
            </a:r>
          </a:p>
          <a:p>
            <a:pPr lvl="1" algn="just"/>
            <a:r>
              <a:rPr lang="en-US" b="0" i="0" dirty="0">
                <a:solidFill>
                  <a:srgbClr val="000000"/>
                </a:solidFill>
                <a:effectLst/>
                <a:latin typeface="inter-regular"/>
              </a:rPr>
              <a:t>It is used in prim's algorithm</a:t>
            </a:r>
          </a:p>
          <a:p>
            <a:pPr lvl="1" algn="just"/>
            <a:r>
              <a:rPr lang="en-US" b="0" i="0" dirty="0">
                <a:solidFill>
                  <a:srgbClr val="000000"/>
                </a:solidFill>
                <a:effectLst/>
                <a:latin typeface="inter-regular"/>
              </a:rPr>
              <a:t>It is used in data compression techniques like Huffman code.</a:t>
            </a:r>
          </a:p>
          <a:p>
            <a:pPr lvl="1" algn="just"/>
            <a:r>
              <a:rPr lang="en-US" b="0" i="0" dirty="0">
                <a:solidFill>
                  <a:srgbClr val="000000"/>
                </a:solidFill>
                <a:effectLst/>
                <a:latin typeface="inter-regular"/>
              </a:rPr>
              <a:t>It is used in heap sort.</a:t>
            </a:r>
          </a:p>
          <a:p>
            <a:pPr lvl="1" algn="just"/>
            <a:r>
              <a:rPr lang="en-US" b="0" i="0" dirty="0">
                <a:solidFill>
                  <a:srgbClr val="000000"/>
                </a:solidFill>
                <a:effectLst/>
                <a:latin typeface="inter-regular"/>
              </a:rPr>
              <a:t>It is also used in operating system like priority scheduling, load balancing and interrupt handling.</a:t>
            </a:r>
          </a:p>
          <a:p>
            <a:endParaRPr lang="en-IN" dirty="0"/>
          </a:p>
        </p:txBody>
      </p:sp>
    </p:spTree>
    <p:extLst>
      <p:ext uri="{BB962C8B-B14F-4D97-AF65-F5344CB8AC3E}">
        <p14:creationId xmlns:p14="http://schemas.microsoft.com/office/powerpoint/2010/main" val="18331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A7AD-39F7-2714-B8A2-DB6A048954ED}"/>
              </a:ext>
            </a:extLst>
          </p:cNvPr>
          <p:cNvSpPr>
            <a:spLocks noGrp="1"/>
          </p:cNvSpPr>
          <p:nvPr>
            <p:ph type="title"/>
          </p:nvPr>
        </p:nvSpPr>
        <p:spPr>
          <a:xfrm>
            <a:off x="3821098" y="3019548"/>
            <a:ext cx="5257800" cy="1325563"/>
          </a:xfrm>
        </p:spPr>
        <p:txBody>
          <a:bodyPr/>
          <a:lstStyle/>
          <a:p>
            <a:endParaRPr lang="en-IN" dirty="0"/>
          </a:p>
        </p:txBody>
      </p:sp>
    </p:spTree>
    <p:extLst>
      <p:ext uri="{BB962C8B-B14F-4D97-AF65-F5344CB8AC3E}">
        <p14:creationId xmlns:p14="http://schemas.microsoft.com/office/powerpoint/2010/main" val="263425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CF86-459C-40D9-3D43-109150401C80}"/>
              </a:ext>
            </a:extLst>
          </p:cNvPr>
          <p:cNvSpPr>
            <a:spLocks noGrp="1"/>
          </p:cNvSpPr>
          <p:nvPr>
            <p:ph type="title"/>
          </p:nvPr>
        </p:nvSpPr>
        <p:spPr/>
        <p:txBody>
          <a:bodyPr/>
          <a:lstStyle/>
          <a:p>
            <a:r>
              <a:rPr lang="en-US" b="0" i="0" dirty="0">
                <a:solidFill>
                  <a:srgbClr val="610B38"/>
                </a:solidFill>
                <a:effectLst/>
                <a:latin typeface="erdana"/>
              </a:rPr>
              <a:t>What is a priority queue?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13DD902-D302-3E4A-BBB6-4E8695C2F824}"/>
              </a:ext>
            </a:extLst>
          </p:cNvPr>
          <p:cNvSpPr>
            <a:spLocks noGrp="1"/>
          </p:cNvSpPr>
          <p:nvPr>
            <p:ph idx="1"/>
          </p:nvPr>
        </p:nvSpPr>
        <p:spPr/>
        <p:txBody>
          <a:bodyPr/>
          <a:lstStyle/>
          <a:p>
            <a:pPr algn="just"/>
            <a:r>
              <a:rPr lang="en-US" b="0" i="0" dirty="0">
                <a:solidFill>
                  <a:srgbClr val="333333"/>
                </a:solidFill>
                <a:effectLst/>
                <a:latin typeface="inter-regular"/>
              </a:rPr>
              <a:t>A priority queue is an abstract data type that behaves similarly to the normal queue except that each element has some priority, i.e., the element with the highest priority would come first in a priority queue. The priority of the elements in a priority queue will determine the order in which elements are removed from the priority queue.</a:t>
            </a:r>
            <a:endParaRPr lang="en-IN" dirty="0"/>
          </a:p>
        </p:txBody>
      </p:sp>
    </p:spTree>
    <p:extLst>
      <p:ext uri="{BB962C8B-B14F-4D97-AF65-F5344CB8AC3E}">
        <p14:creationId xmlns:p14="http://schemas.microsoft.com/office/powerpoint/2010/main" val="172375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DBB7-681C-8911-0DAB-58954E9C709F}"/>
              </a:ext>
            </a:extLst>
          </p:cNvPr>
          <p:cNvSpPr>
            <a:spLocks noGrp="1"/>
          </p:cNvSpPr>
          <p:nvPr>
            <p:ph type="title"/>
          </p:nvPr>
        </p:nvSpPr>
        <p:spPr/>
        <p:txBody>
          <a:bodyPr/>
          <a:lstStyle/>
          <a:p>
            <a:r>
              <a:rPr lang="en-US" b="0" i="0" dirty="0">
                <a:solidFill>
                  <a:srgbClr val="610B4B"/>
                </a:solidFill>
                <a:effectLst/>
                <a:latin typeface="erdana"/>
              </a:rPr>
              <a:t>Characteristics of a Priority queue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7ECAF0EE-B02A-0B81-9578-021167CF7E7B}"/>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Every element in a priority queue has some priority associated with it.</a:t>
            </a:r>
          </a:p>
          <a:p>
            <a:pPr algn="just">
              <a:buFont typeface="Arial" panose="020B0604020202020204" pitchFamily="34" charset="0"/>
              <a:buChar char="•"/>
            </a:pPr>
            <a:r>
              <a:rPr lang="en-US" b="0" i="0" dirty="0">
                <a:solidFill>
                  <a:srgbClr val="000000"/>
                </a:solidFill>
                <a:effectLst/>
                <a:latin typeface="inter-regular"/>
              </a:rPr>
              <a:t>An element with the higher priority will be deleted before the deletion of the lesser priority.</a:t>
            </a:r>
          </a:p>
          <a:p>
            <a:pPr algn="just">
              <a:buFont typeface="Arial" panose="020B0604020202020204" pitchFamily="34" charset="0"/>
              <a:buChar char="•"/>
            </a:pPr>
            <a:r>
              <a:rPr lang="en-US" b="0" i="0" dirty="0">
                <a:solidFill>
                  <a:srgbClr val="000000"/>
                </a:solidFill>
                <a:effectLst/>
                <a:latin typeface="inter-regular"/>
              </a:rPr>
              <a:t>If two elements in a priority queue have the same priority, they will be arranged using the FIFO principle.</a:t>
            </a:r>
          </a:p>
          <a:p>
            <a:endParaRPr lang="en-IN" dirty="0"/>
          </a:p>
        </p:txBody>
      </p:sp>
    </p:spTree>
    <p:extLst>
      <p:ext uri="{BB962C8B-B14F-4D97-AF65-F5344CB8AC3E}">
        <p14:creationId xmlns:p14="http://schemas.microsoft.com/office/powerpoint/2010/main" val="329060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86FC-3036-8349-F669-CC9E84CC1376}"/>
              </a:ext>
            </a:extLst>
          </p:cNvPr>
          <p:cNvSpPr>
            <a:spLocks noGrp="1"/>
          </p:cNvSpPr>
          <p:nvPr>
            <p:ph type="title"/>
          </p:nvPr>
        </p:nvSpPr>
        <p:spPr/>
        <p:txBody>
          <a:bodyPr/>
          <a:lstStyle/>
          <a:p>
            <a:r>
              <a:rPr lang="en-US" b="1" i="0" dirty="0">
                <a:solidFill>
                  <a:srgbClr val="333333"/>
                </a:solidFill>
                <a:effectLst/>
                <a:latin typeface="inter-bold"/>
              </a:rPr>
              <a:t>Let's understand the priority queue through an example.</a:t>
            </a:r>
            <a:endParaRPr lang="en-IN" dirty="0"/>
          </a:p>
        </p:txBody>
      </p:sp>
      <p:sp>
        <p:nvSpPr>
          <p:cNvPr id="3" name="Content Placeholder 2">
            <a:extLst>
              <a:ext uri="{FF2B5EF4-FFF2-40B4-BE49-F238E27FC236}">
                <a16:creationId xmlns:a16="http://schemas.microsoft.com/office/drawing/2014/main" id="{80E655D4-94BF-F1C9-A228-DB81DDCFF285}"/>
              </a:ext>
            </a:extLst>
          </p:cNvPr>
          <p:cNvSpPr>
            <a:spLocks noGrp="1"/>
          </p:cNvSpPr>
          <p:nvPr>
            <p:ph idx="1"/>
          </p:nvPr>
        </p:nvSpPr>
        <p:spPr/>
        <p:txBody>
          <a:bodyPr>
            <a:normAutofit fontScale="85000" lnSpcReduction="20000"/>
          </a:bodyPr>
          <a:lstStyle/>
          <a:p>
            <a:pPr marL="0" indent="0" algn="just">
              <a:buNone/>
            </a:pPr>
            <a:r>
              <a:rPr lang="en-US" b="0" i="0" dirty="0">
                <a:solidFill>
                  <a:srgbClr val="333333"/>
                </a:solidFill>
                <a:effectLst/>
                <a:latin typeface="inter-regular"/>
              </a:rPr>
              <a:t>We have a priority queue that contains the following values:</a:t>
            </a:r>
          </a:p>
          <a:p>
            <a:pPr marL="0" indent="0" algn="just">
              <a:buNone/>
            </a:pPr>
            <a:r>
              <a:rPr lang="en-US" b="1" i="0" dirty="0">
                <a:solidFill>
                  <a:srgbClr val="FF0000"/>
                </a:solidFill>
                <a:effectLst/>
                <a:latin typeface="inter-bold"/>
              </a:rPr>
              <a:t>1, 3, 4, 8, 14, 22</a:t>
            </a:r>
            <a:endParaRPr lang="en-US" b="0" i="0" dirty="0">
              <a:solidFill>
                <a:srgbClr val="FF0000"/>
              </a:solidFill>
              <a:effectLst/>
              <a:latin typeface="inter-regular"/>
            </a:endParaRP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All the values are arranged in ascending order. Now, we will observe how the priority queue will look after performing the following operations:</a:t>
            </a:r>
          </a:p>
          <a:p>
            <a:pPr algn="just"/>
            <a:endParaRPr lang="en-US" b="0" i="0" dirty="0">
              <a:solidFill>
                <a:srgbClr val="333333"/>
              </a:solidFill>
              <a:effectLst/>
              <a:latin typeface="inter-regular"/>
            </a:endParaRPr>
          </a:p>
          <a:p>
            <a:pPr lvl="1" algn="just"/>
            <a:r>
              <a:rPr lang="en-US" b="1" i="0" dirty="0">
                <a:solidFill>
                  <a:srgbClr val="000000"/>
                </a:solidFill>
                <a:effectLst/>
                <a:latin typeface="inter-bold"/>
              </a:rPr>
              <a:t>poll():</a:t>
            </a:r>
            <a:r>
              <a:rPr lang="en-US" b="0" i="0" dirty="0">
                <a:solidFill>
                  <a:srgbClr val="000000"/>
                </a:solidFill>
                <a:effectLst/>
                <a:latin typeface="inter-regular"/>
              </a:rPr>
              <a:t> This function will remove the highest priority element from the priority queue. In the above priority queue, the '1' element has the highest priority, so it will be removed from the priority queue.</a:t>
            </a:r>
          </a:p>
          <a:p>
            <a:pPr lvl="1" algn="just"/>
            <a:r>
              <a:rPr lang="en-US" b="1" i="0" dirty="0">
                <a:solidFill>
                  <a:srgbClr val="000000"/>
                </a:solidFill>
                <a:effectLst/>
                <a:latin typeface="inter-bold"/>
              </a:rPr>
              <a:t>add(2):</a:t>
            </a:r>
            <a:r>
              <a:rPr lang="en-US" b="0" i="0" dirty="0">
                <a:solidFill>
                  <a:srgbClr val="000000"/>
                </a:solidFill>
                <a:effectLst/>
                <a:latin typeface="inter-regular"/>
              </a:rPr>
              <a:t> This function will insert '2' element in a priority queue. As 2 is the smallest element among all the numbers so it will obtain the highest priority.</a:t>
            </a:r>
          </a:p>
          <a:p>
            <a:pPr lvl="1" algn="just"/>
            <a:r>
              <a:rPr lang="en-US" b="1" i="0" dirty="0">
                <a:solidFill>
                  <a:srgbClr val="000000"/>
                </a:solidFill>
                <a:effectLst/>
                <a:latin typeface="inter-bold"/>
              </a:rPr>
              <a:t>poll():</a:t>
            </a:r>
            <a:r>
              <a:rPr lang="en-US" b="0" i="0" dirty="0">
                <a:solidFill>
                  <a:srgbClr val="000000"/>
                </a:solidFill>
                <a:effectLst/>
                <a:latin typeface="inter-regular"/>
              </a:rPr>
              <a:t> It will remove '2' element from the priority queue as it has the highest priority queue.</a:t>
            </a:r>
          </a:p>
          <a:p>
            <a:pPr lvl="1" algn="just"/>
            <a:r>
              <a:rPr lang="en-US" b="1" i="0" dirty="0">
                <a:solidFill>
                  <a:srgbClr val="000000"/>
                </a:solidFill>
                <a:effectLst/>
                <a:latin typeface="inter-bold"/>
              </a:rPr>
              <a:t>add(5):</a:t>
            </a:r>
            <a:r>
              <a:rPr lang="en-US" b="0" i="0" dirty="0">
                <a:solidFill>
                  <a:srgbClr val="000000"/>
                </a:solidFill>
                <a:effectLst/>
                <a:latin typeface="inter-regular"/>
              </a:rPr>
              <a:t> It will insert 5 element after 4 as 5 is larger than 4 and lesser than 8, so it will obtain the third highest priority in a priority queue.</a:t>
            </a:r>
          </a:p>
          <a:p>
            <a:endParaRPr lang="en-IN" dirty="0"/>
          </a:p>
        </p:txBody>
      </p:sp>
    </p:spTree>
    <p:extLst>
      <p:ext uri="{BB962C8B-B14F-4D97-AF65-F5344CB8AC3E}">
        <p14:creationId xmlns:p14="http://schemas.microsoft.com/office/powerpoint/2010/main" val="113429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A8A1-A1F1-7211-2F68-8F61A20067D9}"/>
              </a:ext>
            </a:extLst>
          </p:cNvPr>
          <p:cNvSpPr>
            <a:spLocks noGrp="1"/>
          </p:cNvSpPr>
          <p:nvPr>
            <p:ph type="title"/>
          </p:nvPr>
        </p:nvSpPr>
        <p:spPr/>
        <p:txBody>
          <a:bodyPr/>
          <a:lstStyle/>
          <a:p>
            <a:r>
              <a:rPr lang="en-IN" b="0" i="0" dirty="0">
                <a:solidFill>
                  <a:srgbClr val="610B4B"/>
                </a:solidFill>
                <a:effectLst/>
                <a:latin typeface="erdana"/>
              </a:rPr>
              <a:t>Types of Priority Queue</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AAD838D7-75A5-BA46-427F-67C344DEBDF1}"/>
              </a:ext>
            </a:extLst>
          </p:cNvPr>
          <p:cNvSpPr>
            <a:spLocks noGrp="1"/>
          </p:cNvSpPr>
          <p:nvPr>
            <p:ph idx="1"/>
          </p:nvPr>
        </p:nvSpPr>
        <p:spPr/>
        <p:txBody>
          <a:bodyPr/>
          <a:lstStyle/>
          <a:p>
            <a:pPr marL="0" indent="0" algn="just">
              <a:buNone/>
            </a:pPr>
            <a:r>
              <a:rPr lang="en-US" b="1" i="0" dirty="0">
                <a:solidFill>
                  <a:srgbClr val="333333"/>
                </a:solidFill>
                <a:effectLst/>
                <a:latin typeface="inter-bold"/>
              </a:rPr>
              <a:t>There are two types of priority queue:</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Ascending order priority queue</a:t>
            </a:r>
          </a:p>
          <a:p>
            <a:pPr algn="just">
              <a:buFont typeface="Arial" panose="020B0604020202020204" pitchFamily="34" charset="0"/>
              <a:buChar char="•"/>
            </a:pPr>
            <a:r>
              <a:rPr lang="en-IN" b="1" i="0" dirty="0">
                <a:solidFill>
                  <a:srgbClr val="000000"/>
                </a:solidFill>
                <a:effectLst/>
                <a:latin typeface="inter-bold"/>
              </a:rPr>
              <a:t>Descending order priority queue</a:t>
            </a:r>
            <a:endParaRPr lang="en-IN" dirty="0"/>
          </a:p>
        </p:txBody>
      </p:sp>
    </p:spTree>
    <p:extLst>
      <p:ext uri="{BB962C8B-B14F-4D97-AF65-F5344CB8AC3E}">
        <p14:creationId xmlns:p14="http://schemas.microsoft.com/office/powerpoint/2010/main" val="119464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38CF-CB15-4D00-1F31-DD7E44D8FCA4}"/>
              </a:ext>
            </a:extLst>
          </p:cNvPr>
          <p:cNvSpPr>
            <a:spLocks noGrp="1"/>
          </p:cNvSpPr>
          <p:nvPr>
            <p:ph type="title"/>
          </p:nvPr>
        </p:nvSpPr>
        <p:spPr/>
        <p:txBody>
          <a:bodyPr/>
          <a:lstStyle/>
          <a:p>
            <a:r>
              <a:rPr lang="en-IN" b="1" i="0" dirty="0">
                <a:solidFill>
                  <a:srgbClr val="000000"/>
                </a:solidFill>
                <a:effectLst/>
                <a:latin typeface="inter-bold"/>
              </a:rPr>
              <a:t>Ascending order priority queue</a:t>
            </a:r>
            <a:endParaRPr lang="en-IN" dirty="0"/>
          </a:p>
        </p:txBody>
      </p:sp>
      <p:sp>
        <p:nvSpPr>
          <p:cNvPr id="3" name="Content Placeholder 2">
            <a:extLst>
              <a:ext uri="{FF2B5EF4-FFF2-40B4-BE49-F238E27FC236}">
                <a16:creationId xmlns:a16="http://schemas.microsoft.com/office/drawing/2014/main" id="{3778369C-1E7C-2AEE-9931-7D4DE6060735}"/>
              </a:ext>
            </a:extLst>
          </p:cNvPr>
          <p:cNvSpPr>
            <a:spLocks noGrp="1"/>
          </p:cNvSpPr>
          <p:nvPr>
            <p:ph idx="1"/>
          </p:nvPr>
        </p:nvSpPr>
        <p:spPr>
          <a:xfrm>
            <a:off x="607380" y="1967668"/>
            <a:ext cx="4710344" cy="4351338"/>
          </a:xfrm>
        </p:spPr>
        <p:txBody>
          <a:bodyPr>
            <a:normAutofit lnSpcReduction="10000"/>
          </a:bodyPr>
          <a:lstStyle/>
          <a:p>
            <a:pPr algn="just"/>
            <a:r>
              <a:rPr lang="en-US" b="0" i="0" dirty="0">
                <a:solidFill>
                  <a:srgbClr val="000000"/>
                </a:solidFill>
                <a:effectLst/>
                <a:latin typeface="inter-regular"/>
              </a:rPr>
              <a:t>In ascending order priority queue, a lower priority number is given as a higher priority in a priority. For example, we take the numbers from 1 to 5 arranged in an ascending order like 1,2,3,4,5; therefore, the smallest number, i.e., 1 is given as the highest priority in a priority queue.</a:t>
            </a:r>
            <a:endParaRPr lang="en-IN" dirty="0"/>
          </a:p>
        </p:txBody>
      </p:sp>
      <p:pic>
        <p:nvPicPr>
          <p:cNvPr id="1026" name="Picture 2" descr="Priority Queue">
            <a:extLst>
              <a:ext uri="{FF2B5EF4-FFF2-40B4-BE49-F238E27FC236}">
                <a16:creationId xmlns:a16="http://schemas.microsoft.com/office/drawing/2014/main" id="{28AD20CA-0D25-3B73-4252-0303DB0D3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55277"/>
            <a:ext cx="5715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03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A4F1-92E3-B375-C721-CC418DD471A1}"/>
              </a:ext>
            </a:extLst>
          </p:cNvPr>
          <p:cNvSpPr>
            <a:spLocks noGrp="1"/>
          </p:cNvSpPr>
          <p:nvPr>
            <p:ph type="title"/>
          </p:nvPr>
        </p:nvSpPr>
        <p:spPr/>
        <p:txBody>
          <a:bodyPr/>
          <a:lstStyle/>
          <a:p>
            <a:r>
              <a:rPr lang="en-IN" b="1" i="0" dirty="0">
                <a:solidFill>
                  <a:srgbClr val="000000"/>
                </a:solidFill>
                <a:effectLst/>
                <a:latin typeface="inter-bold"/>
              </a:rPr>
              <a:t>Descending order priority queue</a:t>
            </a:r>
            <a:endParaRPr lang="en-IN" dirty="0"/>
          </a:p>
        </p:txBody>
      </p:sp>
      <p:sp>
        <p:nvSpPr>
          <p:cNvPr id="3" name="Content Placeholder 2">
            <a:extLst>
              <a:ext uri="{FF2B5EF4-FFF2-40B4-BE49-F238E27FC236}">
                <a16:creationId xmlns:a16="http://schemas.microsoft.com/office/drawing/2014/main" id="{3682F117-0477-BDC8-A178-6C515CC4CACE}"/>
              </a:ext>
            </a:extLst>
          </p:cNvPr>
          <p:cNvSpPr>
            <a:spLocks noGrp="1"/>
          </p:cNvSpPr>
          <p:nvPr>
            <p:ph idx="1"/>
          </p:nvPr>
        </p:nvSpPr>
        <p:spPr>
          <a:xfrm>
            <a:off x="838200" y="1958790"/>
            <a:ext cx="4800600" cy="4351338"/>
          </a:xfrm>
        </p:spPr>
        <p:txBody>
          <a:bodyPr/>
          <a:lstStyle/>
          <a:p>
            <a:pPr algn="just"/>
            <a:r>
              <a:rPr lang="en-US" b="0" i="0" dirty="0">
                <a:solidFill>
                  <a:srgbClr val="000000"/>
                </a:solidFill>
                <a:effectLst/>
                <a:latin typeface="inter-regular"/>
              </a:rPr>
              <a:t>In descending order priority queue, a higher priority number is given as a higher priority in a priority. For example, we take the numbers from 1 to 5 arranged in descending order like 5, 4, 3, 2, 1; therefore, the largest number, i.e., 5 is given as the highest priority in a priority queue.</a:t>
            </a:r>
            <a:endParaRPr lang="en-IN" dirty="0"/>
          </a:p>
        </p:txBody>
      </p:sp>
      <p:pic>
        <p:nvPicPr>
          <p:cNvPr id="2050" name="Picture 2" descr="Priority Queue">
            <a:extLst>
              <a:ext uri="{FF2B5EF4-FFF2-40B4-BE49-F238E27FC236}">
                <a16:creationId xmlns:a16="http://schemas.microsoft.com/office/drawing/2014/main" id="{7D1F617D-565F-1E10-65FF-0D760C4CD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80464"/>
            <a:ext cx="5715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19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546A-1057-CF26-6842-9ACDA4C75FC9}"/>
              </a:ext>
            </a:extLst>
          </p:cNvPr>
          <p:cNvSpPr>
            <a:spLocks noGrp="1"/>
          </p:cNvSpPr>
          <p:nvPr>
            <p:ph type="title"/>
          </p:nvPr>
        </p:nvSpPr>
        <p:spPr/>
        <p:txBody>
          <a:bodyPr/>
          <a:lstStyle/>
          <a:p>
            <a:r>
              <a:rPr lang="en-IN" b="0" i="0" dirty="0">
                <a:solidFill>
                  <a:srgbClr val="610B4B"/>
                </a:solidFill>
                <a:effectLst/>
                <a:latin typeface="erdana"/>
              </a:rPr>
              <a:t>Representation of priority queue</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032D251B-91AD-4346-09EF-DCADB07ECD26}"/>
              </a:ext>
            </a:extLst>
          </p:cNvPr>
          <p:cNvSpPr>
            <a:spLocks noGrp="1"/>
          </p:cNvSpPr>
          <p:nvPr>
            <p:ph idx="1"/>
          </p:nvPr>
        </p:nvSpPr>
        <p:spPr>
          <a:xfrm>
            <a:off x="456460" y="1690688"/>
            <a:ext cx="5180860" cy="4351338"/>
          </a:xfrm>
        </p:spPr>
        <p:txBody>
          <a:bodyPr/>
          <a:lstStyle/>
          <a:p>
            <a:pPr algn="just"/>
            <a:r>
              <a:rPr lang="en-US" b="0" i="0" dirty="0">
                <a:solidFill>
                  <a:srgbClr val="333333"/>
                </a:solidFill>
                <a:effectLst/>
                <a:latin typeface="inter-regular"/>
              </a:rPr>
              <a:t>We will create the priority queue by using the list given below in which </a:t>
            </a:r>
            <a:r>
              <a:rPr lang="en-US" b="1" i="0" dirty="0">
                <a:solidFill>
                  <a:srgbClr val="333333"/>
                </a:solidFill>
                <a:effectLst/>
                <a:latin typeface="inter-bold"/>
              </a:rPr>
              <a:t>INFO</a:t>
            </a:r>
            <a:r>
              <a:rPr lang="en-US" b="0" i="0" dirty="0">
                <a:solidFill>
                  <a:srgbClr val="333333"/>
                </a:solidFill>
                <a:effectLst/>
                <a:latin typeface="inter-regular"/>
              </a:rPr>
              <a:t> list contains the data elements, </a:t>
            </a:r>
            <a:r>
              <a:rPr lang="en-US" b="1" i="0" dirty="0">
                <a:solidFill>
                  <a:srgbClr val="333333"/>
                </a:solidFill>
                <a:effectLst/>
                <a:latin typeface="inter-bold"/>
              </a:rPr>
              <a:t>PRN</a:t>
            </a:r>
            <a:r>
              <a:rPr lang="en-US" b="0" i="0" dirty="0">
                <a:solidFill>
                  <a:srgbClr val="333333"/>
                </a:solidFill>
                <a:effectLst/>
                <a:latin typeface="inter-regular"/>
              </a:rPr>
              <a:t> list contains the priority numbers of each data element available in the </a:t>
            </a:r>
            <a:r>
              <a:rPr lang="en-US" b="1" i="0" dirty="0">
                <a:solidFill>
                  <a:srgbClr val="333333"/>
                </a:solidFill>
                <a:effectLst/>
                <a:latin typeface="inter-bold"/>
              </a:rPr>
              <a:t>INFO</a:t>
            </a:r>
            <a:r>
              <a:rPr lang="en-US" b="0" i="0" dirty="0">
                <a:solidFill>
                  <a:srgbClr val="333333"/>
                </a:solidFill>
                <a:effectLst/>
                <a:latin typeface="inter-regular"/>
              </a:rPr>
              <a:t> list, and LINK basically contains the address of the next node.</a:t>
            </a:r>
            <a:endParaRPr lang="en-IN" dirty="0"/>
          </a:p>
        </p:txBody>
      </p:sp>
      <p:pic>
        <p:nvPicPr>
          <p:cNvPr id="3074" name="Picture 2" descr="Priority Queue">
            <a:extLst>
              <a:ext uri="{FF2B5EF4-FFF2-40B4-BE49-F238E27FC236}">
                <a16:creationId xmlns:a16="http://schemas.microsoft.com/office/drawing/2014/main" id="{D520E4F8-35B7-2A64-5B7F-ED457173B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912630"/>
            <a:ext cx="523875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28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5142-FC04-2135-354F-2A188204E1F0}"/>
              </a:ext>
            </a:extLst>
          </p:cNvPr>
          <p:cNvSpPr>
            <a:spLocks noGrp="1"/>
          </p:cNvSpPr>
          <p:nvPr>
            <p:ph type="title"/>
          </p:nvPr>
        </p:nvSpPr>
        <p:spPr/>
        <p:txBody>
          <a:bodyPr/>
          <a:lstStyle/>
          <a:p>
            <a:r>
              <a:rPr lang="en-US" b="1" i="0" dirty="0">
                <a:solidFill>
                  <a:srgbClr val="333333"/>
                </a:solidFill>
                <a:effectLst/>
                <a:latin typeface="inter-bold"/>
              </a:rPr>
              <a:t>Let's create the priority queue step by step.</a:t>
            </a:r>
            <a:endParaRPr lang="en-IN" dirty="0"/>
          </a:p>
        </p:txBody>
      </p:sp>
      <p:sp>
        <p:nvSpPr>
          <p:cNvPr id="3" name="Content Placeholder 2">
            <a:extLst>
              <a:ext uri="{FF2B5EF4-FFF2-40B4-BE49-F238E27FC236}">
                <a16:creationId xmlns:a16="http://schemas.microsoft.com/office/drawing/2014/main" id="{B0DC76BC-A82F-6C5E-8AE9-669A0E9654DF}"/>
              </a:ext>
            </a:extLst>
          </p:cNvPr>
          <p:cNvSpPr>
            <a:spLocks noGrp="1"/>
          </p:cNvSpPr>
          <p:nvPr>
            <p:ph idx="1"/>
          </p:nvPr>
        </p:nvSpPr>
        <p:spPr>
          <a:xfrm>
            <a:off x="1415249" y="1816747"/>
            <a:ext cx="8980503" cy="4351338"/>
          </a:xfrm>
        </p:spPr>
        <p:txBody>
          <a:bodyPr>
            <a:normAutofit fontScale="77500" lnSpcReduction="20000"/>
          </a:bodyPr>
          <a:lstStyle/>
          <a:p>
            <a:pPr algn="just"/>
            <a:r>
              <a:rPr lang="en-US" b="1" i="0" dirty="0">
                <a:solidFill>
                  <a:srgbClr val="333333"/>
                </a:solidFill>
                <a:effectLst/>
                <a:latin typeface="inter-bold"/>
              </a:rPr>
              <a:t>In the case of priority queue, lower priority number is considered the higher priority, i.e.,</a:t>
            </a:r>
            <a:r>
              <a:rPr lang="en-US" b="0" i="0" dirty="0">
                <a:solidFill>
                  <a:srgbClr val="333333"/>
                </a:solidFill>
                <a:effectLst/>
                <a:latin typeface="inter-regular"/>
              </a:rPr>
              <a:t> lower priority number = higher priority.</a:t>
            </a:r>
          </a:p>
          <a:p>
            <a:pPr algn="just"/>
            <a:r>
              <a:rPr lang="en-US" b="1" i="0" dirty="0">
                <a:solidFill>
                  <a:srgbClr val="333333"/>
                </a:solidFill>
                <a:effectLst/>
                <a:latin typeface="inter-bold"/>
              </a:rPr>
              <a:t>Step 1:</a:t>
            </a:r>
            <a:r>
              <a:rPr lang="en-US" b="0" i="0" dirty="0">
                <a:solidFill>
                  <a:srgbClr val="333333"/>
                </a:solidFill>
                <a:effectLst/>
                <a:latin typeface="inter-regular"/>
              </a:rPr>
              <a:t> In the list, lower priority number is 1, whose data value is 300, so it will be inserted in the list as shown in the below diagram:</a:t>
            </a:r>
          </a:p>
          <a:p>
            <a:pPr algn="just"/>
            <a:r>
              <a:rPr lang="en-US" b="1" i="0" dirty="0">
                <a:solidFill>
                  <a:srgbClr val="333333"/>
                </a:solidFill>
                <a:effectLst/>
                <a:latin typeface="inter-bold"/>
              </a:rPr>
              <a:t>Step 2:</a:t>
            </a:r>
            <a:r>
              <a:rPr lang="en-US" b="0" i="0" dirty="0">
                <a:solidFill>
                  <a:srgbClr val="333333"/>
                </a:solidFill>
                <a:effectLst/>
                <a:latin typeface="inter-regular"/>
              </a:rPr>
              <a:t> After inserting 300, priority number 2 is having a higher priority, and data values associated with this priority are 200 and 100. So, this data will be inserted based on the FIFO principle; therefore 200 will be added first and then 100.</a:t>
            </a:r>
          </a:p>
          <a:p>
            <a:pPr algn="just"/>
            <a:r>
              <a:rPr lang="en-US" b="1" i="0" dirty="0">
                <a:solidFill>
                  <a:srgbClr val="333333"/>
                </a:solidFill>
                <a:effectLst/>
                <a:latin typeface="inter-bold"/>
              </a:rPr>
              <a:t>Step 3:</a:t>
            </a:r>
            <a:r>
              <a:rPr lang="en-US" b="0" i="0" dirty="0">
                <a:solidFill>
                  <a:srgbClr val="333333"/>
                </a:solidFill>
                <a:effectLst/>
                <a:latin typeface="inter-regular"/>
              </a:rPr>
              <a:t> After inserting the elements of priority 2, the next higher priority number is 4 and data elements associated with 4 priority numbers are 400, 500, 700. In this case, elements would be inserted based on the FIFO principle; therefore, 400 will be added first, then 500, and then 700.</a:t>
            </a:r>
          </a:p>
          <a:p>
            <a:pPr algn="just"/>
            <a:r>
              <a:rPr lang="en-US" b="1" i="0" dirty="0">
                <a:solidFill>
                  <a:srgbClr val="333333"/>
                </a:solidFill>
                <a:effectLst/>
                <a:latin typeface="inter-bold"/>
              </a:rPr>
              <a:t>Step 4:</a:t>
            </a:r>
            <a:r>
              <a:rPr lang="en-US" b="0" i="0" dirty="0">
                <a:solidFill>
                  <a:srgbClr val="333333"/>
                </a:solidFill>
                <a:effectLst/>
                <a:latin typeface="inter-regular"/>
              </a:rPr>
              <a:t> After inserting the elements of priority 4, the next higher priority number is 5, and the value associated with priority 5 is 600, so it will be inserted at the end of the queue.</a:t>
            </a:r>
          </a:p>
          <a:p>
            <a:endParaRPr lang="en-IN" dirty="0"/>
          </a:p>
        </p:txBody>
      </p:sp>
    </p:spTree>
    <p:extLst>
      <p:ext uri="{BB962C8B-B14F-4D97-AF65-F5344CB8AC3E}">
        <p14:creationId xmlns:p14="http://schemas.microsoft.com/office/powerpoint/2010/main" val="1754229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900</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erdana</vt:lpstr>
      <vt:lpstr>inter-bold</vt:lpstr>
      <vt:lpstr>inter-regular</vt:lpstr>
      <vt:lpstr>Office Theme</vt:lpstr>
      <vt:lpstr>Priority queue </vt:lpstr>
      <vt:lpstr>What is a priority queue? </vt:lpstr>
      <vt:lpstr>Characteristics of a Priority queue </vt:lpstr>
      <vt:lpstr>Let's understand the priority queue through an example.</vt:lpstr>
      <vt:lpstr>Types of Priority Queue </vt:lpstr>
      <vt:lpstr>Ascending order priority queue</vt:lpstr>
      <vt:lpstr>Descending order priority queue</vt:lpstr>
      <vt:lpstr>Representation of priority queue </vt:lpstr>
      <vt:lpstr>Let's create the priority queue step by step.</vt:lpstr>
      <vt:lpstr>PowerPoint Presentation</vt:lpstr>
      <vt:lpstr>Implementation of Priority Queue </vt:lpstr>
      <vt:lpstr>Analysis of complexities using different implementations</vt:lpstr>
      <vt:lpstr>Applications of Priority queue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queue </dc:title>
  <dc:creator>Girish Kumar</dc:creator>
  <cp:lastModifiedBy>Girish Kumar</cp:lastModifiedBy>
  <cp:revision>7</cp:revision>
  <dcterms:created xsi:type="dcterms:W3CDTF">2023-02-23T03:47:11Z</dcterms:created>
  <dcterms:modified xsi:type="dcterms:W3CDTF">2023-02-23T04:21:50Z</dcterms:modified>
</cp:coreProperties>
</file>