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56" r:id="rId2"/>
    <p:sldId id="264" r:id="rId3"/>
    <p:sldId id="263" r:id="rId4"/>
    <p:sldId id="257" r:id="rId5"/>
    <p:sldId id="279" r:id="rId6"/>
    <p:sldId id="274" r:id="rId7"/>
    <p:sldId id="261" r:id="rId8"/>
    <p:sldId id="259" r:id="rId9"/>
    <p:sldId id="265" r:id="rId10"/>
    <p:sldId id="273" r:id="rId11"/>
    <p:sldId id="267" r:id="rId12"/>
    <p:sldId id="268" r:id="rId13"/>
    <p:sldId id="260" r:id="rId14"/>
    <p:sldId id="280" r:id="rId15"/>
    <p:sldId id="270"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5231" autoAdjust="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F2FB5A-B471-499F-84C4-446059B147B9}" type="datetimeFigureOut">
              <a:rPr lang="en-US" smtClean="0"/>
              <a:pPr/>
              <a:t>3/31/2023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D2D28-E38C-4F9E-9B8A-3D4EB7F183AF}" type="slidenum">
              <a:rPr lang="en-US" smtClean="0"/>
              <a:pPr/>
              <a:t>‹#›</a:t>
            </a:fld>
            <a:endParaRPr lang="en-US"/>
          </a:p>
        </p:txBody>
      </p:sp>
    </p:spTree>
    <p:extLst>
      <p:ext uri="{BB962C8B-B14F-4D97-AF65-F5344CB8AC3E}">
        <p14:creationId xmlns:p14="http://schemas.microsoft.com/office/powerpoint/2010/main" val="3983796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sz="1200" b="0" i="0" kern="1200" dirty="0" smtClean="0">
                <a:solidFill>
                  <a:schemeClr val="tx1"/>
                </a:solidFill>
                <a:effectLst/>
                <a:latin typeface="+mn-lt"/>
                <a:ea typeface="+mn-ea"/>
                <a:cs typeface="+mn-cs"/>
              </a:rPr>
              <a:t>Angle traced by hour hand in 12 hrs. = 360º.</a:t>
            </a:r>
          </a:p>
          <a:p>
            <a:r>
              <a:rPr lang="en-US" sz="1200" b="0" i="0" kern="1200" dirty="0" smtClean="0">
                <a:solidFill>
                  <a:schemeClr val="tx1"/>
                </a:solidFill>
                <a:effectLst/>
                <a:latin typeface="+mn-lt"/>
                <a:ea typeface="+mn-ea"/>
                <a:cs typeface="+mn-cs"/>
              </a:rPr>
              <a:t>Angle traced by it in 11/3 </a:t>
            </a:r>
            <a:r>
              <a:rPr lang="en-US" sz="1200" b="0" i="0" kern="1200" dirty="0" err="1" smtClean="0">
                <a:solidFill>
                  <a:schemeClr val="tx1"/>
                </a:solidFill>
                <a:effectLst/>
                <a:latin typeface="+mn-lt"/>
                <a:ea typeface="+mn-ea"/>
                <a:cs typeface="+mn-cs"/>
              </a:rPr>
              <a:t>hrs</a:t>
            </a:r>
            <a:r>
              <a:rPr lang="en-US" sz="1200" b="0" i="0" kern="1200" dirty="0" smtClean="0">
                <a:solidFill>
                  <a:schemeClr val="tx1"/>
                </a:solidFill>
                <a:effectLst/>
                <a:latin typeface="+mn-lt"/>
                <a:ea typeface="+mn-ea"/>
                <a:cs typeface="+mn-cs"/>
              </a:rPr>
              <a:t>= ((360 /12) *(11/3))</a:t>
            </a:r>
            <a:r>
              <a:rPr lang="en-US" sz="1200" b="0" i="0" kern="1200" baseline="0" dirty="0" smtClean="0">
                <a:solidFill>
                  <a:schemeClr val="tx1"/>
                </a:solidFill>
                <a:effectLst/>
                <a:latin typeface="+mn-lt"/>
                <a:ea typeface="+mn-ea"/>
                <a:cs typeface="+mn-cs"/>
              </a:rPr>
              <a:t>° =110°</a:t>
            </a:r>
          </a:p>
          <a:p>
            <a:r>
              <a:rPr lang="en-US" sz="1200" b="0" i="0" kern="1200" dirty="0" smtClean="0">
                <a:solidFill>
                  <a:schemeClr val="tx1"/>
                </a:solidFill>
                <a:effectLst/>
                <a:latin typeface="+mn-lt"/>
                <a:ea typeface="+mn-ea"/>
                <a:cs typeface="+mn-cs"/>
              </a:rPr>
              <a:t>Angle traced by minute hand in 60 min. = </a:t>
            </a:r>
          </a:p>
          <a:p>
            <a:r>
              <a:rPr lang="en-US" sz="1200" b="0" i="0" kern="1200" dirty="0" smtClean="0">
                <a:solidFill>
                  <a:schemeClr val="tx1"/>
                </a:solidFill>
                <a:effectLst/>
                <a:latin typeface="+mn-lt"/>
                <a:ea typeface="+mn-ea"/>
                <a:cs typeface="+mn-cs"/>
              </a:rPr>
              <a:t>Angle traced by it in 40 min =(360*40/60)° =240°</a:t>
            </a:r>
          </a:p>
          <a:p>
            <a:r>
              <a:rPr lang="en-US" sz="1200" b="0" i="0" kern="1200" dirty="0" smtClean="0">
                <a:solidFill>
                  <a:schemeClr val="tx1"/>
                </a:solidFill>
                <a:effectLst/>
                <a:latin typeface="+mn-lt"/>
                <a:ea typeface="+mn-ea"/>
                <a:cs typeface="+mn-cs"/>
              </a:rPr>
              <a:t>Required angle (240 - 110)º =</a:t>
            </a:r>
            <a:r>
              <a:rPr lang="en-US" sz="1200" b="0" i="0" kern="1200" baseline="0" dirty="0" smtClean="0">
                <a:solidFill>
                  <a:schemeClr val="tx1"/>
                </a:solidFill>
                <a:effectLst/>
                <a:latin typeface="+mn-lt"/>
                <a:ea typeface="+mn-ea"/>
                <a:cs typeface="+mn-cs"/>
              </a:rPr>
              <a:t> 130°</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59D2D28-E38C-4F9E-9B8A-3D4EB7F183AF}" type="slidenum">
              <a:rPr lang="en-US" smtClean="0"/>
              <a:pPr/>
              <a:t>6</a:t>
            </a:fld>
            <a:endParaRPr lang="en-US"/>
          </a:p>
        </p:txBody>
      </p:sp>
    </p:spTree>
    <p:extLst>
      <p:ext uri="{BB962C8B-B14F-4D97-AF65-F5344CB8AC3E}">
        <p14:creationId xmlns:p14="http://schemas.microsoft.com/office/powerpoint/2010/main" val="2600080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Angle traced by hour hand in 125/12 hrs.={(360/12)*(125/12)}°= 312(1/2)°</a:t>
            </a:r>
          </a:p>
          <a:p>
            <a:r>
              <a:rPr lang="en-US" dirty="0" smtClean="0"/>
              <a:t>Angle</a:t>
            </a:r>
            <a:r>
              <a:rPr lang="en-US" baseline="0" dirty="0" smtClean="0"/>
              <a:t> traced by minute hand in 25 min ={(360/60)*25}° =150°</a:t>
            </a:r>
          </a:p>
          <a:p>
            <a:r>
              <a:rPr lang="en-US" baseline="0" dirty="0" smtClean="0"/>
              <a:t>Reflex angle =360° -(312(1/2)-150)°= 360° -162(1/2)°= 197(1/2).</a:t>
            </a:r>
          </a:p>
          <a:p>
            <a:endParaRPr lang="en-US" baseline="0" dirty="0" smtClean="0"/>
          </a:p>
          <a:p>
            <a:endParaRPr lang="en-US" baseline="0" dirty="0" smtClean="0"/>
          </a:p>
          <a:p>
            <a:r>
              <a:rPr lang="en-US" baseline="0" dirty="0" smtClean="0"/>
              <a:t>4. </a:t>
            </a:r>
            <a:r>
              <a:rPr lang="en-US" sz="1200" b="0" i="0" kern="1200" dirty="0" smtClean="0">
                <a:solidFill>
                  <a:schemeClr val="tx1"/>
                </a:solidFill>
                <a:effectLst/>
                <a:latin typeface="+mn-lt"/>
                <a:ea typeface="+mn-ea"/>
                <a:cs typeface="+mn-cs"/>
              </a:rPr>
              <a:t>Angle traced by hour hand in 13/3 hrs.=((360/12)*13/3)°=130°</a:t>
            </a:r>
          </a:p>
          <a:p>
            <a:r>
              <a:rPr lang="en-US" sz="1200" b="0" i="0" kern="1200" dirty="0" smtClean="0">
                <a:solidFill>
                  <a:schemeClr val="tx1"/>
                </a:solidFill>
                <a:effectLst/>
                <a:latin typeface="+mn-lt"/>
                <a:ea typeface="+mn-ea"/>
                <a:cs typeface="+mn-cs"/>
              </a:rPr>
              <a:t>Angle traced by min. hand in 20 min. =(360*20/60)° =120°</a:t>
            </a:r>
          </a:p>
          <a:p>
            <a:r>
              <a:rPr lang="en-US" sz="1200" b="0" i="0" kern="1200" dirty="0" smtClean="0">
                <a:solidFill>
                  <a:schemeClr val="tx1"/>
                </a:solidFill>
                <a:effectLst/>
                <a:latin typeface="+mn-lt"/>
                <a:ea typeface="+mn-ea"/>
                <a:cs typeface="+mn-cs"/>
              </a:rPr>
              <a:t>Required angle = (130 - 120)º = 10º.</a:t>
            </a:r>
            <a:endParaRPr lang="en-US" dirty="0"/>
          </a:p>
        </p:txBody>
      </p:sp>
      <p:sp>
        <p:nvSpPr>
          <p:cNvPr id="4" name="Slide Number Placeholder 3"/>
          <p:cNvSpPr>
            <a:spLocks noGrp="1"/>
          </p:cNvSpPr>
          <p:nvPr>
            <p:ph type="sldNum" sz="quarter" idx="10"/>
          </p:nvPr>
        </p:nvSpPr>
        <p:spPr/>
        <p:txBody>
          <a:bodyPr/>
          <a:lstStyle/>
          <a:p>
            <a:fld id="{259D2D28-E38C-4F9E-9B8A-3D4EB7F183AF}" type="slidenum">
              <a:rPr lang="en-US" smtClean="0"/>
              <a:pPr/>
              <a:t>7</a:t>
            </a:fld>
            <a:endParaRPr lang="en-US"/>
          </a:p>
        </p:txBody>
      </p:sp>
    </p:spTree>
    <p:extLst>
      <p:ext uri="{BB962C8B-B14F-4D97-AF65-F5344CB8AC3E}">
        <p14:creationId xmlns:p14="http://schemas.microsoft.com/office/powerpoint/2010/main" val="2471012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5. In this type of problems the </a:t>
            </a:r>
            <a:r>
              <a:rPr lang="en-US" sz="1200" b="0" i="0" kern="1200" dirty="0" err="1" smtClean="0">
                <a:solidFill>
                  <a:schemeClr val="tx1"/>
                </a:solidFill>
                <a:effectLst/>
                <a:latin typeface="+mn-lt"/>
                <a:ea typeface="+mn-ea"/>
                <a:cs typeface="+mn-cs"/>
              </a:rPr>
              <a:t>formuae</a:t>
            </a:r>
            <a:r>
              <a:rPr lang="en-US" sz="1200" b="0" i="0" kern="1200" dirty="0" smtClean="0">
                <a:solidFill>
                  <a:schemeClr val="tx1"/>
                </a:solidFill>
                <a:effectLst/>
                <a:latin typeface="+mn-lt"/>
                <a:ea typeface="+mn-ea"/>
                <a:cs typeface="+mn-cs"/>
              </a:rPr>
              <a:t> is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(5*x+ or - t)*12/11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Here x is replaced by the first interval of given time. Here x is 5.</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 is spaces apart</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Case 1 : (5*x + t) * 12/11</a:t>
            </a:r>
          </a:p>
          <a:p>
            <a:r>
              <a:rPr lang="en-US" sz="1200" b="0" i="0" kern="1200" dirty="0" smtClean="0">
                <a:solidFill>
                  <a:schemeClr val="tx1"/>
                </a:solidFill>
                <a:effectLst/>
                <a:latin typeface="+mn-lt"/>
                <a:ea typeface="+mn-ea"/>
                <a:cs typeface="+mn-cs"/>
              </a:rPr>
              <a:t>(5*5 + 3) * 12/11</a:t>
            </a:r>
          </a:p>
          <a:p>
            <a:r>
              <a:rPr lang="en-US" sz="1200" b="0" i="0" kern="1200" dirty="0" smtClean="0">
                <a:solidFill>
                  <a:schemeClr val="tx1"/>
                </a:solidFill>
                <a:effectLst/>
                <a:latin typeface="+mn-lt"/>
                <a:ea typeface="+mn-ea"/>
                <a:cs typeface="+mn-cs"/>
              </a:rPr>
              <a:t>28 * 12/11 = 336/11=  min</a:t>
            </a:r>
          </a:p>
          <a:p>
            <a:r>
              <a:rPr lang="en-US" sz="1200" b="0" i="0" kern="1200" dirty="0" smtClean="0">
                <a:solidFill>
                  <a:schemeClr val="tx1"/>
                </a:solidFill>
                <a:effectLst/>
                <a:latin typeface="+mn-lt"/>
                <a:ea typeface="+mn-ea"/>
                <a:cs typeface="+mn-cs"/>
              </a:rPr>
              <a:t>therefore the hands will be 3 min apart at 31 5/11 min past 5.</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Case 2 : (5*x - t) * 12/11</a:t>
            </a:r>
          </a:p>
          <a:p>
            <a:r>
              <a:rPr lang="en-US" sz="1200" b="0" i="0" kern="1200" dirty="0" smtClean="0">
                <a:solidFill>
                  <a:schemeClr val="tx1"/>
                </a:solidFill>
                <a:effectLst/>
                <a:latin typeface="+mn-lt"/>
                <a:ea typeface="+mn-ea"/>
                <a:cs typeface="+mn-cs"/>
              </a:rPr>
              <a:t>(5*5 -3 ) * 12/11</a:t>
            </a:r>
          </a:p>
          <a:p>
            <a:r>
              <a:rPr lang="en-US" sz="1200" b="0" i="0" kern="1200" dirty="0" smtClean="0">
                <a:solidFill>
                  <a:schemeClr val="tx1"/>
                </a:solidFill>
                <a:effectLst/>
                <a:latin typeface="+mn-lt"/>
                <a:ea typeface="+mn-ea"/>
                <a:cs typeface="+mn-cs"/>
              </a:rPr>
              <a:t> 22 *12/11 = 24 min</a:t>
            </a:r>
          </a:p>
          <a:p>
            <a:r>
              <a:rPr lang="en-US" sz="1200" b="0" i="0" kern="1200" dirty="0" smtClean="0">
                <a:solidFill>
                  <a:schemeClr val="tx1"/>
                </a:solidFill>
                <a:effectLst/>
                <a:latin typeface="+mn-lt"/>
                <a:ea typeface="+mn-ea"/>
                <a:cs typeface="+mn-cs"/>
              </a:rPr>
              <a:t> therefore the hands will be 3 min apart at 24 min past 5</a:t>
            </a:r>
          </a:p>
          <a:p>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59D2D28-E38C-4F9E-9B8A-3D4EB7F183AF}" type="slidenum">
              <a:rPr lang="en-US" smtClean="0"/>
              <a:pPr/>
              <a:t>10</a:t>
            </a:fld>
            <a:endParaRPr lang="en-US"/>
          </a:p>
        </p:txBody>
      </p:sp>
    </p:spTree>
    <p:extLst>
      <p:ext uri="{BB962C8B-B14F-4D97-AF65-F5344CB8AC3E}">
        <p14:creationId xmlns:p14="http://schemas.microsoft.com/office/powerpoint/2010/main" val="2945365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a:t>
            </a:r>
            <a:r>
              <a:rPr lang="en-US" sz="1200" b="0" i="0" kern="1200" dirty="0" smtClean="0">
                <a:solidFill>
                  <a:schemeClr val="tx1"/>
                </a:solidFill>
                <a:effectLst/>
                <a:latin typeface="+mn-lt"/>
                <a:ea typeface="+mn-ea"/>
                <a:cs typeface="+mn-cs"/>
              </a:rPr>
              <a:t>At 5 o'clock, the hands are 25 min. spaces apart.</a:t>
            </a:r>
          </a:p>
          <a:p>
            <a:r>
              <a:rPr lang="en-US" sz="1200" b="0" i="0" kern="1200" dirty="0" smtClean="0">
                <a:solidFill>
                  <a:schemeClr val="tx1"/>
                </a:solidFill>
                <a:effectLst/>
                <a:latin typeface="+mn-lt"/>
                <a:ea typeface="+mn-ea"/>
                <a:cs typeface="+mn-cs"/>
              </a:rPr>
              <a:t>To be at right angles and that too between 5.30 and 6, the minute hand has to gain (25 + 15) = 40 min. spaces.</a:t>
            </a:r>
          </a:p>
          <a:p>
            <a:r>
              <a:rPr lang="en-US" sz="1200" b="0" i="0" kern="1200" dirty="0" smtClean="0">
                <a:solidFill>
                  <a:schemeClr val="tx1"/>
                </a:solidFill>
                <a:effectLst/>
                <a:latin typeface="+mn-lt"/>
                <a:ea typeface="+mn-ea"/>
                <a:cs typeface="+mn-cs"/>
              </a:rPr>
              <a:t>55 min. spaces are gained in 60 min.</a:t>
            </a:r>
          </a:p>
          <a:p>
            <a:r>
              <a:rPr lang="en-US" sz="1200" b="0" i="0" kern="1200" dirty="0" smtClean="0">
                <a:solidFill>
                  <a:schemeClr val="tx1"/>
                </a:solidFill>
                <a:effectLst/>
                <a:latin typeface="+mn-lt"/>
                <a:ea typeface="+mn-ea"/>
                <a:cs typeface="+mn-cs"/>
              </a:rPr>
              <a:t>40 min. spaces are gained in (60*40/55)min</a:t>
            </a:r>
            <a:r>
              <a:rPr lang="en-US" sz="1200" b="0" i="0" kern="1200" baseline="0" dirty="0" smtClean="0">
                <a:solidFill>
                  <a:schemeClr val="tx1"/>
                </a:solidFill>
                <a:effectLst/>
                <a:latin typeface="+mn-lt"/>
                <a:ea typeface="+mn-ea"/>
                <a:cs typeface="+mn-cs"/>
              </a:rPr>
              <a:t> =43(7/11)min</a:t>
            </a:r>
          </a:p>
          <a:p>
            <a:r>
              <a:rPr lang="en-US" sz="1200" b="0" i="0" kern="1200" dirty="0" smtClean="0">
                <a:solidFill>
                  <a:schemeClr val="tx1"/>
                </a:solidFill>
                <a:effectLst/>
                <a:latin typeface="+mn-lt"/>
                <a:ea typeface="+mn-ea"/>
                <a:cs typeface="+mn-cs"/>
              </a:rPr>
              <a:t> Required time =43(7/11) min past 5</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8. In 12 hours, they are at right angles 22 times.</a:t>
            </a:r>
          </a:p>
          <a:p>
            <a:r>
              <a:rPr lang="en-US" sz="1200" b="0" i="0" kern="1200" dirty="0" smtClean="0">
                <a:solidFill>
                  <a:schemeClr val="tx1"/>
                </a:solidFill>
                <a:effectLst/>
                <a:latin typeface="+mn-lt"/>
                <a:ea typeface="+mn-ea"/>
                <a:cs typeface="+mn-cs"/>
              </a:rPr>
              <a:t> In 24 hours, they are at right angles 44 times.</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59D2D28-E38C-4F9E-9B8A-3D4EB7F183AF}" type="slidenum">
              <a:rPr lang="en-US" smtClean="0"/>
              <a:pPr/>
              <a:t>11</a:t>
            </a:fld>
            <a:endParaRPr lang="en-US"/>
          </a:p>
        </p:txBody>
      </p:sp>
    </p:spTree>
    <p:extLst>
      <p:ext uri="{BB962C8B-B14F-4D97-AF65-F5344CB8AC3E}">
        <p14:creationId xmlns:p14="http://schemas.microsoft.com/office/powerpoint/2010/main" val="3827216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 </a:t>
            </a:r>
            <a:r>
              <a:rPr lang="en-US" sz="1200" b="0" i="0" kern="1200" dirty="0" smtClean="0">
                <a:solidFill>
                  <a:schemeClr val="tx1"/>
                </a:solidFill>
                <a:effectLst/>
                <a:latin typeface="+mn-lt"/>
                <a:ea typeface="+mn-ea"/>
                <a:cs typeface="+mn-cs"/>
              </a:rPr>
              <a:t>To be together between 9 and 10 o'clock, the minute hand has to gain 45 min. spaces.</a:t>
            </a:r>
          </a:p>
          <a:p>
            <a:r>
              <a:rPr lang="en-US" sz="1200" b="0" i="0" kern="1200" dirty="0" smtClean="0">
                <a:solidFill>
                  <a:schemeClr val="tx1"/>
                </a:solidFill>
                <a:effectLst/>
                <a:latin typeface="+mn-lt"/>
                <a:ea typeface="+mn-ea"/>
                <a:cs typeface="+mn-cs"/>
              </a:rPr>
              <a:t>55 min. spaces gained in 60 min.</a:t>
            </a:r>
          </a:p>
          <a:p>
            <a:r>
              <a:rPr lang="en-US" sz="1200" b="0" i="0" kern="1200" dirty="0" smtClean="0">
                <a:solidFill>
                  <a:schemeClr val="tx1"/>
                </a:solidFill>
                <a:effectLst/>
                <a:latin typeface="+mn-lt"/>
                <a:ea typeface="+mn-ea"/>
                <a:cs typeface="+mn-cs"/>
              </a:rPr>
              <a:t>45 min. spaces are gained in (60*45/55) min or 49(1/11)</a:t>
            </a:r>
            <a:r>
              <a:rPr lang="en-US" sz="1200" b="0" i="0" kern="1200" baseline="0" dirty="0" smtClean="0">
                <a:solidFill>
                  <a:schemeClr val="tx1"/>
                </a:solidFill>
                <a:effectLst/>
                <a:latin typeface="+mn-lt"/>
                <a:ea typeface="+mn-ea"/>
                <a:cs typeface="+mn-cs"/>
              </a:rPr>
              <a:t> min </a:t>
            </a:r>
          </a:p>
          <a:p>
            <a:r>
              <a:rPr lang="en-US" sz="1200" b="0" i="0" kern="1200" dirty="0" smtClean="0">
                <a:solidFill>
                  <a:schemeClr val="tx1"/>
                </a:solidFill>
                <a:effectLst/>
                <a:latin typeface="+mn-lt"/>
                <a:ea typeface="+mn-ea"/>
                <a:cs typeface="+mn-cs"/>
              </a:rPr>
              <a:t>The hands are together at 49(1/11) min past 9</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10. The hands of a clock coincide 11 times in every 12 hours (Since between 11 and 1, they coincide only once, </a:t>
            </a:r>
            <a:r>
              <a:rPr lang="en-US" sz="1200" b="0" i="1" kern="1200" dirty="0"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at 12 o'clock).</a:t>
            </a:r>
          </a:p>
          <a:p>
            <a:r>
              <a:rPr lang="en-US" sz="1200" b="1" i="0" kern="1200" dirty="0" smtClean="0">
                <a:solidFill>
                  <a:schemeClr val="tx1"/>
                </a:solidFill>
                <a:effectLst/>
                <a:latin typeface="+mn-lt"/>
                <a:ea typeface="+mn-ea"/>
                <a:cs typeface="+mn-cs"/>
              </a:rPr>
              <a:t>AM</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12:00</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1:05</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2:11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3:16</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4:22</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5:27</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6:33</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7:38</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8:44</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9:49</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10:55</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PM</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12:00</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1:05</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2:11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3:16</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4:22</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5:27</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6:33</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7:38</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8:44</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9:49</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10:55</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hands overlap about every 65 minutes, not every 60 minutes.</a:t>
            </a:r>
          </a:p>
          <a:p>
            <a:r>
              <a:rPr lang="en-US" sz="1200" b="0" i="0" kern="1200" dirty="0" smtClean="0">
                <a:solidFill>
                  <a:schemeClr val="tx1"/>
                </a:solidFill>
                <a:effectLst/>
                <a:latin typeface="+mn-lt"/>
                <a:ea typeface="+mn-ea"/>
                <a:cs typeface="+mn-cs"/>
              </a:rPr>
              <a:t> The hands coincide 22 times in a day.</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59D2D28-E38C-4F9E-9B8A-3D4EB7F183AF}" type="slidenum">
              <a:rPr lang="en-US" smtClean="0"/>
              <a:pPr/>
              <a:t>12</a:t>
            </a:fld>
            <a:endParaRPr lang="en-US"/>
          </a:p>
        </p:txBody>
      </p:sp>
    </p:spTree>
    <p:extLst>
      <p:ext uri="{BB962C8B-B14F-4D97-AF65-F5344CB8AC3E}">
        <p14:creationId xmlns:p14="http://schemas.microsoft.com/office/powerpoint/2010/main" val="2274659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14. Time from 12 p.m. on Monday to 2 p.m. on the following Monday = 7 days 2 hours = 170 hours.</a:t>
            </a:r>
          </a:p>
          <a:p>
            <a:r>
              <a:rPr lang="en-US" sz="1200" b="0" i="0" kern="1200" dirty="0" smtClean="0">
                <a:solidFill>
                  <a:schemeClr val="tx1"/>
                </a:solidFill>
                <a:effectLst/>
                <a:latin typeface="+mn-lt"/>
                <a:ea typeface="+mn-ea"/>
                <a:cs typeface="+mn-cs"/>
              </a:rPr>
              <a:t> The watch gains (2+4(4/5))min  or 34/5</a:t>
            </a:r>
            <a:r>
              <a:rPr lang="en-US" sz="1200" b="0" i="0" kern="1200" baseline="0" dirty="0" smtClean="0">
                <a:solidFill>
                  <a:schemeClr val="tx1"/>
                </a:solidFill>
                <a:effectLst/>
                <a:latin typeface="+mn-lt"/>
                <a:ea typeface="+mn-ea"/>
                <a:cs typeface="+mn-cs"/>
              </a:rPr>
              <a:t> min in 170 </a:t>
            </a:r>
            <a:r>
              <a:rPr lang="en-US" sz="1200" b="0" i="0" kern="1200" baseline="0" dirty="0" err="1" smtClean="0">
                <a:solidFill>
                  <a:schemeClr val="tx1"/>
                </a:solidFill>
                <a:effectLst/>
                <a:latin typeface="+mn-lt"/>
                <a:ea typeface="+mn-ea"/>
                <a:cs typeface="+mn-cs"/>
              </a:rPr>
              <a:t>hrs</a:t>
            </a:r>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Now, 34/5 min. are gained in 170 </a:t>
            </a:r>
            <a:r>
              <a:rPr lang="en-US" sz="1200" b="0" i="0" kern="1200" dirty="0" err="1" smtClean="0">
                <a:solidFill>
                  <a:schemeClr val="tx1"/>
                </a:solidFill>
                <a:effectLst/>
                <a:latin typeface="+mn-lt"/>
                <a:ea typeface="+mn-ea"/>
                <a:cs typeface="+mn-cs"/>
              </a:rPr>
              <a:t>hrs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2 min. are gained in (170*5/34*2)</a:t>
            </a:r>
            <a:r>
              <a:rPr lang="en-US" sz="1200" b="0" i="0" kern="1200" dirty="0" err="1" smtClean="0">
                <a:solidFill>
                  <a:schemeClr val="tx1"/>
                </a:solidFill>
                <a:effectLst/>
                <a:latin typeface="+mn-lt"/>
                <a:ea typeface="+mn-ea"/>
                <a:cs typeface="+mn-cs"/>
              </a:rPr>
              <a:t>hrs</a:t>
            </a:r>
            <a:r>
              <a:rPr lang="en-US" sz="1200" b="0" i="0" kern="1200" dirty="0" smtClean="0">
                <a:solidFill>
                  <a:schemeClr val="tx1"/>
                </a:solidFill>
                <a:effectLst/>
                <a:latin typeface="+mn-lt"/>
                <a:ea typeface="+mn-ea"/>
                <a:cs typeface="+mn-cs"/>
              </a:rPr>
              <a:t>= 50 hrs.</a:t>
            </a:r>
          </a:p>
          <a:p>
            <a:r>
              <a:rPr lang="en-US" sz="1200" b="0" i="0" kern="1200" dirty="0" smtClean="0">
                <a:solidFill>
                  <a:schemeClr val="tx1"/>
                </a:solidFill>
                <a:effectLst/>
                <a:latin typeface="+mn-lt"/>
                <a:ea typeface="+mn-ea"/>
                <a:cs typeface="+mn-cs"/>
              </a:rPr>
              <a:t>Watch is correct 2 days 2 hrs. after 12 p.m. on Monday </a:t>
            </a:r>
            <a:r>
              <a:rPr lang="en-US" sz="1200" b="0" i="1" kern="1200" dirty="0"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it will be correct at 2 p.m. on Wednesday.</a:t>
            </a:r>
            <a:endParaRPr lang="en-US" sz="1200" b="0" i="0" kern="1200" baseline="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59D2D28-E38C-4F9E-9B8A-3D4EB7F183AF}" type="slidenum">
              <a:rPr lang="en-US" smtClean="0"/>
              <a:pPr/>
              <a:t>15</a:t>
            </a:fld>
            <a:endParaRPr lang="en-US"/>
          </a:p>
        </p:txBody>
      </p:sp>
    </p:spTree>
    <p:extLst>
      <p:ext uri="{BB962C8B-B14F-4D97-AF65-F5344CB8AC3E}">
        <p14:creationId xmlns:p14="http://schemas.microsoft.com/office/powerpoint/2010/main" val="3034698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8408825-2910-400D-B092-47CB75BB0D78}" type="datetimeFigureOut">
              <a:rPr lang="en-US" smtClean="0"/>
              <a:pPr/>
              <a:t>3/31/2023</a:t>
            </a:fld>
            <a:endParaRPr lang="en-US"/>
          </a:p>
        </p:txBody>
      </p:sp>
      <p:sp>
        <p:nvSpPr>
          <p:cNvPr id="8" name="Slide Number Placeholder 7"/>
          <p:cNvSpPr>
            <a:spLocks noGrp="1"/>
          </p:cNvSpPr>
          <p:nvPr>
            <p:ph type="sldNum" sz="quarter" idx="11"/>
          </p:nvPr>
        </p:nvSpPr>
        <p:spPr/>
        <p:txBody>
          <a:bodyPr/>
          <a:lstStyle/>
          <a:p>
            <a:fld id="{05B1052E-3834-4407-8A2A-99C509EE8552}"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08825-2910-400D-B092-47CB75BB0D78}" type="datetimeFigureOut">
              <a:rPr lang="en-US" smtClean="0"/>
              <a:pPr/>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052E-3834-4407-8A2A-99C509EE85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08825-2910-400D-B092-47CB75BB0D78}" type="datetimeFigureOut">
              <a:rPr lang="en-US" smtClean="0"/>
              <a:pPr/>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052E-3834-4407-8A2A-99C509EE85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8408825-2910-400D-B092-47CB75BB0D78}" type="datetimeFigureOut">
              <a:rPr lang="en-US" smtClean="0"/>
              <a:pPr/>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052E-3834-4407-8A2A-99C509EE855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408825-2910-400D-B092-47CB75BB0D78}" type="datetimeFigureOut">
              <a:rPr lang="en-US" smtClean="0"/>
              <a:pPr/>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052E-3834-4407-8A2A-99C509EE8552}"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8408825-2910-400D-B092-47CB75BB0D78}" type="datetimeFigureOut">
              <a:rPr lang="en-US" smtClean="0"/>
              <a:pPr/>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052E-3834-4407-8A2A-99C509EE8552}"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8408825-2910-400D-B092-47CB75BB0D78}" type="datetimeFigureOut">
              <a:rPr lang="en-US" smtClean="0"/>
              <a:pPr/>
              <a:t>3/31/2023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052E-3834-4407-8A2A-99C509EE8552}"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408825-2910-400D-B092-47CB75BB0D78}" type="datetimeFigureOut">
              <a:rPr lang="en-US" smtClean="0"/>
              <a:pPr/>
              <a:t>3/31/2023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052E-3834-4407-8A2A-99C509EE855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08825-2910-400D-B092-47CB75BB0D78}" type="datetimeFigureOut">
              <a:rPr lang="en-US" smtClean="0"/>
              <a:pPr/>
              <a:t>3/31/2023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052E-3834-4407-8A2A-99C509EE855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08825-2910-400D-B092-47CB75BB0D78}" type="datetimeFigureOut">
              <a:rPr lang="en-US" smtClean="0"/>
              <a:pPr/>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052E-3834-4407-8A2A-99C509EE855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08825-2910-400D-B092-47CB75BB0D78}" type="datetimeFigureOut">
              <a:rPr lang="en-US" smtClean="0"/>
              <a:pPr/>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052E-3834-4407-8A2A-99C509EE855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F8408825-2910-400D-B092-47CB75BB0D78}" type="datetimeFigureOut">
              <a:rPr lang="en-US" smtClean="0"/>
              <a:pPr/>
              <a:t>3/31/2023</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5B1052E-3834-4407-8A2A-99C509EE8552}"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locks and calendars"/>
          <p:cNvPicPr>
            <a:picLocks noChangeAspect="1" noChangeArrowheads="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artisticCement/>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idx="4294967295"/>
          </p:nvPr>
        </p:nvSpPr>
        <p:spPr>
          <a:xfrm>
            <a:off x="1487837" y="2978948"/>
            <a:ext cx="9144000" cy="941388"/>
          </a:xfrm>
        </p:spPr>
        <p:txBody>
          <a:bodyPr>
            <a:normAutofit/>
          </a:bodyPr>
          <a:lstStyle/>
          <a:p>
            <a:pPr algn="ctr"/>
            <a:r>
              <a:rPr lang="en-US" sz="16600" b="1" dirty="0" smtClean="0">
                <a:effectLst>
                  <a:outerShdw blurRad="38100" dist="38100" dir="2700000" algn="tl">
                    <a:srgbClr val="000000">
                      <a:alpha val="43137"/>
                    </a:srgbClr>
                  </a:outerShdw>
                </a:effectLst>
                <a:latin typeface="Times New Roman" pitchFamily="18" charset="0"/>
                <a:cs typeface="Times New Roman" pitchFamily="18" charset="0"/>
              </a:rPr>
              <a:t>CLOCK </a:t>
            </a:r>
            <a:endParaRPr lang="en-US" sz="166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837949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532263" y="670203"/>
                <a:ext cx="11309363" cy="4365234"/>
              </a:xfrm>
              <a:prstGeom prst="rect">
                <a:avLst/>
              </a:prstGeom>
            </p:spPr>
            <p:txBody>
              <a:bodyPr wrap="square">
                <a:spAutoFit/>
              </a:bodyPr>
              <a:lstStyle/>
              <a:p>
                <a:r>
                  <a:rPr lang="en-US" sz="2800" dirty="0" smtClean="0">
                    <a:latin typeface="Times New Roman" pitchFamily="18" charset="0"/>
                    <a:cs typeface="Times New Roman" pitchFamily="18" charset="0"/>
                  </a:rPr>
                  <a:t>5. </a:t>
                </a:r>
                <a:r>
                  <a:rPr lang="en-US" sz="2800" dirty="0">
                    <a:latin typeface="Times New Roman" pitchFamily="18" charset="0"/>
                    <a:cs typeface="Times New Roman" pitchFamily="18" charset="0"/>
                  </a:rPr>
                  <a:t>At what time between 5 and 6 o' clock are the hands of a 3 minutes apart </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A. 24min   		B</a:t>
                </a:r>
                <a:r>
                  <a:rPr lang="en-US" sz="2800" dirty="0">
                    <a:latin typeface="Times New Roman" pitchFamily="18" charset="0"/>
                    <a:cs typeface="Times New Roman" pitchFamily="18" charset="0"/>
                  </a:rPr>
                  <a:t>. 12min   </a:t>
                </a:r>
                <a:r>
                  <a:rPr lang="en-US" sz="2800" dirty="0" smtClean="0">
                    <a:latin typeface="Times New Roman" pitchFamily="18" charset="0"/>
                    <a:cs typeface="Times New Roman" pitchFamily="18" charset="0"/>
                  </a:rPr>
                  <a:t>		C</a:t>
                </a:r>
                <a:r>
                  <a:rPr lang="en-US" sz="2800" dirty="0">
                    <a:latin typeface="Times New Roman" pitchFamily="18" charset="0"/>
                    <a:cs typeface="Times New Roman" pitchFamily="18" charset="0"/>
                  </a:rPr>
                  <a:t>. 13min  </a:t>
                </a:r>
                <a:r>
                  <a:rPr lang="en-US" sz="2800" dirty="0" smtClean="0">
                    <a:latin typeface="Times New Roman" pitchFamily="18" charset="0"/>
                    <a:cs typeface="Times New Roman" pitchFamily="18" charset="0"/>
                  </a:rPr>
                  <a:t>		D</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14min</a:t>
                </a:r>
              </a:p>
              <a:p>
                <a:r>
                  <a:rPr lang="en-US" sz="2800" dirty="0" smtClean="0">
                    <a:latin typeface="Times New Roman" pitchFamily="18" charset="0"/>
                    <a:cs typeface="Times New Roman" pitchFamily="18" charset="0"/>
                  </a:rPr>
                  <a:t>Answer: A</a:t>
                </a:r>
              </a:p>
              <a:p>
                <a:endParaRPr lang="en-US" sz="2800" dirty="0">
                  <a:latin typeface="Times New Roman" pitchFamily="18" charset="0"/>
                  <a:cs typeface="Times New Roman" pitchFamily="18" charset="0"/>
                </a:endParaRPr>
              </a:p>
              <a:p>
                <a:r>
                  <a:rPr lang="en-US" sz="2800" dirty="0">
                    <a:solidFill>
                      <a:schemeClr val="tx1">
                        <a:lumMod val="95000"/>
                        <a:lumOff val="5000"/>
                      </a:schemeClr>
                    </a:solidFill>
                    <a:latin typeface="Times New Roman" pitchFamily="18" charset="0"/>
                    <a:cs typeface="Times New Roman" pitchFamily="18" charset="0"/>
                  </a:rPr>
                  <a:t>6. At what time between 7 and 8 o'clock will the hands of a clock be in the same straight line but, not </a:t>
                </a:r>
                <a:r>
                  <a:rPr lang="en-US" sz="2800" dirty="0" smtClean="0">
                    <a:solidFill>
                      <a:schemeClr val="tx1">
                        <a:lumMod val="95000"/>
                        <a:lumOff val="5000"/>
                      </a:schemeClr>
                    </a:solidFill>
                    <a:latin typeface="Times New Roman" pitchFamily="18" charset="0"/>
                    <a:cs typeface="Times New Roman" pitchFamily="18" charset="0"/>
                  </a:rPr>
                  <a:t>together?</a:t>
                </a:r>
              </a:p>
              <a:p>
                <a:r>
                  <a:rPr lang="en-US" sz="2800" dirty="0" smtClean="0">
                    <a:solidFill>
                      <a:schemeClr val="tx1">
                        <a:lumMod val="95000"/>
                        <a:lumOff val="5000"/>
                      </a:schemeClr>
                    </a:solidFill>
                    <a:latin typeface="Times New Roman" pitchFamily="18" charset="0"/>
                    <a:cs typeface="Times New Roman" pitchFamily="18" charset="0"/>
                  </a:rPr>
                  <a:t>A. 5 min. past 7    				B.5</a:t>
                </a:r>
                <a14:m>
                  <m:oMath xmlns:m="http://schemas.openxmlformats.org/officeDocument/2006/math">
                    <m:f>
                      <m:fPr>
                        <m:ctrlPr>
                          <a:rPr lang="en-US" sz="2800" i="1" smtClean="0">
                            <a:solidFill>
                              <a:schemeClr val="tx1">
                                <a:lumMod val="95000"/>
                                <a:lumOff val="5000"/>
                              </a:schemeClr>
                            </a:solidFill>
                            <a:latin typeface="Cambria Math"/>
                            <a:cs typeface="Times New Roman" pitchFamily="18" charset="0"/>
                          </a:rPr>
                        </m:ctrlPr>
                      </m:fPr>
                      <m:num>
                        <m:r>
                          <a:rPr lang="en-US" sz="2800" b="0" i="1" smtClean="0">
                            <a:solidFill>
                              <a:schemeClr val="tx1">
                                <a:lumMod val="95000"/>
                                <a:lumOff val="5000"/>
                              </a:schemeClr>
                            </a:solidFill>
                            <a:latin typeface="Cambria Math"/>
                            <a:cs typeface="Times New Roman" pitchFamily="18" charset="0"/>
                          </a:rPr>
                          <m:t>2</m:t>
                        </m:r>
                      </m:num>
                      <m:den>
                        <m:r>
                          <a:rPr lang="en-US" sz="2800" b="0" i="1" smtClean="0">
                            <a:solidFill>
                              <a:schemeClr val="tx1">
                                <a:lumMod val="95000"/>
                                <a:lumOff val="5000"/>
                              </a:schemeClr>
                            </a:solidFill>
                            <a:latin typeface="Cambria Math"/>
                            <a:cs typeface="Times New Roman" pitchFamily="18" charset="0"/>
                          </a:rPr>
                          <m:t>11</m:t>
                        </m:r>
                      </m:den>
                    </m:f>
                  </m:oMath>
                </a14:m>
                <a:r>
                  <a:rPr lang="en-US" sz="2800" dirty="0" smtClean="0">
                    <a:solidFill>
                      <a:schemeClr val="tx1">
                        <a:lumMod val="95000"/>
                        <a:lumOff val="5000"/>
                      </a:schemeClr>
                    </a:solidFill>
                    <a:latin typeface="Times New Roman" pitchFamily="18" charset="0"/>
                    <a:cs typeface="Times New Roman" pitchFamily="18" charset="0"/>
                  </a:rPr>
                  <a:t> </a:t>
                </a:r>
                <a:r>
                  <a:rPr lang="en-US" sz="2800" dirty="0">
                    <a:solidFill>
                      <a:schemeClr val="tx1">
                        <a:lumMod val="95000"/>
                        <a:lumOff val="5000"/>
                      </a:schemeClr>
                    </a:solidFill>
                    <a:latin typeface="Times New Roman" pitchFamily="18" charset="0"/>
                    <a:cs typeface="Times New Roman" pitchFamily="18" charset="0"/>
                  </a:rPr>
                  <a:t>min. past 7    </a:t>
                </a:r>
              </a:p>
              <a:p>
                <a:r>
                  <a:rPr lang="en-US" sz="2800" dirty="0" smtClean="0">
                    <a:solidFill>
                      <a:schemeClr val="tx1">
                        <a:lumMod val="95000"/>
                        <a:lumOff val="5000"/>
                      </a:schemeClr>
                    </a:solidFill>
                    <a:latin typeface="Times New Roman" pitchFamily="18" charset="0"/>
                    <a:cs typeface="Times New Roman" pitchFamily="18" charset="0"/>
                  </a:rPr>
                  <a:t>C. 5</a:t>
                </a:r>
                <a14:m>
                  <m:oMath xmlns:m="http://schemas.openxmlformats.org/officeDocument/2006/math">
                    <m:f>
                      <m:fPr>
                        <m:ctrlPr>
                          <a:rPr lang="en-US" sz="2800" i="1" smtClean="0">
                            <a:solidFill>
                              <a:schemeClr val="tx1">
                                <a:lumMod val="95000"/>
                                <a:lumOff val="5000"/>
                              </a:schemeClr>
                            </a:solidFill>
                            <a:latin typeface="Cambria Math"/>
                            <a:cs typeface="Times New Roman" pitchFamily="18" charset="0"/>
                          </a:rPr>
                        </m:ctrlPr>
                      </m:fPr>
                      <m:num>
                        <m:r>
                          <a:rPr lang="en-US" sz="2800" b="0" i="1" smtClean="0">
                            <a:solidFill>
                              <a:schemeClr val="tx1">
                                <a:lumMod val="95000"/>
                                <a:lumOff val="5000"/>
                              </a:schemeClr>
                            </a:solidFill>
                            <a:latin typeface="Cambria Math"/>
                            <a:cs typeface="Times New Roman" pitchFamily="18" charset="0"/>
                          </a:rPr>
                          <m:t>3</m:t>
                        </m:r>
                      </m:num>
                      <m:den>
                        <m:r>
                          <a:rPr lang="en-US" sz="2800" b="0" i="1" smtClean="0">
                            <a:solidFill>
                              <a:schemeClr val="tx1">
                                <a:lumMod val="95000"/>
                                <a:lumOff val="5000"/>
                              </a:schemeClr>
                            </a:solidFill>
                            <a:latin typeface="Cambria Math"/>
                            <a:cs typeface="Times New Roman" pitchFamily="18" charset="0"/>
                          </a:rPr>
                          <m:t>11</m:t>
                        </m:r>
                      </m:den>
                    </m:f>
                  </m:oMath>
                </a14:m>
                <a:r>
                  <a:rPr lang="en-US" sz="2800" dirty="0" smtClean="0">
                    <a:solidFill>
                      <a:schemeClr val="tx1">
                        <a:lumMod val="95000"/>
                        <a:lumOff val="5000"/>
                      </a:schemeClr>
                    </a:solidFill>
                    <a:latin typeface="Times New Roman" pitchFamily="18" charset="0"/>
                    <a:cs typeface="Times New Roman" pitchFamily="18" charset="0"/>
                  </a:rPr>
                  <a:t> min. past 7			D. 5</a:t>
                </a:r>
                <a14:m>
                  <m:oMath xmlns:m="http://schemas.openxmlformats.org/officeDocument/2006/math">
                    <m:f>
                      <m:fPr>
                        <m:ctrlPr>
                          <a:rPr lang="en-US" sz="2800" i="1" smtClean="0">
                            <a:solidFill>
                              <a:schemeClr val="tx1">
                                <a:lumMod val="95000"/>
                                <a:lumOff val="5000"/>
                              </a:schemeClr>
                            </a:solidFill>
                            <a:latin typeface="Cambria Math"/>
                            <a:cs typeface="Times New Roman" pitchFamily="18" charset="0"/>
                          </a:rPr>
                        </m:ctrlPr>
                      </m:fPr>
                      <m:num>
                        <m:r>
                          <a:rPr lang="en-US" sz="2800" b="0" i="1" smtClean="0">
                            <a:solidFill>
                              <a:schemeClr val="tx1">
                                <a:lumMod val="95000"/>
                                <a:lumOff val="5000"/>
                              </a:schemeClr>
                            </a:solidFill>
                            <a:latin typeface="Cambria Math"/>
                            <a:cs typeface="Times New Roman" pitchFamily="18" charset="0"/>
                          </a:rPr>
                          <m:t>5</m:t>
                        </m:r>
                      </m:num>
                      <m:den>
                        <m:r>
                          <a:rPr lang="en-US" sz="2800" b="0" i="1" smtClean="0">
                            <a:solidFill>
                              <a:schemeClr val="tx1">
                                <a:lumMod val="95000"/>
                                <a:lumOff val="5000"/>
                              </a:schemeClr>
                            </a:solidFill>
                            <a:latin typeface="Cambria Math"/>
                            <a:cs typeface="Times New Roman" pitchFamily="18" charset="0"/>
                          </a:rPr>
                          <m:t>11</m:t>
                        </m:r>
                      </m:den>
                    </m:f>
                  </m:oMath>
                </a14:m>
                <a:r>
                  <a:rPr lang="en-US" sz="2800" dirty="0" smtClean="0">
                    <a:solidFill>
                      <a:schemeClr val="tx1">
                        <a:lumMod val="95000"/>
                        <a:lumOff val="5000"/>
                      </a:schemeClr>
                    </a:solidFill>
                    <a:latin typeface="Times New Roman" pitchFamily="18" charset="0"/>
                    <a:cs typeface="Times New Roman" pitchFamily="18" charset="0"/>
                  </a:rPr>
                  <a:t> min. past 7</a:t>
                </a:r>
              </a:p>
              <a:p>
                <a:r>
                  <a:rPr lang="en-US" sz="2800" dirty="0" smtClean="0">
                    <a:solidFill>
                      <a:schemeClr val="tx1">
                        <a:lumMod val="95000"/>
                        <a:lumOff val="5000"/>
                      </a:schemeClr>
                    </a:solidFill>
                    <a:latin typeface="Times New Roman" pitchFamily="18" charset="0"/>
                    <a:cs typeface="Times New Roman" pitchFamily="18" charset="0"/>
                  </a:rPr>
                  <a:t>Answer: D</a:t>
                </a:r>
                <a:endParaRPr lang="en-US" sz="2800" dirty="0">
                  <a:solidFill>
                    <a:schemeClr val="tx1">
                      <a:lumMod val="95000"/>
                      <a:lumOff val="5000"/>
                    </a:schemeClr>
                  </a:solidFill>
                  <a:latin typeface="Times New Roman" pitchFamily="18" charset="0"/>
                  <a:cs typeface="Times New Roman"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32263" y="670203"/>
                <a:ext cx="11309363" cy="4365234"/>
              </a:xfrm>
              <a:prstGeom prst="rect">
                <a:avLst/>
              </a:prstGeom>
              <a:blipFill rotWithShape="1">
                <a:blip r:embed="rId3"/>
                <a:stretch>
                  <a:fillRect l="-1078" t="-1397" b="-2235"/>
                </a:stretch>
              </a:blipFill>
            </p:spPr>
            <p:txBody>
              <a:bodyPr/>
              <a:lstStyle/>
              <a:p>
                <a:r>
                  <a:rPr lang="en-US">
                    <a:noFill/>
                  </a:rPr>
                  <a:t> </a:t>
                </a:r>
              </a:p>
            </p:txBody>
          </p:sp>
        </mc:Fallback>
      </mc:AlternateContent>
    </p:spTree>
    <p:extLst>
      <p:ext uri="{BB962C8B-B14F-4D97-AF65-F5344CB8AC3E}">
        <p14:creationId xmlns:p14="http://schemas.microsoft.com/office/powerpoint/2010/main" val="210961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10242" y="571739"/>
                <a:ext cx="11563309" cy="6054350"/>
              </a:xfrm>
              <a:prstGeom prst="rect">
                <a:avLst/>
              </a:prstGeom>
            </p:spPr>
            <p:txBody>
              <a:bodyPr wrap="square">
                <a:spAutoFit/>
              </a:bodyPr>
              <a:lstStyle/>
              <a:p>
                <a:r>
                  <a:rPr lang="en-US" sz="2800" dirty="0" smtClean="0">
                    <a:solidFill>
                      <a:srgbClr val="000000"/>
                    </a:solidFill>
                    <a:latin typeface="Times New Roman" pitchFamily="18" charset="0"/>
                    <a:cs typeface="Times New Roman" pitchFamily="18" charset="0"/>
                  </a:rPr>
                  <a:t>7. At </a:t>
                </a:r>
                <a:r>
                  <a:rPr lang="en-US" sz="2800" dirty="0">
                    <a:solidFill>
                      <a:srgbClr val="000000"/>
                    </a:solidFill>
                    <a:latin typeface="Times New Roman" pitchFamily="18" charset="0"/>
                    <a:cs typeface="Times New Roman" pitchFamily="18" charset="0"/>
                  </a:rPr>
                  <a:t>what time between 5.30 and 6 will the hands of a clock be at right angles</a:t>
                </a:r>
                <a:r>
                  <a:rPr lang="en-US" sz="2800" dirty="0" smtClean="0">
                    <a:solidFill>
                      <a:srgbClr val="000000"/>
                    </a:solidFill>
                    <a:latin typeface="Times New Roman" pitchFamily="18" charset="0"/>
                    <a:cs typeface="Times New Roman" pitchFamily="18" charset="0"/>
                  </a:rPr>
                  <a:t>?</a:t>
                </a:r>
              </a:p>
              <a:p>
                <a:r>
                  <a:rPr lang="en-US" sz="2800" dirty="0" smtClean="0">
                    <a:solidFill>
                      <a:srgbClr val="000000"/>
                    </a:solidFill>
                    <a:latin typeface="Times New Roman" pitchFamily="18" charset="0"/>
                    <a:cs typeface="Times New Roman" pitchFamily="18" charset="0"/>
                  </a:rPr>
                  <a:t>A. 43</a:t>
                </a:r>
                <a14:m>
                  <m:oMath xmlns:m="http://schemas.openxmlformats.org/officeDocument/2006/math">
                    <m:f>
                      <m:fPr>
                        <m:ctrlPr>
                          <a:rPr lang="en-US" sz="2800" i="1" smtClean="0">
                            <a:solidFill>
                              <a:srgbClr val="000000"/>
                            </a:solidFill>
                            <a:latin typeface="Cambria Math"/>
                            <a:cs typeface="Times New Roman" pitchFamily="18" charset="0"/>
                          </a:rPr>
                        </m:ctrlPr>
                      </m:fPr>
                      <m:num>
                        <m:r>
                          <a:rPr lang="en-US" sz="2800" b="0" i="1" smtClean="0">
                            <a:solidFill>
                              <a:srgbClr val="000000"/>
                            </a:solidFill>
                            <a:latin typeface="Cambria Math"/>
                            <a:cs typeface="Times New Roman" pitchFamily="18" charset="0"/>
                          </a:rPr>
                          <m:t>5</m:t>
                        </m:r>
                      </m:num>
                      <m:den>
                        <m:r>
                          <a:rPr lang="en-US" sz="2800" b="0" i="1" smtClean="0">
                            <a:solidFill>
                              <a:srgbClr val="000000"/>
                            </a:solidFill>
                            <a:latin typeface="Cambria Math"/>
                            <a:cs typeface="Times New Roman" pitchFamily="18" charset="0"/>
                          </a:rPr>
                          <m:t>11</m:t>
                        </m:r>
                      </m:den>
                    </m:f>
                  </m:oMath>
                </a14:m>
                <a:r>
                  <a:rPr lang="en-US" sz="2800" dirty="0" smtClean="0">
                    <a:solidFill>
                      <a:srgbClr val="000000"/>
                    </a:solidFill>
                    <a:latin typeface="Times New Roman" pitchFamily="18" charset="0"/>
                    <a:cs typeface="Times New Roman" pitchFamily="18" charset="0"/>
                  </a:rPr>
                  <a:t> min </a:t>
                </a:r>
                <a:r>
                  <a:rPr lang="en-US" sz="2800" dirty="0">
                    <a:latin typeface="Times New Roman" pitchFamily="18" charset="0"/>
                    <a:cs typeface="Times New Roman" pitchFamily="18" charset="0"/>
                  </a:rPr>
                  <a:t>past </a:t>
                </a:r>
                <a:r>
                  <a:rPr lang="en-US" sz="2800" dirty="0" smtClean="0">
                    <a:latin typeface="Times New Roman" pitchFamily="18" charset="0"/>
                    <a:cs typeface="Times New Roman" pitchFamily="18" charset="0"/>
                  </a:rPr>
                  <a:t>5        			B. 43</a:t>
                </a:r>
                <a:r>
                  <a:rPr lang="en-US" sz="2800" dirty="0">
                    <a:solidFill>
                      <a:srgbClr val="000000"/>
                    </a:solidFill>
                    <a:cs typeface="Times New Roman" pitchFamily="18" charset="0"/>
                  </a:rPr>
                  <a:t> </a:t>
                </a:r>
                <a14:m>
                  <m:oMath xmlns:m="http://schemas.openxmlformats.org/officeDocument/2006/math">
                    <m:f>
                      <m:fPr>
                        <m:ctrlPr>
                          <a:rPr lang="en-US" sz="2800" i="1">
                            <a:solidFill>
                              <a:srgbClr val="000000"/>
                            </a:solidFill>
                            <a:latin typeface="Cambria Math"/>
                            <a:cs typeface="Times New Roman" pitchFamily="18" charset="0"/>
                          </a:rPr>
                        </m:ctrlPr>
                      </m:fPr>
                      <m:num>
                        <m:r>
                          <a:rPr lang="en-US" sz="2800" b="0" i="1" smtClean="0">
                            <a:solidFill>
                              <a:srgbClr val="000000"/>
                            </a:solidFill>
                            <a:latin typeface="Cambria Math"/>
                            <a:cs typeface="Times New Roman" pitchFamily="18" charset="0"/>
                          </a:rPr>
                          <m:t>7</m:t>
                        </m:r>
                      </m:num>
                      <m:den>
                        <m:r>
                          <a:rPr lang="en-US" sz="2800" i="1">
                            <a:solidFill>
                              <a:srgbClr val="000000"/>
                            </a:solidFill>
                            <a:latin typeface="Cambria Math"/>
                            <a:cs typeface="Times New Roman" pitchFamily="18" charset="0"/>
                          </a:rPr>
                          <m:t>11</m:t>
                        </m:r>
                      </m:den>
                    </m:f>
                  </m:oMath>
                </a14:m>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past </a:t>
                </a:r>
                <a:r>
                  <a:rPr lang="en-US" sz="2800" dirty="0" smtClean="0">
                    <a:latin typeface="Times New Roman" pitchFamily="18" charset="0"/>
                    <a:cs typeface="Times New Roman" pitchFamily="18" charset="0"/>
                  </a:rPr>
                  <a:t>5  </a:t>
                </a:r>
              </a:p>
              <a:p>
                <a:r>
                  <a:rPr lang="en-US" sz="2800" dirty="0" smtClean="0">
                    <a:latin typeface="Times New Roman" pitchFamily="18" charset="0"/>
                    <a:cs typeface="Times New Roman" pitchFamily="18" charset="0"/>
                  </a:rPr>
                  <a:t>C.</a:t>
                </a:r>
                <a:r>
                  <a:rPr lang="en-US" sz="2800" dirty="0">
                    <a:latin typeface="Times New Roman" pitchFamily="18" charset="0"/>
                    <a:cs typeface="Times New Roman" pitchFamily="18" charset="0"/>
                  </a:rPr>
                  <a:t> 40 min. past </a:t>
                </a:r>
                <a:r>
                  <a:rPr lang="en-US" sz="2800" dirty="0" smtClean="0">
                    <a:latin typeface="Times New Roman" pitchFamily="18" charset="0"/>
                    <a:cs typeface="Times New Roman" pitchFamily="18" charset="0"/>
                  </a:rPr>
                  <a:t>5                 		D. </a:t>
                </a:r>
                <a:r>
                  <a:rPr lang="en-US" sz="2800" dirty="0">
                    <a:latin typeface="Times New Roman" pitchFamily="18" charset="0"/>
                    <a:cs typeface="Times New Roman" pitchFamily="18" charset="0"/>
                  </a:rPr>
                  <a:t>45 min. past </a:t>
                </a:r>
                <a:r>
                  <a:rPr lang="en-US" sz="2800" dirty="0" smtClean="0">
                    <a:latin typeface="Times New Roman" pitchFamily="18" charset="0"/>
                    <a:cs typeface="Times New Roman" pitchFamily="18" charset="0"/>
                  </a:rPr>
                  <a:t>5</a:t>
                </a:r>
              </a:p>
              <a:p>
                <a:r>
                  <a:rPr lang="en-US" sz="2800" dirty="0" smtClean="0">
                    <a:latin typeface="Times New Roman" pitchFamily="18" charset="0"/>
                    <a:cs typeface="Times New Roman" pitchFamily="18" charset="0"/>
                  </a:rPr>
                  <a:t>Answer: B</a:t>
                </a:r>
              </a:p>
              <a:p>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8. </a:t>
                </a:r>
                <a:r>
                  <a:rPr lang="en-US" sz="2800" dirty="0">
                    <a:latin typeface="Times New Roman" pitchFamily="18" charset="0"/>
                    <a:cs typeface="Times New Roman" pitchFamily="18" charset="0"/>
                  </a:rPr>
                  <a:t>How many times are the hands of a clock at right angle in a day</a:t>
                </a:r>
                <a:r>
                  <a:rPr lang="en-US" sz="2800" dirty="0" smtClean="0">
                    <a:latin typeface="Times New Roman" pitchFamily="18" charset="0"/>
                    <a:cs typeface="Times New Roman" pitchFamily="18" charset="0"/>
                  </a:rPr>
                  <a:t>?</a:t>
                </a:r>
              </a:p>
              <a:p>
                <a:pPr marL="342900" indent="-342900">
                  <a:buAutoNum type="alphaUcPeriod"/>
                </a:pPr>
                <a:r>
                  <a:rPr lang="en-US" sz="2800" dirty="0" smtClean="0">
                    <a:latin typeface="Times New Roman" pitchFamily="18" charset="0"/>
                    <a:cs typeface="Times New Roman" pitchFamily="18" charset="0"/>
                  </a:rPr>
                  <a:t>22                         B.44                     C.48                    D. 24</a:t>
                </a:r>
              </a:p>
              <a:p>
                <a:r>
                  <a:rPr lang="en-US" sz="2800" dirty="0" smtClean="0">
                    <a:latin typeface="Times New Roman" pitchFamily="18" charset="0"/>
                    <a:cs typeface="Times New Roman" pitchFamily="18" charset="0"/>
                  </a:rPr>
                  <a:t>Answer: B</a:t>
                </a:r>
              </a:p>
              <a:p>
                <a:endParaRPr lang="en-US" sz="2800" dirty="0">
                  <a:latin typeface="Times New Roman" pitchFamily="18" charset="0"/>
                  <a:cs typeface="Times New Roman" pitchFamily="18" charset="0"/>
                </a:endParaRPr>
              </a:p>
              <a:p>
                <a:r>
                  <a:rPr lang="en-US" sz="2800" dirty="0">
                    <a:solidFill>
                      <a:srgbClr val="000000"/>
                    </a:solidFill>
                    <a:latin typeface="Times New Roman" pitchFamily="18" charset="0"/>
                    <a:cs typeface="Times New Roman" pitchFamily="18" charset="0"/>
                  </a:rPr>
                  <a:t>9. At what time between 9 and 10 o'clock will the hands of a watch be together?</a:t>
                </a:r>
              </a:p>
              <a:p>
                <a:pPr marL="342900" indent="-342900">
                  <a:buAutoNum type="alphaUcPeriod"/>
                </a:pPr>
                <a:r>
                  <a:rPr lang="en-US" sz="2800" dirty="0">
                    <a:latin typeface="Times New Roman" pitchFamily="18" charset="0"/>
                    <a:cs typeface="Times New Roman" pitchFamily="18" charset="0"/>
                  </a:rPr>
                  <a:t>45 min. past 9               </a:t>
                </a:r>
                <a:r>
                  <a:rPr lang="en-US" sz="2800" dirty="0" smtClean="0">
                    <a:latin typeface="Times New Roman" pitchFamily="18" charset="0"/>
                    <a:cs typeface="Times New Roman" pitchFamily="18" charset="0"/>
                  </a:rPr>
                  <a:t>		B</a:t>
                </a:r>
                <a:r>
                  <a:rPr lang="en-US" sz="2800" dirty="0">
                    <a:latin typeface="Times New Roman" pitchFamily="18" charset="0"/>
                    <a:cs typeface="Times New Roman" pitchFamily="18" charset="0"/>
                  </a:rPr>
                  <a:t>. 50 min. past 9</a:t>
                </a:r>
              </a:p>
              <a:p>
                <a:r>
                  <a:rPr lang="en-US" sz="2800" dirty="0">
                    <a:latin typeface="Times New Roman" pitchFamily="18" charset="0"/>
                    <a:cs typeface="Times New Roman" pitchFamily="18" charset="0"/>
                  </a:rPr>
                  <a:t>C. </a:t>
                </a:r>
                <a:r>
                  <a:rPr lang="en-US" sz="2800" dirty="0" smtClean="0">
                    <a:latin typeface="Times New Roman" pitchFamily="18" charset="0"/>
                    <a:cs typeface="Times New Roman" pitchFamily="18" charset="0"/>
                  </a:rPr>
                  <a:t>49</a:t>
                </a:r>
                <a:r>
                  <a:rPr lang="en-US" sz="2800" dirty="0">
                    <a:solidFill>
                      <a:srgbClr val="000000"/>
                    </a:solidFill>
                    <a:cs typeface="Times New Roman" pitchFamily="18" charset="0"/>
                  </a:rPr>
                  <a:t> </a:t>
                </a:r>
                <a14:m>
                  <m:oMath xmlns:m="http://schemas.openxmlformats.org/officeDocument/2006/math">
                    <m:f>
                      <m:fPr>
                        <m:ctrlPr>
                          <a:rPr lang="en-US" sz="2800" i="1">
                            <a:solidFill>
                              <a:srgbClr val="000000"/>
                            </a:solidFill>
                            <a:latin typeface="Cambria Math"/>
                            <a:cs typeface="Times New Roman" pitchFamily="18" charset="0"/>
                          </a:rPr>
                        </m:ctrlPr>
                      </m:fPr>
                      <m:num>
                        <m:r>
                          <a:rPr lang="en-US" sz="2800" b="0" i="1" smtClean="0">
                            <a:solidFill>
                              <a:srgbClr val="000000"/>
                            </a:solidFill>
                            <a:latin typeface="Cambria Math"/>
                            <a:cs typeface="Times New Roman" pitchFamily="18" charset="0"/>
                          </a:rPr>
                          <m:t>1</m:t>
                        </m:r>
                      </m:num>
                      <m:den>
                        <m:r>
                          <a:rPr lang="en-US" sz="2800" i="1">
                            <a:solidFill>
                              <a:srgbClr val="000000"/>
                            </a:solidFill>
                            <a:latin typeface="Cambria Math"/>
                            <a:cs typeface="Times New Roman" pitchFamily="18" charset="0"/>
                          </a:rPr>
                          <m:t>11</m:t>
                        </m:r>
                      </m:den>
                    </m:f>
                  </m:oMath>
                </a14:m>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min. past 9    </a:t>
                </a:r>
                <a:r>
                  <a:rPr lang="en-US" sz="2800" dirty="0" smtClean="0">
                    <a:latin typeface="Times New Roman" pitchFamily="18" charset="0"/>
                    <a:cs typeface="Times New Roman" pitchFamily="18" charset="0"/>
                  </a:rPr>
                  <a:t>			D</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48</a:t>
                </a:r>
                <a:r>
                  <a:rPr lang="en-US" sz="2800" dirty="0">
                    <a:solidFill>
                      <a:srgbClr val="000000"/>
                    </a:solidFill>
                    <a:cs typeface="Times New Roman" pitchFamily="18" charset="0"/>
                  </a:rPr>
                  <a:t> </a:t>
                </a:r>
                <a14:m>
                  <m:oMath xmlns:m="http://schemas.openxmlformats.org/officeDocument/2006/math">
                    <m:f>
                      <m:fPr>
                        <m:ctrlPr>
                          <a:rPr lang="en-US" sz="2800" i="1">
                            <a:solidFill>
                              <a:srgbClr val="000000"/>
                            </a:solidFill>
                            <a:latin typeface="Cambria Math"/>
                            <a:cs typeface="Times New Roman" pitchFamily="18" charset="0"/>
                          </a:rPr>
                        </m:ctrlPr>
                      </m:fPr>
                      <m:num>
                        <m:r>
                          <a:rPr lang="en-US" sz="2800" b="0" i="1" smtClean="0">
                            <a:solidFill>
                              <a:srgbClr val="000000"/>
                            </a:solidFill>
                            <a:latin typeface="Cambria Math"/>
                            <a:cs typeface="Times New Roman" pitchFamily="18" charset="0"/>
                          </a:rPr>
                          <m:t>2</m:t>
                        </m:r>
                      </m:num>
                      <m:den>
                        <m:r>
                          <a:rPr lang="en-US" sz="2800" i="1">
                            <a:solidFill>
                              <a:srgbClr val="000000"/>
                            </a:solidFill>
                            <a:latin typeface="Cambria Math"/>
                            <a:cs typeface="Times New Roman" pitchFamily="18" charset="0"/>
                          </a:rPr>
                          <m:t>11</m:t>
                        </m:r>
                      </m:den>
                    </m:f>
                  </m:oMath>
                </a14:m>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min. past </a:t>
                </a:r>
                <a:r>
                  <a:rPr lang="en-US" sz="2800" dirty="0" smtClean="0">
                    <a:latin typeface="Times New Roman" pitchFamily="18" charset="0"/>
                    <a:cs typeface="Times New Roman" pitchFamily="18" charset="0"/>
                  </a:rPr>
                  <a:t>9</a:t>
                </a:r>
              </a:p>
              <a:p>
                <a:r>
                  <a:rPr lang="en-US" sz="2800" dirty="0" smtClean="0">
                    <a:latin typeface="Times New Roman" pitchFamily="18" charset="0"/>
                    <a:cs typeface="Times New Roman" pitchFamily="18" charset="0"/>
                  </a:rPr>
                  <a:t>Answer: C</a:t>
                </a:r>
                <a:endParaRPr lang="en-US" sz="2800" dirty="0">
                  <a:latin typeface="Times New Roman" pitchFamily="18" charset="0"/>
                  <a:cs typeface="Times New Roman"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10242" y="571739"/>
                <a:ext cx="11563309" cy="6054350"/>
              </a:xfrm>
              <a:prstGeom prst="rect">
                <a:avLst/>
              </a:prstGeom>
              <a:blipFill rotWithShape="1">
                <a:blip r:embed="rId3"/>
                <a:stretch>
                  <a:fillRect l="-1107" t="-1007" r="-633" b="-1913"/>
                </a:stretch>
              </a:blipFill>
            </p:spPr>
            <p:txBody>
              <a:bodyPr/>
              <a:lstStyle/>
              <a:p>
                <a:r>
                  <a:rPr lang="en-US">
                    <a:noFill/>
                  </a:rPr>
                  <a:t> </a:t>
                </a:r>
              </a:p>
            </p:txBody>
          </p:sp>
        </mc:Fallback>
      </mc:AlternateContent>
    </p:spTree>
    <p:extLst>
      <p:ext uri="{BB962C8B-B14F-4D97-AF65-F5344CB8AC3E}">
        <p14:creationId xmlns:p14="http://schemas.microsoft.com/office/powerpoint/2010/main" val="80869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425" y="675565"/>
            <a:ext cx="10907486" cy="1384995"/>
          </a:xfrm>
          <a:prstGeom prst="rect">
            <a:avLst/>
          </a:prstGeom>
        </p:spPr>
        <p:txBody>
          <a:bodyPr wrap="square">
            <a:spAutoFit/>
          </a:bodyPr>
          <a:lstStyle/>
          <a:p>
            <a:r>
              <a:rPr lang="en-US" sz="2800" dirty="0" smtClean="0">
                <a:latin typeface="Times New Roman" pitchFamily="18" charset="0"/>
                <a:cs typeface="Times New Roman" pitchFamily="18" charset="0"/>
              </a:rPr>
              <a:t>10. </a:t>
            </a:r>
            <a:r>
              <a:rPr lang="en-US" sz="2800" dirty="0">
                <a:latin typeface="Times New Roman" pitchFamily="18" charset="0"/>
                <a:cs typeface="Times New Roman" pitchFamily="18" charset="0"/>
              </a:rPr>
              <a:t>How many times do the hands of a clock coincide in a day</a:t>
            </a:r>
            <a:r>
              <a:rPr lang="en-US" sz="2800" dirty="0" smtClean="0">
                <a:latin typeface="Times New Roman" pitchFamily="18" charset="0"/>
                <a:cs typeface="Times New Roman" pitchFamily="18" charset="0"/>
              </a:rPr>
              <a:t>?</a:t>
            </a:r>
          </a:p>
          <a:p>
            <a:pPr marL="342900" indent="-342900">
              <a:buAutoNum type="alphaUcPeriod"/>
            </a:pPr>
            <a:r>
              <a:rPr lang="en-US" sz="2800" dirty="0" smtClean="0">
                <a:latin typeface="Times New Roman" pitchFamily="18" charset="0"/>
                <a:cs typeface="Times New Roman" pitchFamily="18" charset="0"/>
              </a:rPr>
              <a:t>20             	B.21           		  C.22         		     D.24</a:t>
            </a:r>
          </a:p>
          <a:p>
            <a:r>
              <a:rPr lang="en-US" sz="2800" dirty="0" smtClean="0">
                <a:latin typeface="Times New Roman" pitchFamily="18" charset="0"/>
                <a:cs typeface="Times New Roman" pitchFamily="18" charset="0"/>
              </a:rPr>
              <a:t>Answer: C</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46981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98465" y="301226"/>
                <a:ext cx="11570622" cy="4416850"/>
              </a:xfrm>
              <a:prstGeom prst="rect">
                <a:avLst/>
              </a:prstGeom>
            </p:spPr>
            <p:txBody>
              <a:bodyPr wrap="square">
                <a:spAutoFit/>
              </a:bodyPr>
              <a:lstStyle/>
              <a:p>
                <a:pPr algn="ctr"/>
                <a:r>
                  <a:rPr lang="en-US" sz="3200" b="1" dirty="0" smtClean="0">
                    <a:solidFill>
                      <a:srgbClr val="0070C0"/>
                    </a:solidFill>
                    <a:latin typeface="Times New Roman" pitchFamily="18" charset="0"/>
                    <a:cs typeface="Times New Roman" pitchFamily="18" charset="0"/>
                  </a:rPr>
                  <a:t>Overall gain/loss</a:t>
                </a:r>
                <a:r>
                  <a:rPr lang="en-US" sz="3200" dirty="0" smtClean="0">
                    <a:solidFill>
                      <a:srgbClr val="0070C0"/>
                    </a:solidFill>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After every </a:t>
                </a:r>
                <a:r>
                  <a:rPr lang="en-US" sz="2400" dirty="0" smtClean="0">
                    <a:latin typeface="Times New Roman" pitchFamily="18" charset="0"/>
                    <a:cs typeface="Times New Roman" pitchFamily="18" charset="0"/>
                  </a:rPr>
                  <a:t>65</a:t>
                </a:r>
                <a14:m>
                  <m:oMath xmlns:m="http://schemas.openxmlformats.org/officeDocument/2006/math">
                    <m:f>
                      <m:fPr>
                        <m:ctrlPr>
                          <a:rPr lang="en-US" sz="2400" i="1" smtClean="0">
                            <a:latin typeface="Cambria Math"/>
                            <a:cs typeface="Times New Roman" pitchFamily="18" charset="0"/>
                          </a:rPr>
                        </m:ctrlPr>
                      </m:fPr>
                      <m:num>
                        <m:r>
                          <a:rPr lang="en-US" sz="2400" b="0" i="1" smtClean="0">
                            <a:latin typeface="Cambria Math"/>
                            <a:cs typeface="Times New Roman" pitchFamily="18" charset="0"/>
                          </a:rPr>
                          <m:t>5</m:t>
                        </m:r>
                      </m:num>
                      <m:den>
                        <m:r>
                          <a:rPr lang="en-US" sz="2400" b="0" i="1" smtClean="0">
                            <a:latin typeface="Cambria Math"/>
                            <a:cs typeface="Times New Roman" pitchFamily="18" charset="0"/>
                          </a:rPr>
                          <m:t>11</m:t>
                        </m:r>
                      </m:den>
                    </m:f>
                  </m:oMath>
                </a14:m>
                <a:r>
                  <a:rPr lang="en-US" sz="2400" dirty="0" smtClean="0">
                    <a:latin typeface="Times New Roman" pitchFamily="18" charset="0"/>
                    <a:cs typeface="Times New Roman" pitchFamily="18" charset="0"/>
                  </a:rPr>
                  <a:t> min </a:t>
                </a:r>
                <a:r>
                  <a:rPr lang="en-US" sz="2400" dirty="0">
                    <a:latin typeface="Times New Roman" pitchFamily="18" charset="0"/>
                    <a:cs typeface="Times New Roman" pitchFamily="18" charset="0"/>
                  </a:rPr>
                  <a:t>= </a:t>
                </a:r>
                <a14:m>
                  <m:oMath xmlns:m="http://schemas.openxmlformats.org/officeDocument/2006/math">
                    <m:f>
                      <m:fPr>
                        <m:ctrlPr>
                          <a:rPr lang="en-US" sz="2400" i="1" smtClean="0">
                            <a:latin typeface="Cambria Math"/>
                            <a:cs typeface="Times New Roman" pitchFamily="18" charset="0"/>
                          </a:rPr>
                        </m:ctrlPr>
                      </m:fPr>
                      <m:num>
                        <m:r>
                          <a:rPr lang="en-US" sz="2400" b="0" i="1" smtClean="0">
                            <a:latin typeface="Cambria Math"/>
                            <a:cs typeface="Times New Roman" pitchFamily="18" charset="0"/>
                          </a:rPr>
                          <m:t>720</m:t>
                        </m:r>
                      </m:num>
                      <m:den>
                        <m:r>
                          <a:rPr lang="en-US" sz="2400" b="0" i="1" smtClean="0">
                            <a:latin typeface="Cambria Math"/>
                            <a:cs typeface="Times New Roman" pitchFamily="18" charset="0"/>
                          </a:rPr>
                          <m:t>11</m:t>
                        </m:r>
                      </m:den>
                    </m:f>
                  </m:oMath>
                </a14:m>
                <a:r>
                  <a:rPr lang="en-US" sz="2400" dirty="0" smtClean="0">
                    <a:latin typeface="Times New Roman" pitchFamily="18" charset="0"/>
                    <a:cs typeface="Times New Roman" pitchFamily="18" charset="0"/>
                  </a:rPr>
                  <a:t>min </a:t>
                </a:r>
                <a:r>
                  <a:rPr lang="en-US" sz="2400" dirty="0">
                    <a:latin typeface="Times New Roman" pitchFamily="18" charset="0"/>
                    <a:cs typeface="Times New Roman" pitchFamily="18" charset="0"/>
                  </a:rPr>
                  <a:t>the two hands will coincide. If the hands of a clock coincide every ‘x’ min, </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then </a:t>
                </a:r>
                <a:r>
                  <a:rPr lang="en-US" sz="2400" b="1" dirty="0">
                    <a:latin typeface="Times New Roman" pitchFamily="18" charset="0"/>
                    <a:cs typeface="Times New Roman" pitchFamily="18" charset="0"/>
                  </a:rPr>
                  <a:t>Gain/loss per day by a watch, is given </a:t>
                </a:r>
                <a:r>
                  <a:rPr lang="en-US" sz="2400" b="1" dirty="0" smtClean="0">
                    <a:latin typeface="Times New Roman" pitchFamily="18" charset="0"/>
                    <a:cs typeface="Times New Roman" pitchFamily="18" charset="0"/>
                  </a:rPr>
                  <a:t>by {(</a:t>
                </a:r>
                <a14:m>
                  <m:oMath xmlns:m="http://schemas.openxmlformats.org/officeDocument/2006/math">
                    <m:f>
                      <m:fPr>
                        <m:ctrlPr>
                          <a:rPr lang="en-US" sz="2400" b="1" i="1" smtClean="0">
                            <a:latin typeface="Cambria Math"/>
                            <a:cs typeface="Times New Roman" pitchFamily="18" charset="0"/>
                          </a:rPr>
                        </m:ctrlPr>
                      </m:fPr>
                      <m:num>
                        <m:r>
                          <a:rPr lang="en-US" sz="2400" b="1" i="1" smtClean="0">
                            <a:latin typeface="Cambria Math"/>
                            <a:cs typeface="Times New Roman" pitchFamily="18" charset="0"/>
                          </a:rPr>
                          <m:t>𝟕𝟐𝟎</m:t>
                        </m:r>
                      </m:num>
                      <m:den>
                        <m:r>
                          <a:rPr lang="en-US" sz="2400" b="1" i="1" smtClean="0">
                            <a:latin typeface="Cambria Math"/>
                            <a:cs typeface="Times New Roman" pitchFamily="18" charset="0"/>
                          </a:rPr>
                          <m:t>𝟏𝟏</m:t>
                        </m:r>
                      </m:den>
                    </m:f>
                  </m:oMath>
                </a14:m>
                <a:r>
                  <a:rPr lang="en-US" sz="2400" b="1" dirty="0" smtClean="0">
                    <a:latin typeface="Times New Roman" pitchFamily="18" charset="0"/>
                    <a:cs typeface="Times New Roman" pitchFamily="18" charset="0"/>
                  </a:rPr>
                  <a:t>) - x)}*</a:t>
                </a:r>
                <a14:m>
                  <m:oMath xmlns:m="http://schemas.openxmlformats.org/officeDocument/2006/math">
                    <m:f>
                      <m:fPr>
                        <m:ctrlPr>
                          <a:rPr lang="en-US" sz="2400" b="1" i="1" smtClean="0">
                            <a:latin typeface="Cambria Math"/>
                            <a:cs typeface="Times New Roman" pitchFamily="18" charset="0"/>
                          </a:rPr>
                        </m:ctrlPr>
                      </m:fPr>
                      <m:num>
                        <m:r>
                          <a:rPr lang="en-US" sz="2400" b="1" i="1" smtClean="0">
                            <a:latin typeface="Cambria Math"/>
                            <a:cs typeface="Times New Roman" pitchFamily="18" charset="0"/>
                          </a:rPr>
                          <m:t>𝟔𝟎</m:t>
                        </m:r>
                        <m:r>
                          <a:rPr lang="en-US" sz="2400" b="1" i="1" smtClean="0">
                            <a:latin typeface="Cambria Math"/>
                            <a:cs typeface="Times New Roman" pitchFamily="18" charset="0"/>
                          </a:rPr>
                          <m:t>∗</m:t>
                        </m:r>
                        <m:r>
                          <a:rPr lang="en-US" sz="2400" b="1" i="1" smtClean="0">
                            <a:latin typeface="Cambria Math"/>
                            <a:cs typeface="Times New Roman" pitchFamily="18" charset="0"/>
                          </a:rPr>
                          <m:t>𝟐𝟒</m:t>
                        </m:r>
                      </m:num>
                      <m:den>
                        <m:r>
                          <a:rPr lang="en-US" sz="2400" b="1" i="1" smtClean="0">
                            <a:latin typeface="Cambria Math"/>
                            <a:cs typeface="Times New Roman" pitchFamily="18" charset="0"/>
                          </a:rPr>
                          <m:t>𝒙</m:t>
                        </m:r>
                      </m:den>
                    </m:f>
                  </m:oMath>
                </a14:m>
                <a:endParaRPr lang="en-US"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If answer is (+) then there will be gain and if (–) then there will be loss.]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solidFill>
                      <a:srgbClr val="000000"/>
                    </a:solidFill>
                    <a:latin typeface="Times New Roman" pitchFamily="18" charset="0"/>
                    <a:cs typeface="Times New Roman" pitchFamily="18" charset="0"/>
                  </a:rPr>
                  <a:t>11. How much does a watch lose per day, if its hands coincide every 64 minutes?</a:t>
                </a:r>
              </a:p>
              <a:p>
                <a:r>
                  <a:rPr lang="en-US" sz="2400" dirty="0">
                    <a:solidFill>
                      <a:srgbClr val="000000"/>
                    </a:solidFill>
                    <a:latin typeface="Times New Roman" pitchFamily="18" charset="0"/>
                    <a:cs typeface="Times New Roman" pitchFamily="18" charset="0"/>
                  </a:rPr>
                  <a:t>A. 32</a:t>
                </a:r>
                <a14:m>
                  <m:oMath xmlns:m="http://schemas.openxmlformats.org/officeDocument/2006/math">
                    <m:f>
                      <m:fPr>
                        <m:ctrlPr>
                          <a:rPr lang="en-US" sz="2400" i="1">
                            <a:solidFill>
                              <a:srgbClr val="000000"/>
                            </a:solidFill>
                            <a:latin typeface="Cambria Math"/>
                            <a:cs typeface="Times New Roman" pitchFamily="18" charset="0"/>
                          </a:rPr>
                        </m:ctrlPr>
                      </m:fPr>
                      <m:num>
                        <m:r>
                          <a:rPr lang="en-US" sz="2400" i="1">
                            <a:solidFill>
                              <a:srgbClr val="000000"/>
                            </a:solidFill>
                            <a:latin typeface="Cambria Math"/>
                            <a:cs typeface="Times New Roman" pitchFamily="18" charset="0"/>
                          </a:rPr>
                          <m:t>8</m:t>
                        </m:r>
                      </m:num>
                      <m:den>
                        <m:r>
                          <a:rPr lang="en-US" sz="2400" i="1">
                            <a:solidFill>
                              <a:srgbClr val="000000"/>
                            </a:solidFill>
                            <a:latin typeface="Cambria Math"/>
                            <a:cs typeface="Times New Roman" pitchFamily="18" charset="0"/>
                          </a:rPr>
                          <m:t>11</m:t>
                        </m:r>
                      </m:den>
                    </m:f>
                  </m:oMath>
                </a14:m>
                <a:r>
                  <a:rPr lang="en-US" sz="2400" dirty="0">
                    <a:solidFill>
                      <a:srgbClr val="000000"/>
                    </a:solidFill>
                    <a:latin typeface="Times New Roman" pitchFamily="18" charset="0"/>
                    <a:cs typeface="Times New Roman" pitchFamily="18" charset="0"/>
                  </a:rPr>
                  <a:t> min     		B.36</a:t>
                </a:r>
                <a14:m>
                  <m:oMath xmlns:m="http://schemas.openxmlformats.org/officeDocument/2006/math">
                    <m:f>
                      <m:fPr>
                        <m:ctrlPr>
                          <a:rPr lang="en-US" sz="2400" i="1">
                            <a:solidFill>
                              <a:srgbClr val="000000"/>
                            </a:solidFill>
                            <a:latin typeface="Cambria Math"/>
                            <a:cs typeface="Times New Roman" pitchFamily="18" charset="0"/>
                          </a:rPr>
                        </m:ctrlPr>
                      </m:fPr>
                      <m:num>
                        <m:r>
                          <a:rPr lang="en-US" sz="2400" i="1">
                            <a:solidFill>
                              <a:srgbClr val="000000"/>
                            </a:solidFill>
                            <a:latin typeface="Cambria Math"/>
                            <a:cs typeface="Times New Roman" pitchFamily="18" charset="0"/>
                          </a:rPr>
                          <m:t>5</m:t>
                        </m:r>
                      </m:num>
                      <m:den>
                        <m:r>
                          <a:rPr lang="en-US" sz="2400" i="1">
                            <a:solidFill>
                              <a:srgbClr val="000000"/>
                            </a:solidFill>
                            <a:latin typeface="Cambria Math"/>
                            <a:cs typeface="Times New Roman" pitchFamily="18" charset="0"/>
                          </a:rPr>
                          <m:t>11</m:t>
                        </m:r>
                      </m:den>
                    </m:f>
                  </m:oMath>
                </a14:m>
                <a:r>
                  <a:rPr lang="en-US" sz="2400" dirty="0">
                    <a:solidFill>
                      <a:srgbClr val="000000"/>
                    </a:solidFill>
                    <a:latin typeface="Times New Roman" pitchFamily="18" charset="0"/>
                    <a:cs typeface="Times New Roman" pitchFamily="18" charset="0"/>
                  </a:rPr>
                  <a:t>min  		C.</a:t>
                </a:r>
                <a:r>
                  <a:rPr lang="en-US" sz="2400" dirty="0">
                    <a:latin typeface="Times New Roman" pitchFamily="18" charset="0"/>
                    <a:cs typeface="Times New Roman" pitchFamily="18" charset="0"/>
                  </a:rPr>
                  <a:t> 90 min.    	D. 96 min.</a:t>
                </a:r>
              </a:p>
              <a:p>
                <a:r>
                  <a:rPr lang="en-US" sz="2400" dirty="0">
                    <a:solidFill>
                      <a:srgbClr val="000000"/>
                    </a:solidFill>
                    <a:latin typeface="Times New Roman" pitchFamily="18" charset="0"/>
                    <a:cs typeface="Times New Roman" pitchFamily="18" charset="0"/>
                  </a:rPr>
                  <a:t>Answer: A  </a:t>
                </a:r>
              </a:p>
            </p:txBody>
          </p:sp>
        </mc:Choice>
        <mc:Fallback xmlns="">
          <p:sp>
            <p:nvSpPr>
              <p:cNvPr id="2" name="Rectangle 1"/>
              <p:cNvSpPr>
                <a:spLocks noRot="1" noChangeAspect="1" noMove="1" noResize="1" noEditPoints="1" noAdjustHandles="1" noChangeArrowheads="1" noChangeShapeType="1" noTextEdit="1"/>
              </p:cNvSpPr>
              <p:nvPr/>
            </p:nvSpPr>
            <p:spPr>
              <a:xfrm>
                <a:off x="398465" y="301226"/>
                <a:ext cx="11570622" cy="4416850"/>
              </a:xfrm>
              <a:prstGeom prst="rect">
                <a:avLst/>
              </a:prstGeom>
              <a:blipFill rotWithShape="1">
                <a:blip r:embed="rId2"/>
                <a:stretch>
                  <a:fillRect l="-790" t="-1931" b="-1517"/>
                </a:stretch>
              </a:blipFill>
            </p:spPr>
            <p:txBody>
              <a:bodyPr/>
              <a:lstStyle/>
              <a:p>
                <a:r>
                  <a:rPr lang="en-US">
                    <a:noFill/>
                  </a:rPr>
                  <a:t> </a:t>
                </a:r>
              </a:p>
            </p:txBody>
          </p:sp>
        </mc:Fallback>
      </mc:AlternateContent>
    </p:spTree>
    <p:extLst>
      <p:ext uri="{BB962C8B-B14F-4D97-AF65-F5344CB8AC3E}">
        <p14:creationId xmlns:p14="http://schemas.microsoft.com/office/powerpoint/2010/main" val="87870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251097" y="511699"/>
                <a:ext cx="11608807" cy="6230296"/>
              </a:xfrm>
            </p:spPr>
            <p:txBody>
              <a:bodyPr>
                <a:normAutofit fontScale="70000" lnSpcReduction="20000"/>
              </a:bodyPr>
              <a:lstStyle/>
              <a:p>
                <a:pPr marL="571500" indent="-571500">
                  <a:buFont typeface="Wingdings" panose="05000000000000000000" pitchFamily="2" charset="2"/>
                  <a:buChar char="Ø"/>
                </a:pPr>
                <a:r>
                  <a:rPr lang="en-US" sz="4600" b="1" dirty="0" smtClean="0">
                    <a:solidFill>
                      <a:srgbClr val="0070C0"/>
                    </a:solidFill>
                    <a:latin typeface="Times New Roman" pitchFamily="18" charset="0"/>
                    <a:cs typeface="Times New Roman" pitchFamily="18" charset="0"/>
                  </a:rPr>
                  <a:t>Concept of slow and fast clocks Too Fast and Too Slow</a:t>
                </a:r>
                <a:r>
                  <a:rPr lang="en-US" sz="4600" dirty="0" smtClean="0">
                    <a:solidFill>
                      <a:srgbClr val="0070C0"/>
                    </a:solidFill>
                    <a:latin typeface="Times New Roman" pitchFamily="18" charset="0"/>
                    <a:cs typeface="Times New Roman" pitchFamily="18" charset="0"/>
                  </a:rPr>
                  <a:t>:</a:t>
                </a:r>
              </a:p>
              <a:p>
                <a:pPr algn="just"/>
                <a:r>
                  <a:rPr lang="en-US" sz="3500" dirty="0" smtClean="0">
                    <a:solidFill>
                      <a:schemeClr val="tx1"/>
                    </a:solidFill>
                    <a:latin typeface="Times New Roman" pitchFamily="18" charset="0"/>
                    <a:cs typeface="Times New Roman" pitchFamily="18" charset="0"/>
                  </a:rPr>
                  <a:t>If a watch indicates 9.20 when the correct time is 9.10, it is said to be 10 minutes too fast. And if it indicates 9.00 when the correct time is 9.10, it is said to be 10 minute too slow</a:t>
                </a:r>
                <a:r>
                  <a:rPr lang="en-US" sz="3500" dirty="0" smtClean="0">
                    <a:latin typeface="Times New Roman" pitchFamily="18" charset="0"/>
                    <a:cs typeface="Times New Roman" pitchFamily="18" charset="0"/>
                  </a:rPr>
                  <a:t>.</a:t>
                </a:r>
              </a:p>
              <a:p>
                <a:pPr algn="just"/>
                <a:endParaRPr lang="en-US" sz="3500" dirty="0">
                  <a:latin typeface="Times New Roman" pitchFamily="18" charset="0"/>
                  <a:cs typeface="Times New Roman" pitchFamily="18" charset="0"/>
                </a:endParaRPr>
              </a:p>
              <a:p>
                <a:pPr algn="just"/>
                <a:r>
                  <a:rPr lang="en-US" sz="3500" dirty="0">
                    <a:solidFill>
                      <a:schemeClr val="tx1"/>
                    </a:solidFill>
                    <a:latin typeface="Times New Roman" pitchFamily="18" charset="0"/>
                    <a:cs typeface="Times New Roman" pitchFamily="18" charset="0"/>
                  </a:rPr>
                  <a:t>12. A watch which gains 5 seconds in 3 minutes was set right at 7 a.m. In the afternoon of the same day, when the watch indicated quarter past 4 o'clock, the true time is:</a:t>
                </a:r>
              </a:p>
              <a:p>
                <a:pPr algn="just"/>
                <a:r>
                  <a:rPr lang="en-US" sz="3500" dirty="0">
                    <a:solidFill>
                      <a:schemeClr val="tx1"/>
                    </a:solidFill>
                    <a:latin typeface="Times New Roman" pitchFamily="18" charset="0"/>
                    <a:cs typeface="Times New Roman" pitchFamily="18" charset="0"/>
                  </a:rPr>
                  <a:t>A. </a:t>
                </a:r>
                <a:r>
                  <a:rPr lang="en-US" sz="3500" dirty="0" smtClean="0">
                    <a:solidFill>
                      <a:schemeClr val="tx1"/>
                    </a:solidFill>
                    <a:latin typeface="Times New Roman" pitchFamily="18" charset="0"/>
                    <a:cs typeface="Times New Roman" pitchFamily="18" charset="0"/>
                  </a:rPr>
                  <a:t>59</a:t>
                </a:r>
                <a14:m>
                  <m:oMath xmlns:m="http://schemas.openxmlformats.org/officeDocument/2006/math">
                    <m:f>
                      <m:fPr>
                        <m:ctrlPr>
                          <a:rPr lang="en-US" sz="3500" i="1" smtClean="0">
                            <a:solidFill>
                              <a:schemeClr val="tx1"/>
                            </a:solidFill>
                            <a:latin typeface="Cambria Math"/>
                            <a:cs typeface="Times New Roman" pitchFamily="18" charset="0"/>
                          </a:rPr>
                        </m:ctrlPr>
                      </m:fPr>
                      <m:num>
                        <m:r>
                          <a:rPr lang="en-US" sz="3500" b="0" i="1" smtClean="0">
                            <a:solidFill>
                              <a:schemeClr val="tx1"/>
                            </a:solidFill>
                            <a:latin typeface="Cambria Math"/>
                            <a:cs typeface="Times New Roman" pitchFamily="18" charset="0"/>
                          </a:rPr>
                          <m:t>7</m:t>
                        </m:r>
                      </m:num>
                      <m:den>
                        <m:r>
                          <a:rPr lang="en-US" sz="3500" b="0" i="1" smtClean="0">
                            <a:solidFill>
                              <a:schemeClr val="tx1"/>
                            </a:solidFill>
                            <a:latin typeface="Cambria Math"/>
                            <a:cs typeface="Times New Roman" pitchFamily="18" charset="0"/>
                          </a:rPr>
                          <m:t>12</m:t>
                        </m:r>
                      </m:den>
                    </m:f>
                  </m:oMath>
                </a14:m>
                <a:r>
                  <a:rPr lang="en-US" sz="3500" dirty="0" smtClean="0">
                    <a:solidFill>
                      <a:schemeClr val="tx1"/>
                    </a:solidFill>
                    <a:latin typeface="Times New Roman" pitchFamily="18" charset="0"/>
                    <a:cs typeface="Times New Roman" pitchFamily="18" charset="0"/>
                  </a:rPr>
                  <a:t> </a:t>
                </a:r>
                <a:r>
                  <a:rPr lang="en-US" sz="3500" dirty="0">
                    <a:solidFill>
                      <a:schemeClr val="tx1"/>
                    </a:solidFill>
                    <a:latin typeface="Times New Roman" pitchFamily="18" charset="0"/>
                    <a:cs typeface="Times New Roman" pitchFamily="18" charset="0"/>
                  </a:rPr>
                  <a:t>min past 3   </a:t>
                </a:r>
                <a:r>
                  <a:rPr lang="en-US" sz="3500" dirty="0" smtClean="0">
                    <a:solidFill>
                      <a:schemeClr val="tx1"/>
                    </a:solidFill>
                    <a:latin typeface="Times New Roman" pitchFamily="18" charset="0"/>
                    <a:cs typeface="Times New Roman" pitchFamily="18" charset="0"/>
                  </a:rPr>
                  <a:t>	B.4p.m    </a:t>
                </a:r>
                <a:r>
                  <a:rPr lang="en-US" sz="3500" dirty="0">
                    <a:solidFill>
                      <a:schemeClr val="tx1"/>
                    </a:solidFill>
                    <a:latin typeface="Times New Roman" pitchFamily="18" charset="0"/>
                    <a:cs typeface="Times New Roman" pitchFamily="18" charset="0"/>
                  </a:rPr>
                  <a:t>		</a:t>
                </a:r>
                <a:r>
                  <a:rPr lang="en-US" sz="3500" dirty="0" smtClean="0">
                    <a:solidFill>
                      <a:schemeClr val="tx1"/>
                    </a:solidFill>
                    <a:latin typeface="Times New Roman" pitchFamily="18" charset="0"/>
                    <a:cs typeface="Times New Roman" pitchFamily="18" charset="0"/>
                  </a:rPr>
                  <a:t>C.58</a:t>
                </a:r>
                <a14:m>
                  <m:oMath xmlns:m="http://schemas.openxmlformats.org/officeDocument/2006/math">
                    <m:f>
                      <m:fPr>
                        <m:ctrlPr>
                          <a:rPr lang="en-US" sz="3500" i="1" smtClean="0">
                            <a:solidFill>
                              <a:schemeClr val="tx1"/>
                            </a:solidFill>
                            <a:latin typeface="Cambria Math"/>
                            <a:cs typeface="Times New Roman" pitchFamily="18" charset="0"/>
                          </a:rPr>
                        </m:ctrlPr>
                      </m:fPr>
                      <m:num>
                        <m:r>
                          <a:rPr lang="en-US" sz="3500" b="0" i="1" smtClean="0">
                            <a:solidFill>
                              <a:schemeClr val="tx1"/>
                            </a:solidFill>
                            <a:latin typeface="Cambria Math"/>
                            <a:cs typeface="Times New Roman" pitchFamily="18" charset="0"/>
                          </a:rPr>
                          <m:t>7</m:t>
                        </m:r>
                      </m:num>
                      <m:den>
                        <m:r>
                          <a:rPr lang="en-US" sz="3500" b="0" i="1" smtClean="0">
                            <a:solidFill>
                              <a:schemeClr val="tx1"/>
                            </a:solidFill>
                            <a:latin typeface="Cambria Math"/>
                            <a:cs typeface="Times New Roman" pitchFamily="18" charset="0"/>
                          </a:rPr>
                          <m:t>11</m:t>
                        </m:r>
                      </m:den>
                    </m:f>
                  </m:oMath>
                </a14:m>
                <a:r>
                  <a:rPr lang="en-US" sz="3500" dirty="0" smtClean="0">
                    <a:solidFill>
                      <a:schemeClr val="tx1"/>
                    </a:solidFill>
                    <a:latin typeface="Times New Roman" pitchFamily="18" charset="0"/>
                    <a:cs typeface="Times New Roman" pitchFamily="18" charset="0"/>
                  </a:rPr>
                  <a:t> </a:t>
                </a:r>
                <a:r>
                  <a:rPr lang="en-US" sz="3500" dirty="0">
                    <a:solidFill>
                      <a:schemeClr val="tx1"/>
                    </a:solidFill>
                    <a:latin typeface="Times New Roman" pitchFamily="18" charset="0"/>
                    <a:cs typeface="Times New Roman" pitchFamily="18" charset="0"/>
                  </a:rPr>
                  <a:t>min past 3  		D. </a:t>
                </a:r>
                <a:r>
                  <a:rPr lang="en-US" sz="3500" dirty="0" smtClean="0">
                    <a:solidFill>
                      <a:schemeClr val="tx1"/>
                    </a:solidFill>
                    <a:latin typeface="Times New Roman" pitchFamily="18" charset="0"/>
                    <a:cs typeface="Times New Roman" pitchFamily="18" charset="0"/>
                  </a:rPr>
                  <a:t>2</a:t>
                </a:r>
                <a14:m>
                  <m:oMath xmlns:m="http://schemas.openxmlformats.org/officeDocument/2006/math">
                    <m:f>
                      <m:fPr>
                        <m:ctrlPr>
                          <a:rPr lang="en-US" sz="3500" i="1" smtClean="0">
                            <a:solidFill>
                              <a:schemeClr val="tx1"/>
                            </a:solidFill>
                            <a:latin typeface="Cambria Math"/>
                            <a:cs typeface="Times New Roman" pitchFamily="18" charset="0"/>
                          </a:rPr>
                        </m:ctrlPr>
                      </m:fPr>
                      <m:num>
                        <m:r>
                          <a:rPr lang="en-US" sz="3500" b="0" i="1" smtClean="0">
                            <a:solidFill>
                              <a:schemeClr val="tx1"/>
                            </a:solidFill>
                            <a:latin typeface="Cambria Math"/>
                            <a:cs typeface="Times New Roman" pitchFamily="18" charset="0"/>
                          </a:rPr>
                          <m:t>3</m:t>
                        </m:r>
                      </m:num>
                      <m:den>
                        <m:r>
                          <a:rPr lang="en-US" sz="3500" b="0" i="1" smtClean="0">
                            <a:solidFill>
                              <a:schemeClr val="tx1"/>
                            </a:solidFill>
                            <a:latin typeface="Cambria Math"/>
                            <a:cs typeface="Times New Roman" pitchFamily="18" charset="0"/>
                          </a:rPr>
                          <m:t>11</m:t>
                        </m:r>
                      </m:den>
                    </m:f>
                  </m:oMath>
                </a14:m>
                <a:r>
                  <a:rPr lang="en-US" sz="3500" dirty="0" smtClean="0">
                    <a:solidFill>
                      <a:schemeClr val="tx1"/>
                    </a:solidFill>
                    <a:latin typeface="Times New Roman" pitchFamily="18" charset="0"/>
                    <a:cs typeface="Times New Roman" pitchFamily="18" charset="0"/>
                  </a:rPr>
                  <a:t> </a:t>
                </a:r>
                <a:r>
                  <a:rPr lang="en-US" sz="3500" dirty="0">
                    <a:solidFill>
                      <a:schemeClr val="tx1"/>
                    </a:solidFill>
                    <a:latin typeface="Times New Roman" pitchFamily="18" charset="0"/>
                    <a:cs typeface="Times New Roman" pitchFamily="18" charset="0"/>
                  </a:rPr>
                  <a:t>min past 4</a:t>
                </a:r>
              </a:p>
              <a:p>
                <a:pPr algn="just"/>
                <a:r>
                  <a:rPr lang="en-US" sz="3500" dirty="0" smtClean="0">
                    <a:solidFill>
                      <a:schemeClr val="tx1"/>
                    </a:solidFill>
                    <a:latin typeface="Times New Roman" pitchFamily="18" charset="0"/>
                    <a:cs typeface="Times New Roman" pitchFamily="18" charset="0"/>
                  </a:rPr>
                  <a:t>Answer: </a:t>
                </a:r>
                <a:r>
                  <a:rPr lang="en-US" sz="3500" dirty="0">
                    <a:solidFill>
                      <a:schemeClr val="tx1"/>
                    </a:solidFill>
                    <a:latin typeface="Times New Roman" pitchFamily="18" charset="0"/>
                    <a:cs typeface="Times New Roman" pitchFamily="18" charset="0"/>
                  </a:rPr>
                  <a:t>B</a:t>
                </a:r>
              </a:p>
              <a:p>
                <a:pPr algn="just"/>
                <a:endParaRPr lang="en-US" sz="3500" dirty="0" smtClean="0">
                  <a:latin typeface="Times New Roman" pitchFamily="18" charset="0"/>
                  <a:cs typeface="Times New Roman" pitchFamily="18" charset="0"/>
                </a:endParaRPr>
              </a:p>
              <a:p>
                <a:pPr algn="just"/>
                <a:r>
                  <a:rPr lang="en-US" sz="3500" dirty="0">
                    <a:solidFill>
                      <a:srgbClr val="2A2A2A"/>
                    </a:solidFill>
                    <a:latin typeface="Times New Roman" pitchFamily="18" charset="0"/>
                    <a:cs typeface="Times New Roman" pitchFamily="18" charset="0"/>
                  </a:rPr>
                  <a:t>13. A </a:t>
                </a:r>
                <a:r>
                  <a:rPr lang="en-US" sz="3500" dirty="0">
                    <a:solidFill>
                      <a:schemeClr val="tx1"/>
                    </a:solidFill>
                    <a:latin typeface="Times New Roman" pitchFamily="18" charset="0"/>
                    <a:cs typeface="Times New Roman" pitchFamily="18" charset="0"/>
                  </a:rPr>
                  <a:t>clock is set right at 5 a.m. The clock loses 16 minutes in 24 hours. What will be the true time when the clock indicates 10 p.m. on 4th day?</a:t>
                </a:r>
              </a:p>
              <a:p>
                <a:pPr algn="just"/>
                <a:r>
                  <a:rPr lang="en-US" sz="3500" dirty="0" smtClean="0">
                    <a:solidFill>
                      <a:schemeClr val="tx1"/>
                    </a:solidFill>
                    <a:latin typeface="Times New Roman" pitchFamily="18" charset="0"/>
                    <a:cs typeface="Times New Roman" pitchFamily="18" charset="0"/>
                  </a:rPr>
                  <a:t>A. 11 pm   		B</a:t>
                </a:r>
                <a:r>
                  <a:rPr lang="en-US" sz="3500" dirty="0">
                    <a:solidFill>
                      <a:schemeClr val="tx1"/>
                    </a:solidFill>
                    <a:latin typeface="Times New Roman" pitchFamily="18" charset="0"/>
                    <a:cs typeface="Times New Roman" pitchFamily="18" charset="0"/>
                  </a:rPr>
                  <a:t>. </a:t>
                </a:r>
                <a:r>
                  <a:rPr lang="en-US" sz="3500" dirty="0" smtClean="0">
                    <a:solidFill>
                      <a:schemeClr val="tx1"/>
                    </a:solidFill>
                    <a:latin typeface="Times New Roman" pitchFamily="18" charset="0"/>
                    <a:cs typeface="Times New Roman" pitchFamily="18" charset="0"/>
                  </a:rPr>
                  <a:t>12 pm   		C</a:t>
                </a:r>
                <a:r>
                  <a:rPr lang="en-US" sz="3500" dirty="0">
                    <a:solidFill>
                      <a:schemeClr val="tx1"/>
                    </a:solidFill>
                    <a:latin typeface="Times New Roman" pitchFamily="18" charset="0"/>
                    <a:cs typeface="Times New Roman" pitchFamily="18" charset="0"/>
                  </a:rPr>
                  <a:t>.  </a:t>
                </a:r>
                <a:r>
                  <a:rPr lang="en-US" sz="3500" dirty="0" smtClean="0">
                    <a:solidFill>
                      <a:schemeClr val="tx1"/>
                    </a:solidFill>
                    <a:latin typeface="Times New Roman" pitchFamily="18" charset="0"/>
                    <a:cs typeface="Times New Roman" pitchFamily="18" charset="0"/>
                  </a:rPr>
                  <a:t>1 pm   			D</a:t>
                </a:r>
                <a:r>
                  <a:rPr lang="en-US" sz="3500" dirty="0">
                    <a:solidFill>
                      <a:schemeClr val="tx1"/>
                    </a:solidFill>
                    <a:latin typeface="Times New Roman" pitchFamily="18" charset="0"/>
                    <a:cs typeface="Times New Roman" pitchFamily="18" charset="0"/>
                  </a:rPr>
                  <a:t>. </a:t>
                </a:r>
                <a:r>
                  <a:rPr lang="en-US" sz="3500" dirty="0" smtClean="0">
                    <a:solidFill>
                      <a:schemeClr val="tx1"/>
                    </a:solidFill>
                    <a:latin typeface="Times New Roman" pitchFamily="18" charset="0"/>
                    <a:cs typeface="Times New Roman" pitchFamily="18" charset="0"/>
                  </a:rPr>
                  <a:t>2 pm</a:t>
                </a:r>
                <a:endParaRPr lang="en-US" sz="3500" dirty="0">
                  <a:solidFill>
                    <a:schemeClr val="tx1"/>
                  </a:solidFill>
                  <a:latin typeface="Times New Roman" pitchFamily="18" charset="0"/>
                  <a:cs typeface="Times New Roman" pitchFamily="18" charset="0"/>
                </a:endParaRPr>
              </a:p>
              <a:p>
                <a:pPr algn="just"/>
                <a:r>
                  <a:rPr lang="en-US" sz="3500" dirty="0" smtClean="0">
                    <a:solidFill>
                      <a:schemeClr val="tx1"/>
                    </a:solidFill>
                    <a:latin typeface="Times New Roman" pitchFamily="18" charset="0"/>
                    <a:cs typeface="Times New Roman" pitchFamily="18" charset="0"/>
                  </a:rPr>
                  <a:t>Answer: A </a:t>
                </a:r>
                <a:endParaRPr lang="en-US" dirty="0">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251097" y="511699"/>
                <a:ext cx="11608807" cy="6230296"/>
              </a:xfrm>
              <a:blipFill rotWithShape="1">
                <a:blip r:embed="rId2"/>
                <a:stretch>
                  <a:fillRect l="-840" t="-2935" r="-84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4842" y="604157"/>
            <a:ext cx="11483373" cy="4154984"/>
          </a:xfrm>
          <a:prstGeom prst="rect">
            <a:avLst/>
          </a:prstGeom>
        </p:spPr>
        <p:txBody>
          <a:bodyPr wrap="square">
            <a:spAutoFit/>
          </a:bodyPr>
          <a:lstStyle/>
          <a:p>
            <a:pPr algn="just"/>
            <a:r>
              <a:rPr lang="en-US" sz="2400" dirty="0" smtClean="0">
                <a:latin typeface="Times New Roman" pitchFamily="18" charset="0"/>
                <a:cs typeface="Times New Roman" pitchFamily="18" charset="0"/>
              </a:rPr>
              <a:t>14. A </a:t>
            </a:r>
            <a:r>
              <a:rPr lang="en-US" sz="2400" dirty="0">
                <a:latin typeface="Times New Roman" pitchFamily="18" charset="0"/>
                <a:cs typeface="Times New Roman" pitchFamily="18" charset="0"/>
              </a:rPr>
              <a:t>watch which gains uniformly is 2 </a:t>
            </a:r>
            <a:r>
              <a:rPr lang="en-US" sz="2400">
                <a:latin typeface="Times New Roman" pitchFamily="18" charset="0"/>
                <a:cs typeface="Times New Roman" pitchFamily="18" charset="0"/>
              </a:rPr>
              <a:t>minutes </a:t>
            </a:r>
            <a:r>
              <a:rPr lang="en-US" sz="2400" smtClean="0">
                <a:latin typeface="Times New Roman" pitchFamily="18" charset="0"/>
                <a:cs typeface="Times New Roman" pitchFamily="18" charset="0"/>
              </a:rPr>
              <a:t>slow </a:t>
            </a:r>
            <a:r>
              <a:rPr lang="en-US" sz="2400" dirty="0">
                <a:latin typeface="Times New Roman" pitchFamily="18" charset="0"/>
                <a:cs typeface="Times New Roman" pitchFamily="18" charset="0"/>
              </a:rPr>
              <a:t>at noon on Monday and is 4 min. 48 sec fast at 2 p.m. on the following Monday. When was it correct</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A. 2 </a:t>
            </a:r>
            <a:r>
              <a:rPr lang="en-US" sz="2400" dirty="0">
                <a:latin typeface="Times New Roman" pitchFamily="18" charset="0"/>
                <a:cs typeface="Times New Roman" pitchFamily="18" charset="0"/>
              </a:rPr>
              <a:t>p.m. on </a:t>
            </a:r>
            <a:r>
              <a:rPr lang="en-US" sz="2400" dirty="0" smtClean="0">
                <a:latin typeface="Times New Roman" pitchFamily="18" charset="0"/>
                <a:cs typeface="Times New Roman" pitchFamily="18" charset="0"/>
              </a:rPr>
              <a:t>Tuesday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B. </a:t>
            </a:r>
            <a:r>
              <a:rPr lang="en-US" sz="2400" dirty="0">
                <a:latin typeface="Times New Roman" pitchFamily="18" charset="0"/>
                <a:cs typeface="Times New Roman" pitchFamily="18" charset="0"/>
              </a:rPr>
              <a:t>2 p.m. on </a:t>
            </a:r>
            <a:r>
              <a:rPr lang="en-US" sz="2400" dirty="0" smtClean="0">
                <a:latin typeface="Times New Roman" pitchFamily="18" charset="0"/>
                <a:cs typeface="Times New Roman" pitchFamily="18" charset="0"/>
              </a:rPr>
              <a:t>Wednesday </a:t>
            </a:r>
          </a:p>
          <a:p>
            <a:pPr algn="just"/>
            <a:r>
              <a:rPr lang="en-US" sz="2400" dirty="0" smtClean="0">
                <a:latin typeface="Times New Roman" pitchFamily="18" charset="0"/>
                <a:cs typeface="Times New Roman" pitchFamily="18" charset="0"/>
              </a:rPr>
              <a:t>C. </a:t>
            </a:r>
            <a:r>
              <a:rPr lang="en-US" sz="2400" dirty="0">
                <a:latin typeface="Times New Roman" pitchFamily="18" charset="0"/>
                <a:cs typeface="Times New Roman" pitchFamily="18" charset="0"/>
              </a:rPr>
              <a:t>3 p.m. on </a:t>
            </a:r>
            <a:r>
              <a:rPr lang="en-US" sz="2400" dirty="0" smtClean="0">
                <a:latin typeface="Times New Roman" pitchFamily="18" charset="0"/>
                <a:cs typeface="Times New Roman" pitchFamily="18" charset="0"/>
              </a:rPr>
              <a:t>Thursday   			D. </a:t>
            </a:r>
            <a:r>
              <a:rPr lang="en-US" sz="2400" dirty="0">
                <a:latin typeface="Times New Roman" pitchFamily="18" charset="0"/>
                <a:cs typeface="Times New Roman" pitchFamily="18" charset="0"/>
              </a:rPr>
              <a:t>1 p.m. on </a:t>
            </a:r>
            <a:r>
              <a:rPr lang="en-US" sz="2400" dirty="0" smtClean="0">
                <a:latin typeface="Times New Roman" pitchFamily="18" charset="0"/>
                <a:cs typeface="Times New Roman" pitchFamily="18" charset="0"/>
              </a:rPr>
              <a:t>Friday</a:t>
            </a:r>
          </a:p>
          <a:p>
            <a:pPr algn="just"/>
            <a:r>
              <a:rPr lang="en-US" sz="2400" dirty="0" smtClean="0">
                <a:latin typeface="Times New Roman" pitchFamily="18" charset="0"/>
                <a:cs typeface="Times New Roman" pitchFamily="18" charset="0"/>
              </a:rPr>
              <a:t>Answer: B </a:t>
            </a:r>
          </a:p>
          <a:p>
            <a:pPr algn="just"/>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15. A clock is set right at 8 a.m. The clock gains 10 minutes in 24 </a:t>
            </a:r>
            <a:r>
              <a:rPr lang="en-US" sz="2400" dirty="0" smtClean="0">
                <a:latin typeface="Times New Roman" pitchFamily="18" charset="0"/>
                <a:cs typeface="Times New Roman" pitchFamily="18" charset="0"/>
              </a:rPr>
              <a:t>hours. What </a:t>
            </a:r>
            <a:r>
              <a:rPr lang="en-US" sz="2400" dirty="0">
                <a:latin typeface="Times New Roman" pitchFamily="18" charset="0"/>
                <a:cs typeface="Times New Roman" pitchFamily="18" charset="0"/>
              </a:rPr>
              <a:t>will be the true time when the clock indicates 1 p.m. on the following day?</a:t>
            </a:r>
          </a:p>
          <a:p>
            <a:r>
              <a:rPr lang="en-US" sz="2400" dirty="0" smtClean="0">
                <a:latin typeface="Times New Roman" pitchFamily="18" charset="0"/>
                <a:cs typeface="Times New Roman" pitchFamily="18" charset="0"/>
              </a:rPr>
              <a:t>A. 48 </a:t>
            </a:r>
            <a:r>
              <a:rPr lang="en-US" sz="2400" dirty="0">
                <a:latin typeface="Times New Roman" pitchFamily="18" charset="0"/>
                <a:cs typeface="Times New Roman" pitchFamily="18" charset="0"/>
              </a:rPr>
              <a:t>min. past 12    </a:t>
            </a:r>
            <a:r>
              <a:rPr lang="en-US" sz="2400" dirty="0" smtClean="0">
                <a:latin typeface="Times New Roman" pitchFamily="18" charset="0"/>
                <a:cs typeface="Times New Roman" pitchFamily="18" charset="0"/>
              </a:rPr>
              <a:t>				B</a:t>
            </a:r>
            <a:r>
              <a:rPr lang="en-US" sz="2400" dirty="0">
                <a:latin typeface="Times New Roman" pitchFamily="18" charset="0"/>
                <a:cs typeface="Times New Roman" pitchFamily="18" charset="0"/>
              </a:rPr>
              <a:t>. 46 min. past 12. </a:t>
            </a:r>
          </a:p>
          <a:p>
            <a:r>
              <a:rPr lang="en-US" sz="2400" dirty="0">
                <a:latin typeface="Times New Roman" pitchFamily="18" charset="0"/>
                <a:cs typeface="Times New Roman" pitchFamily="18" charset="0"/>
              </a:rPr>
              <a:t>C. 45 min. past 12. </a:t>
            </a:r>
            <a:r>
              <a:rPr lang="en-US" sz="2400" dirty="0" smtClean="0">
                <a:latin typeface="Times New Roman" pitchFamily="18" charset="0"/>
                <a:cs typeface="Times New Roman" pitchFamily="18" charset="0"/>
              </a:rPr>
              <a:t>				D</a:t>
            </a:r>
            <a:r>
              <a:rPr lang="en-US" sz="2400" dirty="0">
                <a:latin typeface="Times New Roman" pitchFamily="18" charset="0"/>
                <a:cs typeface="Times New Roman" pitchFamily="18" charset="0"/>
              </a:rPr>
              <a:t>. 47 min. past 12.</a:t>
            </a:r>
          </a:p>
          <a:p>
            <a:r>
              <a:rPr lang="en-US" sz="2400" dirty="0" smtClean="0">
                <a:latin typeface="Times New Roman" pitchFamily="18" charset="0"/>
                <a:cs typeface="Times New Roman" pitchFamily="18" charset="0"/>
              </a:rPr>
              <a:t>Answer: A</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3860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56"/>
            <a:ext cx="12192000" cy="6884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954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571"/>
            <a:ext cx="10515600" cy="1017430"/>
          </a:xfrm>
        </p:spPr>
        <p:txBody>
          <a:bodyPr>
            <a:normAutofit/>
          </a:bodyPr>
          <a:lstStyle/>
          <a:p>
            <a:pPr algn="ctr"/>
            <a:r>
              <a:rPr lang="en-US" sz="4000" b="1" dirty="0" smtClean="0">
                <a:latin typeface="Times New Roman" pitchFamily="18" charset="0"/>
                <a:cs typeface="Times New Roman" pitchFamily="18" charset="0"/>
              </a:rPr>
              <a:t>FEW CONCEPTS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18454" y="968992"/>
            <a:ext cx="11523337" cy="5207972"/>
          </a:xfrm>
        </p:spPr>
        <p:txBody>
          <a:bodyPr>
            <a:noAutofit/>
          </a:bodyPr>
          <a:lstStyle/>
          <a:p>
            <a:pPr>
              <a:buFont typeface="Wingdings" panose="05000000000000000000" pitchFamily="2" charset="2"/>
              <a:buChar char="§"/>
            </a:pPr>
            <a:r>
              <a:rPr lang="en-US" dirty="0">
                <a:solidFill>
                  <a:srgbClr val="222222"/>
                </a:solidFill>
                <a:latin typeface="Times New Roman" pitchFamily="18" charset="0"/>
                <a:cs typeface="Times New Roman" pitchFamily="18" charset="0"/>
              </a:rPr>
              <a:t>In 60 minutes, minute hand gains 55 minute spaces over the hour </a:t>
            </a:r>
            <a:r>
              <a:rPr lang="en-US" dirty="0" smtClean="0">
                <a:solidFill>
                  <a:srgbClr val="222222"/>
                </a:solidFill>
                <a:latin typeface="Times New Roman" pitchFamily="18" charset="0"/>
                <a:cs typeface="Times New Roman" pitchFamily="18" charset="0"/>
              </a:rPr>
              <a:t>hand.</a:t>
            </a:r>
          </a:p>
          <a:p>
            <a:pPr>
              <a:buFont typeface="Wingdings" panose="05000000000000000000" pitchFamily="2" charset="2"/>
              <a:buChar char="§"/>
            </a:pPr>
            <a:r>
              <a:rPr lang="en-US" dirty="0" smtClean="0">
                <a:solidFill>
                  <a:srgbClr val="222222"/>
                </a:solidFill>
                <a:latin typeface="Times New Roman" pitchFamily="18" charset="0"/>
                <a:cs typeface="Times New Roman" pitchFamily="18" charset="0"/>
              </a:rPr>
              <a:t>Both </a:t>
            </a:r>
            <a:r>
              <a:rPr lang="en-US" dirty="0">
                <a:solidFill>
                  <a:srgbClr val="222222"/>
                </a:solidFill>
                <a:latin typeface="Times New Roman" pitchFamily="18" charset="0"/>
                <a:cs typeface="Times New Roman" pitchFamily="18" charset="0"/>
              </a:rPr>
              <a:t>the hands of a clock coincide once in every hour</a:t>
            </a:r>
            <a:r>
              <a:rPr lang="en-US" dirty="0" smtClean="0">
                <a:solidFill>
                  <a:srgbClr val="222222"/>
                </a:solidFill>
                <a:latin typeface="Times New Roman" pitchFamily="18" charset="0"/>
                <a:cs typeface="Times New Roman" pitchFamily="18" charset="0"/>
              </a:rPr>
              <a:t>.</a:t>
            </a:r>
          </a:p>
          <a:p>
            <a:pPr>
              <a:buFont typeface="Wingdings" panose="05000000000000000000" pitchFamily="2" charset="2"/>
              <a:buChar char="§"/>
            </a:pPr>
            <a:r>
              <a:rPr lang="en-US" dirty="0" smtClean="0">
                <a:solidFill>
                  <a:srgbClr val="222222"/>
                </a:solidFill>
                <a:latin typeface="Times New Roman" pitchFamily="18" charset="0"/>
                <a:cs typeface="Times New Roman" pitchFamily="18" charset="0"/>
              </a:rPr>
              <a:t>The </a:t>
            </a:r>
            <a:r>
              <a:rPr lang="en-US" dirty="0">
                <a:solidFill>
                  <a:srgbClr val="222222"/>
                </a:solidFill>
                <a:latin typeface="Times New Roman" pitchFamily="18" charset="0"/>
                <a:cs typeface="Times New Roman" pitchFamily="18" charset="0"/>
              </a:rPr>
              <a:t>hands of a clock are in the same straight line when they are coincident or opposite to each other.</a:t>
            </a:r>
          </a:p>
          <a:p>
            <a:pPr>
              <a:buFont typeface="Wingdings" panose="05000000000000000000" pitchFamily="2" charset="2"/>
              <a:buChar char="§"/>
            </a:pPr>
            <a:r>
              <a:rPr lang="en-US" dirty="0" smtClean="0">
                <a:solidFill>
                  <a:srgbClr val="222222"/>
                </a:solidFill>
                <a:latin typeface="Times New Roman" pitchFamily="18" charset="0"/>
                <a:cs typeface="Times New Roman" pitchFamily="18" charset="0"/>
              </a:rPr>
              <a:t>When </a:t>
            </a:r>
            <a:r>
              <a:rPr lang="en-US" dirty="0">
                <a:solidFill>
                  <a:srgbClr val="222222"/>
                </a:solidFill>
                <a:latin typeface="Times New Roman" pitchFamily="18" charset="0"/>
                <a:cs typeface="Times New Roman" pitchFamily="18" charset="0"/>
              </a:rPr>
              <a:t>the two hands of a clock are at right angles, they are 15 minute spaces </a:t>
            </a:r>
            <a:r>
              <a:rPr lang="en-US" dirty="0" smtClean="0">
                <a:solidFill>
                  <a:srgbClr val="222222"/>
                </a:solidFill>
                <a:latin typeface="Times New Roman" pitchFamily="18" charset="0"/>
                <a:cs typeface="Times New Roman" pitchFamily="18" charset="0"/>
              </a:rPr>
              <a:t>apart.</a:t>
            </a:r>
          </a:p>
          <a:p>
            <a:pPr>
              <a:buFont typeface="Wingdings" panose="05000000000000000000" pitchFamily="2" charset="2"/>
              <a:buChar char="§"/>
            </a:pPr>
            <a:r>
              <a:rPr lang="en-US" dirty="0" smtClean="0">
                <a:solidFill>
                  <a:srgbClr val="222222"/>
                </a:solidFill>
                <a:latin typeface="Times New Roman" pitchFamily="18" charset="0"/>
                <a:cs typeface="Times New Roman" pitchFamily="18" charset="0"/>
              </a:rPr>
              <a:t>When </a:t>
            </a:r>
            <a:r>
              <a:rPr lang="en-US" dirty="0">
                <a:solidFill>
                  <a:srgbClr val="222222"/>
                </a:solidFill>
                <a:latin typeface="Times New Roman" pitchFamily="18" charset="0"/>
                <a:cs typeface="Times New Roman" pitchFamily="18" charset="0"/>
              </a:rPr>
              <a:t>the hands of a clock are in opposite directions, they are 30 minute spaces </a:t>
            </a:r>
            <a:r>
              <a:rPr lang="en-US" dirty="0" smtClean="0">
                <a:solidFill>
                  <a:srgbClr val="222222"/>
                </a:solidFill>
                <a:latin typeface="Times New Roman" pitchFamily="18" charset="0"/>
                <a:cs typeface="Times New Roman" pitchFamily="18" charset="0"/>
              </a:rPr>
              <a:t>apart.</a:t>
            </a:r>
          </a:p>
          <a:p>
            <a:pPr>
              <a:buFont typeface="Wingdings" panose="05000000000000000000" pitchFamily="2" charset="2"/>
              <a:buChar char="§"/>
            </a:pPr>
            <a:r>
              <a:rPr lang="en-US" dirty="0" smtClean="0">
                <a:solidFill>
                  <a:srgbClr val="222222"/>
                </a:solidFill>
                <a:latin typeface="Times New Roman" pitchFamily="18" charset="0"/>
                <a:cs typeface="Times New Roman" pitchFamily="18" charset="0"/>
              </a:rPr>
              <a:t>Angle </a:t>
            </a:r>
            <a:r>
              <a:rPr lang="en-US" dirty="0">
                <a:solidFill>
                  <a:srgbClr val="222222"/>
                </a:solidFill>
                <a:latin typeface="Times New Roman" pitchFamily="18" charset="0"/>
                <a:cs typeface="Times New Roman" pitchFamily="18" charset="0"/>
              </a:rPr>
              <a:t>traced by hour hand in 12 hrs. = </a:t>
            </a:r>
            <a:r>
              <a:rPr lang="en-US" dirty="0" smtClean="0">
                <a:solidFill>
                  <a:srgbClr val="222222"/>
                </a:solidFill>
                <a:latin typeface="Times New Roman" pitchFamily="18" charset="0"/>
                <a:cs typeface="Times New Roman" pitchFamily="18" charset="0"/>
              </a:rPr>
              <a:t>360°</a:t>
            </a:r>
          </a:p>
          <a:p>
            <a:pPr>
              <a:buFont typeface="Wingdings" panose="05000000000000000000" pitchFamily="2" charset="2"/>
              <a:buChar char="§"/>
            </a:pPr>
            <a:r>
              <a:rPr lang="en-US" dirty="0" smtClean="0">
                <a:solidFill>
                  <a:srgbClr val="222222"/>
                </a:solidFill>
                <a:latin typeface="Times New Roman" pitchFamily="18" charset="0"/>
                <a:cs typeface="Times New Roman" pitchFamily="18" charset="0"/>
              </a:rPr>
              <a:t>Angle </a:t>
            </a:r>
            <a:r>
              <a:rPr lang="en-US" dirty="0">
                <a:solidFill>
                  <a:srgbClr val="222222"/>
                </a:solidFill>
                <a:latin typeface="Times New Roman" pitchFamily="18" charset="0"/>
                <a:cs typeface="Times New Roman" pitchFamily="18" charset="0"/>
              </a:rPr>
              <a:t>traced by minute hand in 60 min. = 360</a:t>
            </a:r>
            <a:r>
              <a:rPr lang="en-US" dirty="0" smtClean="0">
                <a:solidFill>
                  <a:srgbClr val="222222"/>
                </a:solidFill>
                <a:latin typeface="Times New Roman" pitchFamily="18" charset="0"/>
                <a:cs typeface="Times New Roman" pitchFamily="18" charset="0"/>
              </a:rPr>
              <a:t>°.</a:t>
            </a:r>
          </a:p>
          <a:p>
            <a:pPr>
              <a:buFont typeface="Wingdings" panose="05000000000000000000" pitchFamily="2" charset="2"/>
              <a:buChar char="§"/>
            </a:pPr>
            <a:r>
              <a:rPr lang="en-US" dirty="0" smtClean="0">
                <a:solidFill>
                  <a:srgbClr val="222222"/>
                </a:solidFill>
                <a:latin typeface="Times New Roman" pitchFamily="18" charset="0"/>
                <a:cs typeface="Times New Roman" pitchFamily="18" charset="0"/>
              </a:rPr>
              <a:t>If </a:t>
            </a:r>
            <a:r>
              <a:rPr lang="en-US" dirty="0">
                <a:solidFill>
                  <a:srgbClr val="222222"/>
                </a:solidFill>
                <a:latin typeface="Times New Roman" pitchFamily="18" charset="0"/>
                <a:cs typeface="Times New Roman" pitchFamily="18" charset="0"/>
              </a:rPr>
              <a:t>a watch or a clock indicates 9.15, when the correct time is 9, it is said to be 15 minutes too </a:t>
            </a:r>
            <a:r>
              <a:rPr lang="en-US" dirty="0" smtClean="0">
                <a:solidFill>
                  <a:srgbClr val="222222"/>
                </a:solidFill>
                <a:latin typeface="Times New Roman" pitchFamily="18" charset="0"/>
                <a:cs typeface="Times New Roman" pitchFamily="18" charset="0"/>
              </a:rPr>
              <a:t>fast.</a:t>
            </a:r>
          </a:p>
          <a:p>
            <a:pPr>
              <a:buFont typeface="Wingdings" panose="05000000000000000000" pitchFamily="2" charset="2"/>
              <a:buChar char="§"/>
            </a:pPr>
            <a:r>
              <a:rPr lang="en-US" dirty="0" smtClean="0">
                <a:solidFill>
                  <a:srgbClr val="222222"/>
                </a:solidFill>
                <a:latin typeface="Times New Roman" pitchFamily="18" charset="0"/>
                <a:cs typeface="Times New Roman" pitchFamily="18" charset="0"/>
              </a:rPr>
              <a:t>If </a:t>
            </a:r>
            <a:r>
              <a:rPr lang="en-US" dirty="0">
                <a:solidFill>
                  <a:srgbClr val="222222"/>
                </a:solidFill>
                <a:latin typeface="Times New Roman" pitchFamily="18" charset="0"/>
                <a:cs typeface="Times New Roman" pitchFamily="18" charset="0"/>
              </a:rPr>
              <a:t>a watch or a clock indicates 8.45, when the correct time is 9, it is said to be 15 minutes too slow.</a:t>
            </a:r>
          </a:p>
          <a:p>
            <a:pPr>
              <a:buFont typeface="Wingdings" panose="05000000000000000000" pitchFamily="2" charset="2"/>
              <a:buChar char="§"/>
            </a:pPr>
            <a:endParaRPr lang="en-US" dirty="0">
              <a:solidFill>
                <a:srgbClr val="222222"/>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278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451" y="548404"/>
            <a:ext cx="11476386" cy="1938992"/>
          </a:xfrm>
          <a:prstGeom prst="rect">
            <a:avLst/>
          </a:prstGeom>
        </p:spPr>
        <p:txBody>
          <a:bodyPr wrap="square">
            <a:spAutoFit/>
          </a:bodyPr>
          <a:lstStyle/>
          <a:p>
            <a:pPr marL="457200" indent="-457200">
              <a:buFont typeface="Wingdings" panose="05000000000000000000" pitchFamily="2" charset="2"/>
              <a:buChar char="§"/>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hands of a clock will be in straight line but opposite in direction, 22 times in a day</a:t>
            </a:r>
            <a:r>
              <a:rPr lang="en-US" sz="2400" dirty="0" smtClean="0">
                <a:latin typeface="Times New Roman" pitchFamily="18" charset="0"/>
                <a:cs typeface="Times New Roman" pitchFamily="18" charset="0"/>
              </a:rPr>
              <a:t>.</a:t>
            </a:r>
          </a:p>
          <a:p>
            <a:pPr marL="457200" indent="-457200">
              <a:buFont typeface="Wingdings" panose="05000000000000000000" pitchFamily="2" charset="2"/>
              <a:buChar char="§"/>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hands of a clock coincide 22 times in a day</a:t>
            </a:r>
            <a:r>
              <a:rPr lang="en-US" sz="2400" dirty="0" smtClean="0">
                <a:latin typeface="Times New Roman" pitchFamily="18" charset="0"/>
                <a:cs typeface="Times New Roman" pitchFamily="18" charset="0"/>
              </a:rPr>
              <a:t>.</a:t>
            </a:r>
          </a:p>
          <a:p>
            <a:pPr marL="457200" indent="-457200">
              <a:buFont typeface="Wingdings" panose="05000000000000000000" pitchFamily="2" charset="2"/>
              <a:buChar char="§"/>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hands of a clock are straight 44 times in a day</a:t>
            </a:r>
            <a:r>
              <a:rPr lang="en-US" sz="2400" dirty="0" smtClean="0">
                <a:latin typeface="Times New Roman" pitchFamily="18" charset="0"/>
                <a:cs typeface="Times New Roman" pitchFamily="18" charset="0"/>
              </a:rPr>
              <a:t>.</a:t>
            </a:r>
          </a:p>
          <a:p>
            <a:pPr marL="457200" indent="-457200">
              <a:buFont typeface="Wingdings" panose="05000000000000000000" pitchFamily="2" charset="2"/>
              <a:buChar char="§"/>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hands of a clock are at right angles 44 times in a day</a:t>
            </a:r>
            <a:r>
              <a:rPr lang="en-US" sz="2400" dirty="0" smtClean="0">
                <a:latin typeface="Times New Roman" pitchFamily="18" charset="0"/>
                <a:cs typeface="Times New Roman" pitchFamily="18" charset="0"/>
              </a:rPr>
              <a:t>.</a:t>
            </a:r>
          </a:p>
          <a:p>
            <a:pPr marL="457200" indent="-457200">
              <a:buFont typeface="Wingdings" panose="05000000000000000000" pitchFamily="2" charset="2"/>
              <a:buChar char="§"/>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Reflex Angle is one which is more than 180° but less than 360</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3" name="AutoShape 2" descr="Image result for reflex ang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Image result for reflex ang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mage result for reflex ang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Image result for reflex angl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2" name="Picture 10"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76" y="3290792"/>
            <a:ext cx="2808263" cy="218420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2" descr="Image result for reflex angle"/>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4" descr="Image result for reflex angle"/>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6" descr="Image result for reflex angle"/>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8" descr="Image result for reflex angle"/>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0" descr="Image result for reflex angle"/>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Image result for reflex angle"/>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Image result for reflex angle"/>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6" descr="Image result for reflex angle"/>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28" descr="Image result for reflex angle"/>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30" descr="Image result for reflex angle"/>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32" descr="Image result for reflex angle"/>
          <p:cNvSpPr>
            <a:spLocks noChangeAspect="1" noChangeArrowheads="1"/>
          </p:cNvSpPr>
          <p:nvPr/>
        </p:nvSpPr>
        <p:spPr bwMode="auto">
          <a:xfrm>
            <a:off x="2289175" y="1989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34" descr="Image result for reflex angle"/>
          <p:cNvSpPr>
            <a:spLocks noChangeAspect="1" noChangeArrowheads="1"/>
          </p:cNvSpPr>
          <p:nvPr/>
        </p:nvSpPr>
        <p:spPr bwMode="auto">
          <a:xfrm>
            <a:off x="2441575" y="2141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36" descr="Image result for reflex angle"/>
          <p:cNvSpPr>
            <a:spLocks noChangeAspect="1" noChangeArrowheads="1"/>
          </p:cNvSpPr>
          <p:nvPr/>
        </p:nvSpPr>
        <p:spPr bwMode="auto">
          <a:xfrm>
            <a:off x="2593975" y="2293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38" descr="Image result for reflex angle"/>
          <p:cNvSpPr>
            <a:spLocks noChangeAspect="1" noChangeArrowheads="1"/>
          </p:cNvSpPr>
          <p:nvPr/>
        </p:nvSpPr>
        <p:spPr bwMode="auto">
          <a:xfrm>
            <a:off x="2746375" y="2446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40" descr="Image result for reflex angle"/>
          <p:cNvSpPr>
            <a:spLocks noChangeAspect="1" noChangeArrowheads="1"/>
          </p:cNvSpPr>
          <p:nvPr/>
        </p:nvSpPr>
        <p:spPr bwMode="auto">
          <a:xfrm>
            <a:off x="2898775" y="2598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42" descr="Image result for reflex angle"/>
          <p:cNvSpPr>
            <a:spLocks noChangeAspect="1" noChangeArrowheads="1"/>
          </p:cNvSpPr>
          <p:nvPr/>
        </p:nvSpPr>
        <p:spPr bwMode="auto">
          <a:xfrm>
            <a:off x="3051175" y="2751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391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490" y="327546"/>
            <a:ext cx="11586949" cy="2923877"/>
          </a:xfrm>
          <a:prstGeom prst="rect">
            <a:avLst/>
          </a:prstGeom>
        </p:spPr>
        <p:txBody>
          <a:bodyPr wrap="square">
            <a:spAutoFit/>
          </a:bodyPr>
          <a:lstStyle/>
          <a:p>
            <a:pPr marL="457200" indent="-457200">
              <a:buFont typeface="Wingdings" panose="05000000000000000000" pitchFamily="2" charset="2"/>
              <a:buChar char="Ø"/>
            </a:pPr>
            <a:r>
              <a:rPr lang="en-US" sz="3600" b="1" dirty="0">
                <a:solidFill>
                  <a:srgbClr val="0070C0"/>
                </a:solidFill>
                <a:latin typeface="Times New Roman" pitchFamily="18" charset="0"/>
                <a:cs typeface="Times New Roman" pitchFamily="18" charset="0"/>
              </a:rPr>
              <a:t>There are 4 types of problems on clocks</a:t>
            </a:r>
            <a:r>
              <a:rPr lang="en-US" sz="3600" dirty="0" smtClean="0">
                <a:solidFill>
                  <a:srgbClr val="0070C0"/>
                </a:solidFill>
                <a:latin typeface="Times New Roman" pitchFamily="18" charset="0"/>
                <a:cs typeface="Times New Roman" pitchFamily="18" charset="0"/>
              </a:rPr>
              <a:t>:</a:t>
            </a:r>
          </a:p>
          <a:p>
            <a:endParaRPr lang="en-US" sz="3600" dirty="0" smtClean="0">
              <a:solidFill>
                <a:schemeClr val="tx1">
                  <a:lumMod val="95000"/>
                  <a:lumOff val="5000"/>
                </a:schemeClr>
              </a:solidFill>
              <a:latin typeface="Times New Roman" pitchFamily="18" charset="0"/>
              <a:cs typeface="Times New Roman" pitchFamily="18" charset="0"/>
            </a:endParaRPr>
          </a:p>
          <a:p>
            <a:r>
              <a:rPr lang="en-US" sz="2800" dirty="0" smtClean="0">
                <a:solidFill>
                  <a:schemeClr val="tx1">
                    <a:lumMod val="95000"/>
                    <a:lumOff val="5000"/>
                  </a:schemeClr>
                </a:solidFill>
                <a:latin typeface="Times New Roman" pitchFamily="18" charset="0"/>
                <a:cs typeface="Times New Roman" pitchFamily="18" charset="0"/>
              </a:rPr>
              <a:t>1</a:t>
            </a:r>
            <a:r>
              <a:rPr lang="en-US" sz="2800" dirty="0">
                <a:solidFill>
                  <a:schemeClr val="tx1">
                    <a:lumMod val="95000"/>
                    <a:lumOff val="5000"/>
                  </a:schemeClr>
                </a:solidFill>
                <a:latin typeface="Times New Roman" pitchFamily="18" charset="0"/>
                <a:cs typeface="Times New Roman" pitchFamily="18" charset="0"/>
              </a:rPr>
              <a:t>. To calculate the angle between the two hands when time is given. </a:t>
            </a:r>
            <a:endParaRPr lang="en-US" sz="2800" dirty="0" smtClean="0">
              <a:solidFill>
                <a:schemeClr val="tx1">
                  <a:lumMod val="95000"/>
                  <a:lumOff val="5000"/>
                </a:schemeClr>
              </a:solidFill>
              <a:latin typeface="Times New Roman" pitchFamily="18" charset="0"/>
              <a:cs typeface="Times New Roman" pitchFamily="18" charset="0"/>
            </a:endParaRPr>
          </a:p>
          <a:p>
            <a:r>
              <a:rPr lang="en-US" sz="2800" dirty="0" smtClean="0">
                <a:solidFill>
                  <a:schemeClr val="tx1">
                    <a:lumMod val="95000"/>
                    <a:lumOff val="5000"/>
                  </a:schemeClr>
                </a:solidFill>
                <a:latin typeface="Times New Roman" pitchFamily="18" charset="0"/>
                <a:cs typeface="Times New Roman" pitchFamily="18" charset="0"/>
              </a:rPr>
              <a:t>2</a:t>
            </a:r>
            <a:r>
              <a:rPr lang="en-US" sz="2800" dirty="0">
                <a:solidFill>
                  <a:schemeClr val="tx1">
                    <a:lumMod val="95000"/>
                    <a:lumOff val="5000"/>
                  </a:schemeClr>
                </a:solidFill>
                <a:latin typeface="Times New Roman" pitchFamily="18" charset="0"/>
                <a:cs typeface="Times New Roman" pitchFamily="18" charset="0"/>
              </a:rPr>
              <a:t>. To calculate the time when both the hands will be at some angle. </a:t>
            </a:r>
            <a:endParaRPr lang="en-US" sz="2800" dirty="0" smtClean="0">
              <a:solidFill>
                <a:schemeClr val="tx1">
                  <a:lumMod val="95000"/>
                  <a:lumOff val="5000"/>
                </a:schemeClr>
              </a:solidFill>
              <a:latin typeface="Times New Roman" pitchFamily="18" charset="0"/>
              <a:cs typeface="Times New Roman" pitchFamily="18" charset="0"/>
            </a:endParaRPr>
          </a:p>
          <a:p>
            <a:r>
              <a:rPr lang="en-US" sz="2800" dirty="0" smtClean="0">
                <a:solidFill>
                  <a:schemeClr val="tx1">
                    <a:lumMod val="95000"/>
                    <a:lumOff val="5000"/>
                  </a:schemeClr>
                </a:solidFill>
                <a:latin typeface="Times New Roman" pitchFamily="18" charset="0"/>
                <a:cs typeface="Times New Roman" pitchFamily="18" charset="0"/>
              </a:rPr>
              <a:t>3</a:t>
            </a:r>
            <a:r>
              <a:rPr lang="en-US" sz="2800" dirty="0">
                <a:solidFill>
                  <a:schemeClr val="tx1">
                    <a:lumMod val="95000"/>
                    <a:lumOff val="5000"/>
                  </a:schemeClr>
                </a:solidFill>
                <a:latin typeface="Times New Roman" pitchFamily="18" charset="0"/>
                <a:cs typeface="Times New Roman" pitchFamily="18" charset="0"/>
              </a:rPr>
              <a:t>. Concept of slow and fast </a:t>
            </a:r>
            <a:r>
              <a:rPr lang="en-US" sz="2800" dirty="0" smtClean="0">
                <a:solidFill>
                  <a:schemeClr val="tx1">
                    <a:lumMod val="95000"/>
                    <a:lumOff val="5000"/>
                  </a:schemeClr>
                </a:solidFill>
                <a:latin typeface="Times New Roman" pitchFamily="18" charset="0"/>
                <a:cs typeface="Times New Roman" pitchFamily="18" charset="0"/>
              </a:rPr>
              <a:t>clocks/ Overall gain or loss.</a:t>
            </a:r>
          </a:p>
          <a:p>
            <a:r>
              <a:rPr lang="en-US" sz="2800" dirty="0" smtClean="0">
                <a:solidFill>
                  <a:schemeClr val="tx1">
                    <a:lumMod val="95000"/>
                    <a:lumOff val="5000"/>
                  </a:schemeClr>
                </a:solidFill>
                <a:latin typeface="Times New Roman" pitchFamily="18" charset="0"/>
                <a:cs typeface="Times New Roman" pitchFamily="18" charset="0"/>
              </a:rPr>
              <a:t>4</a:t>
            </a:r>
            <a:r>
              <a:rPr lang="en-US" sz="2800" dirty="0">
                <a:solidFill>
                  <a:schemeClr val="tx1">
                    <a:lumMod val="95000"/>
                    <a:lumOff val="5000"/>
                  </a:schemeClr>
                </a:solidFill>
                <a:latin typeface="Times New Roman" pitchFamily="18" charset="0"/>
                <a:cs typeface="Times New Roman" pitchFamily="18" charset="0"/>
              </a:rPr>
              <a:t>. </a:t>
            </a:r>
            <a:r>
              <a:rPr lang="en-US" sz="2800" dirty="0" smtClean="0">
                <a:solidFill>
                  <a:schemeClr val="tx1">
                    <a:lumMod val="95000"/>
                    <a:lumOff val="5000"/>
                  </a:schemeClr>
                </a:solidFill>
                <a:latin typeface="Times New Roman" pitchFamily="18" charset="0"/>
                <a:cs typeface="Times New Roman" pitchFamily="18" charset="0"/>
              </a:rPr>
              <a:t>Mirror Image.</a:t>
            </a:r>
            <a:endParaRPr lang="en-US" sz="28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9023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022" y="138233"/>
            <a:ext cx="10158046" cy="1077218"/>
          </a:xfrm>
          <a:prstGeom prst="rect">
            <a:avLst/>
          </a:prstGeom>
        </p:spPr>
        <p:txBody>
          <a:bodyPr wrap="square">
            <a:spAutoFit/>
          </a:bodyPr>
          <a:lstStyle/>
          <a:p>
            <a:r>
              <a:rPr lang="en-US" sz="3200" b="1" dirty="0" smtClean="0">
                <a:solidFill>
                  <a:srgbClr val="0070C0"/>
                </a:solidFill>
                <a:latin typeface="Times New Roman" pitchFamily="18" charset="0"/>
                <a:cs typeface="Times New Roman" pitchFamily="18" charset="0"/>
              </a:rPr>
              <a:t>1. To calculate the angle between the two hands when time is given. </a:t>
            </a:r>
            <a:endParaRPr lang="en-US" sz="3200" b="1" dirty="0">
              <a:solidFill>
                <a:srgbClr val="0070C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507022" y="1377336"/>
                <a:ext cx="11298291" cy="3651128"/>
              </a:xfrm>
              <a:prstGeom prst="rect">
                <a:avLst/>
              </a:prstGeom>
            </p:spPr>
            <p:txBody>
              <a:bodyPr wrap="square">
                <a:spAutoFit/>
              </a:bodyPr>
              <a:lstStyle/>
              <a:p>
                <a:pPr marL="457200" indent="-457200">
                  <a:buFont typeface="Wingdings" panose="05000000000000000000" pitchFamily="2" charset="2"/>
                  <a:buChar char="Ø"/>
                </a:pPr>
                <a:r>
                  <a:rPr lang="en-US" sz="2800" b="1" dirty="0" smtClean="0">
                    <a:latin typeface="Times New Roman" pitchFamily="18" charset="0"/>
                    <a:cs typeface="Times New Roman" pitchFamily="18" charset="0"/>
                  </a:rPr>
                  <a:t>Calculating the angle</a:t>
                </a:r>
                <a:r>
                  <a:rPr lang="en-US" sz="28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The angle between the two hands is given by the following formula </a:t>
                </a:r>
                <a:endParaRPr lang="en-US" sz="2400" b="1" dirty="0" smtClean="0">
                  <a:latin typeface="Times New Roman" pitchFamily="18" charset="0"/>
                  <a:cs typeface="Times New Roman" pitchFamily="18" charset="0"/>
                </a:endParaRPr>
              </a:p>
              <a:p>
                <a:endParaRPr lang="en-US" sz="28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Angle between H and M =|(H*30)-(M*</a:t>
                </a:r>
                <a14:m>
                  <m:oMath xmlns:m="http://schemas.openxmlformats.org/officeDocument/2006/math">
                    <m:f>
                      <m:fPr>
                        <m:ctrlPr>
                          <a:rPr lang="en-US" sz="2400" b="1" i="1" smtClean="0">
                            <a:latin typeface="Cambria Math"/>
                            <a:cs typeface="Times New Roman" pitchFamily="18" charset="0"/>
                          </a:rPr>
                        </m:ctrlPr>
                      </m:fPr>
                      <m:num>
                        <m:r>
                          <a:rPr lang="en-US" sz="2400" b="1" i="1" smtClean="0">
                            <a:latin typeface="Cambria Math"/>
                            <a:cs typeface="Times New Roman" pitchFamily="18" charset="0"/>
                          </a:rPr>
                          <m:t>𝟏𝟏</m:t>
                        </m:r>
                      </m:num>
                      <m:den>
                        <m:r>
                          <a:rPr lang="en-US" sz="2400" b="1" i="1" smtClean="0">
                            <a:latin typeface="Cambria Math"/>
                            <a:cs typeface="Times New Roman" pitchFamily="18" charset="0"/>
                          </a:rPr>
                          <m:t>𝟐</m:t>
                        </m:r>
                      </m:den>
                    </m:f>
                  </m:oMath>
                </a14:m>
                <a:r>
                  <a:rPr lang="en-US" sz="2400" b="1"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Where H → Hour reading   &amp; M → Minute reading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Time taken by minute hand to overtake hour hand = </a:t>
                </a:r>
                <a14:m>
                  <m:oMath xmlns:m="http://schemas.openxmlformats.org/officeDocument/2006/math">
                    <m:f>
                      <m:fPr>
                        <m:ctrlPr>
                          <a:rPr lang="en-US" sz="2400" i="1" smtClean="0">
                            <a:latin typeface="Cambria Math"/>
                            <a:cs typeface="Times New Roman" pitchFamily="18" charset="0"/>
                          </a:rPr>
                        </m:ctrlPr>
                      </m:fPr>
                      <m:num>
                        <m:r>
                          <a:rPr lang="en-US" sz="2400" b="0" i="1" smtClean="0">
                            <a:latin typeface="Cambria Math"/>
                            <a:cs typeface="Times New Roman" pitchFamily="18" charset="0"/>
                          </a:rPr>
                          <m:t>𝐷𝑖𝑠𝑡𝑎𝑛𝑐𝑒</m:t>
                        </m:r>
                      </m:num>
                      <m:den>
                        <m:r>
                          <a:rPr lang="en-US" sz="2400" b="0" i="1" smtClean="0">
                            <a:latin typeface="Cambria Math"/>
                            <a:cs typeface="Times New Roman" pitchFamily="18" charset="0"/>
                          </a:rPr>
                          <m:t>𝑅𝑒𝑙𝑎𝑡𝑖𝑣𝑒</m:t>
                        </m:r>
                        <m:r>
                          <a:rPr lang="en-US" sz="2400" b="0" i="1" smtClean="0">
                            <a:latin typeface="Cambria Math"/>
                            <a:cs typeface="Times New Roman" pitchFamily="18" charset="0"/>
                          </a:rPr>
                          <m:t> </m:t>
                        </m:r>
                        <m:r>
                          <a:rPr lang="en-US" sz="2400" b="0" i="1" smtClean="0">
                            <a:latin typeface="Cambria Math"/>
                            <a:cs typeface="Times New Roman" pitchFamily="18" charset="0"/>
                          </a:rPr>
                          <m:t>𝑆𝑝𝑒𝑒𝑑</m:t>
                        </m:r>
                      </m:den>
                    </m:f>
                  </m:oMath>
                </a14:m>
                <a:r>
                  <a:rPr lang="en-US" sz="2400" b="1" dirty="0" smtClean="0">
                    <a:latin typeface="Times New Roman" pitchFamily="18" charset="0"/>
                    <a:cs typeface="Times New Roman" pitchFamily="18" charset="0"/>
                  </a:rPr>
                  <a:t> = </a:t>
                </a:r>
                <a14:m>
                  <m:oMath xmlns:m="http://schemas.openxmlformats.org/officeDocument/2006/math">
                    <m:f>
                      <m:fPr>
                        <m:ctrlPr>
                          <a:rPr lang="en-US" sz="2400" b="1" i="1" smtClean="0">
                            <a:latin typeface="Cambria Math"/>
                            <a:cs typeface="Times New Roman" pitchFamily="18" charset="0"/>
                          </a:rPr>
                        </m:ctrlPr>
                      </m:fPr>
                      <m:num>
                        <m:r>
                          <a:rPr lang="en-US" sz="2400" b="1" i="1" smtClean="0">
                            <a:latin typeface="Cambria Math"/>
                            <a:cs typeface="Times New Roman" pitchFamily="18" charset="0"/>
                          </a:rPr>
                          <m:t>𝟑𝟔𝟎</m:t>
                        </m:r>
                      </m:num>
                      <m:den>
                        <m:f>
                          <m:fPr>
                            <m:ctrlPr>
                              <a:rPr lang="en-US" sz="2400" b="1" i="1" smtClean="0">
                                <a:latin typeface="Cambria Math"/>
                                <a:cs typeface="Times New Roman" pitchFamily="18" charset="0"/>
                              </a:rPr>
                            </m:ctrlPr>
                          </m:fPr>
                          <m:num>
                            <m:r>
                              <a:rPr lang="en-US" sz="2400" b="1" i="1" smtClean="0">
                                <a:latin typeface="Cambria Math"/>
                                <a:cs typeface="Times New Roman" pitchFamily="18" charset="0"/>
                              </a:rPr>
                              <m:t>𝟏𝟏</m:t>
                            </m:r>
                          </m:num>
                          <m:den>
                            <m:r>
                              <a:rPr lang="en-US" sz="2400" b="1" i="1" smtClean="0">
                                <a:latin typeface="Cambria Math"/>
                                <a:cs typeface="Times New Roman" pitchFamily="18" charset="0"/>
                              </a:rPr>
                              <m:t>𝟐</m:t>
                            </m:r>
                          </m:den>
                        </m:f>
                      </m:den>
                    </m:f>
                  </m:oMath>
                </a14:m>
                <a:r>
                  <a:rPr lang="en-US" sz="2400" b="1" dirty="0" smtClean="0">
                    <a:latin typeface="Times New Roman" pitchFamily="18" charset="0"/>
                    <a:cs typeface="Times New Roman" pitchFamily="18" charset="0"/>
                  </a:rPr>
                  <a:t> = 65</a:t>
                </a:r>
                <a14:m>
                  <m:oMath xmlns:m="http://schemas.openxmlformats.org/officeDocument/2006/math">
                    <m:f>
                      <m:fPr>
                        <m:ctrlPr>
                          <a:rPr lang="en-US" sz="2400" b="1" i="1" smtClean="0">
                            <a:latin typeface="Cambria Math"/>
                            <a:cs typeface="Times New Roman" pitchFamily="18" charset="0"/>
                          </a:rPr>
                        </m:ctrlPr>
                      </m:fPr>
                      <m:num>
                        <m:r>
                          <a:rPr lang="en-US" sz="2400" b="1" i="1" smtClean="0">
                            <a:latin typeface="Cambria Math"/>
                            <a:cs typeface="Times New Roman" pitchFamily="18" charset="0"/>
                          </a:rPr>
                          <m:t>𝟓</m:t>
                        </m:r>
                      </m:num>
                      <m:den>
                        <m:r>
                          <a:rPr lang="en-US" sz="2400" b="1" i="1" smtClean="0">
                            <a:latin typeface="Cambria Math"/>
                            <a:cs typeface="Times New Roman" pitchFamily="18" charset="0"/>
                          </a:rPr>
                          <m:t>𝟏𝟏</m:t>
                        </m:r>
                      </m:den>
                    </m:f>
                  </m:oMath>
                </a14:m>
                <a:r>
                  <a:rPr lang="en-US" sz="2400" b="1" dirty="0" smtClean="0">
                    <a:latin typeface="Times New Roman" pitchFamily="18" charset="0"/>
                    <a:cs typeface="Times New Roman" pitchFamily="18" charset="0"/>
                  </a:rPr>
                  <a:t> minutes</a:t>
                </a:r>
                <a:endParaRPr lang="en-US" sz="1600" dirty="0">
                  <a:latin typeface="Times New Roman" pitchFamily="18" charset="0"/>
                  <a:cs typeface="Times New Roman"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507022" y="1377336"/>
                <a:ext cx="11298291" cy="3651128"/>
              </a:xfrm>
              <a:prstGeom prst="rect">
                <a:avLst/>
              </a:prstGeom>
              <a:blipFill rotWithShape="1">
                <a:blip r:embed="rId2"/>
                <a:stretch>
                  <a:fillRect l="-917" t="-1669"/>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899" y="734786"/>
            <a:ext cx="10805858" cy="5693866"/>
          </a:xfrm>
          <a:prstGeom prst="rect">
            <a:avLst/>
          </a:prstGeom>
        </p:spPr>
        <p:txBody>
          <a:bodyPr wrap="square">
            <a:spAutoFit/>
          </a:bodyPr>
          <a:lstStyle/>
          <a:p>
            <a:r>
              <a:rPr lang="en-US" sz="2800" dirty="0" smtClean="0">
                <a:solidFill>
                  <a:srgbClr val="2A2A2A"/>
                </a:solidFill>
                <a:latin typeface="Times New Roman" pitchFamily="18" charset="0"/>
                <a:cs typeface="Times New Roman" pitchFamily="18" charset="0"/>
              </a:rPr>
              <a:t>1. At </a:t>
            </a:r>
            <a:r>
              <a:rPr lang="en-US" sz="2800" dirty="0">
                <a:solidFill>
                  <a:srgbClr val="2A2A2A"/>
                </a:solidFill>
                <a:latin typeface="Times New Roman" pitchFamily="18" charset="0"/>
                <a:cs typeface="Times New Roman" pitchFamily="18" charset="0"/>
              </a:rPr>
              <a:t>3.40, the hour hand and the minute hand of a clock form an angle of</a:t>
            </a:r>
            <a:r>
              <a:rPr lang="en-US" sz="2800" dirty="0" smtClean="0">
                <a:solidFill>
                  <a:srgbClr val="2A2A2A"/>
                </a:solidFill>
                <a:latin typeface="Times New Roman" pitchFamily="18" charset="0"/>
                <a:cs typeface="Times New Roman" pitchFamily="18" charset="0"/>
              </a:rPr>
              <a:t>:</a:t>
            </a:r>
          </a:p>
          <a:p>
            <a:pPr marL="342900" indent="-342900">
              <a:buAutoNum type="alphaUcPeriod"/>
            </a:pPr>
            <a:r>
              <a:rPr lang="en-US" sz="2800" dirty="0" smtClean="0">
                <a:latin typeface="Times New Roman" pitchFamily="18" charset="0"/>
                <a:cs typeface="Times New Roman" pitchFamily="18" charset="0"/>
              </a:rPr>
              <a:t>110   		B</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120		C</a:t>
            </a:r>
            <a:r>
              <a:rPr lang="en-US" sz="2800" dirty="0">
                <a:latin typeface="Times New Roman" pitchFamily="18" charset="0"/>
                <a:cs typeface="Times New Roman" pitchFamily="18" charset="0"/>
              </a:rPr>
              <a:t>. 130  </a:t>
            </a:r>
            <a:r>
              <a:rPr lang="en-US" sz="2800" dirty="0" smtClean="0">
                <a:latin typeface="Times New Roman" pitchFamily="18" charset="0"/>
                <a:cs typeface="Times New Roman" pitchFamily="18" charset="0"/>
              </a:rPr>
              <a:t>		D</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140</a:t>
            </a:r>
          </a:p>
          <a:p>
            <a:r>
              <a:rPr lang="en-US" sz="2800" dirty="0" smtClean="0">
                <a:latin typeface="Times New Roman" pitchFamily="18" charset="0"/>
                <a:cs typeface="Times New Roman" pitchFamily="18" charset="0"/>
              </a:rPr>
              <a:t>Answer: C</a:t>
            </a:r>
          </a:p>
          <a:p>
            <a:endParaRPr lang="en-US" sz="2800" dirty="0">
              <a:latin typeface="Times New Roman" pitchFamily="18" charset="0"/>
              <a:cs typeface="Times New Roman" pitchFamily="18" charset="0"/>
            </a:endParaRPr>
          </a:p>
          <a:p>
            <a:pPr algn="just"/>
            <a:r>
              <a:rPr lang="en-US" sz="2800" dirty="0">
                <a:solidFill>
                  <a:schemeClr val="tx1">
                    <a:lumMod val="95000"/>
                    <a:lumOff val="5000"/>
                  </a:schemeClr>
                </a:solidFill>
                <a:latin typeface="Times New Roman" pitchFamily="18" charset="0"/>
                <a:cs typeface="Times New Roman" pitchFamily="18" charset="0"/>
              </a:rPr>
              <a:t>2. An accurate clock shows 8 o’clock in the morning. Through how may degrees will the hour hand rotate when the clock shows 2 o’clock in the afternoon?</a:t>
            </a:r>
          </a:p>
          <a:p>
            <a:pPr algn="just"/>
            <a:r>
              <a:rPr lang="en-US" sz="2800" dirty="0" smtClean="0">
                <a:solidFill>
                  <a:schemeClr val="tx1">
                    <a:lumMod val="95000"/>
                    <a:lumOff val="5000"/>
                  </a:schemeClr>
                </a:solidFill>
                <a:latin typeface="Times New Roman" pitchFamily="18" charset="0"/>
                <a:cs typeface="Times New Roman" pitchFamily="18" charset="0"/>
              </a:rPr>
              <a:t>A.144</a:t>
            </a:r>
            <a:r>
              <a:rPr lang="en-US" sz="2800" dirty="0">
                <a:solidFill>
                  <a:schemeClr val="tx1">
                    <a:lumMod val="95000"/>
                    <a:lumOff val="5000"/>
                  </a:schemeClr>
                </a:solidFill>
                <a:latin typeface="Times New Roman" pitchFamily="18" charset="0"/>
                <a:cs typeface="Times New Roman" pitchFamily="18" charset="0"/>
              </a:rPr>
              <a:t>°   </a:t>
            </a:r>
            <a:r>
              <a:rPr lang="en-US" sz="2800" dirty="0" smtClean="0">
                <a:solidFill>
                  <a:schemeClr val="tx1">
                    <a:lumMod val="95000"/>
                    <a:lumOff val="5000"/>
                  </a:schemeClr>
                </a:solidFill>
                <a:latin typeface="Times New Roman" pitchFamily="18" charset="0"/>
                <a:cs typeface="Times New Roman" pitchFamily="18" charset="0"/>
              </a:rPr>
              <a:t>		B.150</a:t>
            </a:r>
            <a:r>
              <a:rPr lang="en-US" sz="2800" dirty="0">
                <a:solidFill>
                  <a:schemeClr val="tx1">
                    <a:lumMod val="95000"/>
                    <a:lumOff val="5000"/>
                  </a:schemeClr>
                </a:solidFill>
                <a:latin typeface="Times New Roman" pitchFamily="18" charset="0"/>
                <a:cs typeface="Times New Roman" pitchFamily="18" charset="0"/>
              </a:rPr>
              <a:t>°   </a:t>
            </a:r>
            <a:r>
              <a:rPr lang="en-US" sz="2800" dirty="0" smtClean="0">
                <a:solidFill>
                  <a:schemeClr val="tx1">
                    <a:lumMod val="95000"/>
                    <a:lumOff val="5000"/>
                  </a:schemeClr>
                </a:solidFill>
                <a:latin typeface="Times New Roman" pitchFamily="18" charset="0"/>
                <a:cs typeface="Times New Roman" pitchFamily="18" charset="0"/>
              </a:rPr>
              <a:t>		C.168</a:t>
            </a:r>
            <a:r>
              <a:rPr lang="en-US" sz="2800" dirty="0">
                <a:solidFill>
                  <a:schemeClr val="tx1">
                    <a:lumMod val="95000"/>
                    <a:lumOff val="5000"/>
                  </a:schemeClr>
                </a:solidFill>
                <a:latin typeface="Times New Roman" pitchFamily="18" charset="0"/>
                <a:cs typeface="Times New Roman" pitchFamily="18" charset="0"/>
              </a:rPr>
              <a:t>°  </a:t>
            </a:r>
            <a:r>
              <a:rPr lang="en-US" sz="2800" dirty="0" smtClean="0">
                <a:solidFill>
                  <a:schemeClr val="tx1">
                    <a:lumMod val="95000"/>
                    <a:lumOff val="5000"/>
                  </a:schemeClr>
                </a:solidFill>
                <a:latin typeface="Times New Roman" pitchFamily="18" charset="0"/>
                <a:cs typeface="Times New Roman" pitchFamily="18" charset="0"/>
              </a:rPr>
              <a:t>		D.180</a:t>
            </a:r>
            <a:r>
              <a:rPr lang="en-US" sz="2800" dirty="0">
                <a:solidFill>
                  <a:schemeClr val="tx1">
                    <a:lumMod val="95000"/>
                    <a:lumOff val="5000"/>
                  </a:schemeClr>
                </a:solidFill>
                <a:latin typeface="Times New Roman" pitchFamily="18" charset="0"/>
                <a:cs typeface="Times New Roman" pitchFamily="18" charset="0"/>
              </a:rPr>
              <a:t>°</a:t>
            </a:r>
          </a:p>
          <a:p>
            <a:pPr algn="just"/>
            <a:r>
              <a:rPr lang="en-US" sz="2800" dirty="0" smtClean="0">
                <a:solidFill>
                  <a:schemeClr val="tx1">
                    <a:lumMod val="95000"/>
                    <a:lumOff val="5000"/>
                  </a:schemeClr>
                </a:solidFill>
                <a:latin typeface="Times New Roman" pitchFamily="18" charset="0"/>
                <a:cs typeface="Times New Roman" pitchFamily="18" charset="0"/>
              </a:rPr>
              <a:t>Answer: D</a:t>
            </a:r>
          </a:p>
          <a:p>
            <a:pPr algn="just"/>
            <a:endParaRPr lang="en-US" sz="2800" dirty="0">
              <a:solidFill>
                <a:schemeClr val="tx1">
                  <a:lumMod val="95000"/>
                  <a:lumOff val="5000"/>
                </a:schemeClr>
              </a:solidFill>
              <a:latin typeface="Times New Roman" pitchFamily="18" charset="0"/>
              <a:cs typeface="Times New Roman" pitchFamily="18" charset="0"/>
            </a:endParaRPr>
          </a:p>
          <a:p>
            <a:r>
              <a:rPr lang="en-US" sz="2800" dirty="0">
                <a:solidFill>
                  <a:srgbClr val="000000"/>
                </a:solidFill>
                <a:latin typeface="Times New Roman" pitchFamily="18" charset="0"/>
                <a:cs typeface="Times New Roman" pitchFamily="18" charset="0"/>
              </a:rPr>
              <a:t>3. The reflex angle between the hands of a clock at 10.25 is:</a:t>
            </a:r>
          </a:p>
          <a:p>
            <a:pPr marL="342900" indent="-342900">
              <a:buAutoNum type="alphaUcPeriod"/>
            </a:pPr>
            <a:r>
              <a:rPr lang="en-US" sz="2800" dirty="0" smtClean="0">
                <a:latin typeface="Times New Roman" pitchFamily="18" charset="0"/>
                <a:cs typeface="Times New Roman" pitchFamily="18" charset="0"/>
              </a:rPr>
              <a:t>180</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B.192.5°   		C</a:t>
            </a:r>
            <a:r>
              <a:rPr lang="en-US" sz="2800" dirty="0">
                <a:latin typeface="Times New Roman" pitchFamily="18" charset="0"/>
                <a:cs typeface="Times New Roman" pitchFamily="18" charset="0"/>
              </a:rPr>
              <a:t>. 195°  </a:t>
            </a:r>
            <a:r>
              <a:rPr lang="en-US" sz="2800" dirty="0" smtClean="0">
                <a:latin typeface="Times New Roman" pitchFamily="18" charset="0"/>
                <a:cs typeface="Times New Roman" pitchFamily="18" charset="0"/>
              </a:rPr>
              <a:t>		D.197.5°</a:t>
            </a:r>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Answer: D</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35244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855" y="525685"/>
            <a:ext cx="11137060" cy="1815882"/>
          </a:xfrm>
          <a:prstGeom prst="rect">
            <a:avLst/>
          </a:prstGeom>
        </p:spPr>
        <p:txBody>
          <a:bodyPr wrap="square">
            <a:spAutoFit/>
          </a:bodyPr>
          <a:lstStyle/>
          <a:p>
            <a:r>
              <a:rPr lang="en-US" sz="2800" dirty="0" smtClean="0">
                <a:latin typeface="Times New Roman" pitchFamily="18" charset="0"/>
                <a:cs typeface="Times New Roman" pitchFamily="18" charset="0"/>
              </a:rPr>
              <a:t>4</a:t>
            </a:r>
            <a:r>
              <a:rPr lang="en-US" sz="2800" dirty="0">
                <a:latin typeface="Times New Roman" pitchFamily="18" charset="0"/>
                <a:cs typeface="Times New Roman" pitchFamily="18" charset="0"/>
              </a:rPr>
              <a:t>. The angle between the minute hand and the hour hand of a clock when the time is 4.20, is:</a:t>
            </a:r>
          </a:p>
          <a:p>
            <a:r>
              <a:rPr lang="en-US" sz="2800" dirty="0" smtClean="0">
                <a:latin typeface="Times New Roman" pitchFamily="18" charset="0"/>
                <a:cs typeface="Times New Roman" pitchFamily="18" charset="0"/>
              </a:rPr>
              <a:t>A.0°			B.10°           		   C.5°        		D.20°</a:t>
            </a:r>
          </a:p>
          <a:p>
            <a:r>
              <a:rPr lang="en-US" sz="2800" dirty="0" smtClean="0">
                <a:latin typeface="Times New Roman" pitchFamily="18" charset="0"/>
                <a:cs typeface="Times New Roman" pitchFamily="18" charset="0"/>
              </a:rPr>
              <a:t>Answer: B</a:t>
            </a:r>
          </a:p>
        </p:txBody>
      </p:sp>
    </p:spTree>
    <p:extLst>
      <p:ext uri="{BB962C8B-B14F-4D97-AF65-F5344CB8AC3E}">
        <p14:creationId xmlns:p14="http://schemas.microsoft.com/office/powerpoint/2010/main" val="291682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713857" y="468378"/>
                <a:ext cx="10828250" cy="4334456"/>
              </a:xfrm>
              <a:prstGeom prst="rect">
                <a:avLst/>
              </a:prstGeom>
            </p:spPr>
            <p:txBody>
              <a:bodyPr wrap="square">
                <a:spAutoFit/>
              </a:bodyPr>
              <a:lstStyle/>
              <a:p>
                <a:pPr marL="457200" indent="-457200">
                  <a:buFont typeface="Wingdings" panose="05000000000000000000" pitchFamily="2" charset="2"/>
                  <a:buChar char="Ø"/>
                </a:pPr>
                <a:r>
                  <a:rPr lang="en-US" sz="2800" b="1" dirty="0" smtClean="0">
                    <a:solidFill>
                      <a:srgbClr val="0070C0"/>
                    </a:solidFill>
                    <a:latin typeface="Times New Roman" pitchFamily="18" charset="0"/>
                    <a:cs typeface="Times New Roman" pitchFamily="18" charset="0"/>
                  </a:rPr>
                  <a:t>Calculating the time:</a:t>
                </a:r>
              </a:p>
              <a:p>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calculate the time when both the hands will be at some angle </a:t>
                </a: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In one minute the net gain of minute hand over hour hand </a:t>
                </a:r>
                <a:r>
                  <a:rPr lang="en-US" sz="2400" dirty="0" smtClean="0">
                    <a:latin typeface="Times New Roman" pitchFamily="18" charset="0"/>
                    <a:cs typeface="Times New Roman" pitchFamily="18" charset="0"/>
                  </a:rPr>
                  <a:t>= (6-0.5) = 5.5 or (11.5)°</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the gain </a:t>
                </a:r>
                <a:r>
                  <a:rPr lang="en-US" sz="2400" dirty="0" smtClean="0">
                    <a:latin typeface="Times New Roman" pitchFamily="18" charset="0"/>
                    <a:cs typeface="Times New Roman" pitchFamily="18" charset="0"/>
                  </a:rPr>
                  <a:t>is (11.5)° </a:t>
                </a:r>
                <a:r>
                  <a:rPr lang="en-US" sz="2400" dirty="0">
                    <a:latin typeface="Times New Roman" pitchFamily="18" charset="0"/>
                    <a:cs typeface="Times New Roman" pitchFamily="18" charset="0"/>
                  </a:rPr>
                  <a:t>then the time is 1 min.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the gain is </a:t>
                </a:r>
                <a:r>
                  <a:rPr lang="en-US" sz="2400" dirty="0" smtClean="0">
                    <a:latin typeface="Times New Roman" pitchFamily="18" charset="0"/>
                    <a:cs typeface="Times New Roman" pitchFamily="18" charset="0"/>
                  </a:rPr>
                  <a:t>1° then </a:t>
                </a:r>
                <a:r>
                  <a:rPr lang="en-US" sz="2400" dirty="0">
                    <a:latin typeface="Times New Roman" pitchFamily="18" charset="0"/>
                    <a:cs typeface="Times New Roman" pitchFamily="18" charset="0"/>
                  </a:rPr>
                  <a:t>the time </a:t>
                </a:r>
                <a:r>
                  <a:rPr lang="en-US" sz="2400" dirty="0" smtClean="0">
                    <a:latin typeface="Times New Roman" pitchFamily="18" charset="0"/>
                    <a:cs typeface="Times New Roman" pitchFamily="18" charset="0"/>
                  </a:rPr>
                  <a:t>is </a:t>
                </a:r>
                <a14:m>
                  <m:oMath xmlns:m="http://schemas.openxmlformats.org/officeDocument/2006/math">
                    <m:f>
                      <m:fPr>
                        <m:ctrlPr>
                          <a:rPr lang="en-US" sz="2400" b="1" i="1">
                            <a:latin typeface="Cambria Math"/>
                            <a:cs typeface="Times New Roman" pitchFamily="18" charset="0"/>
                          </a:rPr>
                        </m:ctrlPr>
                      </m:fPr>
                      <m:num>
                        <m:r>
                          <a:rPr lang="en-US" sz="2400" b="1" i="1">
                            <a:latin typeface="Cambria Math"/>
                            <a:cs typeface="Times New Roman" pitchFamily="18" charset="0"/>
                          </a:rPr>
                          <m:t>𝟐</m:t>
                        </m:r>
                      </m:num>
                      <m:den>
                        <m:r>
                          <a:rPr lang="en-US" sz="2400" b="1" i="1">
                            <a:latin typeface="Cambria Math"/>
                            <a:cs typeface="Times New Roman" pitchFamily="18" charset="0"/>
                          </a:rPr>
                          <m:t>𝟏𝟏</m:t>
                        </m:r>
                      </m:den>
                    </m:f>
                  </m:oMath>
                </a14:m>
                <a:r>
                  <a:rPr lang="en-US" sz="2400" dirty="0" smtClean="0">
                    <a:latin typeface="Times New Roman" pitchFamily="18" charset="0"/>
                    <a:cs typeface="Times New Roman" pitchFamily="18" charset="0"/>
                  </a:rPr>
                  <a:t>  min</a:t>
                </a:r>
              </a:p>
              <a:p>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the gain is </a:t>
                </a:r>
                <a:r>
                  <a:rPr lang="en-US" sz="2400" dirty="0" smtClean="0">
                    <a:latin typeface="Times New Roman" pitchFamily="18" charset="0"/>
                    <a:cs typeface="Times New Roman" pitchFamily="18" charset="0"/>
                  </a:rPr>
                  <a:t>x° </a:t>
                </a:r>
                <a:r>
                  <a:rPr lang="en-US" sz="2400" dirty="0">
                    <a:latin typeface="Times New Roman" pitchFamily="18" charset="0"/>
                    <a:cs typeface="Times New Roman" pitchFamily="18" charset="0"/>
                  </a:rPr>
                  <a:t>then the time </a:t>
                </a:r>
                <a:r>
                  <a:rPr lang="en-US" sz="2400" dirty="0" smtClean="0">
                    <a:latin typeface="Times New Roman" pitchFamily="18" charset="0"/>
                    <a:cs typeface="Times New Roman" pitchFamily="18" charset="0"/>
                  </a:rPr>
                  <a:t>is </a:t>
                </a:r>
                <a14:m>
                  <m:oMath xmlns:m="http://schemas.openxmlformats.org/officeDocument/2006/math">
                    <m:f>
                      <m:fPr>
                        <m:ctrlPr>
                          <a:rPr lang="en-US" sz="2400" b="1" i="1">
                            <a:latin typeface="Cambria Math"/>
                            <a:cs typeface="Times New Roman" pitchFamily="18" charset="0"/>
                          </a:rPr>
                        </m:ctrlPr>
                      </m:fPr>
                      <m:num>
                        <m:r>
                          <a:rPr lang="en-US" sz="2400" b="1" i="1">
                            <a:latin typeface="Cambria Math"/>
                            <a:cs typeface="Times New Roman" pitchFamily="18" charset="0"/>
                          </a:rPr>
                          <m:t>𝟐</m:t>
                        </m:r>
                      </m:num>
                      <m:den>
                        <m:r>
                          <a:rPr lang="en-US" sz="2400" b="1" i="1">
                            <a:latin typeface="Cambria Math"/>
                            <a:cs typeface="Times New Roman" pitchFamily="18" charset="0"/>
                          </a:rPr>
                          <m:t>𝟏𝟏</m:t>
                        </m:r>
                      </m:den>
                    </m:f>
                    <m:r>
                      <a:rPr lang="en-US" sz="2400" b="1" i="1">
                        <a:latin typeface="Cambria Math"/>
                        <a:cs typeface="Times New Roman" pitchFamily="18" charset="0"/>
                      </a:rPr>
                      <m:t> </m:t>
                    </m:r>
                  </m:oMath>
                </a14:m>
                <a:r>
                  <a:rPr lang="en-US" sz="2400" dirty="0" smtClean="0">
                    <a:latin typeface="Times New Roman" pitchFamily="18" charset="0"/>
                    <a:cs typeface="Times New Roman" pitchFamily="18" charset="0"/>
                  </a:rPr>
                  <a:t>*x min </a:t>
                </a:r>
              </a:p>
              <a:p>
                <a:endParaRPr lang="en-US" sz="2400" dirty="0">
                  <a:latin typeface="Times New Roman" pitchFamily="18" charset="0"/>
                  <a:cs typeface="Times New Roman" pitchFamily="18" charset="0"/>
                </a:endParaRPr>
              </a:p>
              <a:p>
                <a:pPr marL="457200" indent="-457200">
                  <a:buFont typeface="Wingdings" panose="05000000000000000000" pitchFamily="2" charset="2"/>
                  <a:buChar char="Ø"/>
                </a:pPr>
                <a:r>
                  <a:rPr lang="en-US" sz="2400" b="1" dirty="0" smtClean="0">
                    <a:latin typeface="Times New Roman" pitchFamily="18" charset="0"/>
                    <a:cs typeface="Times New Roman" pitchFamily="18" charset="0"/>
                  </a:rPr>
                  <a:t>If </a:t>
                </a:r>
                <a:r>
                  <a:rPr lang="en-US" sz="2400" b="1" dirty="0">
                    <a:latin typeface="Times New Roman" pitchFamily="18" charset="0"/>
                    <a:cs typeface="Times New Roman" pitchFamily="18" charset="0"/>
                  </a:rPr>
                  <a:t>between H and (H +1) o’clock, the two hands are together at an angle θ then required time = </a:t>
                </a:r>
                <a14:m>
                  <m:oMath xmlns:m="http://schemas.openxmlformats.org/officeDocument/2006/math">
                    <m:f>
                      <m:fPr>
                        <m:ctrlPr>
                          <a:rPr lang="en-US" sz="2400" b="1" i="1" smtClean="0">
                            <a:latin typeface="Cambria Math"/>
                            <a:cs typeface="Times New Roman" pitchFamily="18" charset="0"/>
                          </a:rPr>
                        </m:ctrlPr>
                      </m:fPr>
                      <m:num>
                        <m:r>
                          <a:rPr lang="en-US" sz="2400" b="1" i="1" smtClean="0">
                            <a:latin typeface="Cambria Math"/>
                            <a:cs typeface="Times New Roman" pitchFamily="18" charset="0"/>
                          </a:rPr>
                          <m:t>𝟐</m:t>
                        </m:r>
                      </m:num>
                      <m:den>
                        <m:r>
                          <a:rPr lang="en-US" sz="2400" b="1" i="1" smtClean="0">
                            <a:latin typeface="Cambria Math"/>
                            <a:cs typeface="Times New Roman" pitchFamily="18" charset="0"/>
                          </a:rPr>
                          <m:t>𝟏𝟏</m:t>
                        </m:r>
                      </m:den>
                    </m:f>
                  </m:oMath>
                </a14:m>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H× </a:t>
                </a:r>
                <a:r>
                  <a:rPr lang="en-US" sz="2400" b="1" dirty="0" smtClean="0">
                    <a:latin typeface="Times New Roman" pitchFamily="18" charset="0"/>
                    <a:cs typeface="Times New Roman" pitchFamily="18" charset="0"/>
                  </a:rPr>
                  <a:t>30 </a:t>
                </a:r>
                <a:r>
                  <a:rPr lang="en-US" sz="2400" b="1" dirty="0">
                    <a:latin typeface="Times New Roman" pitchFamily="18" charset="0"/>
                    <a:cs typeface="Times New Roman" pitchFamily="18" charset="0"/>
                  </a:rPr>
                  <a:t>± θ] minutes, Where H is reading of hour</a:t>
                </a:r>
              </a:p>
            </p:txBody>
          </p:sp>
        </mc:Choice>
        <mc:Fallback xmlns="">
          <p:sp>
            <p:nvSpPr>
              <p:cNvPr id="3" name="Rectangle 2"/>
              <p:cNvSpPr>
                <a:spLocks noRot="1" noChangeAspect="1" noMove="1" noResize="1" noEditPoints="1" noAdjustHandles="1" noChangeArrowheads="1" noChangeShapeType="1" noTextEdit="1"/>
              </p:cNvSpPr>
              <p:nvPr/>
            </p:nvSpPr>
            <p:spPr>
              <a:xfrm>
                <a:off x="713857" y="468378"/>
                <a:ext cx="10828250" cy="4334456"/>
              </a:xfrm>
              <a:prstGeom prst="rect">
                <a:avLst/>
              </a:prstGeom>
              <a:blipFill rotWithShape="1">
                <a:blip r:embed="rId2"/>
                <a:stretch>
                  <a:fillRect l="-957" t="-1406" r="-1408" b="-422"/>
                </a:stretch>
              </a:blipFill>
            </p:spPr>
            <p:txBody>
              <a:bodyPr/>
              <a:lstStyle/>
              <a:p>
                <a:r>
                  <a:rPr lang="en-US">
                    <a:noFill/>
                  </a:rPr>
                  <a:t> </a:t>
                </a:r>
              </a:p>
            </p:txBody>
          </p:sp>
        </mc:Fallback>
      </mc:AlternateContent>
    </p:spTree>
    <p:extLst>
      <p:ext uri="{BB962C8B-B14F-4D97-AF65-F5344CB8AC3E}">
        <p14:creationId xmlns:p14="http://schemas.microsoft.com/office/powerpoint/2010/main" val="99951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614149" y="491327"/>
                <a:ext cx="11041039" cy="3696653"/>
              </a:xfrm>
              <a:prstGeom prst="rect">
                <a:avLst/>
              </a:prstGeom>
            </p:spPr>
            <p:txBody>
              <a:bodyPr wrap="square">
                <a:spAutoFit/>
              </a:bodyPr>
              <a:lstStyle/>
              <a:p>
                <a:pPr marL="457200" indent="-457200">
                  <a:buFont typeface="Arial" panose="020B0604020202020204" pitchFamily="34" charset="0"/>
                  <a:buChar char="•"/>
                </a:pPr>
                <a:r>
                  <a:rPr lang="en-US" sz="2400" dirty="0" smtClean="0">
                    <a:solidFill>
                      <a:srgbClr val="222222"/>
                    </a:solidFill>
                    <a:latin typeface="Times New Roman" pitchFamily="18" charset="0"/>
                    <a:cs typeface="Times New Roman" pitchFamily="18" charset="0"/>
                  </a:rPr>
                  <a:t>The two hands of a clock will be together between H</a:t>
                </a:r>
                <a:r>
                  <a:rPr lang="en-US" sz="2400" dirty="0">
                    <a:solidFill>
                      <a:srgbClr val="222222"/>
                    </a:solidFill>
                    <a:latin typeface="Times New Roman" pitchFamily="18" charset="0"/>
                    <a:cs typeface="Times New Roman" pitchFamily="18" charset="0"/>
                  </a:rPr>
                  <a:t> and (</a:t>
                </a:r>
                <a:r>
                  <a:rPr lang="en-US" sz="2400" dirty="0" smtClean="0">
                    <a:solidFill>
                      <a:srgbClr val="222222"/>
                    </a:solidFill>
                    <a:latin typeface="Times New Roman" pitchFamily="18" charset="0"/>
                    <a:cs typeface="Times New Roman" pitchFamily="18" charset="0"/>
                  </a:rPr>
                  <a:t>H+1)o</a:t>
                </a:r>
                <a:r>
                  <a:rPr lang="en-US" sz="2400" dirty="0">
                    <a:solidFill>
                      <a:srgbClr val="222222"/>
                    </a:solidFill>
                    <a:latin typeface="Times New Roman" pitchFamily="18" charset="0"/>
                    <a:cs typeface="Times New Roman" pitchFamily="18" charset="0"/>
                  </a:rPr>
                  <a:t>' clock </a:t>
                </a:r>
                <a:r>
                  <a:rPr lang="en-US" sz="2400" dirty="0" smtClean="0">
                    <a:solidFill>
                      <a:srgbClr val="222222"/>
                    </a:solidFill>
                    <a:latin typeface="Times New Roman" pitchFamily="18" charset="0"/>
                    <a:cs typeface="Times New Roman" pitchFamily="18" charset="0"/>
                  </a:rPr>
                  <a:t>at </a:t>
                </a:r>
                <a:r>
                  <a:rPr lang="en-US" sz="2400" b="1" dirty="0" smtClean="0">
                    <a:solidFill>
                      <a:srgbClr val="222222"/>
                    </a:solidFill>
                    <a:latin typeface="Times New Roman" pitchFamily="18" charset="0"/>
                    <a:cs typeface="Times New Roman" pitchFamily="18" charset="0"/>
                  </a:rPr>
                  <a:t>(</a:t>
                </a:r>
                <a14:m>
                  <m:oMath xmlns:m="http://schemas.openxmlformats.org/officeDocument/2006/math">
                    <m:f>
                      <m:fPr>
                        <m:ctrlPr>
                          <a:rPr lang="en-US" sz="2400" b="1" i="1">
                            <a:latin typeface="Cambria Math"/>
                            <a:cs typeface="Times New Roman" pitchFamily="18" charset="0"/>
                          </a:rPr>
                        </m:ctrlPr>
                      </m:fPr>
                      <m:num>
                        <m:r>
                          <a:rPr lang="en-US" sz="2400" b="1" i="1" smtClean="0">
                            <a:latin typeface="Cambria Math"/>
                            <a:cs typeface="Times New Roman" pitchFamily="18" charset="0"/>
                          </a:rPr>
                          <m:t>𝟔𝟎</m:t>
                        </m:r>
                      </m:num>
                      <m:den>
                        <m:r>
                          <a:rPr lang="en-US" sz="2400" b="1" i="1">
                            <a:latin typeface="Cambria Math"/>
                            <a:cs typeface="Times New Roman" pitchFamily="18" charset="0"/>
                          </a:rPr>
                          <m:t>𝟏𝟏</m:t>
                        </m:r>
                      </m:den>
                    </m:f>
                  </m:oMath>
                </a14:m>
                <a:r>
                  <a:rPr lang="en-US" sz="2400" b="1" dirty="0" smtClean="0">
                    <a:solidFill>
                      <a:srgbClr val="222222"/>
                    </a:solidFill>
                    <a:latin typeface="Times New Roman" pitchFamily="18" charset="0"/>
                    <a:cs typeface="Times New Roman" pitchFamily="18" charset="0"/>
                  </a:rPr>
                  <a:t>*H)</a:t>
                </a:r>
                <a:r>
                  <a:rPr lang="en-US" sz="2400" b="1" dirty="0">
                    <a:solidFill>
                      <a:srgbClr val="222222"/>
                    </a:solidFill>
                    <a:latin typeface="Times New Roman" pitchFamily="18" charset="0"/>
                    <a:cs typeface="Times New Roman" pitchFamily="18" charset="0"/>
                  </a:rPr>
                  <a:t> minutes past </a:t>
                </a:r>
                <a:r>
                  <a:rPr lang="en-US" sz="2400" b="1" dirty="0" smtClean="0">
                    <a:solidFill>
                      <a:srgbClr val="222222"/>
                    </a:solidFill>
                    <a:latin typeface="Times New Roman" pitchFamily="18" charset="0"/>
                    <a:cs typeface="Times New Roman" pitchFamily="18" charset="0"/>
                  </a:rPr>
                  <a:t>H</a:t>
                </a:r>
                <a:r>
                  <a:rPr lang="en-US" sz="2400" b="1" dirty="0">
                    <a:solidFill>
                      <a:srgbClr val="222222"/>
                    </a:solidFill>
                    <a:latin typeface="Times New Roman" pitchFamily="18" charset="0"/>
                    <a:cs typeface="Times New Roman" pitchFamily="18" charset="0"/>
                  </a:rPr>
                  <a:t> o' clock</a:t>
                </a:r>
                <a:r>
                  <a:rPr lang="en-US" sz="2400" b="1" dirty="0" smtClean="0">
                    <a:solidFill>
                      <a:srgbClr val="222222"/>
                    </a:solidFill>
                    <a:latin typeface="Times New Roman" pitchFamily="18" charset="0"/>
                    <a:cs typeface="Times New Roman" pitchFamily="18" charset="0"/>
                  </a:rPr>
                  <a:t>.</a:t>
                </a:r>
              </a:p>
              <a:p>
                <a:pPr marL="457200" indent="-457200">
                  <a:buFont typeface="Arial" panose="020B0604020202020204" pitchFamily="34" charset="0"/>
                  <a:buChar char="•"/>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two hands of a clock will be in the same straight line but not together between </a:t>
                </a:r>
                <a:r>
                  <a:rPr lang="en-US" sz="2400" dirty="0" smtClean="0">
                    <a:latin typeface="Times New Roman" pitchFamily="18" charset="0"/>
                    <a:cs typeface="Times New Roman" pitchFamily="18" charset="0"/>
                  </a:rPr>
                  <a:t>H</a:t>
                </a:r>
                <a:r>
                  <a:rPr lang="en-US" sz="2400" dirty="0">
                    <a:latin typeface="Times New Roman" pitchFamily="18" charset="0"/>
                    <a:cs typeface="Times New Roman" pitchFamily="18" charset="0"/>
                  </a:rPr>
                  <a:t> and (H+1</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o' clock </a:t>
                </a:r>
                <a:r>
                  <a:rPr lang="en-US" sz="2400" dirty="0" smtClean="0">
                    <a:latin typeface="Times New Roman" pitchFamily="18" charset="0"/>
                    <a:cs typeface="Times New Roman" pitchFamily="18" charset="0"/>
                  </a:rPr>
                  <a:t>at</a:t>
                </a:r>
              </a:p>
              <a:p>
                <a:r>
                  <a:rPr lang="en-US" sz="2400" b="1" dirty="0" smtClean="0">
                    <a:latin typeface="Times New Roman" pitchFamily="18" charset="0"/>
                    <a:cs typeface="Times New Roman" pitchFamily="18" charset="0"/>
                  </a:rPr>
                  <a:t>	(5H</a:t>
                </a:r>
                <a:r>
                  <a:rPr lang="en-US" sz="2400" b="1" dirty="0">
                    <a:latin typeface="Times New Roman" pitchFamily="18" charset="0"/>
                    <a:cs typeface="Times New Roman" pitchFamily="18" charset="0"/>
                  </a:rPr>
                  <a:t>−</a:t>
                </a:r>
                <a:r>
                  <a:rPr lang="en-US" sz="2400" b="1" dirty="0" smtClean="0">
                    <a:latin typeface="Times New Roman" pitchFamily="18" charset="0"/>
                    <a:cs typeface="Times New Roman" pitchFamily="18" charset="0"/>
                  </a:rPr>
                  <a:t>30)*</a:t>
                </a:r>
                <a14:m>
                  <m:oMath xmlns:m="http://schemas.openxmlformats.org/officeDocument/2006/math">
                    <m:f>
                      <m:fPr>
                        <m:ctrlPr>
                          <a:rPr lang="en-US" sz="2400" b="1" i="1">
                            <a:latin typeface="Cambria Math"/>
                            <a:cs typeface="Times New Roman" pitchFamily="18" charset="0"/>
                          </a:rPr>
                        </m:ctrlPr>
                      </m:fPr>
                      <m:num>
                        <m:r>
                          <a:rPr lang="en-US" sz="2400" b="1" i="1" smtClean="0">
                            <a:latin typeface="Cambria Math"/>
                            <a:cs typeface="Times New Roman" pitchFamily="18" charset="0"/>
                          </a:rPr>
                          <m:t>𝟏</m:t>
                        </m:r>
                        <m:r>
                          <a:rPr lang="en-US" sz="2400" b="1" i="1">
                            <a:latin typeface="Cambria Math"/>
                            <a:cs typeface="Times New Roman" pitchFamily="18" charset="0"/>
                          </a:rPr>
                          <m:t>𝟐</m:t>
                        </m:r>
                      </m:num>
                      <m:den>
                        <m:r>
                          <a:rPr lang="en-US" sz="2400" b="1" i="1">
                            <a:latin typeface="Cambria Math"/>
                            <a:cs typeface="Times New Roman" pitchFamily="18" charset="0"/>
                          </a:rPr>
                          <m:t>𝟏𝟏</m:t>
                        </m:r>
                      </m:den>
                    </m:f>
                    <m:r>
                      <a:rPr lang="en-US" sz="2400" b="1" i="1">
                        <a:latin typeface="Cambria Math"/>
                        <a:cs typeface="Times New Roman" pitchFamily="18" charset="0"/>
                      </a:rPr>
                      <m:t> </m:t>
                    </m:r>
                  </m:oMath>
                </a14:m>
                <a:r>
                  <a:rPr lang="en-US" sz="2400" b="1" dirty="0">
                    <a:latin typeface="Times New Roman" pitchFamily="18" charset="0"/>
                    <a:cs typeface="Times New Roman" pitchFamily="18" charset="0"/>
                  </a:rPr>
                  <a:t> minutes past H, when H&gt;6 </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(5H+30)*</a:t>
                </a:r>
                <a14:m>
                  <m:oMath xmlns:m="http://schemas.openxmlformats.org/officeDocument/2006/math">
                    <m:f>
                      <m:fPr>
                        <m:ctrlPr>
                          <a:rPr lang="en-US" sz="2400" b="1" i="1">
                            <a:latin typeface="Cambria Math"/>
                            <a:cs typeface="Times New Roman" pitchFamily="18" charset="0"/>
                          </a:rPr>
                        </m:ctrlPr>
                      </m:fPr>
                      <m:num>
                        <m:r>
                          <a:rPr lang="en-US" sz="2400" b="1" i="1" smtClean="0">
                            <a:latin typeface="Cambria Math"/>
                            <a:cs typeface="Times New Roman" pitchFamily="18" charset="0"/>
                          </a:rPr>
                          <m:t>𝟏</m:t>
                        </m:r>
                        <m:r>
                          <a:rPr lang="en-US" sz="2400" b="1" i="1">
                            <a:latin typeface="Cambria Math"/>
                            <a:cs typeface="Times New Roman" pitchFamily="18" charset="0"/>
                          </a:rPr>
                          <m:t>𝟐</m:t>
                        </m:r>
                      </m:num>
                      <m:den>
                        <m:r>
                          <a:rPr lang="en-US" sz="2400" b="1" i="1">
                            <a:latin typeface="Cambria Math"/>
                            <a:cs typeface="Times New Roman" pitchFamily="18" charset="0"/>
                          </a:rPr>
                          <m:t>𝟏𝟏</m:t>
                        </m:r>
                      </m:den>
                    </m:f>
                    <m:r>
                      <a:rPr lang="en-US" sz="2400" b="1" i="1">
                        <a:latin typeface="Cambria Math"/>
                        <a:cs typeface="Times New Roman" pitchFamily="18" charset="0"/>
                      </a:rPr>
                      <m:t> </m:t>
                    </m:r>
                  </m:oMath>
                </a14:m>
                <a:r>
                  <a:rPr lang="en-US" sz="2400" b="1" dirty="0">
                    <a:latin typeface="Times New Roman" pitchFamily="18" charset="0"/>
                    <a:cs typeface="Times New Roman" pitchFamily="18" charset="0"/>
                  </a:rPr>
                  <a:t> minutes past H, when </a:t>
                </a:r>
                <a:r>
                  <a:rPr lang="en-US" sz="2400" b="1" dirty="0" smtClean="0">
                    <a:latin typeface="Times New Roman" pitchFamily="18" charset="0"/>
                    <a:cs typeface="Times New Roman" pitchFamily="18" charset="0"/>
                  </a:rPr>
                  <a:t>H&lt;6</a:t>
                </a:r>
              </a:p>
              <a:p>
                <a:pPr marL="457200" indent="-457200">
                  <a:buFont typeface="Arial" panose="020B0604020202020204" pitchFamily="34" charset="0"/>
                  <a:buChar char="•"/>
                </a:pPr>
                <a:r>
                  <a:rPr lang="en-US" sz="2400" dirty="0">
                    <a:latin typeface="Times New Roman" pitchFamily="18" charset="0"/>
                    <a:cs typeface="Times New Roman" pitchFamily="18" charset="0"/>
                  </a:rPr>
                  <a:t>The two hands of the clock will be at right angles between H and (H+1) o' clock </a:t>
                </a:r>
                <a:r>
                  <a:rPr lang="en-US" sz="2400" dirty="0" smtClean="0">
                    <a:latin typeface="Times New Roman" pitchFamily="18" charset="0"/>
                    <a:cs typeface="Times New Roman" pitchFamily="18" charset="0"/>
                  </a:rPr>
                  <a:t>at 	</a:t>
                </a:r>
                <a:r>
                  <a:rPr lang="en-US" sz="2400" b="1" dirty="0" smtClean="0">
                    <a:latin typeface="Times New Roman" pitchFamily="18" charset="0"/>
                    <a:cs typeface="Times New Roman" pitchFamily="18" charset="0"/>
                  </a:rPr>
                  <a:t>(5H±15)*</a:t>
                </a:r>
                <a14:m>
                  <m:oMath xmlns:m="http://schemas.openxmlformats.org/officeDocument/2006/math">
                    <m:f>
                      <m:fPr>
                        <m:ctrlPr>
                          <a:rPr lang="en-US" sz="2400" b="1" i="1">
                            <a:latin typeface="Cambria Math"/>
                            <a:cs typeface="Times New Roman" pitchFamily="18" charset="0"/>
                          </a:rPr>
                        </m:ctrlPr>
                      </m:fPr>
                      <m:num>
                        <m:r>
                          <a:rPr lang="en-US" sz="2400" b="1" i="1">
                            <a:latin typeface="Cambria Math"/>
                            <a:cs typeface="Times New Roman" pitchFamily="18" charset="0"/>
                          </a:rPr>
                          <m:t>𝟏𝟐</m:t>
                        </m:r>
                      </m:num>
                      <m:den>
                        <m:r>
                          <a:rPr lang="en-US" sz="2400" b="1" i="1">
                            <a:latin typeface="Cambria Math"/>
                            <a:cs typeface="Times New Roman" pitchFamily="18" charset="0"/>
                          </a:rPr>
                          <m:t>𝟏𝟏</m:t>
                        </m:r>
                      </m:den>
                    </m:f>
                  </m:oMath>
                </a14:m>
                <a:r>
                  <a:rPr lang="en-US" sz="2400" b="1" dirty="0" smtClean="0">
                    <a:latin typeface="Times New Roman" pitchFamily="18" charset="0"/>
                    <a:cs typeface="Times New Roman" pitchFamily="18" charset="0"/>
                  </a:rPr>
                  <a:t>  minutes past H 'o clock</a:t>
                </a:r>
                <a:endParaRPr lang="en-US" sz="2400" b="1" dirty="0">
                  <a:latin typeface="Times New Roman" pitchFamily="18" charset="0"/>
                  <a:cs typeface="Times New Roman"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614149" y="491327"/>
                <a:ext cx="11041039" cy="3696653"/>
              </a:xfrm>
              <a:prstGeom prst="rect">
                <a:avLst/>
              </a:prstGeom>
              <a:blipFill rotWithShape="1">
                <a:blip r:embed="rId2"/>
                <a:stretch>
                  <a:fillRect l="-773" t="-1320" b="-660"/>
                </a:stretch>
              </a:blipFill>
            </p:spPr>
            <p:txBody>
              <a:bodyPr/>
              <a:lstStyle/>
              <a:p>
                <a:r>
                  <a:rPr lang="en-US">
                    <a:noFill/>
                  </a:rPr>
                  <a:t> </a:t>
                </a:r>
              </a:p>
            </p:txBody>
          </p:sp>
        </mc:Fallback>
      </mc:AlternateContent>
    </p:spTree>
    <p:extLst>
      <p:ext uri="{BB962C8B-B14F-4D97-AF65-F5344CB8AC3E}">
        <p14:creationId xmlns:p14="http://schemas.microsoft.com/office/powerpoint/2010/main" val="26598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658</TotalTime>
  <Words>1202</Words>
  <Application>Microsoft Office PowerPoint</Application>
  <PresentationFormat>Custom</PresentationFormat>
  <Paragraphs>172</Paragraphs>
  <Slides>16</Slides>
  <Notes>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Executive</vt:lpstr>
      <vt:lpstr>CLOCK </vt:lpstr>
      <vt:lpstr>FEW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CLOCK</dc:title>
  <dc:creator>cu</dc:creator>
  <cp:lastModifiedBy>LAPPY</cp:lastModifiedBy>
  <cp:revision>184</cp:revision>
  <dcterms:created xsi:type="dcterms:W3CDTF">2017-07-12T06:48:05Z</dcterms:created>
  <dcterms:modified xsi:type="dcterms:W3CDTF">2023-03-31T05:33:36Z</dcterms:modified>
</cp:coreProperties>
</file>