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2" r:id="rId3"/>
  </p:sldMasterIdLst>
  <p:notesMasterIdLst>
    <p:notesMasterId r:id="rId2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D449-6B52-4E17-BFDC-A521CA3CD9EC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0E0D1-F8C8-4949-A8E2-8F3B11D2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E0D1-F8C8-4949-A8E2-8F3B11D24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ksh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3891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96200" y="4876800"/>
            <a:ext cx="76200" cy="304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01000" y="5181600"/>
            <a:ext cx="914400" cy="914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825"/>
            <a:ext cx="7772400" cy="1470025"/>
          </a:xfrm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00387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0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00" y="1890000"/>
            <a:ext cx="3870000" cy="432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00" y="1890000"/>
            <a:ext cx="3870000" cy="432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35068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000"/>
            <a:ext cx="3008313" cy="86400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46000"/>
            <a:ext cx="5112000" cy="511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0000"/>
            <a:ext cx="3008313" cy="415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7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1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3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5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7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80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0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8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7" name="Picture 11" descr="Takshila logo Jpeg fina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37288"/>
            <a:ext cx="18288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5"/>
            <a:ext cx="3739842" cy="1066745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6492240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971800" y="649287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630238"/>
            <a:ext cx="7829550" cy="114458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979613"/>
            <a:ext cx="7829550" cy="4165600"/>
          </a:xfrm>
          <a:prstGeom prst="rect">
            <a:avLst/>
          </a:prstGeom>
          <a:noFill/>
          <a:ln w="15875">
            <a:noFill/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ransition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ow.com/relay.php?pid=9169692&amp;url=https://www.takshilalearning.com/reasoning-inequality-solutions-tric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Inequalities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7924800" cy="457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REASONING ABILITY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t="17528" r="39053" b="50144"/>
          <a:stretch/>
        </p:blipFill>
        <p:spPr bwMode="auto">
          <a:xfrm>
            <a:off x="457200" y="1143000"/>
            <a:ext cx="5849007" cy="236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b="1" dirty="0" smtClean="0"/>
              <a:t>Directions: The symbols @, #, % , $ and © are used in the following questions with the meaning as mentioned below.</a:t>
            </a:r>
          </a:p>
          <a:p>
            <a:pPr marL="0" indent="0" algn="just">
              <a:buNone/>
            </a:pPr>
            <a:endParaRPr lang="en-US" sz="3600" b="1" dirty="0" smtClean="0"/>
          </a:p>
          <a:p>
            <a:pPr algn="just"/>
            <a:r>
              <a:rPr lang="en-US" dirty="0" smtClean="0"/>
              <a:t>‘P is not smaller than Q’ is represented by ‘P$Q’.</a:t>
            </a:r>
          </a:p>
          <a:p>
            <a:pPr algn="just"/>
            <a:r>
              <a:rPr lang="en-US" dirty="0"/>
              <a:t>‘P is not </a:t>
            </a:r>
            <a:r>
              <a:rPr lang="en-US" dirty="0" smtClean="0"/>
              <a:t>greater </a:t>
            </a:r>
            <a:r>
              <a:rPr lang="en-US" dirty="0"/>
              <a:t>than Q’ is represented by ‘</a:t>
            </a:r>
            <a:r>
              <a:rPr lang="en-US" dirty="0" smtClean="0"/>
              <a:t>P@Q</a:t>
            </a:r>
            <a:r>
              <a:rPr lang="en-US" dirty="0"/>
              <a:t>’.</a:t>
            </a:r>
          </a:p>
          <a:p>
            <a:pPr algn="just"/>
            <a:r>
              <a:rPr lang="en-US" dirty="0"/>
              <a:t>‘P is </a:t>
            </a:r>
            <a:r>
              <a:rPr lang="en-US" dirty="0" smtClean="0"/>
              <a:t>neither greater than nor equal </a:t>
            </a:r>
            <a:r>
              <a:rPr lang="en-US" dirty="0"/>
              <a:t>than Q’ is represented by ‘</a:t>
            </a:r>
            <a:r>
              <a:rPr lang="en-US" dirty="0" smtClean="0"/>
              <a:t>P#Q</a:t>
            </a:r>
            <a:r>
              <a:rPr lang="en-US" dirty="0"/>
              <a:t>’.</a:t>
            </a:r>
          </a:p>
          <a:p>
            <a:pPr algn="just"/>
            <a:r>
              <a:rPr lang="en-US" dirty="0"/>
              <a:t>‘P </a:t>
            </a:r>
            <a:r>
              <a:rPr lang="en-US" dirty="0" smtClean="0"/>
              <a:t>is neither equal to nor </a:t>
            </a:r>
            <a:r>
              <a:rPr lang="en-US" dirty="0"/>
              <a:t>smaller than Q’ is represented by ‘</a:t>
            </a:r>
            <a:r>
              <a:rPr lang="en-US" dirty="0" smtClean="0"/>
              <a:t>P©Q’.</a:t>
            </a:r>
          </a:p>
          <a:p>
            <a:pPr algn="just"/>
            <a:r>
              <a:rPr lang="en-US" dirty="0" smtClean="0"/>
              <a:t>‘P is neither smaller than nor greater than Q’ is represented by ‘P%Q’.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t="25862" r="18211" b="45259"/>
          <a:stretch/>
        </p:blipFill>
        <p:spPr bwMode="auto">
          <a:xfrm>
            <a:off x="152400" y="457200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2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26293" r="16272" b="44612"/>
          <a:stretch/>
        </p:blipFill>
        <p:spPr bwMode="auto">
          <a:xfrm>
            <a:off x="304800" y="859220"/>
            <a:ext cx="8954814" cy="356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0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1" t="26617" r="13970" b="46767"/>
          <a:stretch/>
        </p:blipFill>
        <p:spPr bwMode="auto">
          <a:xfrm>
            <a:off x="152400" y="381000"/>
            <a:ext cx="915976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t="26293" r="16637" b="47414"/>
          <a:stretch/>
        </p:blipFill>
        <p:spPr bwMode="auto">
          <a:xfrm>
            <a:off x="152400" y="606972"/>
            <a:ext cx="881292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23016" r="14216" b="48077"/>
          <a:stretch/>
        </p:blipFill>
        <p:spPr bwMode="auto">
          <a:xfrm>
            <a:off x="152400" y="34159"/>
            <a:ext cx="8776054" cy="320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5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Directions: Read the following information carefully and answer the questions given beside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A@B means A is not greater than B.</a:t>
            </a:r>
          </a:p>
          <a:p>
            <a:r>
              <a:rPr lang="en-US" dirty="0" smtClean="0"/>
              <a:t>A!B means A is greater than B</a:t>
            </a:r>
          </a:p>
          <a:p>
            <a:r>
              <a:rPr lang="en-US" dirty="0" smtClean="0"/>
              <a:t>A*B means A is not less than B.</a:t>
            </a:r>
          </a:p>
          <a:p>
            <a:r>
              <a:rPr lang="en-US" dirty="0" smtClean="0"/>
              <a:t>A%B means A is less than B.</a:t>
            </a:r>
          </a:p>
          <a:p>
            <a:r>
              <a:rPr lang="en-US" dirty="0" smtClean="0"/>
              <a:t>A#B means A is neither greater than nor less than 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5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Options: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dirty="0" smtClean="0"/>
              <a:t>a) </a:t>
            </a:r>
            <a:r>
              <a:rPr lang="en-IN" sz="4000" dirty="0" smtClean="0"/>
              <a:t>Only </a:t>
            </a:r>
            <a:r>
              <a:rPr lang="en-IN" sz="4000" dirty="0"/>
              <a:t>conclusion I follows</a:t>
            </a:r>
            <a:br>
              <a:rPr lang="en-IN" sz="4000" dirty="0"/>
            </a:br>
            <a:r>
              <a:rPr lang="en-IN" sz="4000" dirty="0" smtClean="0"/>
              <a:t>b) Only </a:t>
            </a:r>
            <a:r>
              <a:rPr lang="en-IN" sz="4000" dirty="0"/>
              <a:t>conclusion II follows</a:t>
            </a:r>
            <a:br>
              <a:rPr lang="en-IN" sz="4000" dirty="0"/>
            </a:br>
            <a:r>
              <a:rPr lang="en-IN" sz="4000" dirty="0" smtClean="0"/>
              <a:t>c) </a:t>
            </a:r>
            <a:r>
              <a:rPr lang="en-US" sz="4000" dirty="0" smtClean="0"/>
              <a:t>Either </a:t>
            </a:r>
            <a:r>
              <a:rPr lang="en-US" sz="4000" dirty="0"/>
              <a:t>conclusion I or conclusion II follows</a:t>
            </a:r>
            <a:br>
              <a:rPr lang="en-US" sz="4000" dirty="0"/>
            </a:br>
            <a:r>
              <a:rPr lang="en-US" sz="4000" dirty="0" smtClean="0"/>
              <a:t>d) Both </a:t>
            </a:r>
            <a:r>
              <a:rPr lang="en-US" sz="4000" dirty="0"/>
              <a:t>conclusion I and II follow</a:t>
            </a:r>
            <a:br>
              <a:rPr lang="en-US" sz="4000" dirty="0"/>
            </a:br>
            <a:r>
              <a:rPr lang="en-US" sz="4000" dirty="0" smtClean="0"/>
              <a:t>e) Neither </a:t>
            </a:r>
            <a:r>
              <a:rPr lang="en-US" sz="4000" dirty="0"/>
              <a:t>conclusion I nor conclusion II follows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8229600" cy="29257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11. Statements </a:t>
            </a:r>
            <a:r>
              <a:rPr lang="en-IN" b="1" dirty="0"/>
              <a:t>:</a:t>
            </a:r>
            <a:r>
              <a:rPr lang="en-IN" dirty="0"/>
              <a:t> M!H ,  K%M,  </a:t>
            </a:r>
            <a:r>
              <a:rPr lang="en-IN" dirty="0" smtClean="0"/>
              <a:t>G#H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Conclusions :</a:t>
            </a:r>
            <a:r>
              <a:rPr lang="en-IN" dirty="0"/>
              <a:t>  H#K ,  </a:t>
            </a:r>
            <a:r>
              <a:rPr lang="en-IN" dirty="0" smtClean="0"/>
              <a:t>M!G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4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12. </a:t>
            </a:r>
            <a:r>
              <a:rPr lang="fr-FR" b="1" dirty="0" err="1"/>
              <a:t>Statements</a:t>
            </a:r>
            <a:r>
              <a:rPr lang="fr-FR" b="1" dirty="0"/>
              <a:t> :</a:t>
            </a:r>
            <a:r>
              <a:rPr lang="fr-FR" dirty="0"/>
              <a:t> E@F ,  D%E ,  </a:t>
            </a:r>
            <a:r>
              <a:rPr lang="fr-FR" dirty="0" smtClean="0"/>
              <a:t>T*F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b="1" dirty="0"/>
              <a:t>Conclusions :</a:t>
            </a:r>
            <a:r>
              <a:rPr lang="fr-FR" dirty="0"/>
              <a:t> D%F , </a:t>
            </a:r>
            <a:r>
              <a:rPr lang="fr-FR" dirty="0" smtClean="0"/>
              <a:t>T*E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13. </a:t>
            </a:r>
            <a:r>
              <a:rPr lang="fr-FR" b="1" dirty="0" err="1"/>
              <a:t>Statements</a:t>
            </a:r>
            <a:r>
              <a:rPr lang="fr-FR" b="1" dirty="0"/>
              <a:t>: </a:t>
            </a:r>
            <a:r>
              <a:rPr lang="fr-FR" dirty="0"/>
              <a:t>T#Y ,  Y%L,  G*L</a:t>
            </a:r>
          </a:p>
          <a:p>
            <a:pPr marL="0" indent="0">
              <a:buNone/>
            </a:pPr>
            <a:r>
              <a:rPr lang="fr-FR" b="1" dirty="0" smtClean="0"/>
              <a:t>Conclusions</a:t>
            </a:r>
            <a:r>
              <a:rPr lang="fr-FR" b="1" dirty="0"/>
              <a:t>:</a:t>
            </a:r>
            <a:r>
              <a:rPr lang="fr-FR" dirty="0"/>
              <a:t> L!T , G*T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14. </a:t>
            </a:r>
            <a:r>
              <a:rPr lang="nl-NL" b="1" dirty="0"/>
              <a:t>Statements : </a:t>
            </a:r>
            <a:r>
              <a:rPr lang="nl-NL" dirty="0"/>
              <a:t>G!U ,  L@U,  M*G</a:t>
            </a:r>
          </a:p>
          <a:p>
            <a:pPr marL="0" indent="0">
              <a:buNone/>
            </a:pPr>
            <a:r>
              <a:rPr lang="nl-NL" b="1" dirty="0" smtClean="0"/>
              <a:t>Conclusions </a:t>
            </a:r>
            <a:r>
              <a:rPr lang="nl-NL" b="1" dirty="0"/>
              <a:t>: </a:t>
            </a:r>
            <a:r>
              <a:rPr lang="nl-NL" dirty="0"/>
              <a:t>M#U , </a:t>
            </a:r>
            <a:r>
              <a:rPr lang="nl-NL" dirty="0" smtClean="0"/>
              <a:t>M!U</a:t>
            </a:r>
            <a:endParaRPr lang="fr-FR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Inequalities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86700" cy="4038600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Inequality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one of the most important topics from which 3-5 questions are expected in the bank exams. Inequalities questions are either asked directly or in the coded form &amp; both of the types are important. Here in this session, we will discuss the basics of inequality: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15. </a:t>
            </a:r>
            <a:r>
              <a:rPr lang="pl-PL" b="1" dirty="0" smtClean="0"/>
              <a:t>Statements </a:t>
            </a:r>
            <a:r>
              <a:rPr lang="pl-PL" b="1" dirty="0"/>
              <a:t>:</a:t>
            </a:r>
            <a:r>
              <a:rPr lang="pl-PL" dirty="0"/>
              <a:t> Z!U ,  P*W ,  W@U</a:t>
            </a:r>
          </a:p>
          <a:p>
            <a:pPr marL="0" indent="0">
              <a:buNone/>
            </a:pPr>
            <a:r>
              <a:rPr lang="pl-PL" b="1" dirty="0" smtClean="0"/>
              <a:t>Conclusions </a:t>
            </a:r>
            <a:r>
              <a:rPr lang="pl-PL" b="1" dirty="0"/>
              <a:t>:</a:t>
            </a:r>
            <a:r>
              <a:rPr lang="pl-PL" dirty="0"/>
              <a:t>  Z!W ,  P%U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That's All Folks! | Warner Bros. Entertainment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3586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Inequalities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 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inequality signs: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consider two variables A and B, then inequalities can be shown as following: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981200"/>
            <a:ext cx="5943600" cy="1524000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" y="4800600"/>
            <a:ext cx="60198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10539" r="15653" b="1254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3" t="8073" r="19766" b="21875"/>
          <a:stretch/>
        </p:blipFill>
        <p:spPr bwMode="auto">
          <a:xfrm>
            <a:off x="38100" y="-9526"/>
            <a:ext cx="9007924" cy="68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17483" r="35432" b="53104"/>
          <a:stretch/>
        </p:blipFill>
        <p:spPr bwMode="auto">
          <a:xfrm>
            <a:off x="457200" y="1600200"/>
            <a:ext cx="6934200" cy="214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5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17457" r="37436" b="52802"/>
          <a:stretch/>
        </p:blipFill>
        <p:spPr bwMode="auto">
          <a:xfrm>
            <a:off x="762000" y="1219200"/>
            <a:ext cx="5870028" cy="217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8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17636" r="38446" b="51546"/>
          <a:stretch/>
        </p:blipFill>
        <p:spPr bwMode="auto">
          <a:xfrm>
            <a:off x="457200" y="1277005"/>
            <a:ext cx="5927835" cy="225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7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t="17457" r="39052" b="52371"/>
          <a:stretch/>
        </p:blipFill>
        <p:spPr bwMode="auto">
          <a:xfrm>
            <a:off x="381000" y="1143000"/>
            <a:ext cx="5675586" cy="220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2BAABAE-80C8-497C-9F41-F2FD4C71F00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9692"/>
  <p:tag name="ISPRING_RESOURCE_PATHS_HASH_PRESENTER" val="5bb8442ed732a92622663a681d3c1eeefc49a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kshila theme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Takshila theme</Template>
  <TotalTime>684</TotalTime>
  <Words>280</Words>
  <Application>Microsoft Office PowerPoint</Application>
  <PresentationFormat>On-screen Show (4:3)</PresentationFormat>
  <Paragraphs>66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Takshila theme</vt:lpstr>
      <vt:lpstr>Office Theme</vt:lpstr>
      <vt:lpstr>1_Office Theme</vt:lpstr>
      <vt:lpstr>Inequalities</vt:lpstr>
      <vt:lpstr>Inequalities </vt:lpstr>
      <vt:lpstr>Inequalities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Options: a) Only conclusion I follows b) Only conclusion II follows c) Either conclusion I or conclusion II follows d) Both conclusion I and II follow e) Neither conclusion I nor conclusion II follows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9169692</dc:title>
  <dc:subject>Reasoning Ability</dc:subject>
  <dc:creator>Takshila Learning</dc:creator>
  <cp:keywords>Reasoning Ability for bank exams, SBI / IBPS PO, Clerk Preparation</cp:keywords>
  <dc:description>Inequality is one of the most important topics from which 3-5 questions are expected in the bank exams. Inequalities questions are either asked directly or in the coded form &amp; both of the types are important. </dc:description>
  <cp:lastModifiedBy>LAPPY</cp:lastModifiedBy>
  <cp:revision>137</cp:revision>
  <dcterms:created xsi:type="dcterms:W3CDTF">2006-08-16T00:00:00Z</dcterms:created>
  <dcterms:modified xsi:type="dcterms:W3CDTF">2023-04-21T05:42:08Z</dcterms:modified>
  <cp:category>Banking</cp:category>
  <cp:contentStatus>Active</cp:contentStatus>
</cp:coreProperties>
</file>