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327" r:id="rId3"/>
    <p:sldId id="306" r:id="rId4"/>
    <p:sldId id="307" r:id="rId5"/>
    <p:sldId id="259" r:id="rId6"/>
    <p:sldId id="304" r:id="rId7"/>
    <p:sldId id="265" r:id="rId8"/>
    <p:sldId id="303" r:id="rId9"/>
    <p:sldId id="261" r:id="rId10"/>
    <p:sldId id="264" r:id="rId11"/>
    <p:sldId id="273" r:id="rId12"/>
    <p:sldId id="276" r:id="rId13"/>
    <p:sldId id="285" r:id="rId14"/>
    <p:sldId id="294" r:id="rId15"/>
    <p:sldId id="274" r:id="rId16"/>
    <p:sldId id="28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86813" autoAdjust="0"/>
  </p:normalViewPr>
  <p:slideViewPr>
    <p:cSldViewPr>
      <p:cViewPr>
        <p:scale>
          <a:sx n="70" d="100"/>
          <a:sy n="70" d="100"/>
        </p:scale>
        <p:origin x="-146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2B2A24-E3FD-4E26-8739-EB0070CB0AD1}" type="datetimeFigureOut">
              <a:rPr lang="en-US" smtClean="0"/>
              <a:pPr/>
              <a:t>3/2/2023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8308AC-53F2-4BED-860E-0A2F53A80632}" type="slidenum">
              <a:rPr lang="en-US" smtClean="0"/>
              <a:pPr/>
              <a:t>‹#›</a:t>
            </a:fld>
            <a:endParaRPr lang="en-US"/>
          </a:p>
        </p:txBody>
      </p:sp>
    </p:spTree>
    <p:extLst>
      <p:ext uri="{BB962C8B-B14F-4D97-AF65-F5344CB8AC3E}">
        <p14:creationId xmlns:p14="http://schemas.microsoft.com/office/powerpoint/2010/main" val="47715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Difficulty Level : Easy (compulsory)</a:t>
            </a:r>
          </a:p>
          <a:p>
            <a:r>
              <a:rPr lang="en-IN" dirty="0"/>
              <a:t>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r>
              <a:rPr lang="en-IN" dirty="0"/>
              <a:t>C</a:t>
            </a:r>
          </a:p>
          <a:p>
            <a:endParaRPr lang="en-IN" dirty="0"/>
          </a:p>
          <a:p>
            <a:r>
              <a:rPr lang="en-US" sz="1200" b="0" i="0" kern="1200" dirty="0">
                <a:solidFill>
                  <a:schemeClr val="tx1"/>
                </a:solidFill>
                <a:latin typeface="+mn-lt"/>
                <a:ea typeface="+mn-ea"/>
                <a:cs typeface="+mn-cs"/>
              </a:rPr>
              <a:t>L = 2400 m</a:t>
            </a:r>
            <a:r>
              <a:rPr lang="en-US" dirty="0"/>
              <a:t/>
            </a:r>
            <a:br>
              <a:rPr lang="en-US" dirty="0"/>
            </a:br>
            <a:r>
              <a:rPr lang="en-US" sz="1200" b="0" i="0" kern="1200" dirty="0">
                <a:solidFill>
                  <a:schemeClr val="tx1"/>
                </a:solidFill>
                <a:latin typeface="+mn-lt"/>
                <a:ea typeface="+mn-ea"/>
                <a:cs typeface="+mn-cs"/>
              </a:rPr>
              <a:t>Speed of A (a) = 9 x 5/18 = 2.5 m/sec</a:t>
            </a:r>
            <a:r>
              <a:rPr lang="en-US" dirty="0"/>
              <a:t/>
            </a:r>
            <a:br>
              <a:rPr lang="en-US" dirty="0"/>
            </a:br>
            <a:r>
              <a:rPr lang="en-US" sz="1200" b="0" i="0" kern="1200" dirty="0">
                <a:solidFill>
                  <a:schemeClr val="tx1"/>
                </a:solidFill>
                <a:latin typeface="+mn-lt"/>
                <a:ea typeface="+mn-ea"/>
                <a:cs typeface="+mn-cs"/>
              </a:rPr>
              <a:t>Speed of B (b) = 18 x 5/18 = 5 m/sec</a:t>
            </a:r>
            <a:r>
              <a:rPr lang="en-US" dirty="0"/>
              <a:t/>
            </a:r>
            <a:br>
              <a:rPr lang="en-US" dirty="0"/>
            </a:br>
            <a:r>
              <a:rPr lang="en-US" sz="1200" b="0" i="0" kern="1200" dirty="0">
                <a:solidFill>
                  <a:schemeClr val="tx1"/>
                </a:solidFill>
                <a:latin typeface="+mn-lt"/>
                <a:ea typeface="+mn-ea"/>
                <a:cs typeface="+mn-cs"/>
              </a:rPr>
              <a:t>Speed of C (c) = 27 x 5/18 = 7.5 m/sec</a:t>
            </a:r>
            <a:r>
              <a:rPr lang="en-US" dirty="0"/>
              <a:t/>
            </a:r>
            <a:br>
              <a:rPr lang="en-US" dirty="0"/>
            </a:br>
            <a:r>
              <a:rPr lang="en-US" sz="1200" b="0" i="0" kern="1200" dirty="0">
                <a:solidFill>
                  <a:schemeClr val="tx1"/>
                </a:solidFill>
                <a:latin typeface="+mn-lt"/>
                <a:ea typeface="+mn-ea"/>
                <a:cs typeface="+mn-cs"/>
              </a:rPr>
              <a:t>They will meet for the first time at a time which is the </a:t>
            </a:r>
            <a:r>
              <a:rPr lang="en-US" dirty="0"/>
              <a:t>La−b,Lb−c</a:t>
            </a:r>
            <a:r>
              <a:rPr lang="en-US" sz="1200" b="0" i="0" kern="1200" dirty="0">
                <a:solidFill>
                  <a:schemeClr val="tx1"/>
                </a:solidFill>
                <a:latin typeface="+mn-lt"/>
                <a:ea typeface="+mn-ea"/>
                <a:cs typeface="+mn-cs"/>
              </a:rPr>
              <a:t> seconds</a:t>
            </a:r>
            <a:r>
              <a:rPr lang="en-US" dirty="0"/>
              <a:t/>
            </a:r>
            <a:br>
              <a:rPr lang="en-US" dirty="0"/>
            </a:br>
            <a:r>
              <a:rPr lang="en-US" dirty="0"/>
              <a:t>La−b</a:t>
            </a:r>
            <a:r>
              <a:rPr lang="en-US" sz="1200" b="0" i="0" kern="1200" dirty="0">
                <a:solidFill>
                  <a:schemeClr val="tx1"/>
                </a:solidFill>
                <a:latin typeface="+mn-lt"/>
                <a:ea typeface="+mn-ea"/>
                <a:cs typeface="+mn-cs"/>
              </a:rPr>
              <a:t> = 24</a:t>
            </a:r>
            <a:r>
              <a:rPr lang="en-US" dirty="0"/>
              <a:t>00 / 5−2.5</a:t>
            </a:r>
            <a:r>
              <a:rPr lang="en-US" sz="1200" b="0" i="0" kern="1200" dirty="0">
                <a:solidFill>
                  <a:schemeClr val="tx1"/>
                </a:solidFill>
                <a:latin typeface="+mn-lt"/>
                <a:ea typeface="+mn-ea"/>
                <a:cs typeface="+mn-cs"/>
              </a:rPr>
              <a:t> = 960 sec</a:t>
            </a:r>
            <a:r>
              <a:rPr lang="en-US" dirty="0"/>
              <a:t/>
            </a:r>
            <a:br>
              <a:rPr lang="en-US" dirty="0"/>
            </a:br>
            <a:r>
              <a:rPr lang="en-US" dirty="0"/>
              <a:t>Lb−c</a:t>
            </a:r>
            <a:r>
              <a:rPr lang="en-US" sz="1200" b="0" i="0" kern="1200" dirty="0">
                <a:solidFill>
                  <a:schemeClr val="tx1"/>
                </a:solidFill>
                <a:latin typeface="+mn-lt"/>
                <a:ea typeface="+mn-ea"/>
                <a:cs typeface="+mn-cs"/>
              </a:rPr>
              <a:t> = 24</a:t>
            </a:r>
            <a:r>
              <a:rPr lang="en-US" dirty="0"/>
              <a:t>00 / 7.5−5</a:t>
            </a:r>
            <a:r>
              <a:rPr lang="en-US" sz="1200" b="0" i="0" kern="1200" dirty="0">
                <a:solidFill>
                  <a:schemeClr val="tx1"/>
                </a:solidFill>
                <a:latin typeface="+mn-lt"/>
                <a:ea typeface="+mn-ea"/>
                <a:cs typeface="+mn-cs"/>
              </a:rPr>
              <a:t> = 960 sec</a:t>
            </a:r>
            <a:r>
              <a:rPr lang="en-US" dirty="0"/>
              <a:t/>
            </a:r>
            <a:br>
              <a:rPr lang="en-US" dirty="0"/>
            </a:br>
            <a:r>
              <a:rPr lang="en-US" sz="1200" b="0" i="0" kern="1200" dirty="0">
                <a:solidFill>
                  <a:schemeClr val="tx1"/>
                </a:solidFill>
                <a:latin typeface="+mn-lt"/>
                <a:ea typeface="+mn-ea"/>
                <a:cs typeface="+mn-cs"/>
              </a:rPr>
              <a:t>So they will meet for the first time after 9600 sec. i.e., 16 min after they start.</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16</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Easy (compulsory)</a:t>
            </a:r>
          </a:p>
          <a:p>
            <a:endParaRPr lang="en-IN" dirty="0"/>
          </a:p>
          <a:p>
            <a:r>
              <a:rPr lang="en-IN" dirty="0"/>
              <a:t>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Easy (compulsory)</a:t>
            </a:r>
          </a:p>
          <a:p>
            <a:endParaRPr lang="en-IN" dirty="0"/>
          </a:p>
          <a:p>
            <a:r>
              <a:rPr lang="en-IN" dirty="0"/>
              <a:t>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medium (compulsory)</a:t>
            </a:r>
          </a:p>
          <a:p>
            <a:endParaRPr lang="en-IN" dirty="0"/>
          </a:p>
          <a:p>
            <a:r>
              <a:rPr lang="en-IN" dirty="0"/>
              <a:t>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Expert (optional)</a:t>
            </a:r>
          </a:p>
          <a:p>
            <a:endParaRPr lang="en-IN" dirty="0"/>
          </a:p>
          <a:p>
            <a:r>
              <a:rPr lang="en-IN" dirty="0"/>
              <a:t>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Expert (compulsory)</a:t>
            </a:r>
          </a:p>
          <a:p>
            <a:endParaRPr lang="en-IN" dirty="0"/>
          </a:p>
          <a:p>
            <a:r>
              <a:rPr lang="en-IN" dirty="0"/>
              <a:t>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extLst>
      <p:ext uri="{BB962C8B-B14F-4D97-AF65-F5344CB8AC3E}">
        <p14:creationId xmlns:p14="http://schemas.microsoft.com/office/powerpoint/2010/main" val="2503108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Difficulty Level : Expert (compulsory)</a:t>
            </a:r>
          </a:p>
          <a:p>
            <a:endParaRPr lang="en-IN" dirty="0"/>
          </a:p>
          <a:p>
            <a:r>
              <a:rPr lang="en-IN" dirty="0"/>
              <a:t>D</a:t>
            </a:r>
          </a:p>
          <a:p>
            <a:endParaRPr lang="en-IN"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extLst>
      <p:ext uri="{BB962C8B-B14F-4D97-AF65-F5344CB8AC3E}">
        <p14:creationId xmlns:p14="http://schemas.microsoft.com/office/powerpoint/2010/main" val="250310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5FE08B-56DE-4052-B700-D09D0D9387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5FE08B-56DE-4052-B700-D09D0D9387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5FE08B-56DE-4052-B700-D09D0D938704}" type="datetimeFigureOut">
              <a:rPr lang="en-US" smtClean="0"/>
              <a:pPr/>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5FE08B-56DE-4052-B700-D09D0D938704}"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5FE08B-56DE-4052-B700-D09D0D938704}" type="datetimeFigureOut">
              <a:rPr lang="en-US" smtClean="0"/>
              <a:pPr/>
              <a:t>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5FE08B-56DE-4052-B700-D09D0D938704}" type="datetimeFigureOut">
              <a:rPr lang="en-US" smtClean="0"/>
              <a:pPr/>
              <a:t>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FE08B-56DE-4052-B700-D09D0D938704}" type="datetimeFigureOut">
              <a:rPr lang="en-US" smtClean="0"/>
              <a:pPr/>
              <a:t>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FE08B-56DE-4052-B700-D09D0D938704}"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5FE08B-56DE-4052-B700-D09D0D938704}" type="datetimeFigureOut">
              <a:rPr lang="en-US" smtClean="0"/>
              <a:pPr/>
              <a:t>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F19CC1-5436-4E7A-9463-E5256CCBBB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FE08B-56DE-4052-B700-D09D0D938704}" type="datetimeFigureOut">
              <a:rPr lang="en-US" smtClean="0"/>
              <a:pPr/>
              <a:t>3/2/2023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19CC1-5436-4E7A-9463-E5256CCBBBEF}" type="slidenum">
              <a:rPr lang="en-US" smtClean="0"/>
              <a:pPr/>
              <a:t>‹#›</a:t>
            </a:fld>
            <a:endParaRPr lang="en-US"/>
          </a:p>
        </p:txBody>
      </p:sp>
      <p:sp>
        <p:nvSpPr>
          <p:cNvPr id="7" name="Rectangle 6"/>
          <p:cNvSpPr/>
          <p:nvPr userDrawn="1"/>
        </p:nvSpPr>
        <p:spPr>
          <a:xfrm>
            <a:off x="1738148" y="463094"/>
            <a:ext cx="6325914" cy="394138"/>
          </a:xfrm>
          <a:prstGeom prst="rect">
            <a:avLst/>
          </a:prstGeom>
          <a:solidFill>
            <a:srgbClr val="C00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800" b="1" dirty="0">
                <a:solidFill>
                  <a:schemeClr val="bg1"/>
                </a:solidFill>
              </a:rPr>
              <a:t>Races</a:t>
            </a:r>
            <a:endParaRPr lang="en-US" sz="2800"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85010" y="1905008"/>
            <a:ext cx="8422106" cy="3260551"/>
          </a:xfrm>
        </p:spPr>
        <p:txBody>
          <a:bodyPr>
            <a:normAutofit/>
          </a:bodyPr>
          <a:lstStyle/>
          <a:p>
            <a:r>
              <a:rPr lang="en-US" b="1" dirty="0">
                <a:solidFill>
                  <a:srgbClr val="C00000"/>
                </a:solidFill>
                <a:latin typeface="Palatino Linotype" pitchFamily="18" charset="0"/>
              </a:rPr>
              <a:t>Linear and Circular </a:t>
            </a:r>
            <a:r>
              <a:rPr lang="en-US" b="1" dirty="0">
                <a:solidFill>
                  <a:srgbClr val="C00000"/>
                </a:solidFill>
                <a:effectLst/>
                <a:latin typeface="Palatino Linotype" pitchFamily="18" charset="0"/>
              </a:rPr>
              <a:t>Races</a:t>
            </a:r>
            <a:br>
              <a:rPr lang="en-US" b="1" dirty="0">
                <a:solidFill>
                  <a:srgbClr val="C00000"/>
                </a:solidFill>
                <a:effectLst/>
                <a:latin typeface="Palatino Linotype" pitchFamily="18" charset="0"/>
              </a:rPr>
            </a:br>
            <a:r>
              <a:rPr lang="en-US" b="1" dirty="0">
                <a:solidFill>
                  <a:srgbClr val="C00000"/>
                </a:solidFill>
                <a:effectLst/>
              </a:rPr>
              <a:t/>
            </a:r>
            <a:br>
              <a:rPr lang="en-US" b="1" dirty="0">
                <a:solidFill>
                  <a:srgbClr val="C00000"/>
                </a:solidFill>
                <a:effectLst/>
              </a:rPr>
            </a:br>
            <a:endParaRPr lang="en-US" dirty="0">
              <a:solidFill>
                <a:srgbClr val="C00000"/>
              </a:solidFill>
              <a:effectLst/>
            </a:endParaRPr>
          </a:p>
        </p:txBody>
      </p:sp>
    </p:spTree>
    <p:extLst>
      <p:ext uri="{BB962C8B-B14F-4D97-AF65-F5344CB8AC3E}">
        <p14:creationId xmlns:p14="http://schemas.microsoft.com/office/powerpoint/2010/main" val="401202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994156"/>
            <a:ext cx="8471375" cy="1200329"/>
          </a:xfrm>
          <a:prstGeom prst="rect">
            <a:avLst/>
          </a:prstGeom>
        </p:spPr>
        <p:txBody>
          <a:bodyPr wrap="square">
            <a:spAutoFit/>
          </a:bodyPr>
          <a:lstStyle/>
          <a:p>
            <a:r>
              <a:rPr lang="en-IN" sz="2400" dirty="0">
                <a:latin typeface="Palatino Linotype" pitchFamily="18" charset="0"/>
              </a:rPr>
              <a:t>6.  In a 1800 m race, the ratio of the speeds of two contestants W and F is 7: 9. W has a start of 330 m. Then, F wins by?</a:t>
            </a:r>
            <a:endParaRPr lang="en-US" sz="2400" dirty="0">
              <a:latin typeface="Palatino Linotype" pitchFamily="18" charset="0"/>
            </a:endParaRPr>
          </a:p>
          <a:p>
            <a:r>
              <a:rPr lang="en-IN" sz="2400" dirty="0">
                <a:latin typeface="Palatino Linotype" pitchFamily="18" charset="0"/>
              </a:rPr>
              <a:t>A.50		B.90</a:t>
            </a:r>
            <a:r>
              <a:rPr lang="en-US" sz="2400" dirty="0">
                <a:latin typeface="Palatino Linotype" pitchFamily="18" charset="0"/>
              </a:rPr>
              <a:t>		</a:t>
            </a:r>
            <a:r>
              <a:rPr lang="en-IN" sz="2400" dirty="0">
                <a:latin typeface="Palatino Linotype" pitchFamily="18" charset="0"/>
              </a:rPr>
              <a:t>C.150</a:t>
            </a:r>
            <a:r>
              <a:rPr lang="en-US" sz="2400" dirty="0">
                <a:latin typeface="Palatino Linotype" pitchFamily="18" charset="0"/>
              </a:rPr>
              <a:t>		</a:t>
            </a:r>
            <a:r>
              <a:rPr lang="en-IN" sz="2400" dirty="0">
                <a:latin typeface="Palatino Linotype" pitchFamily="18" charset="0"/>
              </a:rPr>
              <a:t>D. 200</a:t>
            </a:r>
            <a:endParaRPr lang="en-US" sz="2400" dirty="0">
              <a:latin typeface="Palatino Linotype" pitchFamily="18" charset="0"/>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2800767"/>
          </a:xfrm>
          <a:prstGeom prst="rect">
            <a:avLst/>
          </a:prstGeom>
        </p:spPr>
        <p:txBody>
          <a:bodyPr wrap="square">
            <a:spAutoFit/>
          </a:bodyPr>
          <a:lstStyle/>
          <a:p>
            <a:r>
              <a:rPr lang="en-IN" sz="2400" dirty="0">
                <a:latin typeface="Palatino Linotype" pitchFamily="18" charset="0"/>
              </a:rPr>
              <a:t>7. </a:t>
            </a:r>
            <a:r>
              <a:rPr lang="en-US" sz="2400" dirty="0">
                <a:latin typeface="Palatino Linotype" pitchFamily="18" charset="0"/>
              </a:rPr>
              <a:t>In a 1000m race, the ratio of speeds of two runners X and Y is 4:5.X has a start of 200m. Who wins the race and what is the distance between X and Y at the finish of the race?</a:t>
            </a:r>
          </a:p>
          <a:p>
            <a:r>
              <a:rPr lang="en-US" sz="2400" dirty="0">
                <a:latin typeface="Palatino Linotype" pitchFamily="18" charset="0"/>
              </a:rPr>
              <a:t>A.X, 100m 		B.Y, 200m 		C.X, 200m </a:t>
            </a:r>
          </a:p>
          <a:p>
            <a:pPr marL="514350" indent="-514350"/>
            <a:r>
              <a:rPr lang="en-US" sz="2400" dirty="0">
                <a:latin typeface="Palatino Linotype" pitchFamily="18" charset="0"/>
              </a:rPr>
              <a:t>D. Both finished at the same time</a:t>
            </a:r>
          </a:p>
          <a:p>
            <a:endParaRPr lang="en-IN" sz="2800" dirty="0"/>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2492990"/>
          </a:xfrm>
          <a:prstGeom prst="rect">
            <a:avLst/>
          </a:prstGeom>
        </p:spPr>
        <p:txBody>
          <a:bodyPr wrap="square">
            <a:spAutoFit/>
          </a:bodyPr>
          <a:lstStyle/>
          <a:p>
            <a:r>
              <a:rPr lang="en-IN" sz="2400" dirty="0">
                <a:latin typeface="Palatino Linotype" pitchFamily="18" charset="0"/>
              </a:rPr>
              <a:t>8.  </a:t>
            </a:r>
            <a:r>
              <a:rPr lang="en-IN" sz="2400" dirty="0" err="1">
                <a:latin typeface="Palatino Linotype" pitchFamily="18" charset="0"/>
              </a:rPr>
              <a:t>Uma</a:t>
            </a:r>
            <a:r>
              <a:rPr lang="en-IN" sz="2400" dirty="0">
                <a:latin typeface="Palatino Linotype" pitchFamily="18" charset="0"/>
              </a:rPr>
              <a:t> and Rita run a 5 kilometre race on a round course of 250 metres. If their speeds be in the ratio 5:4 how often does the winner pass the other?</a:t>
            </a:r>
            <a:endParaRPr lang="en-US" sz="2400" dirty="0">
              <a:latin typeface="Palatino Linotype" pitchFamily="18" charset="0"/>
            </a:endParaRPr>
          </a:p>
          <a:p>
            <a:r>
              <a:rPr lang="en-IN" sz="2400" dirty="0">
                <a:latin typeface="Palatino Linotype" pitchFamily="18" charset="0"/>
              </a:rPr>
              <a:t>A. 1.5Times		B.2.5Times            C.3Times          D.4 times</a:t>
            </a:r>
            <a:endParaRPr lang="en-US" sz="2400" dirty="0">
              <a:latin typeface="Palatino Linotype" pitchFamily="18" charset="0"/>
            </a:endParaRPr>
          </a:p>
          <a:p>
            <a:endParaRPr lang="en-IN" sz="2800" dirty="0"/>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2862322"/>
          </a:xfrm>
          <a:prstGeom prst="rect">
            <a:avLst/>
          </a:prstGeom>
        </p:spPr>
        <p:txBody>
          <a:bodyPr wrap="square">
            <a:spAutoFit/>
          </a:bodyPr>
          <a:lstStyle/>
          <a:p>
            <a:r>
              <a:rPr lang="en-IN" sz="2400" dirty="0">
                <a:latin typeface="Palatino Linotype" pitchFamily="18" charset="0"/>
              </a:rPr>
              <a:t>9. </a:t>
            </a:r>
            <a:r>
              <a:rPr lang="en-US" sz="2400" dirty="0">
                <a:latin typeface="Palatino Linotype" pitchFamily="18" charset="0"/>
              </a:rPr>
              <a:t>In a 1000m race, P beats Q by 100m. Q beats R by 50m in a 500m race If P beats R by 60 seconds in 2000m race, how long would car Q take to travel a distance of 3000m?</a:t>
            </a:r>
          </a:p>
          <a:p>
            <a:r>
              <a:rPr lang="en-US" sz="2400" dirty="0">
                <a:latin typeface="Palatino Linotype" pitchFamily="18" charset="0"/>
              </a:rPr>
              <a:t>A. 400		    B.416 	        C.456 		D. None</a:t>
            </a:r>
          </a:p>
          <a:p>
            <a:r>
              <a:rPr lang="en-US" sz="2800" dirty="0"/>
              <a:t/>
            </a:r>
            <a:br>
              <a:rPr lang="en-US" sz="2800" dirty="0"/>
            </a:br>
            <a:endParaRPr lang="en-IN" sz="2800" dirty="0"/>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1938992"/>
          </a:xfrm>
          <a:prstGeom prst="rect">
            <a:avLst/>
          </a:prstGeom>
        </p:spPr>
        <p:txBody>
          <a:bodyPr wrap="square">
            <a:spAutoFit/>
          </a:bodyPr>
          <a:lstStyle/>
          <a:p>
            <a:pPr>
              <a:buNone/>
            </a:pPr>
            <a:r>
              <a:rPr lang="en-US" sz="2400" dirty="0">
                <a:latin typeface="Palatino Linotype" pitchFamily="18" charset="0"/>
                <a:cs typeface="Times New Roman" pitchFamily="18" charset="0"/>
              </a:rPr>
              <a:t>10. While A can make 8 round of a track, B can make 5 rounds of track. If both of them start the race from same point in same directions, then the number of distinct meeting points are</a:t>
            </a:r>
          </a:p>
          <a:p>
            <a:pPr>
              <a:buNone/>
            </a:pPr>
            <a:r>
              <a:rPr lang="en-IN" sz="2400" dirty="0">
                <a:latin typeface="Palatino Linotype" pitchFamily="18" charset="0"/>
                <a:cs typeface="Times New Roman" pitchFamily="18" charset="0"/>
              </a:rPr>
              <a:t>A. 40</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B. 13</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C. 3		   D. 5</a:t>
            </a:r>
            <a:endParaRPr lang="en-US" sz="2400" dirty="0">
              <a:latin typeface="Palatino Linotype" pitchFamily="18" charset="0"/>
              <a:cs typeface="Times New Roman" pitchFamily="18" charset="0"/>
            </a:endParaRPr>
          </a:p>
          <a:p>
            <a:pPr lvl="0"/>
            <a:r>
              <a:rPr lang="en-US" sz="2400" dirty="0">
                <a:latin typeface="Palatino Linotype" pitchFamily="18" charset="0"/>
                <a:cs typeface="Times New Roman" pitchFamily="18" charset="0"/>
              </a:rPr>
              <a:t> </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784976" cy="1938992"/>
          </a:xfrm>
          <a:prstGeom prst="rect">
            <a:avLst/>
          </a:prstGeom>
        </p:spPr>
        <p:txBody>
          <a:bodyPr wrap="square">
            <a:spAutoFit/>
          </a:bodyPr>
          <a:lstStyle/>
          <a:p>
            <a:r>
              <a:rPr lang="en-IN" sz="2400" dirty="0">
                <a:latin typeface="Palatino Linotype" pitchFamily="18" charset="0"/>
              </a:rPr>
              <a:t>11.</a:t>
            </a:r>
            <a:r>
              <a:rPr lang="en-US" sz="2400" dirty="0">
                <a:latin typeface="Palatino Linotype" pitchFamily="18" charset="0"/>
              </a:rPr>
              <a:t> Three runners participated in a Circular Race, completes the race in 12 sec, 15 sec and 20 sec respectively. if all the three starts at the same time and the same point then find when all will meet at the first time at starting point?</a:t>
            </a:r>
          </a:p>
          <a:p>
            <a:r>
              <a:rPr lang="en-US" sz="2400" dirty="0">
                <a:latin typeface="Palatino Linotype" pitchFamily="18" charset="0"/>
              </a:rPr>
              <a:t>A.120sec           B.80sec             C.60sec           D.160sec</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856984" cy="2369880"/>
          </a:xfrm>
          <a:prstGeom prst="rect">
            <a:avLst/>
          </a:prstGeom>
        </p:spPr>
        <p:txBody>
          <a:bodyPr wrap="square">
            <a:spAutoFit/>
          </a:bodyPr>
          <a:lstStyle/>
          <a:p>
            <a:r>
              <a:rPr lang="en-IN" sz="2400" dirty="0">
                <a:latin typeface="Palatino Linotype" pitchFamily="18" charset="0"/>
              </a:rPr>
              <a:t>12</a:t>
            </a:r>
            <a:r>
              <a:rPr lang="en-US" sz="2400" dirty="0">
                <a:latin typeface="Palatino Linotype" pitchFamily="18" charset="0"/>
              </a:rPr>
              <a:t>. </a:t>
            </a:r>
            <a:r>
              <a:rPr lang="en-US" sz="2400" dirty="0" err="1">
                <a:latin typeface="Palatino Linotype" pitchFamily="18" charset="0"/>
              </a:rPr>
              <a:t>Raju</a:t>
            </a:r>
            <a:r>
              <a:rPr lang="en-US" sz="2400" dirty="0">
                <a:latin typeface="Palatino Linotype" pitchFamily="18" charset="0"/>
              </a:rPr>
              <a:t>, </a:t>
            </a:r>
            <a:r>
              <a:rPr lang="en-US" sz="2400" dirty="0" err="1">
                <a:latin typeface="Palatino Linotype" pitchFamily="18" charset="0"/>
              </a:rPr>
              <a:t>Ketan</a:t>
            </a:r>
            <a:r>
              <a:rPr lang="en-US" sz="2400" dirty="0">
                <a:latin typeface="Palatino Linotype" pitchFamily="18" charset="0"/>
              </a:rPr>
              <a:t> and </a:t>
            </a:r>
            <a:r>
              <a:rPr lang="en-US" sz="2400" dirty="0" err="1">
                <a:latin typeface="Palatino Linotype" pitchFamily="18" charset="0"/>
              </a:rPr>
              <a:t>Ritu</a:t>
            </a:r>
            <a:r>
              <a:rPr lang="en-US" sz="2400" dirty="0">
                <a:latin typeface="Palatino Linotype" pitchFamily="18" charset="0"/>
              </a:rPr>
              <a:t> run around a circular track of length 2400 m with respective speeds 9, 18, 27 </a:t>
            </a:r>
            <a:r>
              <a:rPr lang="en-US" sz="2400" dirty="0" err="1">
                <a:latin typeface="Palatino Linotype" pitchFamily="18" charset="0"/>
              </a:rPr>
              <a:t>kmph</a:t>
            </a:r>
            <a:r>
              <a:rPr lang="en-US" sz="2400" dirty="0">
                <a:latin typeface="Palatino Linotype" pitchFamily="18" charset="0"/>
              </a:rPr>
              <a:t>. If they started at the same time from the same point and run in the same direction when will they meet for the first time?</a:t>
            </a:r>
            <a:br>
              <a:rPr lang="en-US" sz="2400" dirty="0">
                <a:latin typeface="Palatino Linotype" pitchFamily="18" charset="0"/>
              </a:rPr>
            </a:br>
            <a:r>
              <a:rPr lang="en-US" sz="2400" dirty="0">
                <a:latin typeface="Palatino Linotype" pitchFamily="18" charset="0"/>
              </a:rPr>
              <a:t>A.360 sec   	B.480 sec 	C.960 sec         </a:t>
            </a:r>
            <a:r>
              <a:rPr lang="en-US" sz="2400" err="1">
                <a:latin typeface="Palatino Linotype" pitchFamily="18" charset="0"/>
              </a:rPr>
              <a:t>D</a:t>
            </a:r>
            <a:r>
              <a:rPr lang="en-US" sz="2400">
                <a:latin typeface="Palatino Linotype" pitchFamily="18" charset="0"/>
              </a:rPr>
              <a:t>. None</a:t>
            </a:r>
            <a:endParaRPr lang="en-IN" sz="2400" dirty="0">
              <a:latin typeface="Palatino Linotype" pitchFamily="18" charset="0"/>
            </a:endParaRPr>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4F8B347D-7F52-43D2-91DF-049347D9F521}"/>
              </a:ext>
            </a:extLst>
          </p:cNvPr>
          <p:cNvGrpSpPr/>
          <p:nvPr/>
        </p:nvGrpSpPr>
        <p:grpSpPr>
          <a:xfrm>
            <a:off x="457200" y="1729708"/>
            <a:ext cx="8229600" cy="912600"/>
            <a:chOff x="0" y="297714"/>
            <a:chExt cx="10972800" cy="1216800"/>
          </a:xfrm>
        </p:grpSpPr>
        <p:sp>
          <p:nvSpPr>
            <p:cNvPr id="5" name="Rectangle: Rounded Corners 4">
              <a:extLst>
                <a:ext uri="{FF2B5EF4-FFF2-40B4-BE49-F238E27FC236}">
                  <a16:creationId xmlns:a16="http://schemas.microsoft.com/office/drawing/2014/main" xmlns="" id="{8F22AD64-FC69-4A83-AE99-EA0CA434D555}"/>
                </a:ext>
              </a:extLst>
            </p:cNvPr>
            <p:cNvSpPr/>
            <p:nvPr/>
          </p:nvSpPr>
          <p:spPr>
            <a:xfrm>
              <a:off x="0" y="297714"/>
              <a:ext cx="10972800" cy="1216800"/>
            </a:xfrm>
            <a:prstGeom prst="roundRect">
              <a:avLst/>
            </a:prstGeom>
            <a:solidFill>
              <a:srgbClr val="C0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ectangle: Rounded Corners 4">
              <a:extLst>
                <a:ext uri="{FF2B5EF4-FFF2-40B4-BE49-F238E27FC236}">
                  <a16:creationId xmlns:a16="http://schemas.microsoft.com/office/drawing/2014/main" xmlns="" id="{E889953C-7B40-4C8A-9543-F4461F9F48D2}"/>
                </a:ext>
              </a:extLst>
            </p:cNvPr>
            <p:cNvSpPr txBox="1"/>
            <p:nvPr/>
          </p:nvSpPr>
          <p:spPr>
            <a:xfrm>
              <a:off x="59399" y="357113"/>
              <a:ext cx="10854002" cy="10980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1435" tIns="51435" rIns="51435" bIns="51435" numCol="1" spcCol="1270" anchor="ctr" anchorCtr="0">
              <a:noAutofit/>
            </a:bodyPr>
            <a:lstStyle/>
            <a:p>
              <a:pPr defTabSz="600075">
                <a:lnSpc>
                  <a:spcPct val="90000"/>
                </a:lnSpc>
                <a:spcBef>
                  <a:spcPct val="0"/>
                </a:spcBef>
                <a:spcAft>
                  <a:spcPct val="35000"/>
                </a:spcAft>
              </a:pPr>
              <a:r>
                <a:rPr lang="en-US" sz="1350" b="1" dirty="0"/>
                <a:t>Linear and </a:t>
              </a:r>
              <a:r>
                <a:rPr lang="en-US" sz="1350" b="1"/>
                <a:t>Circular Races</a:t>
              </a:r>
              <a:endParaRPr lang="en-US" sz="1350" b="1" dirty="0"/>
            </a:p>
          </p:txBody>
        </p:sp>
      </p:grpSp>
      <p:grpSp>
        <p:nvGrpSpPr>
          <p:cNvPr id="7" name="Group 6">
            <a:extLst>
              <a:ext uri="{FF2B5EF4-FFF2-40B4-BE49-F238E27FC236}">
                <a16:creationId xmlns:a16="http://schemas.microsoft.com/office/drawing/2014/main" xmlns="" id="{3BCA04A2-D336-42F4-8230-E1F3B637993F}"/>
              </a:ext>
            </a:extLst>
          </p:cNvPr>
          <p:cNvGrpSpPr/>
          <p:nvPr/>
        </p:nvGrpSpPr>
        <p:grpSpPr>
          <a:xfrm>
            <a:off x="457200" y="2627966"/>
            <a:ext cx="8229600" cy="2933631"/>
            <a:chOff x="0" y="1514514"/>
            <a:chExt cx="10972800" cy="1320623"/>
          </a:xfrm>
        </p:grpSpPr>
        <p:sp>
          <p:nvSpPr>
            <p:cNvPr id="8" name="Rectangle 7">
              <a:extLst>
                <a:ext uri="{FF2B5EF4-FFF2-40B4-BE49-F238E27FC236}">
                  <a16:creationId xmlns:a16="http://schemas.microsoft.com/office/drawing/2014/main" xmlns="" id="{B8399927-F30A-4A71-B388-FB669E51C9ED}"/>
                </a:ext>
              </a:extLst>
            </p:cNvPr>
            <p:cNvSpPr/>
            <p:nvPr/>
          </p:nvSpPr>
          <p:spPr>
            <a:xfrm>
              <a:off x="0" y="1514514"/>
              <a:ext cx="10972800" cy="1210950"/>
            </a:xfrm>
            <a:prstGeom prst="rect">
              <a:avLst/>
            </a:prstGeom>
            <a:ln/>
          </p:spPr>
          <p:style>
            <a:lnRef idx="2">
              <a:schemeClr val="accent4"/>
            </a:lnRef>
            <a:fillRef idx="1">
              <a:schemeClr val="lt1"/>
            </a:fillRef>
            <a:effectRef idx="0">
              <a:schemeClr val="accent4"/>
            </a:effectRef>
            <a:fontRef idx="minor">
              <a:schemeClr val="tx1">
                <a:hueOff val="0"/>
                <a:satOff val="0"/>
                <a:lumOff val="0"/>
                <a:alphaOff val="0"/>
              </a:schemeClr>
            </a:fontRef>
          </p:style>
        </p:sp>
        <p:sp>
          <p:nvSpPr>
            <p:cNvPr id="9" name="TextBox 8">
              <a:extLst>
                <a:ext uri="{FF2B5EF4-FFF2-40B4-BE49-F238E27FC236}">
                  <a16:creationId xmlns:a16="http://schemas.microsoft.com/office/drawing/2014/main" xmlns="" id="{FB4DD572-C818-4C4A-96E4-5D19D6F26744}"/>
                </a:ext>
              </a:extLst>
            </p:cNvPr>
            <p:cNvSpPr txBox="1"/>
            <p:nvPr/>
          </p:nvSpPr>
          <p:spPr>
            <a:xfrm>
              <a:off x="0" y="1624187"/>
              <a:ext cx="10972800" cy="121095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61290" tIns="15240" rIns="85344" bIns="15240" numCol="1" spcCol="1270" anchor="t" anchorCtr="0">
              <a:noAutofit/>
            </a:bodyPr>
            <a:lstStyle/>
            <a:p>
              <a:pPr marL="128588" lvl="1" indent="-128588" defTabSz="533400">
                <a:lnSpc>
                  <a:spcPct val="90000"/>
                </a:lnSpc>
                <a:spcBef>
                  <a:spcPct val="0"/>
                </a:spcBef>
                <a:spcAft>
                  <a:spcPct val="20000"/>
                </a:spcAft>
                <a:buChar char="•"/>
              </a:pPr>
              <a:r>
                <a:rPr lang="en-US" sz="1600" dirty="0">
                  <a:solidFill>
                    <a:srgbClr val="000000"/>
                  </a:solidFill>
                </a:rPr>
                <a:t>Introduction</a:t>
              </a:r>
            </a:p>
            <a:p>
              <a:pPr marL="128588" lvl="1" indent="-128588" defTabSz="533400">
                <a:lnSpc>
                  <a:spcPct val="90000"/>
                </a:lnSpc>
                <a:spcBef>
                  <a:spcPct val="0"/>
                </a:spcBef>
                <a:spcAft>
                  <a:spcPct val="20000"/>
                </a:spcAft>
                <a:buChar char="•"/>
              </a:pPr>
              <a:r>
                <a:rPr lang="en-US" sz="1600" dirty="0"/>
                <a:t>Problems with races on linear tracks: head start and dead heat finish, head start and early finish, head start and late finish </a:t>
              </a:r>
            </a:p>
            <a:p>
              <a:pPr marL="128588" lvl="1" indent="-128588" defTabSz="533400">
                <a:lnSpc>
                  <a:spcPct val="90000"/>
                </a:lnSpc>
                <a:spcBef>
                  <a:spcPct val="0"/>
                </a:spcBef>
                <a:spcAft>
                  <a:spcPct val="20000"/>
                </a:spcAft>
                <a:buChar char="•"/>
              </a:pPr>
              <a:r>
                <a:rPr lang="en-US" sz="1600" dirty="0"/>
                <a:t>Problems on circular track: first meeting point, meeting at starting point and number of meetings </a:t>
              </a:r>
            </a:p>
            <a:p>
              <a:pPr marL="128588" lvl="1" indent="-128588" defTabSz="533400">
                <a:lnSpc>
                  <a:spcPct val="90000"/>
                </a:lnSpc>
                <a:spcBef>
                  <a:spcPct val="0"/>
                </a:spcBef>
                <a:spcAft>
                  <a:spcPct val="20000"/>
                </a:spcAft>
                <a:buChar char="•"/>
              </a:pPr>
              <a:r>
                <a:rPr lang="en-US" sz="1600" dirty="0">
                  <a:solidFill>
                    <a:srgbClr val="000000"/>
                  </a:solidFill>
                </a:rPr>
                <a:t>Data Sufficiency</a:t>
              </a:r>
            </a:p>
          </p:txBody>
        </p:sp>
      </p:grpSp>
    </p:spTree>
    <p:extLst>
      <p:ext uri="{BB962C8B-B14F-4D97-AF65-F5344CB8AC3E}">
        <p14:creationId xmlns:p14="http://schemas.microsoft.com/office/powerpoint/2010/main" val="3171459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31434024"/>
              </p:ext>
            </p:extLst>
          </p:nvPr>
        </p:nvGraphicFramePr>
        <p:xfrm>
          <a:off x="335698" y="2031998"/>
          <a:ext cx="8391526" cy="4305221"/>
        </p:xfrm>
        <a:graphic>
          <a:graphicData uri="http://schemas.openxmlformats.org/drawingml/2006/table">
            <a:tbl>
              <a:tblPr/>
              <a:tblGrid>
                <a:gridCol w="2566673">
                  <a:extLst>
                    <a:ext uri="{9D8B030D-6E8A-4147-A177-3AD203B41FA5}">
                      <a16:colId xmlns:a16="http://schemas.microsoft.com/office/drawing/2014/main" xmlns="" val="20000"/>
                    </a:ext>
                  </a:extLst>
                </a:gridCol>
                <a:gridCol w="5824853">
                  <a:extLst>
                    <a:ext uri="{9D8B030D-6E8A-4147-A177-3AD203B41FA5}">
                      <a16:colId xmlns:a16="http://schemas.microsoft.com/office/drawing/2014/main" xmlns="" val="20001"/>
                    </a:ext>
                  </a:extLst>
                </a:gridCol>
              </a:tblGrid>
              <a:tr h="472647">
                <a:tc>
                  <a:txBody>
                    <a:bodyPr/>
                    <a:lstStyle/>
                    <a:p>
                      <a:pPr algn="ctr"/>
                      <a:r>
                        <a:rPr lang="en-IN" sz="1500" dirty="0">
                          <a:effectLst/>
                        </a:rPr>
                        <a:t>Expression</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IN" sz="1500" dirty="0">
                          <a:effectLst/>
                        </a:rPr>
                        <a:t>Meaning</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823478">
                <a:tc>
                  <a:txBody>
                    <a:bodyPr/>
                    <a:lstStyle/>
                    <a:p>
                      <a:pPr algn="ctr"/>
                      <a:r>
                        <a:rPr lang="en-US" sz="1500" dirty="0">
                          <a:effectLst/>
                        </a:rPr>
                        <a:t>Head-Start / A gives B start of x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When a racer gets a start x meters ahead of the starting point it’s called head-start of x meters. Here A gives B a head-start of x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823478">
                <a:tc>
                  <a:txBody>
                    <a:bodyPr/>
                    <a:lstStyle/>
                    <a:p>
                      <a:pPr algn="ctr"/>
                      <a:r>
                        <a:rPr lang="en-US" sz="1500" dirty="0">
                          <a:effectLst/>
                        </a:rPr>
                        <a:t>Head-Start/ A can give B a start of t minutes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When a contestant gets a start by t seconds earlier than other ones, it’s called head-start of t seconds. Here A gives B a head-start of t seconds.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823478">
                <a:tc>
                  <a:txBody>
                    <a:bodyPr/>
                    <a:lstStyle/>
                    <a:p>
                      <a:pPr algn="ctr"/>
                      <a:r>
                        <a:rPr lang="en-US" sz="1500" dirty="0">
                          <a:effectLst/>
                        </a:rPr>
                        <a:t>A beats B by x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When A reaches the winning point before B and is x meters away from B. Then A beats B by x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472647">
                <a:tc>
                  <a:txBody>
                    <a:bodyPr/>
                    <a:lstStyle/>
                    <a:p>
                      <a:pPr algn="ctr"/>
                      <a:r>
                        <a:rPr lang="en-US" sz="1500" dirty="0">
                          <a:effectLst/>
                        </a:rPr>
                        <a:t>A beats B by t seconds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When A reaches the winning point t seconds before B. Then A beats B by t meters.</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823478">
                <a:tc>
                  <a:txBody>
                    <a:bodyPr/>
                    <a:lstStyle/>
                    <a:p>
                      <a:pPr algn="ctr"/>
                      <a:r>
                        <a:rPr lang="en-IN" sz="1500" dirty="0">
                          <a:effectLst/>
                        </a:rPr>
                        <a:t>Dead Heat</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tc>
                  <a:txBody>
                    <a:bodyPr/>
                    <a:lstStyle/>
                    <a:p>
                      <a:pPr algn="ctr"/>
                      <a:r>
                        <a:rPr lang="en-US" sz="1500" dirty="0">
                          <a:effectLst/>
                        </a:rPr>
                        <a:t>A dead heat is a situation of tie. When all the participants reach the winning point at the same point.</a:t>
                      </a:r>
                    </a:p>
                  </a:txBody>
                  <a:tcPr marL="30548" marR="30548" marT="40731" marB="40731" anchor="ctr">
                    <a:lnL w="19050" cap="flat" cmpd="sng" algn="ctr">
                      <a:solidFill>
                        <a:srgbClr val="CCCCCC"/>
                      </a:solidFill>
                      <a:prstDash val="solid"/>
                      <a:round/>
                      <a:headEnd type="none" w="med" len="med"/>
                      <a:tailEnd type="none" w="med" len="med"/>
                    </a:lnL>
                    <a:lnR w="19050" cap="flat" cmpd="sng" algn="ctr">
                      <a:solidFill>
                        <a:srgbClr val="CCCCCC"/>
                      </a:solidFill>
                      <a:prstDash val="solid"/>
                      <a:round/>
                      <a:headEnd type="none" w="med" len="med"/>
                      <a:tailEnd type="none" w="med" len="med"/>
                    </a:lnR>
                    <a:lnT w="19050" cap="flat" cmpd="sng" algn="ctr">
                      <a:solidFill>
                        <a:srgbClr val="CCCCCC"/>
                      </a:solidFill>
                      <a:prstDash val="solid"/>
                      <a:round/>
                      <a:headEnd type="none" w="med" len="med"/>
                      <a:tailEnd type="none" w="med" len="med"/>
                    </a:lnT>
                    <a:lnB w="190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
        <p:nvSpPr>
          <p:cNvPr id="7" name="Rectangle 6"/>
          <p:cNvSpPr/>
          <p:nvPr/>
        </p:nvSpPr>
        <p:spPr>
          <a:xfrm>
            <a:off x="312827" y="1134376"/>
            <a:ext cx="4267515" cy="369332"/>
          </a:xfrm>
          <a:prstGeom prst="rect">
            <a:avLst/>
          </a:prstGeom>
        </p:spPr>
        <p:txBody>
          <a:bodyPr wrap="none">
            <a:spAutoFit/>
          </a:bodyPr>
          <a:lstStyle/>
          <a:p>
            <a:r>
              <a:rPr lang="en-US" b="1" dirty="0"/>
              <a:t>Commonly used expressions in linear races</a:t>
            </a:r>
            <a:endParaRPr lang="en-IN" dirty="0"/>
          </a:p>
        </p:txBody>
      </p:sp>
      <p:sp>
        <p:nvSpPr>
          <p:cNvPr id="8" name="Rectangle 7"/>
          <p:cNvSpPr/>
          <p:nvPr/>
        </p:nvSpPr>
        <p:spPr>
          <a:xfrm>
            <a:off x="312828" y="557405"/>
            <a:ext cx="6745198" cy="707886"/>
          </a:xfrm>
          <a:prstGeom prst="rect">
            <a:avLst/>
          </a:prstGeom>
        </p:spPr>
        <p:txBody>
          <a:bodyPr wrap="square">
            <a:spAutoFit/>
          </a:bodyPr>
          <a:lstStyle/>
          <a:p>
            <a:r>
              <a:rPr lang="en-IN" sz="2000" b="1" dirty="0"/>
              <a:t>                                                               </a:t>
            </a:r>
          </a:p>
          <a:p>
            <a:r>
              <a:rPr lang="en-IN" sz="2000" b="1" u="sng" dirty="0"/>
              <a:t> </a:t>
            </a:r>
            <a:r>
              <a:rPr lang="en-IN" sz="2000" b="1" dirty="0"/>
              <a:t>                                                         </a:t>
            </a:r>
            <a:r>
              <a:rPr lang="en-IN" sz="2000" b="1" u="sng" dirty="0"/>
              <a:t> LINEAR</a:t>
            </a:r>
            <a:r>
              <a:rPr lang="en-IN" sz="2000" b="1" dirty="0"/>
              <a:t>   </a:t>
            </a:r>
            <a:r>
              <a:rPr lang="en-IN" sz="2000" b="1" u="sng" dirty="0"/>
              <a:t>RACES</a:t>
            </a:r>
          </a:p>
        </p:txBody>
      </p:sp>
    </p:spTree>
    <p:extLst>
      <p:ext uri="{BB962C8B-B14F-4D97-AF65-F5344CB8AC3E}">
        <p14:creationId xmlns:p14="http://schemas.microsoft.com/office/powerpoint/2010/main" val="539618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2370" y="1052736"/>
            <a:ext cx="4768486" cy="584775"/>
          </a:xfrm>
          <a:prstGeom prst="rect">
            <a:avLst/>
          </a:prstGeom>
        </p:spPr>
        <p:txBody>
          <a:bodyPr wrap="none">
            <a:spAutoFit/>
          </a:bodyPr>
          <a:lstStyle/>
          <a:p>
            <a:pPr algn="ctr"/>
            <a:r>
              <a:rPr lang="en-US" sz="3200" u="sng" dirty="0"/>
              <a:t>CIRCULAR  RACE  CONCEPT </a:t>
            </a:r>
            <a:endParaRPr lang="en-IN" sz="3200" u="sng"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2132856"/>
            <a:ext cx="8086725" cy="4572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2142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543383" cy="1569660"/>
          </a:xfrm>
          <a:prstGeom prst="rect">
            <a:avLst/>
          </a:prstGeom>
        </p:spPr>
        <p:txBody>
          <a:bodyPr wrap="square">
            <a:spAutoFit/>
          </a:bodyPr>
          <a:lstStyle/>
          <a:p>
            <a:pPr>
              <a:buNone/>
            </a:pPr>
            <a:r>
              <a:rPr lang="en-US" sz="2400" dirty="0">
                <a:latin typeface="Palatino Linotype" pitchFamily="18" charset="0"/>
                <a:cs typeface="Times New Roman" pitchFamily="18" charset="0"/>
              </a:rPr>
              <a:t>1</a:t>
            </a:r>
            <a:r>
              <a:rPr lang="en-IN" sz="2400" dirty="0">
                <a:latin typeface="Palatino Linotype" pitchFamily="18" charset="0"/>
                <a:cs typeface="Times New Roman" pitchFamily="18" charset="0"/>
              </a:rPr>
              <a:t>. In a race of 1500m, H beats Q by 195 m or 15 seconds. Find Q’s speed</a:t>
            </a:r>
            <a:endParaRPr lang="en-US" sz="2400" dirty="0">
              <a:latin typeface="Palatino Linotype" pitchFamily="18" charset="0"/>
              <a:cs typeface="Times New Roman" pitchFamily="18" charset="0"/>
            </a:endParaRPr>
          </a:p>
          <a:p>
            <a:pPr>
              <a:buNone/>
            </a:pPr>
            <a:r>
              <a:rPr lang="en-IN" sz="2400" dirty="0">
                <a:latin typeface="Palatino Linotype" pitchFamily="18" charset="0"/>
                <a:cs typeface="Times New Roman" pitchFamily="18" charset="0"/>
              </a:rPr>
              <a:t>A. 5</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B. 10</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C. 13		  D. 20</a:t>
            </a:r>
            <a:endParaRPr lang="en-US" sz="2400" dirty="0">
              <a:latin typeface="Palatino Linotype" pitchFamily="18" charset="0"/>
              <a:cs typeface="Times New Roman" pitchFamily="18" charset="0"/>
            </a:endParaRPr>
          </a:p>
          <a:p>
            <a:pPr lvl="0"/>
            <a:r>
              <a:rPr lang="en-US" sz="2400" dirty="0">
                <a:latin typeface="Palatino Linotype" pitchFamily="18" charset="0"/>
                <a:cs typeface="Times New Roman" pitchFamily="18" charset="0"/>
              </a:rPr>
              <a:t> </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994156"/>
            <a:ext cx="8856984" cy="2062103"/>
          </a:xfrm>
          <a:prstGeom prst="rect">
            <a:avLst/>
          </a:prstGeom>
        </p:spPr>
        <p:txBody>
          <a:bodyPr wrap="square">
            <a:spAutoFit/>
          </a:bodyPr>
          <a:lstStyle/>
          <a:p>
            <a:r>
              <a:rPr lang="en-IN" sz="2400" dirty="0">
                <a:latin typeface="Palatino Linotype" pitchFamily="18" charset="0"/>
              </a:rPr>
              <a:t>2. In a 400 m race, A can give B 30 m and C 50 m start . In the same race B can give to C a start of(approx)</a:t>
            </a:r>
          </a:p>
          <a:p>
            <a:r>
              <a:rPr lang="en-IN" sz="2400" dirty="0">
                <a:latin typeface="Palatino Linotype" pitchFamily="18" charset="0"/>
              </a:rPr>
              <a:t>A.21m  	   B.28m</a:t>
            </a:r>
            <a:r>
              <a:rPr lang="en-US" sz="2400" dirty="0">
                <a:latin typeface="Palatino Linotype" pitchFamily="18" charset="0"/>
              </a:rPr>
              <a:t>	    C</a:t>
            </a:r>
            <a:r>
              <a:rPr lang="en-IN" sz="2400" dirty="0">
                <a:latin typeface="Palatino Linotype" pitchFamily="18" charset="0"/>
              </a:rPr>
              <a:t>.30m	            D.40m</a:t>
            </a:r>
          </a:p>
          <a:p>
            <a:endParaRPr lang="en-IN" sz="2800" dirty="0"/>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543383" cy="2369880"/>
          </a:xfrm>
          <a:prstGeom prst="rect">
            <a:avLst/>
          </a:prstGeom>
        </p:spPr>
        <p:txBody>
          <a:bodyPr wrap="square">
            <a:spAutoFit/>
          </a:bodyPr>
          <a:lstStyle/>
          <a:p>
            <a:r>
              <a:rPr lang="en-IN" sz="2400" dirty="0">
                <a:latin typeface="Palatino Linotype" pitchFamily="18" charset="0"/>
              </a:rPr>
              <a:t>3. A and B take part in 500 m race. A runs at 10 m/s. A beats B by 5 seconds. The speed of B is:</a:t>
            </a:r>
          </a:p>
          <a:p>
            <a:r>
              <a:rPr lang="en-IN" sz="2400" dirty="0">
                <a:latin typeface="Palatino Linotype" pitchFamily="18" charset="0"/>
                <a:cs typeface="Times New Roman" pitchFamily="18" charset="0"/>
              </a:rPr>
              <a:t>A. 9.09 m/s</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B.11 m/s</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C.12.12m/s	   D.1.8m/s</a:t>
            </a:r>
            <a:endParaRPr lang="en-US" sz="2400" dirty="0">
              <a:latin typeface="Palatino Linotype" pitchFamily="18" charset="0"/>
              <a:cs typeface="Times New Roman" pitchFamily="18" charset="0"/>
            </a:endParaRPr>
          </a:p>
          <a:p>
            <a:endParaRPr lang="en-IN" sz="2400" dirty="0">
              <a:latin typeface="Palatino Linotype" pitchFamily="18" charset="0"/>
            </a:endParaRPr>
          </a:p>
          <a:p>
            <a:endParaRPr lang="en-IN" sz="2400" dirty="0">
              <a:latin typeface="Palatino Linotype" pitchFamily="18" charset="0"/>
            </a:endParaRPr>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994156"/>
            <a:ext cx="8471375" cy="2000548"/>
          </a:xfrm>
          <a:prstGeom prst="rect">
            <a:avLst/>
          </a:prstGeom>
        </p:spPr>
        <p:txBody>
          <a:bodyPr wrap="square">
            <a:spAutoFit/>
          </a:bodyPr>
          <a:lstStyle/>
          <a:p>
            <a:r>
              <a:rPr lang="en-IN" sz="2400" dirty="0">
                <a:latin typeface="Palatino Linotype" pitchFamily="18" charset="0"/>
              </a:rPr>
              <a:t>4. A runs 3 times as fast as B. If A gives B a start of 45 m, how far must the winning post be so that A win by 15 meter?</a:t>
            </a:r>
          </a:p>
          <a:p>
            <a:r>
              <a:rPr lang="en-IN" sz="2400" dirty="0">
                <a:latin typeface="Palatino Linotype" pitchFamily="18" charset="0"/>
              </a:rPr>
              <a:t>A.80m		      B.120m</a:t>
            </a:r>
            <a:r>
              <a:rPr lang="en-US" sz="2400" dirty="0">
                <a:latin typeface="Palatino Linotype" pitchFamily="18" charset="0"/>
              </a:rPr>
              <a:t>	           </a:t>
            </a:r>
            <a:r>
              <a:rPr lang="en-IN" sz="2400" dirty="0">
                <a:latin typeface="Palatino Linotype" pitchFamily="18" charset="0"/>
              </a:rPr>
              <a:t>C.135m           	  D. None</a:t>
            </a:r>
          </a:p>
          <a:p>
            <a:endParaRPr lang="en-IN" sz="2400" dirty="0">
              <a:latin typeface="Palatino Linotype" pitchFamily="18" charset="0"/>
            </a:endParaRPr>
          </a:p>
          <a:p>
            <a:endParaRPr lang="en-US" sz="2800" dirty="0"/>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994156"/>
            <a:ext cx="8543383" cy="1569660"/>
          </a:xfrm>
          <a:prstGeom prst="rect">
            <a:avLst/>
          </a:prstGeom>
        </p:spPr>
        <p:txBody>
          <a:bodyPr wrap="square">
            <a:spAutoFit/>
          </a:bodyPr>
          <a:lstStyle/>
          <a:p>
            <a:pPr>
              <a:buNone/>
            </a:pPr>
            <a:r>
              <a:rPr lang="en-US" sz="2400" dirty="0">
                <a:latin typeface="Palatino Linotype" pitchFamily="18" charset="0"/>
                <a:cs typeface="Times New Roman" pitchFamily="18" charset="0"/>
              </a:rPr>
              <a:t>5. In 720 meters race J got a head start of 30 meters. If S beats J by 50 meters find the ratio of the speeds of S and J?</a:t>
            </a:r>
          </a:p>
          <a:p>
            <a:pPr>
              <a:buNone/>
            </a:pPr>
            <a:r>
              <a:rPr lang="en-IN" sz="2400" dirty="0">
                <a:latin typeface="Palatino Linotype" pitchFamily="18" charset="0"/>
                <a:cs typeface="Times New Roman" pitchFamily="18" charset="0"/>
              </a:rPr>
              <a:t>A. 4:9</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B. 9:4</a:t>
            </a:r>
            <a:r>
              <a:rPr lang="en-US" sz="2400" dirty="0">
                <a:latin typeface="Palatino Linotype" pitchFamily="18" charset="0"/>
                <a:cs typeface="Times New Roman" pitchFamily="18" charset="0"/>
              </a:rPr>
              <a:t>	      </a:t>
            </a:r>
            <a:r>
              <a:rPr lang="en-IN" sz="2400" dirty="0">
                <a:latin typeface="Palatino Linotype" pitchFamily="18" charset="0"/>
                <a:cs typeface="Times New Roman" pitchFamily="18" charset="0"/>
              </a:rPr>
              <a:t>C. 9:8	     D. 2:3</a:t>
            </a:r>
            <a:endParaRPr lang="en-US" sz="2400" dirty="0">
              <a:latin typeface="Palatino Linotype" pitchFamily="18" charset="0"/>
              <a:cs typeface="Times New Roman" pitchFamily="18" charset="0"/>
            </a:endParaRPr>
          </a:p>
          <a:p>
            <a:pPr lvl="0"/>
            <a:r>
              <a:rPr lang="en-US" sz="2400" dirty="0">
                <a:latin typeface="Palatino Linotype" pitchFamily="18" charset="0"/>
                <a:cs typeface="Times New Roman" pitchFamily="18" charset="0"/>
              </a:rPr>
              <a:t> </a:t>
            </a: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769</Words>
  <Application>Microsoft Office PowerPoint</Application>
  <PresentationFormat>On-screen Show (4:3)</PresentationFormat>
  <Paragraphs>99</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Linear and Circular Races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Circular Races  </dc:title>
  <dc:creator>Tarun</dc:creator>
  <cp:lastModifiedBy>LAPPY</cp:lastModifiedBy>
  <cp:revision>151</cp:revision>
  <dcterms:created xsi:type="dcterms:W3CDTF">2020-11-24T18:42:37Z</dcterms:created>
  <dcterms:modified xsi:type="dcterms:W3CDTF">2023-03-02T06:33:29Z</dcterms:modified>
</cp:coreProperties>
</file>