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1"/>
  </p:notesMasterIdLst>
  <p:sldIdLst>
    <p:sldId id="256" r:id="rId2"/>
    <p:sldId id="299" r:id="rId3"/>
    <p:sldId id="300" r:id="rId4"/>
    <p:sldId id="295" r:id="rId5"/>
    <p:sldId id="301" r:id="rId6"/>
    <p:sldId id="291" r:id="rId7"/>
    <p:sldId id="289" r:id="rId8"/>
    <p:sldId id="279" r:id="rId9"/>
    <p:sldId id="290" r:id="rId10"/>
    <p:sldId id="257" r:id="rId11"/>
    <p:sldId id="266" r:id="rId12"/>
    <p:sldId id="264" r:id="rId13"/>
    <p:sldId id="260" r:id="rId14"/>
    <p:sldId id="261" r:id="rId15"/>
    <p:sldId id="296" r:id="rId16"/>
    <p:sldId id="265" r:id="rId17"/>
    <p:sldId id="258" r:id="rId18"/>
    <p:sldId id="293" r:id="rId19"/>
    <p:sldId id="262" r:id="rId20"/>
    <p:sldId id="280" r:id="rId21"/>
    <p:sldId id="263" r:id="rId22"/>
    <p:sldId id="282" r:id="rId23"/>
    <p:sldId id="284" r:id="rId24"/>
    <p:sldId id="270" r:id="rId25"/>
    <p:sldId id="271" r:id="rId26"/>
    <p:sldId id="272" r:id="rId27"/>
    <p:sldId id="273" r:id="rId28"/>
    <p:sldId id="274"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29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98" autoAdjust="0"/>
  </p:normalViewPr>
  <p:slideViewPr>
    <p:cSldViewPr>
      <p:cViewPr>
        <p:scale>
          <a:sx n="60" d="100"/>
          <a:sy n="60" d="100"/>
        </p:scale>
        <p:origin x="-1656"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D72178E9-035E-4602-8F41-2E634157CDAB}"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84DE7A-75FC-450C-9927-59517963134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8B0372DC-BD03-4503-9496-2B04DBE1D9AE}" type="pres">
      <dgm:prSet presAssocID="{3784DE7A-75FC-450C-9927-595179631341}" presName="Name0" presStyleCnt="0">
        <dgm:presLayoutVars>
          <dgm:chPref val="3"/>
          <dgm:dir/>
          <dgm:animLvl val="lvl"/>
          <dgm:resizeHandles/>
        </dgm:presLayoutVars>
      </dgm:prSet>
      <dgm:spPr/>
      <dgm:t>
        <a:bodyPr/>
        <a:lstStyle/>
        <a:p>
          <a:endParaRPr lang="en-US"/>
        </a:p>
      </dgm:t>
    </dgm:pt>
  </dgm:ptLst>
  <dgm:cxnLst>
    <dgm:cxn modelId="{8D43F8A1-2DBE-40B2-A676-DC22338C4944}" type="presOf" srcId="{3784DE7A-75FC-450C-9927-595179631341}" destId="{8B0372DC-BD03-4503-9496-2B04DBE1D9AE}"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84DE7A-75FC-450C-9927-59517963134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8B0372DC-BD03-4503-9496-2B04DBE1D9AE}" type="pres">
      <dgm:prSet presAssocID="{3784DE7A-75FC-450C-9927-595179631341}" presName="Name0" presStyleCnt="0">
        <dgm:presLayoutVars>
          <dgm:chPref val="3"/>
          <dgm:dir/>
          <dgm:animLvl val="lvl"/>
          <dgm:resizeHandles/>
        </dgm:presLayoutVars>
      </dgm:prSet>
      <dgm:spPr/>
      <dgm:t>
        <a:bodyPr/>
        <a:lstStyle/>
        <a:p>
          <a:endParaRPr lang="en-US"/>
        </a:p>
      </dgm:t>
    </dgm:pt>
  </dgm:ptLst>
  <dgm:cxnLst>
    <dgm:cxn modelId="{B039EE51-A5DD-4985-8390-99BB0027EB05}" type="presOf" srcId="{3784DE7A-75FC-450C-9927-595179631341}" destId="{8B0372DC-BD03-4503-9496-2B04DBE1D9AE}" srcOrd="0" destOrd="0" presId="urn:microsoft.com/office/officeart/2005/8/layout/l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A801BE5E-8109-45AF-B671-B618B65217D9}"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937FF3F4-0A07-4764-B8A3-4DD1965C33C5}"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82BFC5A7-A0FD-4EF8-849A-6AB2FE8ACE2E}"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163C739F-78BF-41C9-9B11-D2C3AD968197}"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E601509E-E371-4DD5-9DC2-AF320EE9377E}"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AF6C7-C674-4B5B-8A6B-CF7DEF41B609}" type="datetimeFigureOut">
              <a:rPr lang="en-US" smtClean="0"/>
              <a:pPr/>
              <a:t>11/29/2022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F9B9E7-43CB-4503-BAE5-3C31662B0F2E}" type="slidenum">
              <a:rPr lang="en-US" smtClean="0"/>
              <a:pPr/>
              <a:t>‹#›</a:t>
            </a:fld>
            <a:endParaRPr lang="en-US"/>
          </a:p>
        </p:txBody>
      </p:sp>
    </p:spTree>
    <p:extLst>
      <p:ext uri="{BB962C8B-B14F-4D97-AF65-F5344CB8AC3E}">
        <p14:creationId xmlns:p14="http://schemas.microsoft.com/office/powerpoint/2010/main" val="79987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1</a:t>
            </a:fld>
            <a:endParaRPr lang="en-US"/>
          </a:p>
        </p:txBody>
      </p:sp>
    </p:spTree>
    <p:extLst>
      <p:ext uri="{BB962C8B-B14F-4D97-AF65-F5344CB8AC3E}">
        <p14:creationId xmlns:p14="http://schemas.microsoft.com/office/powerpoint/2010/main" val="3573836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15.Here x=24, k=2</a:t>
            </a:r>
          </a:p>
          <a:p>
            <a:r>
              <a:rPr lang="en-US" dirty="0" smtClean="0"/>
              <a:t>Together time taken be=(x/1+k)days</a:t>
            </a:r>
          </a:p>
          <a:p>
            <a:r>
              <a:rPr lang="en-US" dirty="0" smtClean="0"/>
              <a:t>8 days</a:t>
            </a:r>
          </a:p>
          <a:p>
            <a:endParaRPr lang="en-US" dirty="0" smtClean="0"/>
          </a:p>
          <a:p>
            <a:r>
              <a:rPr lang="en-US" dirty="0" smtClean="0"/>
              <a:t>16. Here a=3, b=4, x=12,</a:t>
            </a:r>
            <a:r>
              <a:rPr lang="en-US" baseline="0" dirty="0" smtClean="0"/>
              <a:t> c=1 and d=8</a:t>
            </a:r>
          </a:p>
          <a:p>
            <a:r>
              <a:rPr lang="en-US" baseline="0" dirty="0" smtClean="0"/>
              <a:t>Therefore, number of days required to complete 1/8 of the work</a:t>
            </a:r>
          </a:p>
          <a:p>
            <a:r>
              <a:rPr lang="en-US" baseline="0" dirty="0" smtClean="0"/>
              <a:t>=b*c*x/a*d=4*1*12/3*8=2 days.</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19.M1D1T1W2=M2D2T2W1</a:t>
            </a:r>
          </a:p>
          <a:p>
            <a:r>
              <a:rPr lang="en-US" dirty="0" smtClean="0"/>
              <a:t>10*3*12*32=24*D2*4*20</a:t>
            </a:r>
          </a:p>
          <a:p>
            <a:r>
              <a:rPr lang="en-US" dirty="0" smtClean="0"/>
              <a:t>D2=6</a:t>
            </a:r>
            <a:r>
              <a:rPr lang="en-US" baseline="0" dirty="0" smtClean="0"/>
              <a:t> days</a:t>
            </a:r>
          </a:p>
          <a:p>
            <a:endParaRPr lang="en-US" baseline="0" dirty="0" smtClean="0"/>
          </a:p>
          <a:p>
            <a:r>
              <a:rPr lang="en-US" baseline="0" dirty="0" smtClean="0"/>
              <a:t>20. LCM = 60</a:t>
            </a:r>
          </a:p>
          <a:p>
            <a:r>
              <a:rPr lang="en-US" baseline="0" dirty="0" smtClean="0"/>
              <a:t>Efficiency of A and B = 6 and 5</a:t>
            </a:r>
          </a:p>
          <a:p>
            <a:r>
              <a:rPr lang="en-US" baseline="0" dirty="0" smtClean="0"/>
              <a:t>And </a:t>
            </a:r>
            <a:r>
              <a:rPr lang="en-US" baseline="0" dirty="0" err="1" smtClean="0"/>
              <a:t>eff</a:t>
            </a:r>
            <a:r>
              <a:rPr lang="en-US" baseline="0" dirty="0" smtClean="0"/>
              <a:t> </a:t>
            </a:r>
            <a:r>
              <a:rPr lang="en-US" baseline="0" smtClean="0"/>
              <a:t>of C </a:t>
            </a:r>
            <a:r>
              <a:rPr lang="en-US" baseline="0" dirty="0" smtClean="0"/>
              <a:t>= -3</a:t>
            </a:r>
          </a:p>
          <a:p>
            <a:r>
              <a:rPr lang="en-US" baseline="0" dirty="0" smtClean="0"/>
              <a:t>Time = 60/8 = 7.5</a:t>
            </a:r>
          </a:p>
          <a:p>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US" baseline="0" dirty="0" smtClean="0"/>
              <a:t> </a:t>
            </a:r>
            <a:r>
              <a:rPr lang="en-US" sz="1200" kern="1200" dirty="0" smtClean="0">
                <a:solidFill>
                  <a:schemeClr val="tx1"/>
                </a:solidFill>
                <a:latin typeface="+mn-lt"/>
                <a:ea typeface="+mn-ea"/>
                <a:cs typeface="+mn-cs"/>
              </a:rPr>
              <a:t> Work done by A in 1 day = 1/10</a:t>
            </a:r>
          </a:p>
          <a:p>
            <a:r>
              <a:rPr lang="en-US" sz="1200" kern="1200" dirty="0" smtClean="0">
                <a:solidFill>
                  <a:schemeClr val="tx1"/>
                </a:solidFill>
                <a:latin typeface="+mn-lt"/>
                <a:ea typeface="+mn-ea"/>
                <a:cs typeface="+mn-cs"/>
              </a:rPr>
              <a:t>Work Done by B in 1 day = 1/15</a:t>
            </a:r>
          </a:p>
          <a:p>
            <a:r>
              <a:rPr lang="en-US" sz="1200" kern="1200" dirty="0" smtClean="0">
                <a:solidFill>
                  <a:schemeClr val="tx1"/>
                </a:solidFill>
                <a:latin typeface="+mn-lt"/>
                <a:ea typeface="+mn-ea"/>
                <a:cs typeface="+mn-cs"/>
              </a:rPr>
              <a:t>Work done By A &amp; B together in 1 day = 1/10 + 1/15 = (3+2)/30 = 5/30 = 1/6</a:t>
            </a:r>
          </a:p>
          <a:p>
            <a:r>
              <a:rPr lang="en-US" sz="1200" kern="1200" dirty="0" smtClean="0">
                <a:solidFill>
                  <a:schemeClr val="tx1"/>
                </a:solidFill>
                <a:latin typeface="+mn-lt"/>
                <a:ea typeface="+mn-ea"/>
                <a:cs typeface="+mn-cs"/>
              </a:rPr>
              <a:t>As A &amp; B Completes 1/6 work in one day So they will complete the whole work in 6 Days.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LCM of 18 and 15 = 90</a:t>
            </a:r>
          </a:p>
          <a:p>
            <a:r>
              <a:rPr lang="en-US" sz="1200" kern="1200" dirty="0" smtClean="0">
                <a:solidFill>
                  <a:schemeClr val="tx1"/>
                </a:solidFill>
                <a:latin typeface="+mn-lt"/>
                <a:ea typeface="+mn-ea"/>
                <a:cs typeface="+mn-cs"/>
              </a:rPr>
              <a:t>Efficiency</a:t>
            </a:r>
            <a:r>
              <a:rPr lang="en-US" sz="1200" kern="1200" baseline="0" dirty="0" smtClean="0">
                <a:solidFill>
                  <a:schemeClr val="tx1"/>
                </a:solidFill>
                <a:latin typeface="+mn-lt"/>
                <a:ea typeface="+mn-ea"/>
                <a:cs typeface="+mn-cs"/>
              </a:rPr>
              <a:t> of A and B is 5 and 6 respectively</a:t>
            </a:r>
          </a:p>
          <a:p>
            <a:r>
              <a:rPr lang="en-US" sz="1200" kern="1200" baseline="0" dirty="0" smtClean="0">
                <a:solidFill>
                  <a:schemeClr val="tx1"/>
                </a:solidFill>
                <a:latin typeface="+mn-lt"/>
                <a:ea typeface="+mn-ea"/>
                <a:cs typeface="+mn-cs"/>
              </a:rPr>
              <a:t>10 days work of B = 6*10 = 60</a:t>
            </a:r>
          </a:p>
          <a:p>
            <a:r>
              <a:rPr lang="en-US" sz="1200" kern="1200" baseline="0" dirty="0" smtClean="0">
                <a:solidFill>
                  <a:schemeClr val="tx1"/>
                </a:solidFill>
                <a:latin typeface="+mn-lt"/>
                <a:ea typeface="+mn-ea"/>
                <a:cs typeface="+mn-cs"/>
              </a:rPr>
              <a:t>Remaining work = 30 </a:t>
            </a:r>
          </a:p>
          <a:p>
            <a:r>
              <a:rPr lang="en-US" sz="1200" kern="1200" baseline="0" dirty="0" smtClean="0">
                <a:solidFill>
                  <a:schemeClr val="tx1"/>
                </a:solidFill>
                <a:latin typeface="+mn-lt"/>
                <a:ea typeface="+mn-ea"/>
                <a:cs typeface="+mn-cs"/>
              </a:rPr>
              <a:t>No of days taken by A to complete remaining work = 30/5 = 6 days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r>
              <a:rPr lang="en-US" dirty="0" smtClean="0"/>
              <a:t>LCM</a:t>
            </a:r>
            <a:r>
              <a:rPr lang="en-US" baseline="0" dirty="0" smtClean="0"/>
              <a:t> of 10, 12 and 15 = 60</a:t>
            </a:r>
          </a:p>
          <a:p>
            <a:r>
              <a:rPr lang="en-US" baseline="0" dirty="0" err="1" smtClean="0"/>
              <a:t>Eff</a:t>
            </a:r>
            <a:r>
              <a:rPr lang="en-US" baseline="0" dirty="0" smtClean="0"/>
              <a:t> of Ram </a:t>
            </a:r>
            <a:r>
              <a:rPr lang="en-US" baseline="0" dirty="0" err="1" smtClean="0"/>
              <a:t>shyam</a:t>
            </a:r>
            <a:r>
              <a:rPr lang="en-US" baseline="0" dirty="0" smtClean="0"/>
              <a:t> and </a:t>
            </a:r>
            <a:r>
              <a:rPr lang="en-US" baseline="0" dirty="0" err="1" smtClean="0"/>
              <a:t>kamal</a:t>
            </a:r>
            <a:r>
              <a:rPr lang="en-US" baseline="0" dirty="0" smtClean="0"/>
              <a:t> = 6,5 and 4 </a:t>
            </a:r>
            <a:r>
              <a:rPr lang="en-US" baseline="0" dirty="0" err="1" smtClean="0"/>
              <a:t>resp</a:t>
            </a:r>
            <a:endParaRPr lang="en-US" baseline="0" dirty="0" smtClean="0"/>
          </a:p>
          <a:p>
            <a:r>
              <a:rPr lang="en-US" baseline="0" dirty="0" err="1" smtClean="0"/>
              <a:t>Eff</a:t>
            </a:r>
            <a:r>
              <a:rPr lang="en-US" baseline="0" dirty="0" smtClean="0"/>
              <a:t> together = 15</a:t>
            </a:r>
          </a:p>
          <a:p>
            <a:r>
              <a:rPr lang="en-US" baseline="0" dirty="0" smtClean="0"/>
              <a:t>Time = 60/15 = 4 </a:t>
            </a:r>
            <a:endParaRPr lang="en-US" dirty="0" smtClean="0"/>
          </a:p>
          <a:p>
            <a:endParaRPr lang="en-US" dirty="0" smtClean="0"/>
          </a:p>
          <a:p>
            <a:endParaRPr lang="en-US" dirty="0" smtClean="0"/>
          </a:p>
          <a:p>
            <a:r>
              <a:rPr lang="en-US" dirty="0" smtClean="0"/>
              <a:t>2.</a:t>
            </a:r>
            <a:r>
              <a:rPr lang="en-US" baseline="0" dirty="0" smtClean="0"/>
              <a:t> LCM = 36</a:t>
            </a:r>
          </a:p>
          <a:p>
            <a:r>
              <a:rPr lang="en-US" baseline="0" dirty="0" err="1" smtClean="0"/>
              <a:t>Eff</a:t>
            </a:r>
            <a:r>
              <a:rPr lang="en-US" baseline="0" dirty="0" smtClean="0"/>
              <a:t> of T+R = 3</a:t>
            </a:r>
          </a:p>
          <a:p>
            <a:r>
              <a:rPr lang="en-US" baseline="0" dirty="0" err="1" smtClean="0"/>
              <a:t>Eff</a:t>
            </a:r>
            <a:r>
              <a:rPr lang="en-US" baseline="0" dirty="0" smtClean="0"/>
              <a:t> of R = 1</a:t>
            </a:r>
          </a:p>
          <a:p>
            <a:r>
              <a:rPr lang="en-US" baseline="0" dirty="0" smtClean="0"/>
              <a:t>So T = 2</a:t>
            </a:r>
          </a:p>
          <a:p>
            <a:r>
              <a:rPr lang="en-US" baseline="0" dirty="0" smtClean="0"/>
              <a:t>Time = 36/2 = 18</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 </a:t>
            </a:r>
            <a:r>
              <a:rPr lang="en-US" sz="1200" kern="1200" dirty="0" smtClean="0">
                <a:solidFill>
                  <a:schemeClr val="tx1"/>
                </a:solidFill>
                <a:latin typeface="+mn-lt"/>
                <a:ea typeface="+mn-ea"/>
                <a:cs typeface="+mn-cs"/>
              </a:rPr>
              <a:t>Assume the time for completion = T</a:t>
            </a:r>
          </a:p>
          <a:p>
            <a:r>
              <a:rPr lang="en-US" sz="1200" kern="1200" dirty="0" smtClean="0">
                <a:solidFill>
                  <a:schemeClr val="tx1"/>
                </a:solidFill>
                <a:latin typeface="+mn-lt"/>
                <a:ea typeface="+mn-ea"/>
                <a:cs typeface="+mn-cs"/>
              </a:rPr>
              <a:t>Since Deepak leaves 5 days before the work is finished. So, no. of days worked by Deepak = T – 5 and Anil works, so, number of days worked by Anil = T</a:t>
            </a:r>
          </a:p>
          <a:p>
            <a:r>
              <a:rPr lang="en-US" sz="1200" kern="1200" dirty="0" smtClean="0">
                <a:solidFill>
                  <a:schemeClr val="tx1"/>
                </a:solidFill>
                <a:latin typeface="+mn-lt"/>
                <a:ea typeface="+mn-ea"/>
                <a:cs typeface="+mn-cs"/>
              </a:rPr>
              <a:t>Deepak’s work + Anil’s work – 1</a:t>
            </a:r>
          </a:p>
          <a:p>
            <a:r>
              <a:rPr lang="en-US" sz="1200" kern="1200" dirty="0" smtClean="0">
                <a:solidFill>
                  <a:schemeClr val="tx1"/>
                </a:solidFill>
                <a:latin typeface="+mn-lt"/>
                <a:ea typeface="+mn-ea"/>
                <a:cs typeface="+mn-cs"/>
              </a:rPr>
              <a:t>(T-5/10)+T/30=1</a:t>
            </a:r>
          </a:p>
          <a:p>
            <a:r>
              <a:rPr lang="en-US" sz="1200" kern="1200" dirty="0" smtClean="0">
                <a:solidFill>
                  <a:schemeClr val="tx1"/>
                </a:solidFill>
                <a:latin typeface="+mn-lt"/>
                <a:ea typeface="+mn-ea"/>
                <a:cs typeface="+mn-cs"/>
              </a:rPr>
              <a:t>T=11.25</a:t>
            </a:r>
          </a:p>
          <a:p>
            <a:endParaRPr lang="en-US" dirty="0" smtClean="0"/>
          </a:p>
          <a:p>
            <a:pPr marL="228600" indent="-228600">
              <a:buAutoNum type="arabicPeriod" startAt="4"/>
            </a:pPr>
            <a:r>
              <a:rPr lang="en-US" dirty="0" smtClean="0"/>
              <a:t>If</a:t>
            </a:r>
            <a:r>
              <a:rPr lang="en-US" baseline="0" dirty="0" smtClean="0"/>
              <a:t> </a:t>
            </a:r>
            <a:r>
              <a:rPr lang="en-US" baseline="0" dirty="0" err="1" smtClean="0"/>
              <a:t>shambhu</a:t>
            </a:r>
            <a:r>
              <a:rPr lang="en-US" baseline="0" dirty="0" smtClean="0"/>
              <a:t> does 2 unit work then </a:t>
            </a:r>
            <a:r>
              <a:rPr lang="en-US" baseline="0" dirty="0" err="1" smtClean="0"/>
              <a:t>Bablu</a:t>
            </a:r>
            <a:r>
              <a:rPr lang="en-US" baseline="0" dirty="0" smtClean="0"/>
              <a:t> does 1 only</a:t>
            </a:r>
            <a:endParaRPr lang="en-US" baseline="0" dirty="0"/>
          </a:p>
          <a:p>
            <a:pPr marL="228600" indent="-228600">
              <a:buNone/>
            </a:pPr>
            <a:r>
              <a:rPr lang="en-US" baseline="0" dirty="0" smtClean="0"/>
              <a:t>In 18 days they do = 54 unit</a:t>
            </a:r>
          </a:p>
          <a:p>
            <a:pPr marL="228600" indent="-228600">
              <a:buNone/>
            </a:pPr>
            <a:r>
              <a:rPr lang="en-US" baseline="0" dirty="0" smtClean="0"/>
              <a:t>Time taken by </a:t>
            </a:r>
            <a:r>
              <a:rPr lang="en-US" baseline="0" dirty="0" err="1" smtClean="0"/>
              <a:t>bablu</a:t>
            </a:r>
            <a:r>
              <a:rPr lang="en-US" baseline="0" dirty="0" smtClean="0"/>
              <a:t> = 54/1 = 54 days</a:t>
            </a:r>
          </a:p>
        </p:txBody>
      </p:sp>
      <p:sp>
        <p:nvSpPr>
          <p:cNvPr id="4" name="Slide Number Placeholder 3"/>
          <p:cNvSpPr>
            <a:spLocks noGrp="1"/>
          </p:cNvSpPr>
          <p:nvPr>
            <p:ph type="sldNum" sz="quarter" idx="10"/>
          </p:nvPr>
        </p:nvSpPr>
        <p:spPr/>
        <p:txBody>
          <a:bodyPr/>
          <a:lstStyle/>
          <a:p>
            <a:fld id="{E0F9B9E7-43CB-4503-BAE5-3C31662B0F2E}"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a:t>
            </a:r>
            <a:r>
              <a:rPr lang="en-US" baseline="0" dirty="0" smtClean="0"/>
              <a:t> </a:t>
            </a:r>
            <a:r>
              <a:rPr lang="en-US" sz="1200" kern="1200" dirty="0" smtClean="0">
                <a:solidFill>
                  <a:schemeClr val="tx1"/>
                </a:solidFill>
                <a:latin typeface="+mn-lt"/>
                <a:ea typeface="+mn-ea"/>
                <a:cs typeface="+mn-cs"/>
              </a:rPr>
              <a:t>where we have one person work and together work done. Then we can easily get the other person work just by subtracting them. As,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Son's one day work = (1/3 −1/5 )=(5−3/15 )=2/15</a:t>
            </a:r>
          </a:p>
          <a:p>
            <a:r>
              <a:rPr lang="en-US" sz="1200" kern="1200" dirty="0" smtClean="0">
                <a:solidFill>
                  <a:schemeClr val="tx1"/>
                </a:solidFill>
                <a:latin typeface="+mn-lt"/>
                <a:ea typeface="+mn-ea"/>
                <a:cs typeface="+mn-cs"/>
              </a:rPr>
              <a:t>So son will do whole work in 2/15 days = 7.5 days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which is =7.5 </a:t>
            </a:r>
            <a:r>
              <a:rPr lang="en-US" sz="1200" i="1" kern="1200" dirty="0" smtClean="0">
                <a:solidFill>
                  <a:schemeClr val="tx1"/>
                </a:solidFill>
                <a:latin typeface="+mn-lt"/>
                <a:ea typeface="+mn-ea"/>
                <a:cs typeface="+mn-cs"/>
              </a:rPr>
              <a:t>days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6.</a:t>
            </a:r>
            <a:r>
              <a:rPr lang="pl-PL" sz="1200" b="0" i="0" kern="1200" dirty="0" smtClean="0">
                <a:solidFill>
                  <a:schemeClr val="tx1"/>
                </a:solidFill>
                <a:latin typeface="+mn-lt"/>
                <a:ea typeface="+mn-ea"/>
                <a:cs typeface="+mn-cs"/>
              </a:rPr>
              <a:t> 4M+6W×8D =32+48</a:t>
            </a:r>
          </a:p>
          <a:p>
            <a:pPr rtl="0"/>
            <a:r>
              <a:rPr lang="pl-PL" sz="1200" b="0" i="0" kern="1200" dirty="0" smtClean="0">
                <a:solidFill>
                  <a:schemeClr val="tx1"/>
                </a:solidFill>
                <a:latin typeface="+mn-lt"/>
                <a:ea typeface="+mn-ea"/>
                <a:cs typeface="+mn-cs"/>
              </a:rPr>
              <a:t>3M+7W×10D =30+70</a:t>
            </a:r>
          </a:p>
          <a:p>
            <a:pPr rtl="0"/>
            <a:r>
              <a:rPr lang="pl-PL" sz="1200" b="0" i="0" kern="1200" dirty="0" smtClean="0">
                <a:solidFill>
                  <a:schemeClr val="tx1"/>
                </a:solidFill>
                <a:latin typeface="+mn-lt"/>
                <a:ea typeface="+mn-ea"/>
                <a:cs typeface="+mn-cs"/>
              </a:rPr>
              <a:t>32M-30M=2M</a:t>
            </a:r>
          </a:p>
          <a:p>
            <a:pPr rtl="0"/>
            <a:r>
              <a:rPr lang="pl-PL" sz="1200" b="0" i="0" kern="1200" dirty="0" smtClean="0">
                <a:solidFill>
                  <a:schemeClr val="tx1"/>
                </a:solidFill>
                <a:latin typeface="+mn-lt"/>
                <a:ea typeface="+mn-ea"/>
                <a:cs typeface="+mn-cs"/>
              </a:rPr>
              <a:t>70W-48W=22</a:t>
            </a:r>
          </a:p>
          <a:p>
            <a:pPr rtl="0"/>
            <a:r>
              <a:rPr lang="pl-PL" sz="1200" b="0" i="0" kern="1200" dirty="0" smtClean="0">
                <a:solidFill>
                  <a:schemeClr val="tx1"/>
                </a:solidFill>
                <a:latin typeface="+mn-lt"/>
                <a:ea typeface="+mn-ea"/>
                <a:cs typeface="+mn-cs"/>
              </a:rPr>
              <a:t>2M=22W 1M=11W</a:t>
            </a:r>
          </a:p>
          <a:p>
            <a:pPr rtl="0"/>
            <a:r>
              <a:rPr lang="pl-PL" sz="1200" b="0" i="0" kern="1200" dirty="0" smtClean="0">
                <a:solidFill>
                  <a:schemeClr val="tx1"/>
                </a:solidFill>
                <a:latin typeface="+mn-lt"/>
                <a:ea typeface="+mn-ea"/>
                <a:cs typeface="+mn-cs"/>
              </a:rPr>
              <a:t>(4M×11W)+6 =50×8/10</a:t>
            </a:r>
          </a:p>
          <a:p>
            <a:pPr rtl="0"/>
            <a:r>
              <a:rPr lang="pl-PL" sz="1200" b="0" i="0" kern="1200" dirty="0" smtClean="0">
                <a:solidFill>
                  <a:schemeClr val="tx1"/>
                </a:solidFill>
                <a:latin typeface="+mn-lt"/>
                <a:ea typeface="+mn-ea"/>
                <a:cs typeface="+mn-cs"/>
              </a:rPr>
              <a:t>400/10 =40DAYS.</a:t>
            </a:r>
          </a:p>
          <a:p>
            <a:pPr rtl="0"/>
            <a:r>
              <a:rPr lang="pl-PL" sz="1200" b="0" i="0" kern="1200" dirty="0" smtClean="0">
                <a:solidFill>
                  <a:schemeClr val="tx1"/>
                </a:solidFill>
                <a:latin typeface="+mn-lt"/>
                <a:ea typeface="+mn-ea"/>
                <a:cs typeface="+mn-cs"/>
              </a:rPr>
              <a:t>ANSWER IS 40 DAYS.</a:t>
            </a:r>
          </a:p>
          <a:p>
            <a:endParaRPr lang="en-US" dirty="0" smtClean="0"/>
          </a:p>
          <a:p>
            <a:r>
              <a:rPr lang="en-US" dirty="0" smtClean="0"/>
              <a:t>7. 24*8*10 = 6*5*x</a:t>
            </a:r>
            <a:r>
              <a:rPr lang="en-US" baseline="0" dirty="0" smtClean="0"/>
              <a:t> </a:t>
            </a:r>
          </a:p>
          <a:p>
            <a:r>
              <a:rPr lang="en-US" baseline="0" dirty="0" smtClean="0"/>
              <a:t>X = 64</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11.</a:t>
            </a:r>
            <a:r>
              <a:rPr lang="en-US" sz="1200" b="0" i="0" kern="1200" dirty="0" smtClean="0">
                <a:solidFill>
                  <a:schemeClr val="tx1"/>
                </a:solidFill>
                <a:latin typeface="+mn-lt"/>
                <a:ea typeface="+mn-ea"/>
                <a:cs typeface="+mn-cs"/>
              </a:rPr>
              <a:t> A  completes  the   work in  12  days.</a:t>
            </a:r>
            <a:r>
              <a:rPr lang="en-US" dirty="0" smtClean="0"/>
              <a:t/>
            </a:r>
            <a:br>
              <a:rPr lang="en-US" dirty="0" smtClean="0"/>
            </a:br>
            <a:r>
              <a:rPr lang="en-US" dirty="0" smtClean="0"/>
              <a:t/>
            </a:r>
            <a:br>
              <a:rPr lang="en-US" dirty="0" smtClean="0"/>
            </a:br>
            <a:r>
              <a:rPr lang="en-US" dirty="0" smtClean="0"/>
              <a:t>Work</a:t>
            </a:r>
            <a:r>
              <a:rPr lang="en-US" baseline="0" dirty="0" smtClean="0"/>
              <a:t> done by A in 3 days = 3 units</a:t>
            </a:r>
          </a:p>
          <a:p>
            <a:r>
              <a:rPr lang="en-US" baseline="0" dirty="0" smtClean="0"/>
              <a:t>Remaining work is 9 units</a:t>
            </a:r>
          </a:p>
          <a:p>
            <a:r>
              <a:rPr lang="en-US" baseline="0" dirty="0" smtClean="0"/>
              <a:t>And this is done by A and B in 3days </a:t>
            </a:r>
          </a:p>
          <a:p>
            <a:r>
              <a:rPr lang="en-US" baseline="0" dirty="0" smtClean="0"/>
              <a:t>Which means 3 unit in a day where B works 2 unit </a:t>
            </a:r>
          </a:p>
          <a:p>
            <a:r>
              <a:rPr lang="en-US" baseline="0" dirty="0" smtClean="0"/>
              <a:t>Therefore Time for B =  12/2 = 6 days </a:t>
            </a:r>
          </a:p>
          <a:p>
            <a:r>
              <a:rPr lang="en-US" dirty="0" smtClean="0"/>
              <a:t/>
            </a:r>
            <a:br>
              <a:rPr lang="en-US" dirty="0" smtClean="0"/>
            </a:br>
            <a:r>
              <a:rPr lang="en-US" dirty="0" smtClean="0"/>
              <a:t>10.</a:t>
            </a:r>
            <a:r>
              <a:rPr lang="en-US" baseline="0" dirty="0" smtClean="0"/>
              <a:t> A’s </a:t>
            </a:r>
            <a:r>
              <a:rPr lang="en-US" baseline="0" dirty="0" err="1" smtClean="0"/>
              <a:t>eff</a:t>
            </a:r>
            <a:r>
              <a:rPr lang="en-US" baseline="0" dirty="0" smtClean="0"/>
              <a:t> = 3 and B’s = 1</a:t>
            </a:r>
          </a:p>
          <a:p>
            <a:r>
              <a:rPr lang="en-US" baseline="0" dirty="0" smtClean="0"/>
              <a:t>Ration of time taken by A and B = 1:3</a:t>
            </a:r>
          </a:p>
          <a:p>
            <a:r>
              <a:rPr lang="en-US" baseline="0" dirty="0" smtClean="0"/>
              <a:t>2 units = 60</a:t>
            </a:r>
          </a:p>
          <a:p>
            <a:r>
              <a:rPr lang="en-US" baseline="0" dirty="0" smtClean="0"/>
              <a:t>1 unit = 30</a:t>
            </a:r>
          </a:p>
          <a:p>
            <a:r>
              <a:rPr lang="en-US" baseline="0" dirty="0" smtClean="0"/>
              <a:t>Time taken together = 90/4 = 22.5 </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11. Portion of the work done</a:t>
            </a:r>
            <a:r>
              <a:rPr lang="en-US" baseline="0" dirty="0" smtClean="0"/>
              <a:t> by A and B in first two days=1/9+1/12=7/36</a:t>
            </a:r>
          </a:p>
          <a:p>
            <a:r>
              <a:rPr lang="en-US" baseline="0" dirty="0" smtClean="0"/>
              <a:t>Portion of work done in the first 10 days=35/36</a:t>
            </a:r>
          </a:p>
          <a:p>
            <a:r>
              <a:rPr lang="en-US" baseline="0" dirty="0" smtClean="0"/>
              <a:t>Remaining work=1-35/36=1/36</a:t>
            </a:r>
          </a:p>
          <a:p>
            <a:r>
              <a:rPr lang="en-US" baseline="0" dirty="0" smtClean="0"/>
              <a:t>Therefore, time taken by</a:t>
            </a:r>
          </a:p>
          <a:p>
            <a:r>
              <a:rPr lang="en-US" baseline="0" dirty="0" smtClean="0"/>
              <a:t>A =1/36*9=1/4 day</a:t>
            </a:r>
          </a:p>
          <a:p>
            <a:r>
              <a:rPr lang="en-US" baseline="0" dirty="0" smtClean="0"/>
              <a:t>Hence, total time=10+1/4=10(1/4) days.</a:t>
            </a:r>
          </a:p>
          <a:p>
            <a:endParaRPr lang="en-US" baseline="0" dirty="0" smtClean="0"/>
          </a:p>
          <a:p>
            <a:pPr latinLnBrk="1"/>
            <a:r>
              <a:rPr lang="en-US" baseline="0" dirty="0" smtClean="0"/>
              <a:t>12. </a:t>
            </a:r>
            <a:r>
              <a:rPr lang="en-US" sz="1200" b="0" i="0" kern="1200" dirty="0" smtClean="0">
                <a:solidFill>
                  <a:schemeClr val="tx1"/>
                </a:solidFill>
                <a:latin typeface="+mn-lt"/>
                <a:ea typeface="+mn-ea"/>
                <a:cs typeface="+mn-cs"/>
              </a:rPr>
              <a:t>A = 24 days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 = 32 days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 = 64 days.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Fraction of work done in one day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by A = 1/24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by B = 1/32</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by C = 1/64.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During the six days before A </a:t>
            </a:r>
            <a:r>
              <a:rPr lang="en-US" sz="1200" b="0" i="0" kern="1200" dirty="0" err="1" smtClean="0">
                <a:solidFill>
                  <a:schemeClr val="tx1"/>
                </a:solidFill>
                <a:latin typeface="+mn-lt"/>
                <a:ea typeface="+mn-ea"/>
                <a:cs typeface="+mn-cs"/>
              </a:rPr>
              <a:t>leaves,the</a:t>
            </a:r>
            <a:r>
              <a:rPr lang="en-US" sz="1200" b="0" i="0" kern="1200" dirty="0" smtClean="0">
                <a:solidFill>
                  <a:schemeClr val="tx1"/>
                </a:solidFill>
                <a:latin typeface="+mn-lt"/>
                <a:ea typeface="+mn-ea"/>
                <a:cs typeface="+mn-cs"/>
              </a:rPr>
              <a:t> fraction of the work that has been done is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6/24 = 1/4 by A</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6/32 = 3/16 by B</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6/64 = 3/32 by C.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Total fraction of work done in First 6 days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1/4 + 3/16 + 3/32</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=(8 + 6 + 3)/32</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17/32.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Fraction of work left = 1 -17/32 = 15/32.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Since B leaves 6 days before the completion of the </a:t>
            </a:r>
            <a:r>
              <a:rPr lang="en-US" sz="1200" b="0" i="0" kern="1200" dirty="0" err="1" smtClean="0">
                <a:solidFill>
                  <a:schemeClr val="tx1"/>
                </a:solidFill>
                <a:latin typeface="+mn-lt"/>
                <a:ea typeface="+mn-ea"/>
                <a:cs typeface="+mn-cs"/>
              </a:rPr>
              <a:t>work,it</a:t>
            </a:r>
            <a:r>
              <a:rPr lang="en-US" sz="1200" b="0" i="0" kern="1200" dirty="0" smtClean="0">
                <a:solidFill>
                  <a:schemeClr val="tx1"/>
                </a:solidFill>
                <a:latin typeface="+mn-lt"/>
                <a:ea typeface="+mn-ea"/>
                <a:cs typeface="+mn-cs"/>
              </a:rPr>
              <a:t> means that C works alone for 6 days. The fraction of work C does alone in those 6 days is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6/64 = 3/32.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Therefore fraction of work done before B's departure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15/32 - 3/32 = 12/32</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=3/8.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Let X be the number of days in which B and C did 3/8 of the work.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Therefore,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x/32 is done by B</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and x/64 is done by C.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This shows that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x/32 + x/64 = 3/8</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Multiply through by 64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2x + x = 3 * 8</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3x = 24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x = 24/3 = 8 days.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Total number of days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6 + 8 + 6 = 20 days.</a:t>
            </a:r>
          </a:p>
          <a:p>
            <a:r>
              <a:rPr lang="en-US" b="0" dirty="0" smtClean="0"/>
              <a:t/>
            </a:r>
            <a:br>
              <a:rPr lang="en-US" b="0" dirty="0" smtClean="0"/>
            </a:br>
            <a:endParaRPr lang="en-US" b="0"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13.</a:t>
            </a:r>
            <a:r>
              <a:rPr lang="en-US" baseline="0" dirty="0" smtClean="0"/>
              <a:t> Time taken by </a:t>
            </a:r>
            <a:r>
              <a:rPr lang="en-US" baseline="0" dirty="0" err="1" smtClean="0"/>
              <a:t>ramesh</a:t>
            </a:r>
            <a:r>
              <a:rPr lang="en-US" baseline="0" dirty="0" smtClean="0"/>
              <a:t> =4*2/3=8/3 days</a:t>
            </a:r>
          </a:p>
          <a:p>
            <a:r>
              <a:rPr lang="en-US" baseline="0" dirty="0" smtClean="0"/>
              <a:t>Work done by all the three in 1 day</a:t>
            </a:r>
          </a:p>
          <a:p>
            <a:r>
              <a:rPr lang="en-US" baseline="0" dirty="0" smtClean="0"/>
              <a:t>¼+1/6+3/8=19/24</a:t>
            </a:r>
          </a:p>
          <a:p>
            <a:r>
              <a:rPr lang="en-US" baseline="0" dirty="0" smtClean="0"/>
              <a:t>Required time=24/19=1(5/19) days.</a:t>
            </a:r>
          </a:p>
          <a:p>
            <a:endParaRPr lang="en-US" baseline="0" dirty="0" smtClean="0"/>
          </a:p>
          <a:p>
            <a:pPr rtl="0"/>
            <a:r>
              <a:rPr lang="en-US" baseline="0" dirty="0" smtClean="0"/>
              <a:t>14. </a:t>
            </a:r>
            <a:r>
              <a:rPr lang="en-US" sz="1200" b="0" i="0" kern="1200" dirty="0" smtClean="0">
                <a:solidFill>
                  <a:schemeClr val="tx1"/>
                </a:solidFill>
                <a:latin typeface="+mn-lt"/>
                <a:ea typeface="+mn-ea"/>
                <a:cs typeface="+mn-cs"/>
              </a:rPr>
              <a:t>A+B = 12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B+C = 15</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A+C = 20</a:t>
            </a:r>
          </a:p>
          <a:p>
            <a:pPr rtl="0"/>
            <a:r>
              <a:rPr lang="en-US" sz="1200" b="0" i="0" kern="1200" dirty="0" smtClean="0">
                <a:solidFill>
                  <a:schemeClr val="tx1"/>
                </a:solidFill>
                <a:latin typeface="+mn-lt"/>
                <a:ea typeface="+mn-ea"/>
                <a:cs typeface="+mn-cs"/>
              </a:rPr>
              <a:t>Lcm of (12,15,20) = 60</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Efficiency is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A+B = 5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B+C = 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A+C = 3</a:t>
            </a:r>
          </a:p>
          <a:p>
            <a:pPr rtl="0"/>
            <a:r>
              <a:rPr lang="en-US" sz="1200" b="0" i="0" kern="1200" dirty="0" smtClean="0">
                <a:solidFill>
                  <a:schemeClr val="tx1"/>
                </a:solidFill>
                <a:latin typeface="+mn-lt"/>
                <a:ea typeface="+mn-ea"/>
                <a:cs typeface="+mn-cs"/>
              </a:rPr>
              <a:t>Total efficiency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2 (A+B+C) = 12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A+B+C = 6</a:t>
            </a:r>
          </a:p>
          <a:p>
            <a:pPr rtl="0"/>
            <a:r>
              <a:rPr lang="en-US" sz="1200" b="0" i="0" kern="1200" dirty="0" smtClean="0">
                <a:solidFill>
                  <a:schemeClr val="tx1"/>
                </a:solidFill>
                <a:latin typeface="+mn-lt"/>
                <a:ea typeface="+mn-ea"/>
                <a:cs typeface="+mn-cs"/>
              </a:rPr>
              <a:t>Individual efficiency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 = 6 - 4 = 2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 = 6 - 3 = 3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 = 6 - 5 = 1</a:t>
            </a:r>
          </a:p>
          <a:p>
            <a:pPr rtl="0"/>
            <a:r>
              <a:rPr lang="en-US" sz="1200" b="0" i="0" kern="1200" dirty="0" smtClean="0">
                <a:solidFill>
                  <a:schemeClr val="tx1"/>
                </a:solidFill>
                <a:latin typeface="+mn-lt"/>
                <a:ea typeface="+mn-ea"/>
                <a:cs typeface="+mn-cs"/>
              </a:rPr>
              <a:t>Individual time taken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 = 60/2 = 30 days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 =60/3 = 20 days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 = 60/1 = 60 days</a:t>
            </a:r>
          </a:p>
          <a:p>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Master" Target="../slideMasters/slideMaster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FBB4B8C-F843-4AF1-9E16-694392D51ED3}" type="datetime1">
              <a:rPr lang="en-US" smtClean="0"/>
              <a:t>11/29/2022</a:t>
            </a:fld>
            <a:endParaRPr lang="en-US"/>
          </a:p>
        </p:txBody>
      </p:sp>
      <p:sp>
        <p:nvSpPr>
          <p:cNvPr id="8" name="Slide Number Placeholder 7"/>
          <p:cNvSpPr>
            <a:spLocks noGrp="1"/>
          </p:cNvSpPr>
          <p:nvPr>
            <p:ph type="sldNum" sz="quarter" idx="11"/>
          </p:nvPr>
        </p:nvSpPr>
        <p:spPr/>
        <p:txBody>
          <a:bodyPr/>
          <a:lstStyle/>
          <a:p>
            <a:fld id="{05BA204F-4364-415F-9D65-FF2DC7C3AD91}"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graphicFrame>
        <p:nvGraphicFramePr>
          <p:cNvPr id="10" name="Diagram 9"/>
          <p:cNvGraphicFramePr/>
          <p:nvPr userDrawn="1"/>
        </p:nvGraphicFramePr>
        <p:xfrm>
          <a:off x="1942415" y="6248400"/>
          <a:ext cx="5716488" cy="30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userDrawn="1"/>
        </p:nvGraphicFramePr>
        <p:xfrm>
          <a:off x="2057400" y="6172200"/>
          <a:ext cx="5716488" cy="2889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p:cNvGraphicFramePr/>
          <p:nvPr userDrawn="1"/>
        </p:nvGraphicFramePr>
        <p:xfrm>
          <a:off x="1981200" y="6324600"/>
          <a:ext cx="5716488" cy="2889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9FED2-0AC1-4E12-BDA4-B32030CC609D}"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BE987-1E95-4BAF-83F1-A0E271A62672}"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334412A-B050-4DB2-8269-66A204BF8E77}" type="datetime1">
              <a:rPr lang="en-US" smtClean="0"/>
              <a:t>11/29/2022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1212B-486E-4AA4-BD4E-C87B5CE8D921}"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57E81C-1B07-4E47-BE26-3947BA5F0237}"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204F-4364-415F-9D65-FF2DC7C3AD91}"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DBC0EB7-54AA-4016-B8C9-CBEAB673D2F9}" type="datetime1">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A204F-4364-415F-9D65-FF2DC7C3AD91}"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999468-3811-47D2-AF6F-55F406B99CC8}" type="datetime1">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92C90-4107-44F9-9432-10E5862A883A}" type="datetime1">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2F040-F821-48A4-AD5B-1301D33DC418}"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9E3D03-A0CB-4494-9E74-E09DA934680D}"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B599023-5841-468A-8F3A-5E28C80D7147}" type="datetime1">
              <a:rPr lang="en-US" smtClean="0"/>
              <a:t>11/29/2022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5BA204F-4364-415F-9D65-FF2DC7C3AD91}"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828800"/>
            <a:ext cx="7772400" cy="2590800"/>
          </a:xfrm>
        </p:spPr>
        <p:txBody>
          <a:bodyPr>
            <a:noAutofit/>
          </a:bodyPr>
          <a:lstStyle/>
          <a:p>
            <a:pPr algn="ctr"/>
            <a:r>
              <a:rPr lang="en-US" sz="9600" b="1" dirty="0" smtClean="0">
                <a:latin typeface="Times New Roman" pitchFamily="18" charset="0"/>
                <a:cs typeface="Times New Roman" pitchFamily="18" charset="0"/>
              </a:rPr>
              <a:t>TIME &amp; WORK</a:t>
            </a:r>
            <a:endParaRPr lang="en-US" sz="9600" b="1" dirty="0">
              <a:latin typeface="Times New Roman" pitchFamily="18" charset="0"/>
              <a:cs typeface="Times New Roman" pitchFamily="18" charset="0"/>
            </a:endParaRPr>
          </a:p>
        </p:txBody>
      </p:sp>
      <p:sp>
        <p:nvSpPr>
          <p:cNvPr id="4" name="Subtitle 3"/>
          <p:cNvSpPr>
            <a:spLocks noGrp="1"/>
          </p:cNvSpPr>
          <p:nvPr>
            <p:ph type="subTitle" idx="1"/>
          </p:nvPr>
        </p:nvSpPr>
        <p:spPr/>
        <p:txBody>
          <a:bodyPr/>
          <a:lstStyle/>
          <a:p>
            <a:endParaRPr lang="en-US"/>
          </a:p>
        </p:txBody>
      </p:sp>
      <p:sp>
        <p:nvSpPr>
          <p:cNvPr id="5" name="Slide Number Placeholder 4"/>
          <p:cNvSpPr>
            <a:spLocks noGrp="1"/>
          </p:cNvSpPr>
          <p:nvPr>
            <p:ph type="sldNum" sz="quarter" idx="11"/>
          </p:nvPr>
        </p:nvSpPr>
        <p:spPr/>
        <p:txBody>
          <a:bodyPr/>
          <a:lstStyle/>
          <a:p>
            <a:fld id="{05BA204F-4364-415F-9D65-FF2DC7C3AD9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715962"/>
          </a:xfrm>
        </p:spPr>
        <p:txBody>
          <a:bodyPr>
            <a:normAutofit fontScale="90000"/>
          </a:bodyPr>
          <a:lstStyle/>
          <a:p>
            <a:r>
              <a:rPr lang="en-US" sz="3600" b="1" dirty="0" smtClean="0">
                <a:latin typeface="Times New Roman" pitchFamily="18" charset="0"/>
                <a:cs typeface="Times New Roman" pitchFamily="18" charset="0"/>
              </a:rPr>
              <a:t>                    FEW CONCEPTS</a:t>
            </a:r>
            <a:endParaRPr lang="en-US" sz="3600"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219200"/>
                <a:ext cx="8534400" cy="5943600"/>
              </a:xfrm>
            </p:spPr>
            <p:txBody>
              <a:bodyPr>
                <a:normAutofit/>
              </a:bodyPr>
              <a:lstStyle/>
              <a:p>
                <a:pPr marL="514350" indent="-514350">
                  <a:buNone/>
                </a:pPr>
                <a:r>
                  <a:rPr lang="en-US" sz="2600" dirty="0" smtClean="0">
                    <a:solidFill>
                      <a:schemeClr val="tx1"/>
                    </a:solidFill>
                    <a:latin typeface="Times New Roman" pitchFamily="18" charset="0"/>
                    <a:cs typeface="Times New Roman" pitchFamily="18" charset="0"/>
                  </a:rPr>
                  <a:t>1. If </a:t>
                </a:r>
                <a:r>
                  <a:rPr lang="en-US" sz="2600" dirty="0">
                    <a:solidFill>
                      <a:schemeClr val="tx1"/>
                    </a:solidFill>
                    <a:latin typeface="Times New Roman" pitchFamily="18" charset="0"/>
                    <a:cs typeface="Times New Roman" pitchFamily="18" charset="0"/>
                  </a:rPr>
                  <a:t>A can do a piece of work in X days and B can do it in Y days then A and B working together will do the same work </a:t>
                </a:r>
                <a:r>
                  <a:rPr lang="en-US" sz="2600" dirty="0" smtClean="0">
                    <a:solidFill>
                      <a:schemeClr val="tx1"/>
                    </a:solidFill>
                    <a:latin typeface="Times New Roman" pitchFamily="18" charset="0"/>
                    <a:cs typeface="Times New Roman" pitchFamily="18" charset="0"/>
                  </a:rPr>
                  <a:t>in</a:t>
                </a:r>
              </a:p>
              <a:p>
                <a:pPr marL="514350" indent="-514350" algn="ctr">
                  <a:buNone/>
                </a:pPr>
                <a14:m>
                  <m:oMath xmlns:m="http://schemas.openxmlformats.org/officeDocument/2006/math">
                    <m:f>
                      <m:fPr>
                        <m:ctrlPr>
                          <a:rPr lang="en-US" sz="2600" i="1" smtClean="0">
                            <a:solidFill>
                              <a:schemeClr val="tx1"/>
                            </a:solidFill>
                            <a:latin typeface="Cambria Math"/>
                            <a:cs typeface="Times New Roman" pitchFamily="18" charset="0"/>
                          </a:rPr>
                        </m:ctrlPr>
                      </m:fPr>
                      <m:num>
                        <m:r>
                          <a:rPr lang="en-US" sz="2600" b="0" i="1" smtClean="0">
                            <a:solidFill>
                              <a:schemeClr val="tx1"/>
                            </a:solidFill>
                            <a:latin typeface="Cambria Math"/>
                            <a:cs typeface="Times New Roman" pitchFamily="18" charset="0"/>
                          </a:rPr>
                          <m:t>𝑋𝑌</m:t>
                        </m:r>
                      </m:num>
                      <m:den>
                        <m:r>
                          <a:rPr lang="en-US" sz="2600" b="0" i="1" smtClean="0">
                            <a:solidFill>
                              <a:schemeClr val="tx1"/>
                            </a:solidFill>
                            <a:latin typeface="Cambria Math"/>
                            <a:cs typeface="Times New Roman" pitchFamily="18" charset="0"/>
                          </a:rPr>
                          <m:t>𝑋</m:t>
                        </m:r>
                        <m:r>
                          <a:rPr lang="en-US" sz="2600" b="0" i="1" smtClean="0">
                            <a:solidFill>
                              <a:schemeClr val="tx1"/>
                            </a:solidFill>
                            <a:latin typeface="Cambria Math"/>
                            <a:cs typeface="Times New Roman" pitchFamily="18" charset="0"/>
                          </a:rPr>
                          <m:t>+</m:t>
                        </m:r>
                        <m:r>
                          <a:rPr lang="en-US" sz="2600" b="0" i="1" smtClean="0">
                            <a:solidFill>
                              <a:schemeClr val="tx1"/>
                            </a:solidFill>
                            <a:latin typeface="Cambria Math"/>
                            <a:cs typeface="Times New Roman" pitchFamily="18" charset="0"/>
                          </a:rPr>
                          <m:t>𝑌</m:t>
                        </m:r>
                      </m:den>
                    </m:f>
                  </m:oMath>
                </a14:m>
                <a:r>
                  <a:rPr lang="en-US" sz="2600" dirty="0" smtClean="0">
                    <a:solidFill>
                      <a:schemeClr val="tx1"/>
                    </a:solidFill>
                    <a:latin typeface="Times New Roman" pitchFamily="18" charset="0"/>
                    <a:cs typeface="Times New Roman" pitchFamily="18" charset="0"/>
                  </a:rPr>
                  <a:t> days</a:t>
                </a:r>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endParaRPr lang="en-US" sz="2600" dirty="0" smtClean="0">
                  <a:solidFill>
                    <a:schemeClr val="tx1"/>
                  </a:solidFill>
                  <a:latin typeface="Times New Roman" pitchFamily="18" charset="0"/>
                  <a:cs typeface="Times New Roman" pitchFamily="18" charset="0"/>
                </a:endParaRPr>
              </a:p>
              <a:p>
                <a:pPr marL="514350" indent="-514350">
                  <a:buNone/>
                </a:pPr>
                <a:r>
                  <a:rPr lang="en-US" sz="2600" dirty="0" smtClean="0">
                    <a:solidFill>
                      <a:schemeClr val="tx1"/>
                    </a:solidFill>
                    <a:latin typeface="Times New Roman" pitchFamily="18" charset="0"/>
                    <a:cs typeface="Times New Roman" pitchFamily="18" charset="0"/>
                  </a:rPr>
                  <a:t>2. If </a:t>
                </a:r>
                <a:r>
                  <a:rPr lang="en-US" sz="2600" dirty="0">
                    <a:solidFill>
                      <a:schemeClr val="tx1"/>
                    </a:solidFill>
                    <a:latin typeface="Times New Roman" pitchFamily="18" charset="0"/>
                    <a:cs typeface="Times New Roman" pitchFamily="18" charset="0"/>
                  </a:rPr>
                  <a:t>A, B and C can do a work in X, Y and Z days respectively then all of them working together can finish work </a:t>
                </a:r>
                <a:r>
                  <a:rPr lang="en-US" sz="2600" dirty="0" smtClean="0">
                    <a:solidFill>
                      <a:schemeClr val="tx1"/>
                    </a:solidFill>
                    <a:latin typeface="Times New Roman" pitchFamily="18" charset="0"/>
                    <a:cs typeface="Times New Roman" pitchFamily="18" charset="0"/>
                  </a:rPr>
                  <a:t>in</a:t>
                </a:r>
              </a:p>
              <a:p>
                <a:pPr marL="514350" indent="-514350" algn="ctr">
                  <a:buNone/>
                </a:pPr>
                <a14:m>
                  <m:oMath xmlns:m="http://schemas.openxmlformats.org/officeDocument/2006/math">
                    <m:f>
                      <m:fPr>
                        <m:ctrlPr>
                          <a:rPr lang="en-US" sz="2600" i="1">
                            <a:solidFill>
                              <a:schemeClr val="tx1"/>
                            </a:solidFill>
                            <a:latin typeface="Cambria Math"/>
                            <a:cs typeface="Times New Roman" pitchFamily="18" charset="0"/>
                          </a:rPr>
                        </m:ctrlPr>
                      </m:fPr>
                      <m:num>
                        <m:r>
                          <a:rPr lang="en-US" sz="2600" i="1">
                            <a:solidFill>
                              <a:schemeClr val="tx1"/>
                            </a:solidFill>
                            <a:latin typeface="Cambria Math"/>
                            <a:cs typeface="Times New Roman" pitchFamily="18" charset="0"/>
                          </a:rPr>
                          <m:t>𝑋𝑌</m:t>
                        </m:r>
                        <m:r>
                          <a:rPr lang="en-US" sz="2600" b="0" i="1" smtClean="0">
                            <a:solidFill>
                              <a:schemeClr val="tx1"/>
                            </a:solidFill>
                            <a:latin typeface="Cambria Math"/>
                            <a:cs typeface="Times New Roman" pitchFamily="18" charset="0"/>
                          </a:rPr>
                          <m:t>𝑍</m:t>
                        </m:r>
                      </m:num>
                      <m:den>
                        <m:r>
                          <a:rPr lang="en-US" sz="2600" i="1">
                            <a:solidFill>
                              <a:schemeClr val="tx1"/>
                            </a:solidFill>
                            <a:latin typeface="Cambria Math"/>
                            <a:cs typeface="Times New Roman" pitchFamily="18" charset="0"/>
                          </a:rPr>
                          <m:t>𝑋</m:t>
                        </m:r>
                        <m:r>
                          <a:rPr lang="en-US" sz="2600" b="0" i="1" smtClean="0">
                            <a:solidFill>
                              <a:schemeClr val="tx1"/>
                            </a:solidFill>
                            <a:latin typeface="Cambria Math"/>
                            <a:cs typeface="Times New Roman" pitchFamily="18" charset="0"/>
                          </a:rPr>
                          <m:t>𝑌</m:t>
                        </m:r>
                        <m:r>
                          <a:rPr lang="en-US" sz="2600" i="1">
                            <a:solidFill>
                              <a:schemeClr val="tx1"/>
                            </a:solidFill>
                            <a:latin typeface="Cambria Math"/>
                            <a:cs typeface="Times New Roman" pitchFamily="18" charset="0"/>
                          </a:rPr>
                          <m:t>+</m:t>
                        </m:r>
                        <m:r>
                          <a:rPr lang="en-US" sz="2600" i="1">
                            <a:solidFill>
                              <a:schemeClr val="tx1"/>
                            </a:solidFill>
                            <a:latin typeface="Cambria Math"/>
                            <a:cs typeface="Times New Roman" pitchFamily="18" charset="0"/>
                          </a:rPr>
                          <m:t>𝑌𝑍</m:t>
                        </m:r>
                        <m:r>
                          <a:rPr lang="en-US" sz="2600" b="0" i="1" smtClean="0">
                            <a:solidFill>
                              <a:schemeClr val="tx1"/>
                            </a:solidFill>
                            <a:latin typeface="Cambria Math"/>
                            <a:cs typeface="Times New Roman" pitchFamily="18" charset="0"/>
                          </a:rPr>
                          <m:t>+</m:t>
                        </m:r>
                        <m:r>
                          <a:rPr lang="en-US" sz="2600" b="0" i="1" smtClean="0">
                            <a:solidFill>
                              <a:schemeClr val="tx1"/>
                            </a:solidFill>
                            <a:latin typeface="Cambria Math"/>
                            <a:cs typeface="Times New Roman" pitchFamily="18" charset="0"/>
                          </a:rPr>
                          <m:t>𝑍𝑋</m:t>
                        </m:r>
                      </m:den>
                    </m:f>
                  </m:oMath>
                </a14:m>
                <a:r>
                  <a:rPr lang="en-US" sz="2600" dirty="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days</a:t>
                </a:r>
                <a:endParaRPr lang="en-US" sz="2600" dirty="0">
                  <a:solidFill>
                    <a:schemeClr val="tx1"/>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219200"/>
                <a:ext cx="8534400" cy="5943600"/>
              </a:xfrm>
              <a:blipFill rotWithShape="1">
                <a:blip r:embed="rId2"/>
                <a:stretch>
                  <a:fillRect l="-1286" t="-923" r="-15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5BA204F-4364-415F-9D65-FF2DC7C3AD9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589199" cy="747490"/>
          </a:xfrm>
        </p:spPr>
        <p:txBody>
          <a:bodyPr>
            <a:noAutofit/>
          </a:bodyPr>
          <a:lstStyle/>
          <a:p>
            <a:r>
              <a:rPr lang="en-US" sz="3200" b="1" dirty="0" smtClean="0">
                <a:latin typeface="Times New Roman" pitchFamily="18" charset="0"/>
                <a:cs typeface="Times New Roman" pitchFamily="18" charset="0"/>
              </a:rPr>
              <a:t>PRACTICE QUESTIONS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85800" y="1066800"/>
            <a:ext cx="8001000" cy="5105400"/>
          </a:xfrm>
        </p:spPr>
        <p:txBody>
          <a:bodyPr>
            <a:noAutofit/>
          </a:bodyPr>
          <a:lstStyle/>
          <a:p>
            <a:pPr marL="514350" indent="-514350">
              <a:buNone/>
            </a:pPr>
            <a:r>
              <a:rPr lang="en-US" sz="2600" dirty="0" smtClean="0">
                <a:solidFill>
                  <a:schemeClr val="tx1"/>
                </a:solidFill>
                <a:latin typeface="Times New Roman" pitchFamily="18" charset="0"/>
                <a:cs typeface="Times New Roman" pitchFamily="18" charset="0"/>
              </a:rPr>
              <a:t>1. A completes the work in 10 days and B completes the work in 15 days In how many days they will complete the work.</a:t>
            </a:r>
          </a:p>
          <a:p>
            <a:pPr marL="514350" indent="-514350">
              <a:buNone/>
            </a:pPr>
            <a:r>
              <a:rPr lang="en-US" sz="2600" dirty="0" smtClean="0">
                <a:solidFill>
                  <a:schemeClr val="tx1"/>
                </a:solidFill>
                <a:latin typeface="Times New Roman" pitchFamily="18" charset="0"/>
                <a:cs typeface="Times New Roman" pitchFamily="18" charset="0"/>
              </a:rPr>
              <a:t>A. 6                   B. 7      	       C. 5     	        D. 8 </a:t>
            </a:r>
          </a:p>
          <a:p>
            <a:pPr marL="514350" indent="-514350">
              <a:buNone/>
            </a:pPr>
            <a:r>
              <a:rPr lang="en-US" sz="2600" dirty="0" smtClean="0">
                <a:solidFill>
                  <a:schemeClr val="tx1"/>
                </a:solidFill>
                <a:latin typeface="Times New Roman" pitchFamily="18" charset="0"/>
                <a:cs typeface="Times New Roman" pitchFamily="18" charset="0"/>
              </a:rPr>
              <a:t>SOL. A</a:t>
            </a:r>
          </a:p>
          <a:p>
            <a:pPr marL="514350" indent="-514350">
              <a:buNone/>
            </a:pPr>
            <a:r>
              <a:rPr lang="en-US" sz="2600" dirty="0" smtClean="0">
                <a:solidFill>
                  <a:schemeClr val="tx1"/>
                </a:solidFill>
                <a:latin typeface="Times New Roman" pitchFamily="18" charset="0"/>
                <a:cs typeface="Times New Roman" pitchFamily="18" charset="0"/>
              </a:rPr>
              <a:t> </a:t>
            </a:r>
            <a:r>
              <a:rPr lang="en-IN" sz="2600" dirty="0" smtClean="0">
                <a:solidFill>
                  <a:schemeClr val="tx1"/>
                </a:solidFill>
                <a:latin typeface="Times New Roman" pitchFamily="18" charset="0"/>
                <a:cs typeface="Times New Roman" pitchFamily="18" charset="0"/>
              </a:rPr>
              <a:t>2.A </a:t>
            </a:r>
            <a:r>
              <a:rPr lang="en-IN" sz="2600" dirty="0">
                <a:solidFill>
                  <a:schemeClr val="tx1"/>
                </a:solidFill>
                <a:latin typeface="Times New Roman" pitchFamily="18" charset="0"/>
                <a:cs typeface="Times New Roman" pitchFamily="18" charset="0"/>
              </a:rPr>
              <a:t>can finish a work in 18 days and B can do the same work in 15 days. B worked for 10 days and left the job. In how many days, A alone can finish the remaining work?</a:t>
            </a:r>
          </a:p>
          <a:p>
            <a:pPr marL="514350" indent="-514350">
              <a:buNone/>
            </a:pPr>
            <a:r>
              <a:rPr lang="en-IN" sz="2600" dirty="0" smtClean="0">
                <a:solidFill>
                  <a:schemeClr val="tx1"/>
                </a:solidFill>
                <a:latin typeface="Times New Roman" pitchFamily="18" charset="0"/>
                <a:cs typeface="Times New Roman" pitchFamily="18" charset="0"/>
              </a:rPr>
              <a:t>A. 5		</a:t>
            </a:r>
            <a:r>
              <a:rPr lang="en-IN" sz="2600" dirty="0">
                <a:solidFill>
                  <a:schemeClr val="tx1"/>
                </a:solidFill>
                <a:latin typeface="Times New Roman" pitchFamily="18" charset="0"/>
                <a:cs typeface="Times New Roman" pitchFamily="18" charset="0"/>
              </a:rPr>
              <a:t> </a:t>
            </a:r>
            <a:r>
              <a:rPr lang="en-IN" sz="2600" dirty="0" smtClean="0">
                <a:solidFill>
                  <a:schemeClr val="tx1"/>
                </a:solidFill>
                <a:latin typeface="Times New Roman" pitchFamily="18" charset="0"/>
                <a:cs typeface="Times New Roman" pitchFamily="18" charset="0"/>
              </a:rPr>
              <a:t>  B. 7		       C. 6	</a:t>
            </a:r>
            <a:r>
              <a:rPr lang="en-IN" sz="2600" dirty="0">
                <a:solidFill>
                  <a:schemeClr val="tx1"/>
                </a:solidFill>
                <a:latin typeface="Times New Roman" pitchFamily="18" charset="0"/>
                <a:cs typeface="Times New Roman" pitchFamily="18" charset="0"/>
              </a:rPr>
              <a:t> </a:t>
            </a:r>
            <a:r>
              <a:rPr lang="en-IN" sz="2600" dirty="0" smtClean="0">
                <a:solidFill>
                  <a:schemeClr val="tx1"/>
                </a:solidFill>
                <a:latin typeface="Times New Roman" pitchFamily="18" charset="0"/>
                <a:cs typeface="Times New Roman" pitchFamily="18" charset="0"/>
              </a:rPr>
              <a:t>       D. 8</a:t>
            </a:r>
          </a:p>
          <a:p>
            <a:pPr marL="514350" indent="-514350">
              <a:buNone/>
            </a:pPr>
            <a:r>
              <a:rPr lang="en-IN" sz="2600" dirty="0" err="1" smtClean="0">
                <a:solidFill>
                  <a:schemeClr val="tx1"/>
                </a:solidFill>
                <a:latin typeface="Times New Roman" pitchFamily="18" charset="0"/>
                <a:cs typeface="Times New Roman" pitchFamily="18" charset="0"/>
              </a:rPr>
              <a:t>Ans</a:t>
            </a:r>
            <a:r>
              <a:rPr lang="en-IN" sz="2600" dirty="0" smtClean="0">
                <a:solidFill>
                  <a:schemeClr val="tx1"/>
                </a:solidFill>
                <a:latin typeface="Times New Roman" pitchFamily="18" charset="0"/>
                <a:cs typeface="Times New Roman" pitchFamily="18" charset="0"/>
              </a:rPr>
              <a:t>: C</a:t>
            </a:r>
            <a:endParaRPr lang="en-IN" sz="2600" dirty="0">
              <a:solidFill>
                <a:schemeClr val="tx1"/>
              </a:solidFill>
              <a:latin typeface="Times New Roman" pitchFamily="18" charset="0"/>
              <a:cs typeface="Times New Roman" pitchFamily="18" charset="0"/>
            </a:endParaRPr>
          </a:p>
          <a:p>
            <a:pPr marL="514350" indent="-514350">
              <a:buNone/>
            </a:pPr>
            <a:endParaRPr lang="en-US" sz="26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5BA204F-4364-415F-9D65-FF2DC7C3AD91}"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20110" y="609600"/>
                <a:ext cx="8001000" cy="2446504"/>
              </a:xfrm>
              <a:prstGeom prst="rect">
                <a:avLst/>
              </a:prstGeom>
            </p:spPr>
            <p:txBody>
              <a:bodyPr wrap="square">
                <a:spAutoFit/>
              </a:bodyPr>
              <a:lstStyle/>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3. </a:t>
                </a:r>
                <a:r>
                  <a:rPr lang="en-US" sz="2600" dirty="0">
                    <a:latin typeface="Times New Roman" pitchFamily="18" charset="0"/>
                    <a:cs typeface="Times New Roman" pitchFamily="18" charset="0"/>
                  </a:rPr>
                  <a:t> If A can do a work in ‘x’ days and A + B can do the same work in ‘y’ days, then the number of days required to complete the work if B works alone </a:t>
                </a:r>
                <a:r>
                  <a:rPr lang="en-US" sz="2600" dirty="0" smtClean="0">
                    <a:latin typeface="Times New Roman" pitchFamily="18" charset="0"/>
                    <a:cs typeface="Times New Roman" pitchFamily="18" charset="0"/>
                  </a:rPr>
                  <a:t>is</a:t>
                </a:r>
              </a:p>
              <a:p>
                <a:pPr algn="just"/>
                <a14:m>
                  <m:oMathPara xmlns:m="http://schemas.openxmlformats.org/officeDocument/2006/math">
                    <m:oMathParaPr>
                      <m:jc m:val="centerGroup"/>
                    </m:oMathParaPr>
                    <m:oMath xmlns:m="http://schemas.openxmlformats.org/officeDocument/2006/math">
                      <m:f>
                        <m:fPr>
                          <m:ctrlPr>
                            <a:rPr lang="en-US" sz="2600" i="1" smtClean="0">
                              <a:latin typeface="Cambria Math"/>
                              <a:cs typeface="Times New Roman" pitchFamily="18" charset="0"/>
                            </a:rPr>
                          </m:ctrlPr>
                        </m:fPr>
                        <m:num>
                          <m:r>
                            <a:rPr lang="en-US" sz="2600" b="0" i="1" smtClean="0">
                              <a:latin typeface="Cambria Math"/>
                              <a:cs typeface="Times New Roman" pitchFamily="18" charset="0"/>
                            </a:rPr>
                            <m:t>𝑥</m:t>
                          </m:r>
                          <m:r>
                            <a:rPr lang="en-US" sz="2600" b="0" i="1" smtClean="0">
                              <a:latin typeface="Cambria Math"/>
                              <a:cs typeface="Times New Roman" pitchFamily="18" charset="0"/>
                            </a:rPr>
                            <m:t>∗</m:t>
                          </m:r>
                          <m:r>
                            <a:rPr lang="en-US" sz="2600" b="0" i="1" smtClean="0">
                              <a:latin typeface="Cambria Math"/>
                              <a:cs typeface="Times New Roman" pitchFamily="18" charset="0"/>
                            </a:rPr>
                            <m:t>𝑦</m:t>
                          </m:r>
                        </m:num>
                        <m:den>
                          <m:r>
                            <a:rPr lang="en-US" sz="2600" b="0" i="1" smtClean="0">
                              <a:latin typeface="Cambria Math"/>
                              <a:cs typeface="Times New Roman" pitchFamily="18" charset="0"/>
                            </a:rPr>
                            <m:t>𝑥</m:t>
                          </m:r>
                          <m:r>
                            <a:rPr lang="en-US" sz="2600" b="0" i="1" smtClean="0">
                              <a:latin typeface="Cambria Math"/>
                              <a:cs typeface="Times New Roman" pitchFamily="18" charset="0"/>
                            </a:rPr>
                            <m:t> −</m:t>
                          </m:r>
                          <m:r>
                            <a:rPr lang="en-US" sz="2600" b="0" i="1" smtClean="0">
                              <a:latin typeface="Cambria Math"/>
                              <a:cs typeface="Times New Roman" pitchFamily="18" charset="0"/>
                            </a:rPr>
                            <m:t>𝑦</m:t>
                          </m:r>
                        </m:den>
                      </m:f>
                    </m:oMath>
                  </m:oMathPara>
                </a14:m>
                <a:endParaRPr lang="en-US" sz="2600" dirty="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620110" y="609600"/>
                <a:ext cx="8001000" cy="2446504"/>
              </a:xfrm>
              <a:prstGeom prst="rect">
                <a:avLst/>
              </a:prstGeom>
              <a:blipFill rotWithShape="1">
                <a:blip r:embed="rId2"/>
                <a:stretch>
                  <a:fillRect l="-1372" r="-137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05BA204F-4364-415F-9D65-FF2DC7C3AD91}"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81000" y="304800"/>
                <a:ext cx="8534400" cy="4918654"/>
              </a:xfrm>
              <a:prstGeom prst="rect">
                <a:avLst/>
              </a:prstGeom>
            </p:spPr>
            <p:txBody>
              <a:bodyPr wrap="square">
                <a:spAutoFit/>
              </a:bodyPr>
              <a:lstStyle/>
              <a:p>
                <a:r>
                  <a:rPr lang="en-US" sz="2600" dirty="0" smtClean="0">
                    <a:latin typeface="Times New Roman" pitchFamily="18" charset="0"/>
                    <a:cs typeface="Times New Roman" pitchFamily="18" charset="0"/>
                  </a:rPr>
                  <a:t> </a:t>
                </a:r>
              </a:p>
              <a:p>
                <a:r>
                  <a:rPr lang="en-US" sz="2600" dirty="0">
                    <a:latin typeface="Times New Roman" pitchFamily="18" charset="0"/>
                    <a:cs typeface="Times New Roman" pitchFamily="18" charset="0"/>
                  </a:rPr>
                  <a:t>4</a:t>
                </a:r>
                <a:r>
                  <a:rPr lang="en-US" sz="2600" dirty="0" smtClean="0">
                    <a:latin typeface="Times New Roman" pitchFamily="18" charset="0"/>
                    <a:cs typeface="Times New Roman" pitchFamily="18" charset="0"/>
                  </a:rPr>
                  <a:t>. If </a:t>
                </a:r>
                <a:r>
                  <a:rPr lang="en-US" sz="2600" dirty="0">
                    <a:latin typeface="Times New Roman" pitchFamily="18" charset="0"/>
                    <a:cs typeface="Times New Roman" pitchFamily="18" charset="0"/>
                  </a:rPr>
                  <a:t>A and B working together, can finish a piece of work in x days, B and C in y days, C and A in z days, then </a:t>
                </a:r>
                <a:endParaRPr lang="en-US" sz="2600" dirty="0" smtClean="0">
                  <a:latin typeface="Times New Roman" pitchFamily="18" charset="0"/>
                  <a:cs typeface="Times New Roman" pitchFamily="18" charset="0"/>
                </a:endParaRPr>
              </a:p>
              <a:p>
                <a:pPr marL="342900" indent="-342900"/>
                <a:endParaRPr lang="en-US" sz="2600" dirty="0" smtClean="0">
                  <a:latin typeface="Times New Roman" pitchFamily="18" charset="0"/>
                  <a:cs typeface="Times New Roman" pitchFamily="18" charset="0"/>
                </a:endParaRPr>
              </a:p>
              <a:p>
                <a:pPr marL="342900" indent="-342900"/>
                <a:r>
                  <a:rPr lang="en-US" sz="2600" dirty="0">
                    <a:latin typeface="Times New Roman" pitchFamily="18" charset="0"/>
                    <a:cs typeface="Times New Roman" pitchFamily="18" charset="0"/>
                  </a:rPr>
                  <a:t>i</a:t>
                </a:r>
                <a:r>
                  <a:rPr lang="en-US" sz="2600" dirty="0" smtClean="0">
                    <a:latin typeface="Times New Roman" pitchFamily="18" charset="0"/>
                    <a:cs typeface="Times New Roman" pitchFamily="18" charset="0"/>
                  </a:rPr>
                  <a:t>. A</a:t>
                </a:r>
                <a:r>
                  <a:rPr lang="en-US" sz="2600" dirty="0">
                    <a:latin typeface="Times New Roman" pitchFamily="18" charset="0"/>
                    <a:cs typeface="Times New Roman" pitchFamily="18" charset="0"/>
                  </a:rPr>
                  <a:t>, B and C working together will complete the job in </a:t>
                </a:r>
                <a:endParaRPr lang="en-US" sz="2600" dirty="0" smtClean="0">
                  <a:latin typeface="Times New Roman" pitchFamily="18" charset="0"/>
                  <a:cs typeface="Times New Roman" pitchFamily="18" charset="0"/>
                </a:endParaRPr>
              </a:p>
              <a:p>
                <a:pPr marL="342900" indent="-342900" algn="ctr"/>
                <a:endParaRPr lang="en-US" sz="2600" dirty="0" smtClean="0">
                  <a:latin typeface="Times New Roman" pitchFamily="18" charset="0"/>
                  <a:cs typeface="Times New Roman" pitchFamily="18" charset="0"/>
                </a:endParaRPr>
              </a:p>
              <a:p>
                <a:pPr marL="342900" indent="-342900" algn="ctr"/>
                <a:r>
                  <a:rPr lang="en-US" sz="2600" dirty="0" smtClean="0">
                    <a:latin typeface="Times New Roman" pitchFamily="18" charset="0"/>
                    <a:cs typeface="Times New Roman" pitchFamily="18" charset="0"/>
                  </a:rPr>
                  <a:t>[</a:t>
                </a:r>
                <a14:m>
                  <m:oMath xmlns:m="http://schemas.openxmlformats.org/officeDocument/2006/math">
                    <m:f>
                      <m:fPr>
                        <m:ctrlPr>
                          <a:rPr lang="en-US" sz="2600" i="1" smtClean="0">
                            <a:latin typeface="Cambria Math"/>
                            <a:cs typeface="Times New Roman" pitchFamily="18" charset="0"/>
                          </a:rPr>
                        </m:ctrlPr>
                      </m:fPr>
                      <m:num>
                        <m:r>
                          <a:rPr lang="en-US" sz="2600" b="0" i="1" smtClean="0">
                            <a:latin typeface="Cambria Math"/>
                            <a:cs typeface="Times New Roman" pitchFamily="18" charset="0"/>
                          </a:rPr>
                          <m:t>2</m:t>
                        </m:r>
                        <m:r>
                          <a:rPr lang="en-US" sz="2600" b="0" i="1" smtClean="0">
                            <a:latin typeface="Cambria Math"/>
                            <a:cs typeface="Times New Roman" pitchFamily="18" charset="0"/>
                          </a:rPr>
                          <m:t>𝑥𝑦𝑧</m:t>
                        </m:r>
                      </m:num>
                      <m:den>
                        <m:r>
                          <a:rPr lang="en-US" sz="2600" b="0" i="1" smtClean="0">
                            <a:latin typeface="Cambria Math"/>
                            <a:cs typeface="Times New Roman" pitchFamily="18" charset="0"/>
                          </a:rPr>
                          <m:t>𝑥𝑦</m:t>
                        </m:r>
                        <m:r>
                          <a:rPr lang="en-US" sz="2600" b="0" i="1" smtClean="0">
                            <a:latin typeface="Cambria Math"/>
                            <a:cs typeface="Times New Roman" pitchFamily="18" charset="0"/>
                          </a:rPr>
                          <m:t>+</m:t>
                        </m:r>
                        <m:r>
                          <a:rPr lang="en-US" sz="2600" b="0" i="1" smtClean="0">
                            <a:latin typeface="Cambria Math"/>
                            <a:cs typeface="Times New Roman" pitchFamily="18" charset="0"/>
                          </a:rPr>
                          <m:t>𝑦𝑧</m:t>
                        </m:r>
                        <m:r>
                          <a:rPr lang="en-US" sz="2600" b="0" i="1" smtClean="0">
                            <a:latin typeface="Cambria Math"/>
                            <a:cs typeface="Times New Roman" pitchFamily="18" charset="0"/>
                          </a:rPr>
                          <m:t>+</m:t>
                        </m:r>
                        <m:r>
                          <a:rPr lang="en-US" sz="2600" b="0" i="1" smtClean="0">
                            <a:latin typeface="Cambria Math"/>
                            <a:cs typeface="Times New Roman" pitchFamily="18" charset="0"/>
                          </a:rPr>
                          <m:t>𝑧𝑥</m:t>
                        </m:r>
                      </m:den>
                    </m:f>
                  </m:oMath>
                </a14:m>
                <a:r>
                  <a:rPr lang="en-US" sz="2600" dirty="0" smtClean="0">
                    <a:latin typeface="Times New Roman" pitchFamily="18" charset="0"/>
                    <a:cs typeface="Times New Roman" pitchFamily="18" charset="0"/>
                  </a:rPr>
                  <a:t>] days</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smtClean="0">
                    <a:latin typeface="Times New Roman" pitchFamily="18" charset="0"/>
                    <a:cs typeface="Times New Roman" pitchFamily="18" charset="0"/>
                  </a:rPr>
                  <a:t>ii. A </a:t>
                </a:r>
                <a:r>
                  <a:rPr lang="en-US" sz="2600" dirty="0">
                    <a:latin typeface="Times New Roman" pitchFamily="18" charset="0"/>
                    <a:cs typeface="Times New Roman" pitchFamily="18" charset="0"/>
                  </a:rPr>
                  <a:t>alone will complete the job in  </a:t>
                </a:r>
                <a:endParaRPr lang="en-US"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pPr algn="ctr"/>
                <a:r>
                  <a:rPr lang="en-US" sz="2600" dirty="0">
                    <a:latin typeface="Times New Roman" pitchFamily="18" charset="0"/>
                    <a:cs typeface="Times New Roman" pitchFamily="18" charset="0"/>
                  </a:rPr>
                  <a:t>[</a:t>
                </a:r>
                <a14:m>
                  <m:oMath xmlns:m="http://schemas.openxmlformats.org/officeDocument/2006/math">
                    <m:f>
                      <m:fPr>
                        <m:ctrlPr>
                          <a:rPr lang="en-US" sz="2600" i="1">
                            <a:latin typeface="Cambria Math"/>
                            <a:cs typeface="Times New Roman" pitchFamily="18" charset="0"/>
                          </a:rPr>
                        </m:ctrlPr>
                      </m:fPr>
                      <m:num>
                        <m:r>
                          <a:rPr lang="en-US" sz="2600" i="1">
                            <a:latin typeface="Cambria Math"/>
                            <a:cs typeface="Times New Roman" pitchFamily="18" charset="0"/>
                          </a:rPr>
                          <m:t>2</m:t>
                        </m:r>
                        <m:r>
                          <a:rPr lang="en-US" sz="2600" i="1">
                            <a:latin typeface="Cambria Math"/>
                            <a:cs typeface="Times New Roman" pitchFamily="18" charset="0"/>
                          </a:rPr>
                          <m:t>𝑥𝑦𝑧</m:t>
                        </m:r>
                      </m:num>
                      <m:den>
                        <m:r>
                          <a:rPr lang="en-US" sz="2600" i="1">
                            <a:latin typeface="Cambria Math"/>
                            <a:cs typeface="Times New Roman" pitchFamily="18" charset="0"/>
                          </a:rPr>
                          <m:t>𝑥𝑦</m:t>
                        </m:r>
                        <m:r>
                          <a:rPr lang="en-US" sz="2600" i="1">
                            <a:latin typeface="Cambria Math"/>
                            <a:cs typeface="Times New Roman" pitchFamily="18" charset="0"/>
                          </a:rPr>
                          <m:t>+</m:t>
                        </m:r>
                        <m:r>
                          <a:rPr lang="en-US" sz="2600" i="1">
                            <a:latin typeface="Cambria Math"/>
                            <a:cs typeface="Times New Roman" pitchFamily="18" charset="0"/>
                          </a:rPr>
                          <m:t>𝑦𝑧</m:t>
                        </m:r>
                        <m:r>
                          <a:rPr lang="en-US" sz="2600" b="0" i="1" smtClean="0">
                            <a:latin typeface="Cambria Math"/>
                            <a:cs typeface="Times New Roman" pitchFamily="18" charset="0"/>
                          </a:rPr>
                          <m:t>−</m:t>
                        </m:r>
                        <m:r>
                          <a:rPr lang="en-US" sz="2600" i="1">
                            <a:latin typeface="Cambria Math"/>
                            <a:cs typeface="Times New Roman" pitchFamily="18" charset="0"/>
                          </a:rPr>
                          <m:t>𝑧𝑥</m:t>
                        </m:r>
                      </m:den>
                    </m:f>
                  </m:oMath>
                </a14:m>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days</a:t>
                </a:r>
                <a:endParaRPr lang="en-US" sz="2600" dirty="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81000" y="304800"/>
                <a:ext cx="8534400" cy="4918654"/>
              </a:xfrm>
              <a:prstGeom prst="rect">
                <a:avLst/>
              </a:prstGeom>
              <a:blipFill rotWithShape="1">
                <a:blip r:embed="rId2"/>
                <a:stretch>
                  <a:fillRect l="-1286" r="-42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05BA204F-4364-415F-9D65-FF2DC7C3AD9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533400" y="381000"/>
                <a:ext cx="8305800" cy="6041654"/>
              </a:xfrm>
              <a:prstGeom prst="rect">
                <a:avLst/>
              </a:prstGeom>
            </p:spPr>
            <p:txBody>
              <a:bodyPr wrap="square">
                <a:spAutoFit/>
              </a:bodyPr>
              <a:lstStyle/>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iii. C </a:t>
                </a:r>
                <a:r>
                  <a:rPr lang="en-US" sz="2600" dirty="0">
                    <a:latin typeface="Times New Roman" pitchFamily="18" charset="0"/>
                    <a:cs typeface="Times New Roman" pitchFamily="18" charset="0"/>
                  </a:rPr>
                  <a:t>alone will complete the job </a:t>
                </a:r>
                <a:r>
                  <a:rPr lang="en-US" sz="2600" dirty="0" smtClean="0">
                    <a:latin typeface="Times New Roman" pitchFamily="18" charset="0"/>
                    <a:cs typeface="Times New Roman" pitchFamily="18" charset="0"/>
                  </a:rPr>
                  <a:t>in</a:t>
                </a:r>
              </a:p>
              <a:p>
                <a:pPr algn="just"/>
                <a:endParaRPr lang="en-US" sz="2600" dirty="0">
                  <a:latin typeface="Times New Roman" pitchFamily="18" charset="0"/>
                  <a:cs typeface="Times New Roman" pitchFamily="18" charset="0"/>
                </a:endParaRPr>
              </a:p>
              <a:p>
                <a:pPr algn="ctr"/>
                <a:r>
                  <a:rPr lang="en-US" sz="2600" dirty="0">
                    <a:latin typeface="Times New Roman" pitchFamily="18" charset="0"/>
                    <a:cs typeface="Times New Roman" pitchFamily="18" charset="0"/>
                  </a:rPr>
                  <a:t> [</a:t>
                </a:r>
                <a14:m>
                  <m:oMath xmlns:m="http://schemas.openxmlformats.org/officeDocument/2006/math">
                    <m:f>
                      <m:fPr>
                        <m:ctrlPr>
                          <a:rPr lang="en-US" sz="2600" i="1">
                            <a:latin typeface="Cambria Math"/>
                            <a:cs typeface="Times New Roman" pitchFamily="18" charset="0"/>
                          </a:rPr>
                        </m:ctrlPr>
                      </m:fPr>
                      <m:num>
                        <m:r>
                          <a:rPr lang="en-US" sz="2600" i="1">
                            <a:latin typeface="Cambria Math"/>
                            <a:cs typeface="Times New Roman" pitchFamily="18" charset="0"/>
                          </a:rPr>
                          <m:t>2</m:t>
                        </m:r>
                        <m:r>
                          <a:rPr lang="en-US" sz="2600" i="1">
                            <a:latin typeface="Cambria Math"/>
                            <a:cs typeface="Times New Roman" pitchFamily="18" charset="0"/>
                          </a:rPr>
                          <m:t>𝑥𝑦𝑧</m:t>
                        </m:r>
                      </m:num>
                      <m:den>
                        <m:r>
                          <a:rPr lang="en-US" sz="2600" i="1">
                            <a:latin typeface="Cambria Math"/>
                            <a:cs typeface="Times New Roman" pitchFamily="18" charset="0"/>
                          </a:rPr>
                          <m:t>𝑥𝑦</m:t>
                        </m:r>
                        <m:r>
                          <a:rPr lang="en-US" sz="2600" b="0" i="1" smtClean="0">
                            <a:latin typeface="Cambria Math"/>
                            <a:cs typeface="Times New Roman" pitchFamily="18" charset="0"/>
                          </a:rPr>
                          <m:t>−</m:t>
                        </m:r>
                        <m:r>
                          <a:rPr lang="en-US" sz="2600" i="1">
                            <a:latin typeface="Cambria Math"/>
                            <a:cs typeface="Times New Roman" pitchFamily="18" charset="0"/>
                          </a:rPr>
                          <m:t>𝑦𝑧</m:t>
                        </m:r>
                        <m:r>
                          <a:rPr lang="en-US" sz="2600" i="1">
                            <a:latin typeface="Cambria Math"/>
                            <a:cs typeface="Times New Roman" pitchFamily="18" charset="0"/>
                          </a:rPr>
                          <m:t>+</m:t>
                        </m:r>
                        <m:r>
                          <a:rPr lang="en-US" sz="2600" i="1">
                            <a:latin typeface="Cambria Math"/>
                            <a:cs typeface="Times New Roman" pitchFamily="18" charset="0"/>
                          </a:rPr>
                          <m:t>𝑧𝑥</m:t>
                        </m:r>
                      </m:den>
                    </m:f>
                  </m:oMath>
                </a14:m>
                <a:r>
                  <a:rPr lang="en-US" sz="2600" dirty="0">
                    <a:latin typeface="Times New Roman" pitchFamily="18" charset="0"/>
                    <a:cs typeface="Times New Roman" pitchFamily="18" charset="0"/>
                  </a:rPr>
                  <a:t>] days</a:t>
                </a: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5</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If A can complete a work in x days and B is k times efficient than A, then the time taken by both A and B, working together to complete the work is </a:t>
                </a:r>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ctr"/>
                <a:r>
                  <a:rPr lang="en-US" sz="2600" dirty="0">
                    <a:latin typeface="Times New Roman" pitchFamily="18" charset="0"/>
                    <a:cs typeface="Times New Roman" pitchFamily="18" charset="0"/>
                  </a:rPr>
                  <a:t>[</a:t>
                </a:r>
                <a14:m>
                  <m:oMath xmlns:m="http://schemas.openxmlformats.org/officeDocument/2006/math">
                    <m:f>
                      <m:fPr>
                        <m:ctrlPr>
                          <a:rPr lang="en-US" sz="2600" i="1">
                            <a:latin typeface="Cambria Math"/>
                            <a:cs typeface="Times New Roman" pitchFamily="18" charset="0"/>
                          </a:rPr>
                        </m:ctrlPr>
                      </m:fPr>
                      <m:num>
                        <m:r>
                          <a:rPr lang="en-US" sz="2600" b="0" i="1" smtClean="0">
                            <a:latin typeface="Cambria Math"/>
                            <a:cs typeface="Times New Roman" pitchFamily="18" charset="0"/>
                          </a:rPr>
                          <m:t>𝑥</m:t>
                        </m:r>
                      </m:num>
                      <m:den>
                        <m:r>
                          <a:rPr lang="en-US" sz="2600" b="0" i="1" smtClean="0">
                            <a:latin typeface="Cambria Math"/>
                            <a:cs typeface="Times New Roman" pitchFamily="18" charset="0"/>
                          </a:rPr>
                          <m:t>1+</m:t>
                        </m:r>
                        <m:r>
                          <a:rPr lang="en-US" sz="2600" b="0" i="1" smtClean="0">
                            <a:latin typeface="Cambria Math"/>
                            <a:cs typeface="Times New Roman" pitchFamily="18" charset="0"/>
                          </a:rPr>
                          <m:t>𝑘</m:t>
                        </m:r>
                      </m:den>
                    </m:f>
                  </m:oMath>
                </a14:m>
                <a:r>
                  <a:rPr lang="en-US" sz="2600" dirty="0">
                    <a:latin typeface="Times New Roman" pitchFamily="18" charset="0"/>
                    <a:cs typeface="Times New Roman" pitchFamily="18" charset="0"/>
                  </a:rPr>
                  <a:t>] days</a:t>
                </a:r>
              </a:p>
              <a:p>
                <a:pPr algn="just"/>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33400" y="381000"/>
                <a:ext cx="8305800" cy="6041654"/>
              </a:xfrm>
              <a:prstGeom prst="rect">
                <a:avLst/>
              </a:prstGeom>
              <a:blipFill rotWithShape="1">
                <a:blip r:embed="rId2"/>
                <a:stretch>
                  <a:fillRect l="-1322" r="-1322"/>
                </a:stretch>
              </a:blipFill>
            </p:spPr>
            <p:txBody>
              <a:bodyPr/>
              <a:lstStyle/>
              <a:p>
                <a:r>
                  <a:rPr lang="en-US">
                    <a:noFill/>
                  </a:rPr>
                  <a:t> </a:t>
                </a:r>
              </a:p>
            </p:txBody>
          </p:sp>
        </mc:Fallback>
      </mc:AlternateContent>
      <p:graphicFrame>
        <p:nvGraphicFramePr>
          <p:cNvPr id="7" name="Diagram 6"/>
          <p:cNvGraphicFramePr/>
          <p:nvPr/>
        </p:nvGraphicFramePr>
        <p:xfrm>
          <a:off x="1828800" y="6629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63915"/>
            <a:ext cx="8382000" cy="6494085"/>
          </a:xfrm>
          <a:prstGeom prst="rect">
            <a:avLst/>
          </a:prstGeom>
          <a:noFill/>
        </p:spPr>
        <p:txBody>
          <a:bodyPr wrap="square" rtlCol="0">
            <a:spAutoFit/>
          </a:bodyPr>
          <a:lstStyle/>
          <a:p>
            <a:pPr fontAlgn="t"/>
            <a:endParaRPr lang="en-IN" sz="2600" b="1" dirty="0" smtClean="0">
              <a:latin typeface="Times New Roman" pitchFamily="18" charset="0"/>
              <a:cs typeface="Times New Roman" pitchFamily="18" charset="0"/>
            </a:endParaRPr>
          </a:p>
          <a:p>
            <a:pPr fontAlgn="t"/>
            <a:r>
              <a:rPr lang="en-IN" sz="2600" b="1" dirty="0" smtClean="0">
                <a:latin typeface="Times New Roman" pitchFamily="18" charset="0"/>
                <a:cs typeface="Times New Roman" pitchFamily="18" charset="0"/>
              </a:rPr>
              <a:t>EXAMPLE :</a:t>
            </a:r>
          </a:p>
          <a:p>
            <a:pPr fontAlgn="t"/>
            <a:r>
              <a:rPr lang="en-IN" sz="2600" dirty="0" err="1" smtClean="0">
                <a:latin typeface="Times New Roman" pitchFamily="18" charset="0"/>
                <a:cs typeface="Times New Roman" pitchFamily="18" charset="0"/>
              </a:rPr>
              <a:t>Sakshi</a:t>
            </a:r>
            <a:r>
              <a:rPr lang="en-IN" sz="2600" dirty="0" smtClean="0">
                <a:latin typeface="Times New Roman" pitchFamily="18" charset="0"/>
                <a:cs typeface="Times New Roman" pitchFamily="18" charset="0"/>
              </a:rPr>
              <a:t> can do a piece of work in 20 days. Tanya </a:t>
            </a:r>
            <a:r>
              <a:rPr lang="en-IN" sz="2600" dirty="0" smtClean="0">
                <a:latin typeface="Times New Roman" pitchFamily="18" charset="0"/>
                <a:cs typeface="Times New Roman" pitchFamily="18" charset="0"/>
              </a:rPr>
              <a:t>is 25%more </a:t>
            </a:r>
            <a:r>
              <a:rPr lang="en-IN" sz="2600" dirty="0" smtClean="0">
                <a:latin typeface="Times New Roman" pitchFamily="18" charset="0"/>
                <a:cs typeface="Times New Roman" pitchFamily="18" charset="0"/>
              </a:rPr>
              <a:t>efficient than </a:t>
            </a:r>
            <a:r>
              <a:rPr lang="en-IN" sz="2600" dirty="0" err="1" smtClean="0">
                <a:latin typeface="Times New Roman" pitchFamily="18" charset="0"/>
                <a:cs typeface="Times New Roman" pitchFamily="18" charset="0"/>
              </a:rPr>
              <a:t>Sakshi</a:t>
            </a:r>
            <a:r>
              <a:rPr lang="en-IN" sz="2600" dirty="0" smtClean="0">
                <a:latin typeface="Times New Roman" pitchFamily="18" charset="0"/>
                <a:cs typeface="Times New Roman" pitchFamily="18" charset="0"/>
              </a:rPr>
              <a:t>. The number of days taken by Tanya to do the same piece of work is:</a:t>
            </a:r>
            <a:endParaRPr lang="en-US" sz="2600" dirty="0" smtClean="0">
              <a:latin typeface="Times New Roman" pitchFamily="18" charset="0"/>
              <a:cs typeface="Times New Roman" pitchFamily="18" charset="0"/>
            </a:endParaRPr>
          </a:p>
          <a:p>
            <a:pPr fontAlgn="t"/>
            <a:r>
              <a:rPr lang="en-IN" sz="2600" dirty="0" smtClean="0">
                <a:latin typeface="Times New Roman" pitchFamily="18" charset="0"/>
                <a:cs typeface="Times New Roman" pitchFamily="18" charset="0"/>
              </a:rPr>
              <a:t>A.15                 B.16                  C.25                D.27</a:t>
            </a:r>
          </a:p>
          <a:p>
            <a:pPr fontAlgn="t"/>
            <a:endParaRPr lang="en-US" sz="2600" dirty="0" smtClean="0">
              <a:latin typeface="Times New Roman" pitchFamily="18" charset="0"/>
              <a:cs typeface="Times New Roman" pitchFamily="18" charset="0"/>
            </a:endParaRPr>
          </a:p>
          <a:p>
            <a:pPr fontAlgn="t"/>
            <a:endParaRPr lang="en-US" sz="2600" dirty="0" smtClean="0">
              <a:latin typeface="Times New Roman" pitchFamily="18" charset="0"/>
              <a:cs typeface="Times New Roman" pitchFamily="18" charset="0"/>
            </a:endParaRPr>
          </a:p>
          <a:p>
            <a:pPr fontAlgn="t"/>
            <a:r>
              <a:rPr lang="en-IN" sz="2600" b="1" dirty="0" smtClean="0">
                <a:latin typeface="Times New Roman" pitchFamily="18" charset="0"/>
                <a:cs typeface="Times New Roman" pitchFamily="18" charset="0"/>
              </a:rPr>
              <a:t>Explanation:</a:t>
            </a:r>
            <a:endParaRPr lang="en-US" sz="2600" b="1" dirty="0" smtClean="0">
              <a:latin typeface="Times New Roman" pitchFamily="18" charset="0"/>
              <a:cs typeface="Times New Roman" pitchFamily="18" charset="0"/>
            </a:endParaRPr>
          </a:p>
          <a:p>
            <a:pPr fontAlgn="t"/>
            <a:r>
              <a:rPr lang="en-IN" sz="2600" dirty="0" smtClean="0">
                <a:latin typeface="Times New Roman" pitchFamily="18" charset="0"/>
                <a:cs typeface="Times New Roman" pitchFamily="18" charset="0"/>
              </a:rPr>
              <a:t>Ratio of times </a:t>
            </a:r>
            <a:r>
              <a:rPr lang="en-IN" sz="2600" dirty="0" err="1" smtClean="0">
                <a:latin typeface="Times New Roman" pitchFamily="18" charset="0"/>
                <a:cs typeface="Times New Roman" pitchFamily="18" charset="0"/>
              </a:rPr>
              <a:t>Sakshi</a:t>
            </a:r>
            <a:r>
              <a:rPr lang="en-IN" sz="2600" dirty="0" smtClean="0">
                <a:latin typeface="Times New Roman" pitchFamily="18" charset="0"/>
                <a:cs typeface="Times New Roman" pitchFamily="18" charset="0"/>
              </a:rPr>
              <a:t> and Tanya = 125 : 100 = 5 : 4.</a:t>
            </a:r>
            <a:endParaRPr lang="en-US" sz="2600" dirty="0" smtClean="0">
              <a:latin typeface="Times New Roman" pitchFamily="18" charset="0"/>
              <a:cs typeface="Times New Roman" pitchFamily="18" charset="0"/>
            </a:endParaRPr>
          </a:p>
          <a:p>
            <a:pPr fontAlgn="t"/>
            <a:r>
              <a:rPr lang="en-IN" sz="2600" dirty="0" smtClean="0">
                <a:latin typeface="Times New Roman" pitchFamily="18" charset="0"/>
                <a:cs typeface="Times New Roman" pitchFamily="18" charset="0"/>
              </a:rPr>
              <a:t>Suppose Tanya takes x days to do the work.</a:t>
            </a:r>
            <a:endParaRPr lang="en-US" sz="2600" dirty="0" smtClean="0">
              <a:latin typeface="Times New Roman" pitchFamily="18" charset="0"/>
              <a:cs typeface="Times New Roman" pitchFamily="18" charset="0"/>
            </a:endParaRPr>
          </a:p>
          <a:p>
            <a:pPr fontAlgn="t"/>
            <a:r>
              <a:rPr lang="en-IN" sz="2600" dirty="0" smtClean="0">
                <a:latin typeface="Times New Roman" pitchFamily="18" charset="0"/>
                <a:cs typeface="Times New Roman" pitchFamily="18" charset="0"/>
              </a:rPr>
              <a:t>5 : 4 :: 20 : x    </a:t>
            </a:r>
            <a:endParaRPr lang="en-US" sz="2600" dirty="0" smtClean="0">
              <a:latin typeface="Times New Roman" pitchFamily="18" charset="0"/>
              <a:cs typeface="Times New Roman" pitchFamily="18" charset="0"/>
            </a:endParaRPr>
          </a:p>
          <a:p>
            <a:pPr fontAlgn="t"/>
            <a:r>
              <a:rPr lang="en-IN" sz="2600" dirty="0" smtClean="0">
                <a:latin typeface="Times New Roman" pitchFamily="18" charset="0"/>
                <a:cs typeface="Times New Roman" pitchFamily="18" charset="0"/>
              </a:rPr>
              <a:t> x =	4 x 20/5</a:t>
            </a:r>
            <a:endParaRPr lang="en-US" sz="2600" dirty="0" smtClean="0">
              <a:latin typeface="Times New Roman" pitchFamily="18" charset="0"/>
              <a:cs typeface="Times New Roman" pitchFamily="18" charset="0"/>
            </a:endParaRPr>
          </a:p>
          <a:p>
            <a:pPr fontAlgn="t"/>
            <a:r>
              <a:rPr lang="en-IN" sz="2600" dirty="0" smtClean="0">
                <a:latin typeface="Times New Roman" pitchFamily="18" charset="0"/>
                <a:cs typeface="Times New Roman" pitchFamily="18" charset="0"/>
              </a:rPr>
              <a:t> x = 16 days.</a:t>
            </a:r>
            <a:endParaRPr lang="en-US" sz="2600" dirty="0" smtClean="0">
              <a:latin typeface="Times New Roman" pitchFamily="18" charset="0"/>
              <a:cs typeface="Times New Roman" pitchFamily="18" charset="0"/>
            </a:endParaRPr>
          </a:p>
          <a:p>
            <a:pPr fontAlgn="t"/>
            <a:r>
              <a:rPr lang="en-IN" sz="2600" dirty="0" smtClean="0">
                <a:latin typeface="Times New Roman" pitchFamily="18" charset="0"/>
                <a:cs typeface="Times New Roman" pitchFamily="18" charset="0"/>
              </a:rPr>
              <a:t>Hence, Tanya takes 16 days to complete the work</a:t>
            </a:r>
            <a:r>
              <a:rPr lang="en-IN" sz="2600" b="1" dirty="0" smtClean="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57200" y="457200"/>
                <a:ext cx="8382000" cy="3770584"/>
              </a:xfrm>
              <a:prstGeom prst="rect">
                <a:avLst/>
              </a:prstGeom>
            </p:spPr>
            <p:txBody>
              <a:bodyPr wrap="square">
                <a:spAutoFit/>
              </a:bodyPr>
              <a:lstStyle/>
              <a:p>
                <a:endParaRPr lang="en-US" sz="2600" dirty="0" smtClean="0">
                  <a:latin typeface="Times New Roman" pitchFamily="18" charset="0"/>
                  <a:cs typeface="Times New Roman" pitchFamily="18" charset="0"/>
                </a:endParaRPr>
              </a:p>
              <a:p>
                <a:r>
                  <a:rPr lang="en-US" sz="2600" dirty="0">
                    <a:latin typeface="Times New Roman" pitchFamily="18" charset="0"/>
                    <a:cs typeface="Times New Roman" pitchFamily="18" charset="0"/>
                  </a:rPr>
                  <a:t>6</a:t>
                </a:r>
                <a:r>
                  <a:rPr lang="en-US" sz="2600" dirty="0" smtClean="0">
                    <a:latin typeface="Times New Roman" pitchFamily="18" charset="0"/>
                    <a:cs typeface="Times New Roman" pitchFamily="18" charset="0"/>
                  </a:rPr>
                  <a:t>. If ‘a’ men and ‘b’ women can do a piece of work in ‘n’ days, then ‘c’ men and ‘d’ women can do the work in </a:t>
                </a:r>
              </a:p>
              <a:p>
                <a:pPr algn="ctr"/>
                <a:r>
                  <a:rPr lang="en-US" sz="2600" dirty="0" smtClean="0">
                    <a:latin typeface="Times New Roman" pitchFamily="18" charset="0"/>
                    <a:cs typeface="Times New Roman" pitchFamily="18" charset="0"/>
                  </a:rPr>
                  <a:t>[</a:t>
                </a:r>
                <a14:m>
                  <m:oMath xmlns:m="http://schemas.openxmlformats.org/officeDocument/2006/math">
                    <m:f>
                      <m:fPr>
                        <m:ctrlPr>
                          <a:rPr lang="en-US" sz="2600" i="1" smtClean="0">
                            <a:latin typeface="Cambria Math"/>
                            <a:cs typeface="Times New Roman" pitchFamily="18" charset="0"/>
                          </a:rPr>
                        </m:ctrlPr>
                      </m:fPr>
                      <m:num>
                        <m:r>
                          <a:rPr lang="en-US" sz="2600" b="0" i="1" smtClean="0">
                            <a:latin typeface="Cambria Math"/>
                            <a:cs typeface="Times New Roman" pitchFamily="18" charset="0"/>
                          </a:rPr>
                          <m:t>𝑛𝑎𝑏</m:t>
                        </m:r>
                      </m:num>
                      <m:den>
                        <m:r>
                          <a:rPr lang="en-US" sz="2600" b="0" i="1" smtClean="0">
                            <a:latin typeface="Cambria Math"/>
                            <a:cs typeface="Times New Roman" pitchFamily="18" charset="0"/>
                          </a:rPr>
                          <m:t>𝑏𝑐</m:t>
                        </m:r>
                        <m:r>
                          <a:rPr lang="en-US" sz="2600" b="0" i="1" smtClean="0">
                            <a:latin typeface="Cambria Math"/>
                            <a:cs typeface="Times New Roman" pitchFamily="18" charset="0"/>
                          </a:rPr>
                          <m:t>+</m:t>
                        </m:r>
                        <m:r>
                          <a:rPr lang="en-US" sz="2600" b="0" i="1" smtClean="0">
                            <a:latin typeface="Cambria Math"/>
                            <a:cs typeface="Times New Roman" pitchFamily="18" charset="0"/>
                          </a:rPr>
                          <m:t>𝑎𝑑</m:t>
                        </m:r>
                      </m:den>
                    </m:f>
                  </m:oMath>
                </a14:m>
                <a:r>
                  <a:rPr lang="en-US" sz="2600" dirty="0" smtClean="0">
                    <a:latin typeface="Times New Roman" pitchFamily="18" charset="0"/>
                    <a:cs typeface="Times New Roman" pitchFamily="18" charset="0"/>
                  </a:rPr>
                  <a:t>] days</a:t>
                </a:r>
              </a:p>
              <a:p>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7. If A can complete a/b part of work in X days, then c/d part of the work will be done</a:t>
                </a:r>
              </a:p>
              <a:p>
                <a:pPr/>
                <a14:m>
                  <m:oMathPara xmlns:m="http://schemas.openxmlformats.org/officeDocument/2006/math">
                    <m:oMathParaPr>
                      <m:jc m:val="centerGroup"/>
                    </m:oMathParaPr>
                    <m:oMath xmlns:m="http://schemas.openxmlformats.org/officeDocument/2006/math">
                      <m:f>
                        <m:fPr>
                          <m:ctrlPr>
                            <a:rPr lang="en-US" sz="2400" i="1" smtClean="0">
                              <a:latin typeface="Cambria Math"/>
                              <a:cs typeface="Times New Roman" pitchFamily="18" charset="0"/>
                            </a:rPr>
                          </m:ctrlPr>
                        </m:fPr>
                        <m:num>
                          <m:r>
                            <a:rPr lang="en-US" sz="2400" b="0" i="1" smtClean="0">
                              <a:latin typeface="Cambria Math"/>
                              <a:cs typeface="Times New Roman" pitchFamily="18" charset="0"/>
                            </a:rPr>
                            <m:t>𝑏</m:t>
                          </m:r>
                          <m:r>
                            <a:rPr lang="en-US" sz="2400" b="0" i="1" smtClean="0">
                              <a:latin typeface="Cambria Math"/>
                              <a:cs typeface="Times New Roman" pitchFamily="18" charset="0"/>
                            </a:rPr>
                            <m:t>∗</m:t>
                          </m:r>
                          <m:r>
                            <a:rPr lang="en-US" sz="2400" b="0" i="1" smtClean="0">
                              <a:latin typeface="Cambria Math"/>
                              <a:cs typeface="Times New Roman" pitchFamily="18" charset="0"/>
                            </a:rPr>
                            <m:t>𝑐</m:t>
                          </m:r>
                          <m:r>
                            <a:rPr lang="en-US" sz="2400" b="0" i="1" smtClean="0">
                              <a:latin typeface="Cambria Math"/>
                              <a:cs typeface="Times New Roman" pitchFamily="18" charset="0"/>
                            </a:rPr>
                            <m:t>∗</m:t>
                          </m:r>
                          <m:r>
                            <a:rPr lang="en-US" sz="2400" b="0" i="1" smtClean="0">
                              <a:latin typeface="Cambria Math"/>
                              <a:cs typeface="Times New Roman" pitchFamily="18" charset="0"/>
                            </a:rPr>
                            <m:t>𝑥</m:t>
                          </m:r>
                        </m:num>
                        <m:den>
                          <m:r>
                            <a:rPr lang="en-US" sz="2400" b="0" i="1" smtClean="0">
                              <a:latin typeface="Cambria Math"/>
                              <a:cs typeface="Times New Roman" pitchFamily="18" charset="0"/>
                            </a:rPr>
                            <m:t>𝑎</m:t>
                          </m:r>
                          <m:r>
                            <a:rPr lang="en-US" sz="2400" b="0" i="1" smtClean="0">
                              <a:latin typeface="Cambria Math"/>
                              <a:cs typeface="Times New Roman" pitchFamily="18" charset="0"/>
                            </a:rPr>
                            <m:t>∗</m:t>
                          </m:r>
                          <m:r>
                            <a:rPr lang="en-US" sz="2400" b="0" i="1" smtClean="0">
                              <a:latin typeface="Cambria Math"/>
                              <a:cs typeface="Times New Roman" pitchFamily="18" charset="0"/>
                            </a:rPr>
                            <m:t>𝑑</m:t>
                          </m:r>
                        </m:den>
                      </m:f>
                    </m:oMath>
                  </m:oMathPara>
                </a14:m>
                <a:endParaRPr lang="en-US" sz="2600" dirty="0" smtClean="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57200" y="457200"/>
                <a:ext cx="8382000" cy="3770584"/>
              </a:xfrm>
              <a:prstGeom prst="rect">
                <a:avLst/>
              </a:prstGeom>
              <a:blipFill rotWithShape="1">
                <a:blip r:embed="rId2"/>
                <a:stretch>
                  <a:fillRect l="-1236" r="-21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05BA204F-4364-415F-9D65-FF2DC7C3AD91}"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1600200"/>
                <a:ext cx="8915400" cy="4379853"/>
              </a:xfrm>
              <a:prstGeom prst="rect">
                <a:avLst/>
              </a:prstGeom>
            </p:spPr>
            <p:txBody>
              <a:bodyPr wrap="square">
                <a:spAutoFit/>
              </a:bodyPr>
              <a:lstStyle/>
              <a:p>
                <a:r>
                  <a:rPr lang="en-US" sz="2800" dirty="0" smtClean="0">
                    <a:latin typeface="Times New Roman" pitchFamily="18" charset="0"/>
                    <a:cs typeface="Times New Roman" pitchFamily="18" charset="0"/>
                  </a:rPr>
                  <a:t>1. M </a:t>
                </a:r>
                <a:r>
                  <a:rPr lang="el-GR" sz="2800" dirty="0" smtClean="0">
                    <a:latin typeface="Times New Roman" pitchFamily="18" charset="0"/>
                    <a:cs typeface="Times New Roman" pitchFamily="18" charset="0"/>
                  </a:rPr>
                  <a:t>α</a:t>
                </a:r>
                <a:r>
                  <a:rPr lang="en-US" sz="2800" dirty="0" smtClean="0">
                    <a:latin typeface="Times New Roman" pitchFamily="18" charset="0"/>
                    <a:cs typeface="Times New Roman" pitchFamily="18" charset="0"/>
                  </a:rPr>
                  <a:t> </a:t>
                </a:r>
                <a14:m>
                  <m:oMath xmlns:m="http://schemas.openxmlformats.org/officeDocument/2006/math">
                    <m:f>
                      <m:fPr>
                        <m:ctrlPr>
                          <a:rPr lang="el-GR" sz="2800" i="1" smtClean="0">
                            <a:latin typeface="Cambria Math"/>
                            <a:cs typeface="Times New Roman" pitchFamily="18" charset="0"/>
                          </a:rPr>
                        </m:ctrlPr>
                      </m:fPr>
                      <m:num>
                        <m:r>
                          <a:rPr lang="en-US" sz="2800" b="0" i="1" smtClean="0">
                            <a:latin typeface="Cambria Math"/>
                            <a:cs typeface="Times New Roman" pitchFamily="18" charset="0"/>
                          </a:rPr>
                          <m:t>1</m:t>
                        </m:r>
                      </m:num>
                      <m:den>
                        <m:r>
                          <a:rPr lang="en-US" sz="2800" b="0" i="1" smtClean="0">
                            <a:latin typeface="Cambria Math"/>
                            <a:cs typeface="Times New Roman" pitchFamily="18" charset="0"/>
                          </a:rPr>
                          <m:t>𝐷</m:t>
                        </m:r>
                      </m:den>
                    </m:f>
                  </m:oMath>
                </a14:m>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where </a:t>
                </a:r>
                <a:r>
                  <a:rPr lang="en-US" sz="2800" dirty="0">
                    <a:latin typeface="Times New Roman" pitchFamily="18" charset="0"/>
                    <a:cs typeface="Times New Roman" pitchFamily="18" charset="0"/>
                  </a:rPr>
                  <a:t>M is the number of men </a:t>
                </a:r>
              </a:p>
              <a:p>
                <a:r>
                  <a:rPr lang="en-US" sz="2800" dirty="0">
                    <a:latin typeface="Times New Roman" pitchFamily="18" charset="0"/>
                    <a:cs typeface="Times New Roman" pitchFamily="18" charset="0"/>
                  </a:rPr>
                  <a:t>⇒ MD = constant </a:t>
                </a:r>
              </a:p>
              <a:p>
                <a:r>
                  <a:rPr lang="en-US" sz="2800" dirty="0">
                    <a:latin typeface="Times New Roman" pitchFamily="18" charset="0"/>
                    <a:cs typeface="Times New Roman" pitchFamily="18" charset="0"/>
                  </a:rPr>
                  <a:t>Thus we obtain a relationship </a:t>
                </a:r>
                <a:endParaRPr lang="en-US" sz="2800"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M</a:t>
                </a:r>
                <a:r>
                  <a:rPr lang="en-US" b="1"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D</a:t>
                </a:r>
                <a:r>
                  <a:rPr lang="en-US" b="1"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 M</a:t>
                </a:r>
                <a:r>
                  <a:rPr lang="en-US" b="1"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D</a:t>
                </a:r>
                <a:r>
                  <a:rPr lang="en-US" b="1" dirty="0" smtClean="0">
                    <a:latin typeface="Times New Roman" pitchFamily="18" charset="0"/>
                    <a:cs typeface="Times New Roman" pitchFamily="18" charset="0"/>
                  </a:rPr>
                  <a:t>2</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2. </a:t>
                </a:r>
                <a:r>
                  <a:rPr lang="en-US" sz="2800" dirty="0">
                    <a:latin typeface="Times New Roman" pitchFamily="18" charset="0"/>
                    <a:cs typeface="Times New Roman" pitchFamily="18" charset="0"/>
                  </a:rPr>
                  <a:t>If work is not constant then it is directly proportional to both number of men and number of </a:t>
                </a:r>
                <a:r>
                  <a:rPr lang="en-US" sz="2800" dirty="0" smtClean="0">
                    <a:latin typeface="Times New Roman" pitchFamily="18" charset="0"/>
                    <a:cs typeface="Times New Roman" pitchFamily="18" charset="0"/>
                  </a:rPr>
                  <a:t>days.</a:t>
                </a:r>
              </a:p>
              <a:p>
                <a:pPr algn="ctr"/>
                <a14:m>
                  <m:oMath xmlns:m="http://schemas.openxmlformats.org/officeDocument/2006/math">
                    <m:f>
                      <m:fPr>
                        <m:ctrlPr>
                          <a:rPr lang="en-US" sz="2800" b="1" i="1" smtClean="0">
                            <a:latin typeface="Cambria Math"/>
                            <a:cs typeface="Times New Roman" pitchFamily="18" charset="0"/>
                          </a:rPr>
                        </m:ctrlPr>
                      </m:fPr>
                      <m:num>
                        <m:sSub>
                          <m:sSubPr>
                            <m:ctrlPr>
                              <a:rPr lang="en-US" sz="2800" b="1" i="1" smtClean="0">
                                <a:latin typeface="Cambria Math"/>
                                <a:cs typeface="Times New Roman" pitchFamily="18" charset="0"/>
                              </a:rPr>
                            </m:ctrlPr>
                          </m:sSubPr>
                          <m:e>
                            <m:r>
                              <a:rPr lang="en-US" sz="2800" b="1" i="1" smtClean="0">
                                <a:latin typeface="Cambria Math"/>
                                <a:cs typeface="Times New Roman" pitchFamily="18" charset="0"/>
                              </a:rPr>
                              <m:t>𝑴</m:t>
                            </m:r>
                          </m:e>
                          <m:sub>
                            <m:r>
                              <a:rPr lang="en-US" sz="2800" b="1" i="1" smtClean="0">
                                <a:latin typeface="Cambria Math"/>
                                <a:cs typeface="Times New Roman" pitchFamily="18" charset="0"/>
                              </a:rPr>
                              <m:t>𝟏</m:t>
                            </m:r>
                          </m:sub>
                        </m:sSub>
                        <m:sSub>
                          <m:sSubPr>
                            <m:ctrlPr>
                              <a:rPr lang="en-US" sz="2800" b="1" i="1" smtClean="0">
                                <a:latin typeface="Cambria Math"/>
                                <a:cs typeface="Times New Roman" pitchFamily="18" charset="0"/>
                              </a:rPr>
                            </m:ctrlPr>
                          </m:sSubPr>
                          <m:e>
                            <m:r>
                              <a:rPr lang="en-US" sz="2800" b="1" i="1" smtClean="0">
                                <a:latin typeface="Cambria Math"/>
                                <a:cs typeface="Times New Roman" pitchFamily="18" charset="0"/>
                              </a:rPr>
                              <m:t>𝑫</m:t>
                            </m:r>
                          </m:e>
                          <m:sub>
                            <m:r>
                              <a:rPr lang="en-US" sz="2800" b="1" i="1" smtClean="0">
                                <a:latin typeface="Cambria Math"/>
                                <a:cs typeface="Times New Roman" pitchFamily="18" charset="0"/>
                              </a:rPr>
                              <m:t>𝟏</m:t>
                            </m:r>
                          </m:sub>
                        </m:sSub>
                      </m:num>
                      <m:den>
                        <m:sSub>
                          <m:sSubPr>
                            <m:ctrlPr>
                              <a:rPr lang="en-US" sz="2800" b="1" i="1" smtClean="0">
                                <a:latin typeface="Cambria Math"/>
                                <a:cs typeface="Times New Roman" pitchFamily="18" charset="0"/>
                              </a:rPr>
                            </m:ctrlPr>
                          </m:sSubPr>
                          <m:e>
                            <m:r>
                              <a:rPr lang="en-US" sz="2800" b="1" i="1" smtClean="0">
                                <a:latin typeface="Cambria Math"/>
                                <a:cs typeface="Times New Roman" pitchFamily="18" charset="0"/>
                              </a:rPr>
                              <m:t>𝑾</m:t>
                            </m:r>
                          </m:e>
                          <m:sub>
                            <m:r>
                              <a:rPr lang="en-US" sz="2800" b="1" i="1" smtClean="0">
                                <a:latin typeface="Cambria Math"/>
                                <a:cs typeface="Times New Roman" pitchFamily="18" charset="0"/>
                              </a:rPr>
                              <m:t>𝟏</m:t>
                            </m:r>
                          </m:sub>
                        </m:sSub>
                      </m:den>
                    </m:f>
                  </m:oMath>
                </a14:m>
                <a:r>
                  <a:rPr lang="en-US" sz="2800" b="1" dirty="0" smtClean="0">
                    <a:latin typeface="Times New Roman" pitchFamily="18" charset="0"/>
                    <a:cs typeface="Times New Roman" pitchFamily="18" charset="0"/>
                  </a:rPr>
                  <a:t> = </a:t>
                </a:r>
                <a14:m>
                  <m:oMath xmlns:m="http://schemas.openxmlformats.org/officeDocument/2006/math">
                    <m:f>
                      <m:fPr>
                        <m:ctrlPr>
                          <a:rPr lang="en-US" sz="2800" b="1" i="1" smtClean="0">
                            <a:latin typeface="Cambria Math"/>
                            <a:cs typeface="Times New Roman" pitchFamily="18" charset="0"/>
                          </a:rPr>
                        </m:ctrlPr>
                      </m:fPr>
                      <m:num>
                        <m:sSub>
                          <m:sSubPr>
                            <m:ctrlPr>
                              <a:rPr lang="en-US" sz="2800" b="1" i="1">
                                <a:latin typeface="Cambria Math"/>
                                <a:cs typeface="Times New Roman" pitchFamily="18" charset="0"/>
                              </a:rPr>
                            </m:ctrlPr>
                          </m:sSubPr>
                          <m:e>
                            <m:r>
                              <a:rPr lang="en-US" sz="2800" b="1" i="1">
                                <a:latin typeface="Cambria Math"/>
                                <a:cs typeface="Times New Roman" pitchFamily="18" charset="0"/>
                              </a:rPr>
                              <m:t>𝑴</m:t>
                            </m:r>
                          </m:e>
                          <m:sub>
                            <m:r>
                              <a:rPr lang="en-US" sz="2800" b="1" i="1" smtClean="0">
                                <a:latin typeface="Cambria Math"/>
                                <a:cs typeface="Times New Roman" pitchFamily="18" charset="0"/>
                              </a:rPr>
                              <m:t>𝟐</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𝑫</m:t>
                            </m:r>
                          </m:e>
                          <m:sub>
                            <m:r>
                              <a:rPr lang="en-US" sz="2800" b="1" i="1" smtClean="0">
                                <a:latin typeface="Cambria Math"/>
                                <a:cs typeface="Times New Roman" pitchFamily="18" charset="0"/>
                              </a:rPr>
                              <m:t>𝟐</m:t>
                            </m:r>
                          </m:sub>
                        </m:sSub>
                      </m:num>
                      <m:den>
                        <m:sSub>
                          <m:sSubPr>
                            <m:ctrlPr>
                              <a:rPr lang="en-US" sz="2800" b="1" i="1">
                                <a:latin typeface="Cambria Math"/>
                                <a:cs typeface="Times New Roman" pitchFamily="18" charset="0"/>
                              </a:rPr>
                            </m:ctrlPr>
                          </m:sSubPr>
                          <m:e>
                            <m:r>
                              <a:rPr lang="en-US" sz="2800" b="1" i="1">
                                <a:latin typeface="Cambria Math"/>
                                <a:cs typeface="Times New Roman" pitchFamily="18" charset="0"/>
                              </a:rPr>
                              <m:t>𝑾</m:t>
                            </m:r>
                          </m:e>
                          <m:sub>
                            <m:r>
                              <a:rPr lang="en-US" sz="2800" b="1" i="1" smtClean="0">
                                <a:latin typeface="Cambria Math"/>
                                <a:cs typeface="Times New Roman" pitchFamily="18" charset="0"/>
                              </a:rPr>
                              <m:t>𝟐</m:t>
                            </m:r>
                          </m:sub>
                        </m:sSub>
                      </m:den>
                    </m:f>
                  </m:oMath>
                </a14:m>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 constant</a:t>
                </a:r>
              </a:p>
            </p:txBody>
          </p:sp>
        </mc:Choice>
        <mc:Fallback xmlns="">
          <p:sp>
            <p:nvSpPr>
              <p:cNvPr id="2" name="Rectangle 1"/>
              <p:cNvSpPr>
                <a:spLocks noRot="1" noChangeAspect="1" noMove="1" noResize="1" noEditPoints="1" noAdjustHandles="1" noChangeArrowheads="1" noChangeShapeType="1" noTextEdit="1"/>
              </p:cNvSpPr>
              <p:nvPr/>
            </p:nvSpPr>
            <p:spPr>
              <a:xfrm>
                <a:off x="152400" y="1600200"/>
                <a:ext cx="8915400" cy="4379853"/>
              </a:xfrm>
              <a:prstGeom prst="rect">
                <a:avLst/>
              </a:prstGeom>
              <a:blipFill rotWithShape="1">
                <a:blip r:embed="rId2"/>
                <a:stretch>
                  <a:fillRect l="-1367"/>
                </a:stretch>
              </a:blipFill>
            </p:spPr>
            <p:txBody>
              <a:bodyPr/>
              <a:lstStyle/>
              <a:p>
                <a:r>
                  <a:rPr lang="en-US">
                    <a:noFill/>
                  </a:rPr>
                  <a:t> </a:t>
                </a:r>
              </a:p>
            </p:txBody>
          </p:sp>
        </mc:Fallback>
      </mc:AlternateContent>
      <p:sp>
        <p:nvSpPr>
          <p:cNvPr id="3" name="TextBox 2"/>
          <p:cNvSpPr txBox="1"/>
          <p:nvPr/>
        </p:nvSpPr>
        <p:spPr>
          <a:xfrm>
            <a:off x="2133600" y="588579"/>
            <a:ext cx="4953000" cy="584775"/>
          </a:xfrm>
          <a:prstGeom prst="rect">
            <a:avLst/>
          </a:prstGeom>
          <a:noFill/>
        </p:spPr>
        <p:txBody>
          <a:bodyPr wrap="square" rtlCol="0">
            <a:spAutoFit/>
          </a:bodyPr>
          <a:lstStyle/>
          <a:p>
            <a:r>
              <a:rPr lang="en-US" sz="3200" b="1" dirty="0">
                <a:solidFill>
                  <a:schemeClr val="tx2">
                    <a:lumMod val="60000"/>
                    <a:lumOff val="40000"/>
                  </a:schemeClr>
                </a:solidFill>
                <a:latin typeface="Times New Roman" pitchFamily="18" charset="0"/>
                <a:cs typeface="Times New Roman" pitchFamily="18" charset="0"/>
              </a:rPr>
              <a:t>CONCEPT : Men </a:t>
            </a:r>
            <a:r>
              <a:rPr lang="en-US" sz="3200" b="1" dirty="0" smtClean="0">
                <a:solidFill>
                  <a:schemeClr val="tx2">
                    <a:lumMod val="60000"/>
                    <a:lumOff val="40000"/>
                  </a:schemeClr>
                </a:solidFill>
                <a:latin typeface="Times New Roman" pitchFamily="18" charset="0"/>
                <a:cs typeface="Times New Roman" pitchFamily="18" charset="0"/>
              </a:rPr>
              <a:t>v/s Days</a:t>
            </a:r>
            <a:endParaRPr lang="en-US" sz="3200" b="1" dirty="0">
              <a:solidFill>
                <a:schemeClr val="tx2">
                  <a:lumMod val="60000"/>
                  <a:lumOff val="4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2215991"/>
          </a:xfrm>
          <a:prstGeom prst="rect">
            <a:avLst/>
          </a:prstGeom>
        </p:spPr>
        <p:txBody>
          <a:bodyPr wrap="square">
            <a:spAutoFit/>
          </a:bodyPr>
          <a:lstStyle/>
          <a:p>
            <a:r>
              <a:rPr lang="en-IN" sz="2300" b="1" dirty="0" smtClean="0">
                <a:latin typeface="Times New Roman" pitchFamily="18" charset="0"/>
                <a:cs typeface="Times New Roman" pitchFamily="18" charset="0"/>
              </a:rPr>
              <a:t>Example: </a:t>
            </a:r>
            <a:r>
              <a:rPr lang="en-IN" sz="2300" dirty="0" smtClean="0">
                <a:latin typeface="Times New Roman" pitchFamily="18" charset="0"/>
                <a:cs typeface="Times New Roman" pitchFamily="18" charset="0"/>
              </a:rPr>
              <a:t>45 </a:t>
            </a:r>
            <a:r>
              <a:rPr lang="en-IN" sz="2300" dirty="0">
                <a:latin typeface="Times New Roman" pitchFamily="18" charset="0"/>
                <a:cs typeface="Times New Roman" pitchFamily="18" charset="0"/>
              </a:rPr>
              <a:t>people take 18 days to dig a pond. If the pond would have to be dug in 15 days, then the number of people to be employed will </a:t>
            </a:r>
            <a:r>
              <a:rPr lang="en-IN" sz="2300" dirty="0" smtClean="0">
                <a:latin typeface="Times New Roman" pitchFamily="18" charset="0"/>
                <a:cs typeface="Times New Roman" pitchFamily="18" charset="0"/>
              </a:rPr>
              <a:t>be:</a:t>
            </a:r>
            <a:endParaRPr lang="en-IN" sz="2300" dirty="0">
              <a:latin typeface="Times New Roman" pitchFamily="18" charset="0"/>
              <a:cs typeface="Times New Roman" pitchFamily="18" charset="0"/>
            </a:endParaRPr>
          </a:p>
          <a:p>
            <a:r>
              <a:rPr lang="en-IN" sz="2300" dirty="0">
                <a:latin typeface="Times New Roman" pitchFamily="18" charset="0"/>
                <a:cs typeface="Times New Roman" pitchFamily="18" charset="0"/>
              </a:rPr>
              <a:t>A case of inverse proportion in which more people would take less day</a:t>
            </a:r>
          </a:p>
          <a:p>
            <a:r>
              <a:rPr lang="en-IN" sz="2300" dirty="0">
                <a:latin typeface="Times New Roman" pitchFamily="18" charset="0"/>
                <a:cs typeface="Times New Roman" pitchFamily="18" charset="0"/>
              </a:rPr>
              <a:t>Number of people required = (45 x 18)/</a:t>
            </a:r>
            <a:r>
              <a:rPr lang="en-IN" sz="2300" dirty="0" smtClean="0">
                <a:latin typeface="Times New Roman" pitchFamily="18" charset="0"/>
                <a:cs typeface="Times New Roman" pitchFamily="18" charset="0"/>
              </a:rPr>
              <a:t>15 = </a:t>
            </a:r>
            <a:r>
              <a:rPr lang="en-IN" sz="2300" dirty="0">
                <a:latin typeface="Times New Roman" pitchFamily="18" charset="0"/>
                <a:cs typeface="Times New Roman" pitchFamily="18" charset="0"/>
              </a:rPr>
              <a:t>54 people</a:t>
            </a:r>
          </a:p>
        </p:txBody>
      </p:sp>
      <p:sp>
        <p:nvSpPr>
          <p:cNvPr id="3" name="Rectangle 2"/>
          <p:cNvSpPr/>
          <p:nvPr/>
        </p:nvSpPr>
        <p:spPr>
          <a:xfrm>
            <a:off x="304800" y="2696637"/>
            <a:ext cx="8382000" cy="4154984"/>
          </a:xfrm>
          <a:prstGeom prst="rect">
            <a:avLst/>
          </a:prstGeom>
        </p:spPr>
        <p:txBody>
          <a:bodyPr wrap="square">
            <a:spAutoFit/>
          </a:bodyPr>
          <a:lstStyle/>
          <a:p>
            <a:r>
              <a:rPr lang="en-IN" sz="2400" b="1" dirty="0" smtClean="0">
                <a:latin typeface="Times New Roman" pitchFamily="18" charset="0"/>
                <a:cs typeface="Times New Roman" pitchFamily="18" charset="0"/>
              </a:rPr>
              <a:t>Example</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76 </a:t>
            </a:r>
            <a:r>
              <a:rPr lang="en-IN" sz="2400" dirty="0">
                <a:latin typeface="Times New Roman" pitchFamily="18" charset="0"/>
                <a:cs typeface="Times New Roman" pitchFamily="18" charset="0"/>
              </a:rPr>
              <a:t>ladies complete a job in 33 days. Due to some reason some ladies did not join the work and therefore it was completed in 44 days. The number of ladies who did not report for the work </a:t>
            </a:r>
            <a:r>
              <a:rPr lang="en-IN" sz="2400" dirty="0" smtClean="0">
                <a:latin typeface="Times New Roman" pitchFamily="18" charset="0"/>
                <a:cs typeface="Times New Roman" pitchFamily="18" charset="0"/>
              </a:rPr>
              <a:t>is ______.</a:t>
            </a:r>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Solution: M</a:t>
            </a:r>
            <a:r>
              <a:rPr lang="en-IN" sz="16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*D</a:t>
            </a:r>
            <a:r>
              <a:rPr lang="en-IN" sz="16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*T</a:t>
            </a:r>
            <a:r>
              <a:rPr lang="en-IN" sz="16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/W</a:t>
            </a:r>
            <a:r>
              <a:rPr lang="en-IN" sz="16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 M</a:t>
            </a:r>
            <a:r>
              <a:rPr lang="en-IN" sz="16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*D</a:t>
            </a:r>
            <a:r>
              <a:rPr lang="en-IN" sz="16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*T</a:t>
            </a:r>
            <a:r>
              <a:rPr lang="en-IN" sz="16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/W</a:t>
            </a:r>
            <a:r>
              <a:rPr lang="en-IN" sz="1600" dirty="0" smtClean="0">
                <a:latin typeface="Times New Roman" pitchFamily="18" charset="0"/>
                <a:cs typeface="Times New Roman" pitchFamily="18" charset="0"/>
              </a:rPr>
              <a:t>2</a:t>
            </a:r>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Work </a:t>
            </a:r>
            <a:r>
              <a:rPr lang="en-IN" sz="2400" dirty="0">
                <a:latin typeface="Times New Roman" pitchFamily="18" charset="0"/>
                <a:cs typeface="Times New Roman" pitchFamily="18" charset="0"/>
              </a:rPr>
              <a:t>requires 76 x 33 = 2508 man days</a:t>
            </a:r>
          </a:p>
          <a:p>
            <a:r>
              <a:rPr lang="en-IN" sz="2400" dirty="0">
                <a:latin typeface="Times New Roman" pitchFamily="18" charset="0"/>
                <a:cs typeface="Times New Roman" pitchFamily="18" charset="0"/>
              </a:rPr>
              <a:t>If N ladies did not report for work</a:t>
            </a:r>
          </a:p>
          <a:p>
            <a:r>
              <a:rPr lang="en-IN" sz="2400" dirty="0">
                <a:latin typeface="Times New Roman" pitchFamily="18" charset="0"/>
                <a:cs typeface="Times New Roman" pitchFamily="18" charset="0"/>
              </a:rPr>
              <a:t>Then (76 – N) x 44 = 2508</a:t>
            </a:r>
          </a:p>
          <a:p>
            <a:r>
              <a:rPr lang="en-IN" sz="2400" dirty="0">
                <a:latin typeface="Times New Roman" pitchFamily="18" charset="0"/>
                <a:cs typeface="Times New Roman" pitchFamily="18" charset="0"/>
              </a:rPr>
              <a:t>76 - N = 2508/44 = 57</a:t>
            </a:r>
          </a:p>
          <a:p>
            <a:r>
              <a:rPr lang="en-IN" sz="2400" dirty="0">
                <a:latin typeface="Times New Roman" pitchFamily="18" charset="0"/>
                <a:cs typeface="Times New Roman" pitchFamily="18" charset="0"/>
              </a:rPr>
              <a:t>N = 76 – 57 = 19</a:t>
            </a:r>
          </a:p>
          <a:p>
            <a:endParaRPr lang="en-IN" sz="2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5BA204F-4364-415F-9D65-FF2DC7C3AD91}" type="slidenum">
              <a:rPr lang="en-US" smtClean="0"/>
              <a:pPr/>
              <a:t>18</a:t>
            </a:fld>
            <a:endParaRPr lang="en-US"/>
          </a:p>
        </p:txBody>
      </p:sp>
    </p:spTree>
    <p:extLst>
      <p:ext uri="{BB962C8B-B14F-4D97-AF65-F5344CB8AC3E}">
        <p14:creationId xmlns:p14="http://schemas.microsoft.com/office/powerpoint/2010/main" val="640014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4800" y="533400"/>
                <a:ext cx="8610600" cy="4829720"/>
              </a:xfrm>
              <a:prstGeom prst="rect">
                <a:avLst/>
              </a:prstGeom>
            </p:spPr>
            <p:txBody>
              <a:bodyPr wrap="square">
                <a:spAutoFit/>
              </a:bodyPr>
              <a:lstStyle/>
              <a:p>
                <a:pPr marL="342900" indent="-342900"/>
                <a:endParaRPr lang="en-US" sz="2800" dirty="0" smtClean="0">
                  <a:latin typeface="Times New Roman" pitchFamily="18" charset="0"/>
                  <a:cs typeface="Times New Roman" pitchFamily="18" charset="0"/>
                </a:endParaRPr>
              </a:p>
              <a:p>
                <a:pPr marL="342900" indent="-342900"/>
                <a:r>
                  <a:rPr lang="en-US" sz="2600" dirty="0" smtClean="0">
                    <a:latin typeface="Times New Roman" pitchFamily="18" charset="0"/>
                    <a:cs typeface="Times New Roman" pitchFamily="18" charset="0"/>
                  </a:rPr>
                  <a:t> 3. If </a:t>
                </a:r>
                <a:r>
                  <a:rPr lang="en-US" sz="2600" dirty="0">
                    <a:latin typeface="Times New Roman" pitchFamily="18" charset="0"/>
                    <a:cs typeface="Times New Roman" pitchFamily="18" charset="0"/>
                  </a:rPr>
                  <a:t>M</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persons can do W</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work in D</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days and M</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persons can do W</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work in D</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days, </a:t>
                </a:r>
                <a:r>
                  <a:rPr lang="en-US" sz="2600" dirty="0" smtClean="0">
                    <a:latin typeface="Times New Roman" pitchFamily="18" charset="0"/>
                    <a:cs typeface="Times New Roman" pitchFamily="18" charset="0"/>
                  </a:rPr>
                  <a:t>then</a:t>
                </a:r>
              </a:p>
              <a:p>
                <a:pPr marL="342900" indent="-342900"/>
                <a:endParaRPr lang="en-US" sz="2400" dirty="0" smtClean="0">
                  <a:latin typeface="Times New Roman" pitchFamily="18" charset="0"/>
                  <a:cs typeface="Times New Roman" pitchFamily="18" charset="0"/>
                </a:endParaRPr>
              </a:p>
              <a:p>
                <a:pPr marL="342900" indent="-342900" algn="ctr"/>
                <a14:m>
                  <m:oMath xmlns:m="http://schemas.openxmlformats.org/officeDocument/2006/math">
                    <m:f>
                      <m:fPr>
                        <m:ctrlPr>
                          <a:rPr lang="en-US" sz="2800" b="1" i="1">
                            <a:latin typeface="Cambria Math"/>
                            <a:cs typeface="Times New Roman" pitchFamily="18" charset="0"/>
                          </a:rPr>
                        </m:ctrlPr>
                      </m:fPr>
                      <m:num>
                        <m:sSub>
                          <m:sSubPr>
                            <m:ctrlPr>
                              <a:rPr lang="en-US" sz="2800" b="1" i="1">
                                <a:latin typeface="Cambria Math"/>
                                <a:cs typeface="Times New Roman" pitchFamily="18" charset="0"/>
                              </a:rPr>
                            </m:ctrlPr>
                          </m:sSubPr>
                          <m:e>
                            <m:r>
                              <a:rPr lang="en-US" sz="2800" b="1" i="1">
                                <a:latin typeface="Cambria Math"/>
                                <a:cs typeface="Times New Roman" pitchFamily="18" charset="0"/>
                              </a:rPr>
                              <m:t>𝑴</m:t>
                            </m:r>
                          </m:e>
                          <m:sub>
                            <m:r>
                              <a:rPr lang="en-US" sz="2800" b="1" i="1">
                                <a:latin typeface="Cambria Math"/>
                                <a:cs typeface="Times New Roman" pitchFamily="18" charset="0"/>
                              </a:rPr>
                              <m:t>𝟏</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𝑫</m:t>
                            </m:r>
                          </m:e>
                          <m:sub>
                            <m:r>
                              <a:rPr lang="en-US" sz="2800" b="1" i="1">
                                <a:latin typeface="Cambria Math"/>
                                <a:cs typeface="Times New Roman" pitchFamily="18" charset="0"/>
                              </a:rPr>
                              <m:t>𝟏</m:t>
                            </m:r>
                          </m:sub>
                        </m:sSub>
                      </m:num>
                      <m:den>
                        <m:sSub>
                          <m:sSubPr>
                            <m:ctrlPr>
                              <a:rPr lang="en-US" sz="2800" b="1" i="1">
                                <a:latin typeface="Cambria Math"/>
                                <a:cs typeface="Times New Roman" pitchFamily="18" charset="0"/>
                              </a:rPr>
                            </m:ctrlPr>
                          </m:sSubPr>
                          <m:e>
                            <m:r>
                              <a:rPr lang="en-US" sz="2800" b="1" i="1">
                                <a:latin typeface="Cambria Math"/>
                                <a:cs typeface="Times New Roman" pitchFamily="18" charset="0"/>
                              </a:rPr>
                              <m:t>𝑾</m:t>
                            </m:r>
                          </m:e>
                          <m:sub>
                            <m:r>
                              <a:rPr lang="en-US" sz="2800" b="1" i="1">
                                <a:latin typeface="Cambria Math"/>
                                <a:cs typeface="Times New Roman" pitchFamily="18" charset="0"/>
                              </a:rPr>
                              <m:t>𝟏</m:t>
                            </m:r>
                          </m:sub>
                        </m:sSub>
                      </m:den>
                    </m:f>
                  </m:oMath>
                </a14:m>
                <a:r>
                  <a:rPr lang="en-US" sz="2800" b="1" dirty="0">
                    <a:latin typeface="Times New Roman" pitchFamily="18" charset="0"/>
                    <a:cs typeface="Times New Roman" pitchFamily="18" charset="0"/>
                  </a:rPr>
                  <a:t> = </a:t>
                </a:r>
                <a14:m>
                  <m:oMath xmlns:m="http://schemas.openxmlformats.org/officeDocument/2006/math">
                    <m:f>
                      <m:fPr>
                        <m:ctrlPr>
                          <a:rPr lang="en-US" sz="2800" b="1" i="1">
                            <a:latin typeface="Cambria Math"/>
                            <a:cs typeface="Times New Roman" pitchFamily="18" charset="0"/>
                          </a:rPr>
                        </m:ctrlPr>
                      </m:fPr>
                      <m:num>
                        <m:sSub>
                          <m:sSubPr>
                            <m:ctrlPr>
                              <a:rPr lang="en-US" sz="2800" b="1" i="1">
                                <a:latin typeface="Cambria Math"/>
                                <a:cs typeface="Times New Roman" pitchFamily="18" charset="0"/>
                              </a:rPr>
                            </m:ctrlPr>
                          </m:sSubPr>
                          <m:e>
                            <m:r>
                              <a:rPr lang="en-US" sz="2800" b="1" i="1">
                                <a:latin typeface="Cambria Math"/>
                                <a:cs typeface="Times New Roman" pitchFamily="18" charset="0"/>
                              </a:rPr>
                              <m:t>𝑴</m:t>
                            </m:r>
                          </m:e>
                          <m:sub>
                            <m:r>
                              <a:rPr lang="en-US" sz="2800" b="1" i="1">
                                <a:latin typeface="Cambria Math"/>
                                <a:cs typeface="Times New Roman" pitchFamily="18" charset="0"/>
                              </a:rPr>
                              <m:t>𝟐</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𝑫</m:t>
                            </m:r>
                          </m:e>
                          <m:sub>
                            <m:r>
                              <a:rPr lang="en-US" sz="2800" b="1" i="1">
                                <a:latin typeface="Cambria Math"/>
                                <a:cs typeface="Times New Roman" pitchFamily="18" charset="0"/>
                              </a:rPr>
                              <m:t>𝟐</m:t>
                            </m:r>
                          </m:sub>
                        </m:sSub>
                      </m:num>
                      <m:den>
                        <m:sSub>
                          <m:sSubPr>
                            <m:ctrlPr>
                              <a:rPr lang="en-US" sz="2800" b="1" i="1">
                                <a:latin typeface="Cambria Math"/>
                                <a:cs typeface="Times New Roman" pitchFamily="18" charset="0"/>
                              </a:rPr>
                            </m:ctrlPr>
                          </m:sSubPr>
                          <m:e>
                            <m:r>
                              <a:rPr lang="en-US" sz="2800" b="1" i="1">
                                <a:latin typeface="Cambria Math"/>
                                <a:cs typeface="Times New Roman" pitchFamily="18" charset="0"/>
                              </a:rPr>
                              <m:t>𝑾</m:t>
                            </m:r>
                          </m:e>
                          <m:sub>
                            <m:r>
                              <a:rPr lang="en-US" sz="2800" b="1" i="1">
                                <a:latin typeface="Cambria Math"/>
                                <a:cs typeface="Times New Roman" pitchFamily="18" charset="0"/>
                              </a:rPr>
                              <m:t>𝟐</m:t>
                            </m:r>
                          </m:sub>
                        </m:sSub>
                      </m:den>
                    </m:f>
                  </m:oMath>
                </a14:m>
                <a:r>
                  <a:rPr lang="en-US" sz="2800" b="1"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342900" indent="-342900"/>
                <a:endParaRPr lang="en-US" dirty="0" smtClean="0">
                  <a:latin typeface="Times New Roman" pitchFamily="18" charset="0"/>
                  <a:cs typeface="Times New Roman" pitchFamily="18" charset="0"/>
                </a:endParaRPr>
              </a:p>
              <a:p>
                <a:pPr marL="342900" indent="-342900"/>
                <a:endParaRPr lang="en-US" dirty="0" smtClean="0">
                  <a:latin typeface="Times New Roman" pitchFamily="18" charset="0"/>
                  <a:cs typeface="Times New Roman" pitchFamily="18" charset="0"/>
                </a:endParaRPr>
              </a:p>
              <a:p>
                <a:pPr marL="342900" indent="-342900"/>
                <a:r>
                  <a:rPr lang="en-US" sz="2600" dirty="0" smtClean="0">
                    <a:latin typeface="Times New Roman" pitchFamily="18" charset="0"/>
                    <a:cs typeface="Times New Roman" pitchFamily="18" charset="0"/>
                  </a:rPr>
                  <a:t>4. If M</a:t>
                </a:r>
                <a:r>
                  <a:rPr lang="en-US" sz="16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persons </a:t>
                </a:r>
                <a:r>
                  <a:rPr lang="en-US" sz="2600" dirty="0">
                    <a:latin typeface="Times New Roman" pitchFamily="18" charset="0"/>
                    <a:cs typeface="Times New Roman" pitchFamily="18" charset="0"/>
                  </a:rPr>
                  <a:t>can do W</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work in D</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days for h</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hours and M</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persons can do W</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work in D</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days for h</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hours, </a:t>
                </a:r>
                <a:r>
                  <a:rPr lang="en-US" sz="2600" dirty="0" smtClean="0">
                    <a:latin typeface="Times New Roman" pitchFamily="18" charset="0"/>
                    <a:cs typeface="Times New Roman" pitchFamily="18" charset="0"/>
                  </a:rPr>
                  <a:t>then</a:t>
                </a:r>
              </a:p>
              <a:p>
                <a:pPr marL="342900" indent="-342900"/>
                <a:endParaRPr lang="en-US" sz="2800" dirty="0">
                  <a:latin typeface="Times New Roman" pitchFamily="18" charset="0"/>
                  <a:cs typeface="Times New Roman" pitchFamily="18" charset="0"/>
                </a:endParaRPr>
              </a:p>
              <a:p>
                <a:pPr marL="342900" indent="-342900" algn="ctr"/>
                <a14:m>
                  <m:oMath xmlns:m="http://schemas.openxmlformats.org/officeDocument/2006/math">
                    <m:f>
                      <m:fPr>
                        <m:ctrlPr>
                          <a:rPr lang="en-US" sz="2800" b="1" i="1">
                            <a:latin typeface="Cambria Math"/>
                            <a:cs typeface="Times New Roman" pitchFamily="18" charset="0"/>
                          </a:rPr>
                        </m:ctrlPr>
                      </m:fPr>
                      <m:num>
                        <m:sSub>
                          <m:sSubPr>
                            <m:ctrlPr>
                              <a:rPr lang="en-US" sz="2800" b="1" i="1">
                                <a:latin typeface="Cambria Math"/>
                                <a:cs typeface="Times New Roman" pitchFamily="18" charset="0"/>
                              </a:rPr>
                            </m:ctrlPr>
                          </m:sSubPr>
                          <m:e>
                            <m:r>
                              <a:rPr lang="en-US" sz="2800" b="1" i="1">
                                <a:latin typeface="Cambria Math"/>
                                <a:cs typeface="Times New Roman" pitchFamily="18" charset="0"/>
                              </a:rPr>
                              <m:t>𝑴</m:t>
                            </m:r>
                          </m:e>
                          <m:sub>
                            <m:r>
                              <a:rPr lang="en-US" sz="2800" b="1" i="1">
                                <a:latin typeface="Cambria Math"/>
                                <a:cs typeface="Times New Roman" pitchFamily="18" charset="0"/>
                              </a:rPr>
                              <m:t>𝟏</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𝑫</m:t>
                            </m:r>
                          </m:e>
                          <m:sub>
                            <m:r>
                              <a:rPr lang="en-US" sz="2800" b="1" i="1">
                                <a:latin typeface="Cambria Math"/>
                                <a:cs typeface="Times New Roman" pitchFamily="18" charset="0"/>
                              </a:rPr>
                              <m:t>𝟏</m:t>
                            </m:r>
                          </m:sub>
                        </m:sSub>
                        <m:sSub>
                          <m:sSubPr>
                            <m:ctrlPr>
                              <a:rPr lang="en-US" sz="2800" b="1" i="1">
                                <a:latin typeface="Cambria Math"/>
                                <a:cs typeface="Times New Roman" pitchFamily="18" charset="0"/>
                              </a:rPr>
                            </m:ctrlPr>
                          </m:sSubPr>
                          <m:e>
                            <m:r>
                              <a:rPr lang="en-US" sz="2800" b="1" i="1" smtClean="0">
                                <a:latin typeface="Cambria Math"/>
                                <a:cs typeface="Times New Roman" pitchFamily="18" charset="0"/>
                              </a:rPr>
                              <m:t>𝒉</m:t>
                            </m:r>
                          </m:e>
                          <m:sub>
                            <m:r>
                              <a:rPr lang="en-US" sz="2800" b="1" i="1" smtClean="0">
                                <a:latin typeface="Cambria Math"/>
                                <a:cs typeface="Times New Roman" pitchFamily="18" charset="0"/>
                              </a:rPr>
                              <m:t>𝟏</m:t>
                            </m:r>
                          </m:sub>
                        </m:sSub>
                      </m:num>
                      <m:den>
                        <m:sSub>
                          <m:sSubPr>
                            <m:ctrlPr>
                              <a:rPr lang="en-US" sz="2800" b="1" i="1">
                                <a:latin typeface="Cambria Math"/>
                                <a:cs typeface="Times New Roman" pitchFamily="18" charset="0"/>
                              </a:rPr>
                            </m:ctrlPr>
                          </m:sSubPr>
                          <m:e>
                            <m:r>
                              <a:rPr lang="en-US" sz="2800" b="1" i="1">
                                <a:latin typeface="Cambria Math"/>
                                <a:cs typeface="Times New Roman" pitchFamily="18" charset="0"/>
                              </a:rPr>
                              <m:t>𝑾</m:t>
                            </m:r>
                          </m:e>
                          <m:sub>
                            <m:r>
                              <a:rPr lang="en-US" sz="2800" b="1" i="1">
                                <a:latin typeface="Cambria Math"/>
                                <a:cs typeface="Times New Roman" pitchFamily="18" charset="0"/>
                              </a:rPr>
                              <m:t>𝟏</m:t>
                            </m:r>
                          </m:sub>
                        </m:sSub>
                      </m:den>
                    </m:f>
                  </m:oMath>
                </a14:m>
                <a:r>
                  <a:rPr lang="en-US" sz="2800" b="1" dirty="0">
                    <a:latin typeface="Times New Roman" pitchFamily="18" charset="0"/>
                    <a:cs typeface="Times New Roman" pitchFamily="18" charset="0"/>
                  </a:rPr>
                  <a:t> = </a:t>
                </a:r>
                <a14:m>
                  <m:oMath xmlns:m="http://schemas.openxmlformats.org/officeDocument/2006/math">
                    <m:f>
                      <m:fPr>
                        <m:ctrlPr>
                          <a:rPr lang="en-US" sz="2800" b="1" i="1">
                            <a:latin typeface="Cambria Math"/>
                            <a:cs typeface="Times New Roman" pitchFamily="18" charset="0"/>
                          </a:rPr>
                        </m:ctrlPr>
                      </m:fPr>
                      <m:num>
                        <m:sSub>
                          <m:sSubPr>
                            <m:ctrlPr>
                              <a:rPr lang="en-US" sz="2800" b="1" i="1">
                                <a:latin typeface="Cambria Math"/>
                                <a:cs typeface="Times New Roman" pitchFamily="18" charset="0"/>
                              </a:rPr>
                            </m:ctrlPr>
                          </m:sSubPr>
                          <m:e>
                            <m:r>
                              <a:rPr lang="en-US" sz="2800" b="1" i="1">
                                <a:latin typeface="Cambria Math"/>
                                <a:cs typeface="Times New Roman" pitchFamily="18" charset="0"/>
                              </a:rPr>
                              <m:t>𝑴</m:t>
                            </m:r>
                          </m:e>
                          <m:sub>
                            <m:r>
                              <a:rPr lang="en-US" sz="2800" b="1" i="1">
                                <a:latin typeface="Cambria Math"/>
                                <a:cs typeface="Times New Roman" pitchFamily="18" charset="0"/>
                              </a:rPr>
                              <m:t>𝟐</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𝑫</m:t>
                            </m:r>
                          </m:e>
                          <m:sub>
                            <m:r>
                              <a:rPr lang="en-US" sz="2800" b="1" i="1">
                                <a:latin typeface="Cambria Math"/>
                                <a:cs typeface="Times New Roman" pitchFamily="18" charset="0"/>
                              </a:rPr>
                              <m:t>𝟐</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𝒉</m:t>
                            </m:r>
                          </m:e>
                          <m:sub>
                            <m:r>
                              <a:rPr lang="en-US" sz="2800" b="1" i="1" smtClean="0">
                                <a:latin typeface="Cambria Math"/>
                                <a:cs typeface="Times New Roman" pitchFamily="18" charset="0"/>
                              </a:rPr>
                              <m:t>𝟐</m:t>
                            </m:r>
                          </m:sub>
                        </m:sSub>
                      </m:num>
                      <m:den>
                        <m:sSub>
                          <m:sSubPr>
                            <m:ctrlPr>
                              <a:rPr lang="en-US" sz="2800" b="1" i="1">
                                <a:latin typeface="Cambria Math"/>
                                <a:cs typeface="Times New Roman" pitchFamily="18" charset="0"/>
                              </a:rPr>
                            </m:ctrlPr>
                          </m:sSubPr>
                          <m:e>
                            <m:r>
                              <a:rPr lang="en-US" sz="2800" b="1" i="1">
                                <a:latin typeface="Cambria Math"/>
                                <a:cs typeface="Times New Roman" pitchFamily="18" charset="0"/>
                              </a:rPr>
                              <m:t>𝑾</m:t>
                            </m:r>
                          </m:e>
                          <m:sub>
                            <m:r>
                              <a:rPr lang="en-US" sz="2800" b="1" i="1">
                                <a:latin typeface="Cambria Math"/>
                                <a:cs typeface="Times New Roman" pitchFamily="18" charset="0"/>
                              </a:rPr>
                              <m:t>𝟐</m:t>
                            </m:r>
                          </m:sub>
                        </m:sSub>
                      </m:den>
                    </m:f>
                  </m:oMath>
                </a14:m>
                <a:r>
                  <a:rPr lang="en-US" sz="2800" b="1"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04800" y="533400"/>
                <a:ext cx="8610600" cy="4829720"/>
              </a:xfrm>
              <a:prstGeom prst="rect">
                <a:avLst/>
              </a:prstGeom>
              <a:blipFill rotWithShape="1">
                <a:blip r:embed="rId2"/>
                <a:stretch>
                  <a:fillRect l="-1203"/>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05BA204F-4364-415F-9D65-FF2DC7C3AD91}"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457200" y="1905000"/>
            <a:ext cx="8229600" cy="4525963"/>
          </a:xfrm>
        </p:spPr>
        <p:txBody>
          <a:bodyPr/>
          <a:lstStyle/>
          <a:p>
            <a:r>
              <a:rPr lang="en-US" dirty="0" smtClean="0">
                <a:solidFill>
                  <a:schemeClr val="tx1"/>
                </a:solidFill>
              </a:rPr>
              <a:t>Here, we need to relate the efficiency of workers and the total amount of work to be done so that the time required to complete the work can be identified.</a:t>
            </a:r>
          </a:p>
          <a:p>
            <a:r>
              <a:rPr lang="en-US" dirty="0" smtClean="0">
                <a:solidFill>
                  <a:schemeClr val="tx1"/>
                </a:solidFill>
              </a:rPr>
              <a:t>Approaches:</a:t>
            </a:r>
          </a:p>
          <a:p>
            <a:pPr lvl="1">
              <a:buFont typeface="Wingdings" pitchFamily="2" charset="2"/>
              <a:buChar char="v"/>
            </a:pPr>
            <a:r>
              <a:rPr lang="en-US" sz="2000" dirty="0" smtClean="0">
                <a:solidFill>
                  <a:schemeClr val="tx1"/>
                </a:solidFill>
              </a:rPr>
              <a:t>One day work (Fraction method)</a:t>
            </a:r>
          </a:p>
          <a:p>
            <a:pPr lvl="1">
              <a:buFont typeface="Wingdings" pitchFamily="2" charset="2"/>
              <a:buChar char="v"/>
            </a:pPr>
            <a:r>
              <a:rPr lang="en-US" sz="2000" dirty="0" smtClean="0">
                <a:solidFill>
                  <a:schemeClr val="tx1"/>
                </a:solidFill>
              </a:rPr>
              <a:t>LCM approach</a:t>
            </a:r>
          </a:p>
          <a:p>
            <a:pPr lvl="1">
              <a:buFont typeface="Wingdings" pitchFamily="2" charset="2"/>
              <a:buChar char="v"/>
            </a:pPr>
            <a:r>
              <a:rPr lang="en-US" sz="2000" dirty="0" smtClean="0">
                <a:solidFill>
                  <a:schemeClr val="tx1"/>
                </a:solidFill>
              </a:rPr>
              <a:t>Efficiency approach</a:t>
            </a:r>
            <a:endParaRPr lang="en-IN" sz="2000" dirty="0">
              <a:solidFill>
                <a:schemeClr val="tx1"/>
              </a:solidFill>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2</a:t>
            </a:fld>
            <a:endParaRPr lang="en-US"/>
          </a:p>
        </p:txBody>
      </p:sp>
    </p:spTree>
    <p:extLst>
      <p:ext uri="{BB962C8B-B14F-4D97-AF65-F5344CB8AC3E}">
        <p14:creationId xmlns:p14="http://schemas.microsoft.com/office/powerpoint/2010/main" val="1980024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179" y="1371600"/>
            <a:ext cx="8382000" cy="4893647"/>
          </a:xfrm>
          <a:prstGeom prst="rect">
            <a:avLst/>
          </a:prstGeom>
        </p:spPr>
        <p:txBody>
          <a:bodyPr wrap="square">
            <a:spAutoFit/>
          </a:bodyPr>
          <a:lstStyle/>
          <a:p>
            <a:r>
              <a:rPr lang="en-US" sz="2400" dirty="0" smtClean="0">
                <a:latin typeface="Times New Roman" pitchFamily="18" charset="0"/>
                <a:cs typeface="Times New Roman" pitchFamily="18" charset="0"/>
              </a:rPr>
              <a:t>1.Three persons Ram, </a:t>
            </a:r>
            <a:r>
              <a:rPr lang="en-US" sz="2400" dirty="0" err="1" smtClean="0">
                <a:latin typeface="Times New Roman" pitchFamily="18" charset="0"/>
                <a:cs typeface="Times New Roman" pitchFamily="18" charset="0"/>
              </a:rPr>
              <a:t>Shyam</a:t>
            </a:r>
            <a:r>
              <a:rPr lang="en-US" sz="2400" dirty="0" smtClean="0">
                <a:latin typeface="Times New Roman" pitchFamily="18" charset="0"/>
                <a:cs typeface="Times New Roman" pitchFamily="18" charset="0"/>
              </a:rPr>
              <a:t> and Kamal can do a job in 10 days, 12 days and 15 days respectively. In how many days can they finish the job working together?</a:t>
            </a:r>
          </a:p>
          <a:p>
            <a:pPr marL="514350" indent="-514350">
              <a:buAutoNum type="alphaUcPeriod"/>
            </a:pPr>
            <a:r>
              <a:rPr lang="en-US" sz="2400" dirty="0" smtClean="0">
                <a:latin typeface="Times New Roman" pitchFamily="18" charset="0"/>
                <a:cs typeface="Times New Roman" pitchFamily="18" charset="0"/>
              </a:rPr>
              <a:t>5                    B 4                     C. 6                      D. 7</a:t>
            </a:r>
          </a:p>
          <a:p>
            <a:pPr marL="514350" indent="-514350">
              <a:buAutoNum type="alphaUcPeriod"/>
            </a:pPr>
            <a:endParaRPr lang="en-US" sz="2400" dirty="0" smtClean="0">
              <a:latin typeface="Times New Roman" pitchFamily="18" charset="0"/>
              <a:cs typeface="Times New Roman" pitchFamily="18" charset="0"/>
            </a:endParaRPr>
          </a:p>
          <a:p>
            <a:pPr marL="514350" indent="-514350"/>
            <a:r>
              <a:rPr lang="en-US" sz="2400" dirty="0" smtClean="0">
                <a:latin typeface="Times New Roman" pitchFamily="18" charset="0"/>
                <a:cs typeface="Times New Roman" pitchFamily="18" charset="0"/>
              </a:rPr>
              <a:t>SOL.B</a:t>
            </a:r>
          </a:p>
          <a:p>
            <a:pPr marL="514350" indent="-514350"/>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Tannu</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Rekha</a:t>
            </a:r>
            <a:r>
              <a:rPr lang="en-US" sz="2400" dirty="0">
                <a:latin typeface="Times New Roman" pitchFamily="18" charset="0"/>
                <a:cs typeface="Times New Roman" pitchFamily="18" charset="0"/>
              </a:rPr>
              <a:t> can do a job in 12 days. </a:t>
            </a:r>
            <a:r>
              <a:rPr lang="en-US" sz="2400" dirty="0" err="1">
                <a:latin typeface="Times New Roman" pitchFamily="18" charset="0"/>
                <a:cs typeface="Times New Roman" pitchFamily="18" charset="0"/>
              </a:rPr>
              <a:t>Rekha</a:t>
            </a:r>
            <a:r>
              <a:rPr lang="en-US" sz="2400" dirty="0">
                <a:latin typeface="Times New Roman" pitchFamily="18" charset="0"/>
                <a:cs typeface="Times New Roman" pitchFamily="18" charset="0"/>
              </a:rPr>
              <a:t> alone can finish it in 36 days. In how many days can </a:t>
            </a:r>
            <a:r>
              <a:rPr lang="en-US" sz="2400" dirty="0" err="1">
                <a:latin typeface="Times New Roman" pitchFamily="18" charset="0"/>
                <a:cs typeface="Times New Roman" pitchFamily="18" charset="0"/>
              </a:rPr>
              <a:t>Tannu</a:t>
            </a:r>
            <a:r>
              <a:rPr lang="en-US" sz="2400" dirty="0">
                <a:latin typeface="Times New Roman" pitchFamily="18" charset="0"/>
                <a:cs typeface="Times New Roman" pitchFamily="18" charset="0"/>
              </a:rPr>
              <a:t> and alone finish the work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514350" indent="-514350">
              <a:buAutoNum type="alphaUcPeriod"/>
            </a:pPr>
            <a:r>
              <a:rPr lang="en-US" sz="2400" dirty="0">
                <a:latin typeface="Times New Roman" pitchFamily="18" charset="0"/>
                <a:cs typeface="Times New Roman" pitchFamily="18" charset="0"/>
              </a:rPr>
              <a:t>15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 </a:t>
            </a:r>
            <a:r>
              <a:rPr lang="en-US" sz="2400" dirty="0" smtClean="0">
                <a:latin typeface="Times New Roman" pitchFamily="18" charset="0"/>
                <a:cs typeface="Times New Roman" pitchFamily="18" charset="0"/>
              </a:rPr>
              <a:t>16	       </a:t>
            </a:r>
            <a:r>
              <a:rPr lang="en-US" sz="2400" dirty="0">
                <a:latin typeface="Times New Roman" pitchFamily="18" charset="0"/>
                <a:cs typeface="Times New Roman" pitchFamily="18" charset="0"/>
              </a:rPr>
              <a:t>C. 18           </a:t>
            </a:r>
            <a:r>
              <a:rPr lang="en-US" sz="2400" dirty="0" smtClean="0">
                <a:latin typeface="Times New Roman" pitchFamily="18" charset="0"/>
                <a:cs typeface="Times New Roman" pitchFamily="18" charset="0"/>
              </a:rPr>
              <a:t>	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19</a:t>
            </a:r>
          </a:p>
          <a:p>
            <a:pPr marL="514350" indent="-514350">
              <a:buAutoNum type="alphaUcPeriod"/>
            </a:pPr>
            <a:endParaRPr lang="en-US" sz="2400" dirty="0">
              <a:latin typeface="Times New Roman" pitchFamily="18" charset="0"/>
              <a:cs typeface="Times New Roman" pitchFamily="18" charset="0"/>
            </a:endParaRPr>
          </a:p>
          <a:p>
            <a:pPr marL="514350" indent="-514350"/>
            <a:r>
              <a:rPr lang="en-US" sz="2400" dirty="0" smtClean="0">
                <a:latin typeface="Times New Roman" pitchFamily="18" charset="0"/>
                <a:cs typeface="Times New Roman" pitchFamily="18" charset="0"/>
              </a:rPr>
              <a:t>SOL.C</a:t>
            </a:r>
            <a:endParaRPr lang="en-US" sz="2400" dirty="0">
              <a:latin typeface="Times New Roman" pitchFamily="18" charset="0"/>
              <a:cs typeface="Times New Roman" pitchFamily="18" charset="0"/>
            </a:endParaRPr>
          </a:p>
        </p:txBody>
      </p:sp>
      <p:graphicFrame>
        <p:nvGraphicFramePr>
          <p:cNvPr id="5" name="Diagram 4"/>
          <p:cNvGraphicFramePr/>
          <p:nvPr/>
        </p:nvGraphicFramePr>
        <p:xfrm>
          <a:off x="1942415" y="63246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2209800" y="533400"/>
            <a:ext cx="4876800" cy="584775"/>
          </a:xfrm>
          <a:prstGeom prst="rect">
            <a:avLst/>
          </a:prstGeom>
          <a:noFill/>
        </p:spPr>
        <p:txBody>
          <a:bodyPr wrap="square" rtlCol="0">
            <a:spAutoFit/>
          </a:bodyPr>
          <a:lstStyle/>
          <a:p>
            <a:pPr algn="ctr"/>
            <a:r>
              <a:rPr lang="en-US" sz="3200" b="1" dirty="0" smtClean="0">
                <a:solidFill>
                  <a:schemeClr val="tx2">
                    <a:lumMod val="60000"/>
                    <a:lumOff val="40000"/>
                  </a:schemeClr>
                </a:solidFill>
                <a:latin typeface="Times New Roman" pitchFamily="18" charset="0"/>
                <a:cs typeface="Times New Roman" pitchFamily="18" charset="0"/>
              </a:rPr>
              <a:t>PRACTICE QUESTIONS</a:t>
            </a:r>
            <a:endParaRPr lang="en-US" sz="3200" b="1" dirty="0">
              <a:solidFill>
                <a:schemeClr val="tx2">
                  <a:lumMod val="60000"/>
                  <a:lumOff val="40000"/>
                </a:schemeClr>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05BA204F-4364-415F-9D65-FF2DC7C3AD91}"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04800"/>
            <a:ext cx="8382000" cy="6555641"/>
          </a:xfrm>
          <a:prstGeom prst="rect">
            <a:avLst/>
          </a:prstGeom>
        </p:spPr>
        <p:txBody>
          <a:bodyPr wrap="square">
            <a:spAutoFit/>
          </a:bodyPr>
          <a:lstStyle/>
          <a:p>
            <a:endParaRPr lang="en-US" sz="2000" dirty="0" smtClean="0"/>
          </a:p>
          <a:p>
            <a:r>
              <a:rPr lang="en-US" sz="2400" dirty="0" smtClean="0">
                <a:latin typeface="Times New Roman" pitchFamily="18" charset="0"/>
                <a:cs typeface="Times New Roman" pitchFamily="18" charset="0"/>
              </a:rPr>
              <a:t>3. Deepak and Anil can do a piece of work in 10 days and 30 days respectively. They work together and Deepak leaves 5 day’s before the work is finished. Anil finishes the remaining work alone. In how many days is the total work finished?</a:t>
            </a:r>
          </a:p>
          <a:p>
            <a:r>
              <a:rPr lang="en-US" sz="2400" dirty="0" smtClean="0">
                <a:latin typeface="Times New Roman" pitchFamily="18" charset="0"/>
                <a:cs typeface="Times New Roman" pitchFamily="18" charset="0"/>
              </a:rPr>
              <a:t>A.11.35 days          B.11.25 days       C.11.30 days         D.11 days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SOL.B</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4. </a:t>
            </a:r>
            <a:r>
              <a:rPr lang="en-US" sz="2400" dirty="0" err="1" smtClean="0">
                <a:latin typeface="Times New Roman" pitchFamily="18" charset="0"/>
                <a:cs typeface="Times New Roman" pitchFamily="18" charset="0"/>
              </a:rPr>
              <a:t>Shambhu</a:t>
            </a:r>
            <a:r>
              <a:rPr lang="en-US" sz="2400" dirty="0" smtClean="0">
                <a:latin typeface="Times New Roman" pitchFamily="18" charset="0"/>
                <a:cs typeface="Times New Roman" pitchFamily="18" charset="0"/>
              </a:rPr>
              <a:t> is twice as good as workman as </a:t>
            </a:r>
            <a:r>
              <a:rPr lang="en-US" sz="2400" dirty="0" err="1" smtClean="0">
                <a:latin typeface="Times New Roman" pitchFamily="18" charset="0"/>
                <a:cs typeface="Times New Roman" pitchFamily="18" charset="0"/>
              </a:rPr>
              <a:t>Bablu</a:t>
            </a:r>
            <a:r>
              <a:rPr lang="en-US" sz="2400" dirty="0" smtClean="0">
                <a:latin typeface="Times New Roman" pitchFamily="18" charset="0"/>
                <a:cs typeface="Times New Roman" pitchFamily="18" charset="0"/>
              </a:rPr>
              <a:t> and together they finish a piece of work in 18 days. Find the total number of days in which </a:t>
            </a:r>
            <a:r>
              <a:rPr lang="en-US" sz="2400" dirty="0" err="1" smtClean="0">
                <a:latin typeface="Times New Roman" pitchFamily="18" charset="0"/>
                <a:cs typeface="Times New Roman" pitchFamily="18" charset="0"/>
              </a:rPr>
              <a:t>Bablu</a:t>
            </a:r>
            <a:r>
              <a:rPr lang="en-US" sz="2400" dirty="0" smtClean="0">
                <a:latin typeface="Times New Roman" pitchFamily="18" charset="0"/>
                <a:cs typeface="Times New Roman" pitchFamily="18" charset="0"/>
              </a:rPr>
              <a:t> can finish the work.</a:t>
            </a:r>
          </a:p>
          <a:p>
            <a:r>
              <a:rPr lang="en-US" sz="2400" dirty="0" smtClean="0">
                <a:latin typeface="Times New Roman" pitchFamily="18" charset="0"/>
                <a:cs typeface="Times New Roman" pitchFamily="18" charset="0"/>
              </a:rPr>
              <a:t>A. 27 days                B. 54 days</a:t>
            </a:r>
          </a:p>
          <a:p>
            <a:r>
              <a:rPr lang="en-US" sz="2400" dirty="0" smtClean="0">
                <a:latin typeface="Times New Roman" pitchFamily="18" charset="0"/>
                <a:cs typeface="Times New Roman" pitchFamily="18" charset="0"/>
              </a:rPr>
              <a:t>C. 56 days                D. 68 days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SOL.B</a:t>
            </a:r>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05BA204F-4364-415F-9D65-FF2DC7C3AD91}"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370975"/>
          </a:xfrm>
          <a:prstGeom prst="rect">
            <a:avLst/>
          </a:prstGeom>
        </p:spPr>
        <p:txBody>
          <a:bodyPr wrap="square">
            <a:spAutoFit/>
          </a:bodyPr>
          <a:lstStyle/>
          <a:p>
            <a:r>
              <a:rPr lang="en-US" sz="2400" dirty="0" smtClean="0">
                <a:latin typeface="Times New Roman" pitchFamily="18" charset="0"/>
                <a:cs typeface="Times New Roman" pitchFamily="18" charset="0"/>
              </a:rPr>
              <a:t>5. </a:t>
            </a:r>
            <a:r>
              <a:rPr lang="en-US" sz="2400" dirty="0" err="1" smtClean="0">
                <a:latin typeface="Times New Roman" pitchFamily="18" charset="0"/>
                <a:cs typeface="Times New Roman" pitchFamily="18" charset="0"/>
              </a:rPr>
              <a:t>Ritu</a:t>
            </a:r>
            <a:r>
              <a:rPr lang="en-US" sz="2400" dirty="0" smtClean="0">
                <a:latin typeface="Times New Roman" pitchFamily="18" charset="0"/>
                <a:cs typeface="Times New Roman" pitchFamily="18" charset="0"/>
              </a:rPr>
              <a:t> can complete a piece of work in 5 days, but with the help of her son she can do it in 3 days. Find the time taken by the son alone to complete the work.</a:t>
            </a:r>
          </a:p>
          <a:p>
            <a:r>
              <a:rPr lang="en-US" sz="2400" dirty="0" smtClean="0">
                <a:latin typeface="Times New Roman" pitchFamily="18" charset="0"/>
                <a:cs typeface="Times New Roman" pitchFamily="18" charset="0"/>
              </a:rPr>
              <a:t>A. 7.5 days            B. 13 days              C. 11 days            D. 9 days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SOL.A</a:t>
            </a:r>
          </a:p>
          <a:p>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6. 4 men and 6 women working together can complete the work within 8 days. 3 men and 7 women working together will complete the same work within 10 days. In how many days 10 women will complete this work?</a:t>
            </a:r>
          </a:p>
          <a:p>
            <a:pPr marL="457200" indent="-457200">
              <a:buAutoNum type="alphaUcPeriod"/>
            </a:pPr>
            <a:r>
              <a:rPr lang="en-US" sz="2400" dirty="0" smtClean="0">
                <a:latin typeface="Times New Roman" pitchFamily="18" charset="0"/>
                <a:cs typeface="Times New Roman" pitchFamily="18" charset="0"/>
              </a:rPr>
              <a:t>60                     </a:t>
            </a:r>
            <a:r>
              <a:rPr lang="en-US" sz="2400" dirty="0">
                <a:latin typeface="Times New Roman" pitchFamily="18" charset="0"/>
                <a:cs typeface="Times New Roman" pitchFamily="18" charset="0"/>
              </a:rPr>
              <a:t>B.40     </a:t>
            </a:r>
            <a:r>
              <a:rPr lang="en-US" sz="2400" dirty="0" smtClean="0">
                <a:latin typeface="Times New Roman" pitchFamily="18" charset="0"/>
                <a:cs typeface="Times New Roman" pitchFamily="18" charset="0"/>
              </a:rPr>
              <a:t>                 C.70                       D.10</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SOL.B</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305800" cy="6001643"/>
          </a:xfrm>
          <a:prstGeom prst="rect">
            <a:avLst/>
          </a:prstGeom>
        </p:spPr>
        <p:txBody>
          <a:bodyPr wrap="square">
            <a:spAutoFit/>
          </a:bodyPr>
          <a:lstStyle/>
          <a:p>
            <a:r>
              <a:rPr lang="en-US" sz="2400" dirty="0" smtClean="0">
                <a:latin typeface="Times New Roman" pitchFamily="18" charset="0"/>
                <a:cs typeface="Times New Roman" pitchFamily="18" charset="0"/>
              </a:rPr>
              <a:t>7. 24 </a:t>
            </a:r>
            <a:r>
              <a:rPr lang="en-US" sz="2400" dirty="0">
                <a:latin typeface="Times New Roman" pitchFamily="18" charset="0"/>
                <a:cs typeface="Times New Roman" pitchFamily="18" charset="0"/>
              </a:rPr>
              <a:t>men working 8 hours a day can finish a work in 10 days. Find the number of men required to finish the same work in 6 days working 5 hours a day</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60                                       B.  64</a:t>
            </a:r>
          </a:p>
          <a:p>
            <a:r>
              <a:rPr lang="en-US" sz="2400" dirty="0">
                <a:latin typeface="Times New Roman" pitchFamily="18" charset="0"/>
                <a:cs typeface="Times New Roman" pitchFamily="18" charset="0"/>
              </a:rPr>
              <a:t>C.  80                                      D. </a:t>
            </a:r>
            <a:r>
              <a:rPr lang="en-US" sz="2400" dirty="0" smtClean="0">
                <a:latin typeface="Times New Roman" pitchFamily="18" charset="0"/>
                <a:cs typeface="Times New Roman" pitchFamily="18" charset="0"/>
              </a:rPr>
              <a:t>72</a:t>
            </a:r>
            <a:endParaRPr lang="en-US" sz="2400" dirty="0">
              <a:latin typeface="Times New Roman" pitchFamily="18" charset="0"/>
              <a:cs typeface="Times New Roman" pitchFamily="18" charset="0"/>
            </a:endParaRPr>
          </a:p>
          <a:p>
            <a:pPr marL="514350" indent="-514350">
              <a:buAutoNum type="alphaUcPeriod" startAt="5"/>
            </a:pPr>
            <a:endParaRPr lang="en-US" sz="2400" dirty="0">
              <a:latin typeface="Times New Roman" pitchFamily="18" charset="0"/>
              <a:cs typeface="Times New Roman" pitchFamily="18" charset="0"/>
            </a:endParaRPr>
          </a:p>
          <a:p>
            <a:pPr marL="514350" indent="-514350"/>
            <a:r>
              <a:rPr lang="en-US" sz="2400" dirty="0" smtClean="0">
                <a:latin typeface="Times New Roman" pitchFamily="18" charset="0"/>
                <a:cs typeface="Times New Roman" pitchFamily="18" charset="0"/>
              </a:rPr>
              <a:t>SOL.B</a:t>
            </a:r>
          </a:p>
          <a:p>
            <a:pPr marL="514350" indent="-514350"/>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8. A work could be completed in 100 days by some workers. However, due to the absence of 10 workers, it was completed in 110 days. The original number of workers was:</a:t>
            </a:r>
          </a:p>
          <a:p>
            <a:r>
              <a:rPr lang="en-US" sz="2400" dirty="0">
                <a:latin typeface="Times New Roman" pitchFamily="18" charset="0"/>
                <a:cs typeface="Times New Roman" pitchFamily="18" charset="0"/>
              </a:rPr>
              <a:t>A. 100                                     B.  110</a:t>
            </a:r>
          </a:p>
          <a:p>
            <a:r>
              <a:rPr lang="en-US" sz="2400" dirty="0">
                <a:latin typeface="Times New Roman" pitchFamily="18" charset="0"/>
                <a:cs typeface="Times New Roman" pitchFamily="18" charset="0"/>
              </a:rPr>
              <a:t>C.55                                         D.  50</a:t>
            </a:r>
          </a:p>
          <a:p>
            <a:r>
              <a:rPr lang="en-US" sz="2400" dirty="0">
                <a:latin typeface="Times New Roman" pitchFamily="18" charset="0"/>
                <a:cs typeface="Times New Roman" pitchFamily="18" charset="0"/>
              </a:rPr>
              <a:t>E. None of these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SOL.B</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610600" cy="5632311"/>
          </a:xfrm>
          <a:prstGeom prst="rect">
            <a:avLst/>
          </a:prstGeom>
        </p:spPr>
        <p:txBody>
          <a:bodyPr wrap="square">
            <a:spAutoFit/>
          </a:bodyPr>
          <a:lstStyle/>
          <a:p>
            <a:r>
              <a:rPr lang="en-US" sz="2400" dirty="0" smtClean="0">
                <a:latin typeface="Times New Roman" pitchFamily="18" charset="0"/>
                <a:cs typeface="Times New Roman" pitchFamily="18" charset="0"/>
              </a:rPr>
              <a:t>9. A </a:t>
            </a:r>
            <a:r>
              <a:rPr lang="en-US" sz="2400" dirty="0">
                <a:latin typeface="Times New Roman" pitchFamily="18" charset="0"/>
                <a:cs typeface="Times New Roman" pitchFamily="18" charset="0"/>
              </a:rPr>
              <a:t>can do a work in 12 days. When he had worked for 3 days, B joined him. If they complete the work in 3 more days, in how many days can B alone finish the work?</a:t>
            </a:r>
          </a:p>
          <a:p>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6 days  </a:t>
            </a:r>
            <a:r>
              <a:rPr lang="en-US" sz="2400" dirty="0" smtClean="0">
                <a:latin typeface="Times New Roman" pitchFamily="18" charset="0"/>
                <a:cs typeface="Times New Roman" pitchFamily="18" charset="0"/>
              </a:rPr>
              <a:t> 		B. </a:t>
            </a:r>
            <a:r>
              <a:rPr lang="en-US" sz="2400" dirty="0">
                <a:latin typeface="Times New Roman" pitchFamily="18" charset="0"/>
                <a:cs typeface="Times New Roman" pitchFamily="18" charset="0"/>
              </a:rPr>
              <a:t>12 days </a:t>
            </a:r>
            <a:r>
              <a:rPr lang="en-US" sz="2400" dirty="0" smtClean="0">
                <a:latin typeface="Times New Roman" pitchFamily="18" charset="0"/>
                <a:cs typeface="Times New Roman" pitchFamily="18" charset="0"/>
              </a:rPr>
              <a:t>     		C.4 </a:t>
            </a:r>
            <a:r>
              <a:rPr lang="en-US" sz="2400" dirty="0">
                <a:latin typeface="Times New Roman" pitchFamily="18" charset="0"/>
                <a:cs typeface="Times New Roman" pitchFamily="18" charset="0"/>
              </a:rPr>
              <a:t>days </a:t>
            </a:r>
          </a:p>
          <a:p>
            <a:r>
              <a:rPr lang="en-US" sz="2400" dirty="0" smtClean="0">
                <a:latin typeface="Times New Roman" pitchFamily="18" charset="0"/>
                <a:cs typeface="Times New Roman" pitchFamily="18" charset="0"/>
              </a:rPr>
              <a:t>D. </a:t>
            </a:r>
            <a:r>
              <a:rPr lang="en-US" sz="2400" dirty="0">
                <a:latin typeface="Times New Roman" pitchFamily="18" charset="0"/>
                <a:cs typeface="Times New Roman" pitchFamily="18" charset="0"/>
              </a:rPr>
              <a:t>8 days </a:t>
            </a:r>
            <a:r>
              <a:rPr lang="en-US" sz="2400" dirty="0" smtClean="0">
                <a:latin typeface="Times New Roman" pitchFamily="18" charset="0"/>
                <a:cs typeface="Times New Roman" pitchFamily="18" charset="0"/>
              </a:rPr>
              <a:t> 		E. </a:t>
            </a:r>
            <a:r>
              <a:rPr lang="en-US" sz="2400" dirty="0">
                <a:latin typeface="Times New Roman" pitchFamily="18" charset="0"/>
                <a:cs typeface="Times New Roman" pitchFamily="18" charset="0"/>
              </a:rPr>
              <a:t>None of </a:t>
            </a:r>
            <a:r>
              <a:rPr lang="en-US" sz="2400" dirty="0" smtClean="0">
                <a:latin typeface="Times New Roman" pitchFamily="18" charset="0"/>
                <a:cs typeface="Times New Roman" pitchFamily="18" charset="0"/>
              </a:rPr>
              <a:t>these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SOL. A</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10. </a:t>
            </a:r>
            <a:r>
              <a:rPr lang="en-US" sz="2400" dirty="0">
                <a:latin typeface="Times New Roman" pitchFamily="18" charset="0"/>
                <a:cs typeface="Times New Roman" pitchFamily="18" charset="0"/>
              </a:rPr>
              <a:t>A is thrice as good a workman as B, therefore, A is able to finish a piece of work in 60 days less that B. The time (in days) in which they can do it working together is:</a:t>
            </a:r>
          </a:p>
          <a:p>
            <a:r>
              <a:rPr lang="en-US" sz="2400" dirty="0" smtClean="0">
                <a:latin typeface="Times New Roman" pitchFamily="18" charset="0"/>
                <a:cs typeface="Times New Roman" pitchFamily="18" charset="0"/>
              </a:rPr>
              <a:t>A</a:t>
            </a:r>
            <a:r>
              <a:rPr lang="en-US" sz="2400" dirty="0">
                <a:latin typeface="Times New Roman" pitchFamily="18" charset="0"/>
                <a:cs typeface="Times New Roman" pitchFamily="18" charset="0"/>
              </a:rPr>
              <a:t>.  22        </a:t>
            </a:r>
            <a:r>
              <a:rPr lang="en-US" sz="2400" dirty="0" smtClean="0">
                <a:latin typeface="Times New Roman" pitchFamily="18" charset="0"/>
                <a:cs typeface="Times New Roman" pitchFamily="18" charset="0"/>
              </a:rPr>
              <a:t>		B</a:t>
            </a:r>
            <a:r>
              <a:rPr lang="en-US" sz="2400" dirty="0">
                <a:latin typeface="Times New Roman" pitchFamily="18" charset="0"/>
                <a:cs typeface="Times New Roman" pitchFamily="18" charset="0"/>
              </a:rPr>
              <a:t>. 22 ½             </a:t>
            </a:r>
            <a:r>
              <a:rPr lang="en-US" sz="2400" dirty="0" smtClean="0">
                <a:latin typeface="Times New Roman" pitchFamily="18" charset="0"/>
                <a:cs typeface="Times New Roman" pitchFamily="18" charset="0"/>
              </a:rPr>
              <a:t>		C</a:t>
            </a:r>
            <a:r>
              <a:rPr lang="en-US" sz="2400" dirty="0">
                <a:latin typeface="Times New Roman" pitchFamily="18" charset="0"/>
                <a:cs typeface="Times New Roman" pitchFamily="18" charset="0"/>
              </a:rPr>
              <a:t>.  23</a:t>
            </a:r>
          </a:p>
          <a:p>
            <a:pPr marL="514350" indent="-514350">
              <a:buAutoNum type="alphaUcPeriod" startAt="4"/>
            </a:pPr>
            <a:r>
              <a:rPr lang="en-US" sz="2400" dirty="0">
                <a:latin typeface="Times New Roman" pitchFamily="18" charset="0"/>
                <a:cs typeface="Times New Roman" pitchFamily="18" charset="0"/>
              </a:rPr>
              <a:t>23 1/4  </a:t>
            </a:r>
            <a:r>
              <a:rPr lang="en-US" sz="2400" dirty="0" smtClean="0">
                <a:latin typeface="Times New Roman" pitchFamily="18" charset="0"/>
                <a:cs typeface="Times New Roman" pitchFamily="18" charset="0"/>
              </a:rPr>
              <a:t>		E</a:t>
            </a:r>
            <a:r>
              <a:rPr lang="en-US" sz="2400" dirty="0">
                <a:latin typeface="Times New Roman" pitchFamily="18" charset="0"/>
                <a:cs typeface="Times New Roman" pitchFamily="18" charset="0"/>
              </a:rPr>
              <a:t>.  None of these</a:t>
            </a:r>
          </a:p>
          <a:p>
            <a:pPr marL="514350" indent="-514350">
              <a:buAutoNum type="alphaUcPeriod" startAt="4"/>
            </a:pPr>
            <a:endParaRPr lang="en-US" sz="2400" dirty="0">
              <a:latin typeface="Times New Roman" pitchFamily="18" charset="0"/>
              <a:cs typeface="Times New Roman" pitchFamily="18" charset="0"/>
            </a:endParaRPr>
          </a:p>
          <a:p>
            <a:pPr marL="514350" indent="-514350"/>
            <a:r>
              <a:rPr lang="en-US" sz="2400" dirty="0" smtClean="0">
                <a:latin typeface="Times New Roman" pitchFamily="18" charset="0"/>
                <a:cs typeface="Times New Roman" pitchFamily="18" charset="0"/>
              </a:rPr>
              <a:t>SOL.B</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57200" y="685800"/>
                <a:ext cx="8534400" cy="6156494"/>
              </a:xfrm>
              <a:prstGeom prst="rect">
                <a:avLst/>
              </a:prstGeom>
            </p:spPr>
            <p:txBody>
              <a:bodyPr wrap="square">
                <a:spAutoFit/>
              </a:bodyPr>
              <a:lstStyle/>
              <a:p>
                <a:r>
                  <a:rPr lang="en-US" sz="2400" dirty="0" smtClean="0">
                    <a:latin typeface="Times New Roman" pitchFamily="18" charset="0"/>
                    <a:cs typeface="Times New Roman" pitchFamily="18" charset="0"/>
                  </a:rPr>
                  <a:t>11. A </a:t>
                </a:r>
                <a:r>
                  <a:rPr lang="en-US" sz="2400" dirty="0">
                    <a:latin typeface="Times New Roman" pitchFamily="18" charset="0"/>
                    <a:cs typeface="Times New Roman" pitchFamily="18" charset="0"/>
                  </a:rPr>
                  <a:t>and B working separately can do a piece of work in 9 and 12 days, respectively. If they work for a day alternately with A beginning, the work would be complete in:</a:t>
                </a:r>
              </a:p>
              <a:p>
                <a:r>
                  <a:rPr lang="en-US" sz="2400" dirty="0" smtClean="0">
                    <a:latin typeface="Times New Roman" pitchFamily="18" charset="0"/>
                    <a:cs typeface="Times New Roman" pitchFamily="18" charset="0"/>
                  </a:rPr>
                  <a:t>A. 10</a:t>
                </a:r>
                <a14:m>
                  <m:oMath xmlns:m="http://schemas.openxmlformats.org/officeDocument/2006/math">
                    <m:f>
                      <m:fPr>
                        <m:ctrlPr>
                          <a:rPr lang="en-US" sz="2400" i="1" smtClean="0">
                            <a:latin typeface="Cambria Math"/>
                            <a:cs typeface="Times New Roman" pitchFamily="18" charset="0"/>
                          </a:rPr>
                        </m:ctrlPr>
                      </m:fPr>
                      <m:num>
                        <m:r>
                          <a:rPr lang="en-US" sz="2400" b="0" i="1" smtClean="0">
                            <a:latin typeface="Cambria Math"/>
                            <a:cs typeface="Times New Roman" pitchFamily="18" charset="0"/>
                          </a:rPr>
                          <m:t>2</m:t>
                        </m:r>
                      </m:num>
                      <m:den>
                        <m:r>
                          <a:rPr lang="en-US" sz="2400" b="0" i="1" smtClean="0">
                            <a:latin typeface="Cambria Math"/>
                            <a:cs typeface="Times New Roman" pitchFamily="18" charset="0"/>
                          </a:rPr>
                          <m:t>3</m:t>
                        </m:r>
                      </m:den>
                    </m:f>
                  </m:oMath>
                </a14:m>
                <a:r>
                  <a:rPr lang="en-US" sz="2400" dirty="0" smtClean="0">
                    <a:latin typeface="Times New Roman" pitchFamily="18" charset="0"/>
                    <a:cs typeface="Times New Roman" pitchFamily="18" charset="0"/>
                  </a:rPr>
                  <a:t> days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B. 10</a:t>
                </a:r>
                <a14:m>
                  <m:oMath xmlns:m="http://schemas.openxmlformats.org/officeDocument/2006/math">
                    <m:f>
                      <m:fPr>
                        <m:ctrlPr>
                          <a:rPr lang="en-US" sz="2400" i="1" smtClean="0">
                            <a:latin typeface="Cambria Math"/>
                            <a:cs typeface="Times New Roman" pitchFamily="18" charset="0"/>
                          </a:rPr>
                        </m:ctrlPr>
                      </m:fPr>
                      <m:num>
                        <m:r>
                          <a:rPr lang="en-US" sz="2400" b="0" i="1" smtClean="0">
                            <a:latin typeface="Cambria Math"/>
                            <a:cs typeface="Times New Roman" pitchFamily="18" charset="0"/>
                          </a:rPr>
                          <m:t>1</m:t>
                        </m:r>
                      </m:num>
                      <m:den>
                        <m:r>
                          <a:rPr lang="en-US" sz="2400" b="0" i="1" smtClean="0">
                            <a:latin typeface="Cambria Math"/>
                            <a:cs typeface="Times New Roman" pitchFamily="18" charset="0"/>
                          </a:rPr>
                          <m:t>2</m:t>
                        </m:r>
                      </m:den>
                    </m:f>
                  </m:oMath>
                </a14:m>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days </a:t>
                </a:r>
                <a:r>
                  <a:rPr lang="en-US" sz="2400" dirty="0" smtClean="0">
                    <a:latin typeface="Times New Roman" pitchFamily="18" charset="0"/>
                    <a:cs typeface="Times New Roman" pitchFamily="18" charset="0"/>
                  </a:rPr>
                  <a:t>	     C. 10</a:t>
                </a:r>
                <a14:m>
                  <m:oMath xmlns:m="http://schemas.openxmlformats.org/officeDocument/2006/math">
                    <m:f>
                      <m:fPr>
                        <m:ctrlPr>
                          <a:rPr lang="en-US" sz="2400" i="1" smtClean="0">
                            <a:latin typeface="Cambria Math"/>
                            <a:cs typeface="Times New Roman" pitchFamily="18" charset="0"/>
                          </a:rPr>
                        </m:ctrlPr>
                      </m:fPr>
                      <m:num>
                        <m:r>
                          <a:rPr lang="en-US" sz="2400" b="0" i="1" smtClean="0">
                            <a:latin typeface="Cambria Math"/>
                            <a:cs typeface="Times New Roman" pitchFamily="18" charset="0"/>
                          </a:rPr>
                          <m:t>1</m:t>
                        </m:r>
                      </m:num>
                      <m:den>
                        <m:r>
                          <a:rPr lang="en-US" sz="2400" b="0" i="1" smtClean="0">
                            <a:latin typeface="Cambria Math"/>
                            <a:cs typeface="Times New Roman" pitchFamily="18" charset="0"/>
                          </a:rPr>
                          <m:t>4</m:t>
                        </m:r>
                      </m:den>
                    </m:f>
                  </m:oMath>
                </a14:m>
                <a:r>
                  <a:rPr lang="en-US" sz="2400" dirty="0" smtClean="0">
                    <a:latin typeface="Times New Roman" pitchFamily="18" charset="0"/>
                    <a:cs typeface="Times New Roman" pitchFamily="18" charset="0"/>
                  </a:rPr>
                  <a:t> days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D. 10</a:t>
                </a:r>
                <a14:m>
                  <m:oMath xmlns:m="http://schemas.openxmlformats.org/officeDocument/2006/math">
                    <m:f>
                      <m:fPr>
                        <m:ctrlPr>
                          <a:rPr lang="en-US" sz="2400" i="1" smtClean="0">
                            <a:latin typeface="Cambria Math"/>
                            <a:cs typeface="Times New Roman" pitchFamily="18" charset="0"/>
                          </a:rPr>
                        </m:ctrlPr>
                      </m:fPr>
                      <m:num>
                        <m:r>
                          <a:rPr lang="en-US" sz="2400" b="0" i="1" smtClean="0">
                            <a:latin typeface="Cambria Math"/>
                            <a:cs typeface="Times New Roman" pitchFamily="18" charset="0"/>
                          </a:rPr>
                          <m:t>1</m:t>
                        </m:r>
                      </m:num>
                      <m:den>
                        <m:r>
                          <a:rPr lang="en-US" sz="2400" b="0" i="1" smtClean="0">
                            <a:latin typeface="Cambria Math"/>
                            <a:cs typeface="Times New Roman" pitchFamily="18" charset="0"/>
                          </a:rPr>
                          <m:t>3</m:t>
                        </m:r>
                      </m:den>
                    </m:f>
                  </m:oMath>
                </a14:m>
                <a:r>
                  <a:rPr lang="en-US" sz="2400" dirty="0" smtClean="0">
                    <a:latin typeface="Times New Roman" pitchFamily="18" charset="0"/>
                    <a:cs typeface="Times New Roman" pitchFamily="18" charset="0"/>
                  </a:rPr>
                  <a:t> days</a:t>
                </a:r>
              </a:p>
              <a:p>
                <a:r>
                  <a:rPr lang="en-US" sz="2400" dirty="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SOL.C</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12. </a:t>
                </a:r>
                <a:r>
                  <a:rPr lang="en-US" sz="2400" dirty="0">
                    <a:latin typeface="Times New Roman" pitchFamily="18" charset="0"/>
                    <a:cs typeface="Times New Roman" pitchFamily="18" charset="0"/>
                  </a:rPr>
                  <a:t>A can do a piece of work in 24 days, B in 32 days and C in 64 days. Everyone begin to do it together, but A leaves after 6 days B leaves 6 days before the completion of the work. How many days did the work last?</a:t>
                </a:r>
              </a:p>
              <a:p>
                <a:r>
                  <a:rPr lang="en-US" sz="2400" dirty="0" smtClean="0">
                    <a:latin typeface="Times New Roman" pitchFamily="18" charset="0"/>
                    <a:cs typeface="Times New Roman" pitchFamily="18" charset="0"/>
                  </a:rPr>
                  <a:t>A</a:t>
                </a:r>
                <a:r>
                  <a:rPr lang="en-US" sz="2400" dirty="0">
                    <a:latin typeface="Times New Roman" pitchFamily="18" charset="0"/>
                    <a:cs typeface="Times New Roman" pitchFamily="18" charset="0"/>
                  </a:rPr>
                  <a:t>. 15                    </a:t>
                </a:r>
                <a:r>
                  <a:rPr lang="en-US" sz="2400" dirty="0" smtClean="0">
                    <a:latin typeface="Times New Roman" pitchFamily="18" charset="0"/>
                    <a:cs typeface="Times New Roman" pitchFamily="18" charset="0"/>
                  </a:rPr>
                  <a:t>B</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20		C</a:t>
                </a:r>
                <a:r>
                  <a:rPr lang="en-US" sz="2400" dirty="0">
                    <a:latin typeface="Times New Roman" pitchFamily="18" charset="0"/>
                    <a:cs typeface="Times New Roman" pitchFamily="18" charset="0"/>
                  </a:rPr>
                  <a:t>. 18                        D.  30</a:t>
                </a:r>
              </a:p>
              <a:p>
                <a:r>
                  <a:rPr lang="en-US" sz="2400" dirty="0">
                    <a:latin typeface="Times New Roman" pitchFamily="18" charset="0"/>
                    <a:cs typeface="Times New Roman" pitchFamily="18" charset="0"/>
                  </a:rPr>
                  <a:t>E. None of </a:t>
                </a:r>
                <a:r>
                  <a:rPr lang="en-US" sz="2400" dirty="0" smtClean="0">
                    <a:latin typeface="Times New Roman" pitchFamily="18" charset="0"/>
                    <a:cs typeface="Times New Roman" pitchFamily="18" charset="0"/>
                  </a:rPr>
                  <a:t>these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SOL.B</a:t>
                </a:r>
                <a:endParaRPr lang="en-US" sz="2400" dirty="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57200" y="685800"/>
                <a:ext cx="8534400" cy="6156494"/>
              </a:xfrm>
              <a:prstGeom prst="rect">
                <a:avLst/>
              </a:prstGeom>
              <a:blipFill rotWithShape="1">
                <a:blip r:embed="rId3"/>
                <a:stretch>
                  <a:fillRect l="-1071" t="-793" b="-12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5BA204F-4364-415F-9D65-FF2DC7C3AD91}"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4800" y="762000"/>
                <a:ext cx="8458200" cy="5423151"/>
              </a:xfrm>
              <a:prstGeom prst="rect">
                <a:avLst/>
              </a:prstGeom>
            </p:spPr>
            <p:txBody>
              <a:bodyPr wrap="square">
                <a:spAutoFit/>
              </a:bodyPr>
              <a:lstStyle/>
              <a:p>
                <a:r>
                  <a:rPr lang="en-US" sz="2400" dirty="0" smtClean="0">
                    <a:latin typeface="Times New Roman" pitchFamily="18" charset="0"/>
                    <a:cs typeface="Times New Roman" pitchFamily="18" charset="0"/>
                  </a:rPr>
                  <a:t>13. Sunil </a:t>
                </a:r>
                <a:r>
                  <a:rPr lang="en-US" sz="2400" dirty="0">
                    <a:latin typeface="Times New Roman" pitchFamily="18" charset="0"/>
                    <a:cs typeface="Times New Roman" pitchFamily="18" charset="0"/>
                  </a:rPr>
                  <a:t>completes a work in 4 days, whereas </a:t>
                </a:r>
                <a:r>
                  <a:rPr lang="en-US" sz="2400" dirty="0" err="1">
                    <a:latin typeface="Times New Roman" pitchFamily="18" charset="0"/>
                    <a:cs typeface="Times New Roman" pitchFamily="18" charset="0"/>
                  </a:rPr>
                  <a:t>Dinesh</a:t>
                </a:r>
                <a:r>
                  <a:rPr lang="en-US" sz="2400" dirty="0">
                    <a:latin typeface="Times New Roman" pitchFamily="18" charset="0"/>
                    <a:cs typeface="Times New Roman" pitchFamily="18" charset="0"/>
                  </a:rPr>
                  <a:t> completes the work in 6 days. Ramesh works </a:t>
                </a:r>
                <a:r>
                  <a:rPr lang="en-US" sz="2400" dirty="0" smtClean="0">
                    <a:latin typeface="Times New Roman" pitchFamily="18" charset="0"/>
                    <a:cs typeface="Times New Roman" pitchFamily="18" charset="0"/>
                  </a:rPr>
                  <a:t>1.5 </a:t>
                </a:r>
                <a:r>
                  <a:rPr lang="en-US" sz="2400" dirty="0">
                    <a:latin typeface="Times New Roman" pitchFamily="18" charset="0"/>
                    <a:cs typeface="Times New Roman" pitchFamily="18" charset="0"/>
                  </a:rPr>
                  <a:t>times as fast as Sunil. The three together can complete the work in</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A.1</a:t>
                </a:r>
                <a14:m>
                  <m:oMath xmlns:m="http://schemas.openxmlformats.org/officeDocument/2006/math">
                    <m:f>
                      <m:fPr>
                        <m:ctrlPr>
                          <a:rPr lang="en-US" sz="2400" i="1" smtClean="0">
                            <a:latin typeface="Cambria Math"/>
                          </a:rPr>
                        </m:ctrlPr>
                      </m:fPr>
                      <m:num>
                        <m:r>
                          <a:rPr lang="en-US" sz="2400" b="0" i="1" smtClean="0">
                            <a:latin typeface="Cambria Math"/>
                          </a:rPr>
                          <m:t>5</m:t>
                        </m:r>
                      </m:num>
                      <m:den>
                        <m:r>
                          <a:rPr lang="en-US" sz="2400" b="0" i="1" smtClean="0">
                            <a:latin typeface="Cambria Math"/>
                          </a:rPr>
                          <m:t>12</m:t>
                        </m:r>
                      </m:den>
                    </m:f>
                  </m:oMath>
                </a14:m>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days  </a:t>
                </a:r>
                <a:r>
                  <a:rPr lang="en-US" sz="2400" dirty="0" smtClean="0">
                    <a:latin typeface="Times New Roman" pitchFamily="18" charset="0"/>
                    <a:cs typeface="Times New Roman" pitchFamily="18" charset="0"/>
                  </a:rPr>
                  <a:t>       B. 1</a:t>
                </a:r>
                <a14:m>
                  <m:oMath xmlns:m="http://schemas.openxmlformats.org/officeDocument/2006/math">
                    <m:f>
                      <m:fPr>
                        <m:ctrlPr>
                          <a:rPr lang="en-US" sz="2400" i="1" smtClean="0">
                            <a:latin typeface="Cambria Math"/>
                          </a:rPr>
                        </m:ctrlPr>
                      </m:fPr>
                      <m:num>
                        <m:r>
                          <a:rPr lang="en-US" sz="2400" b="0" i="1" smtClean="0">
                            <a:latin typeface="Cambria Math"/>
                          </a:rPr>
                          <m:t>5</m:t>
                        </m:r>
                      </m:num>
                      <m:den>
                        <m:r>
                          <a:rPr lang="en-US" sz="2400" b="0" i="1" smtClean="0">
                            <a:latin typeface="Cambria Math"/>
                          </a:rPr>
                          <m:t>7</m:t>
                        </m:r>
                      </m:den>
                    </m:f>
                  </m:oMath>
                </a14:m>
                <a:r>
                  <a:rPr lang="en-US" sz="2400" dirty="0" smtClean="0">
                    <a:latin typeface="Times New Roman" pitchFamily="18" charset="0"/>
                    <a:cs typeface="Times New Roman" pitchFamily="18" charset="0"/>
                  </a:rPr>
                  <a:t>  days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C. 1</a:t>
                </a:r>
                <a14:m>
                  <m:oMath xmlns:m="http://schemas.openxmlformats.org/officeDocument/2006/math">
                    <m:f>
                      <m:fPr>
                        <m:ctrlPr>
                          <a:rPr lang="en-US" sz="2400" i="1" smtClean="0">
                            <a:latin typeface="Cambria Math"/>
                          </a:rPr>
                        </m:ctrlPr>
                      </m:fPr>
                      <m:num>
                        <m:r>
                          <a:rPr lang="en-US" sz="2400" b="0" i="1" smtClean="0">
                            <a:latin typeface="Cambria Math"/>
                          </a:rPr>
                          <m:t>3</m:t>
                        </m:r>
                      </m:num>
                      <m:den>
                        <m:r>
                          <a:rPr lang="en-US" sz="2400" b="0" i="1" smtClean="0">
                            <a:latin typeface="Cambria Math"/>
                          </a:rPr>
                          <m:t>8</m:t>
                        </m:r>
                      </m:den>
                    </m:f>
                  </m:oMath>
                </a14:m>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days </a:t>
                </a:r>
                <a:r>
                  <a:rPr lang="en-US" sz="2400" dirty="0" smtClean="0">
                    <a:latin typeface="Times New Roman" pitchFamily="18" charset="0"/>
                    <a:cs typeface="Times New Roman" pitchFamily="18" charset="0"/>
                  </a:rPr>
                  <a:t>        D. 1</a:t>
                </a:r>
                <a14:m>
                  <m:oMath xmlns:m="http://schemas.openxmlformats.org/officeDocument/2006/math">
                    <m:f>
                      <m:fPr>
                        <m:ctrlPr>
                          <a:rPr lang="en-US" sz="2400" i="1" smtClean="0">
                            <a:latin typeface="Cambria Math"/>
                          </a:rPr>
                        </m:ctrlPr>
                      </m:fPr>
                      <m:num>
                        <m:r>
                          <a:rPr lang="en-US" sz="2400" b="0" i="1" smtClean="0">
                            <a:latin typeface="Cambria Math"/>
                          </a:rPr>
                          <m:t>5</m:t>
                        </m:r>
                      </m:num>
                      <m:den>
                        <m:r>
                          <a:rPr lang="en-US" sz="2400" b="0" i="1" smtClean="0">
                            <a:latin typeface="Cambria Math"/>
                          </a:rPr>
                          <m:t>19</m:t>
                        </m:r>
                      </m:den>
                    </m:f>
                  </m:oMath>
                </a14:m>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days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SOL.D</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14. </a:t>
                </a:r>
                <a:r>
                  <a:rPr lang="en-US" sz="2400" dirty="0">
                    <a:latin typeface="Times New Roman" pitchFamily="18" charset="0"/>
                    <a:cs typeface="Times New Roman" pitchFamily="18" charset="0"/>
                  </a:rPr>
                  <a:t>A and B can do a piece of work in 12 days, B and C in 15 days, C and A in 20 days. How long would each of them would take separately to complete the same work? </a:t>
                </a:r>
              </a:p>
              <a:p>
                <a:r>
                  <a:rPr lang="en-US" sz="2400" dirty="0" smtClean="0">
                    <a:latin typeface="Times New Roman" pitchFamily="18" charset="0"/>
                    <a:cs typeface="Times New Roman" pitchFamily="18" charset="0"/>
                  </a:rPr>
                  <a:t>A. 30 </a:t>
                </a:r>
                <a:r>
                  <a:rPr lang="en-US" sz="2400" dirty="0">
                    <a:latin typeface="Times New Roman" pitchFamily="18" charset="0"/>
                    <a:cs typeface="Times New Roman" pitchFamily="18" charset="0"/>
                  </a:rPr>
                  <a:t>days, </a:t>
                </a:r>
                <a:r>
                  <a:rPr lang="en-US" sz="2400" dirty="0" smtClean="0">
                    <a:latin typeface="Times New Roman" pitchFamily="18" charset="0"/>
                    <a:cs typeface="Times New Roman" pitchFamily="18" charset="0"/>
                  </a:rPr>
                  <a:t>30 days </a:t>
                </a:r>
                <a:r>
                  <a:rPr lang="en-US" sz="2400" dirty="0">
                    <a:latin typeface="Times New Roman" pitchFamily="18" charset="0"/>
                    <a:cs typeface="Times New Roman" pitchFamily="18" charset="0"/>
                  </a:rPr>
                  <a:t>&amp; </a:t>
                </a:r>
                <a:r>
                  <a:rPr lang="en-US" sz="2400" dirty="0" smtClean="0">
                    <a:latin typeface="Times New Roman" pitchFamily="18" charset="0"/>
                    <a:cs typeface="Times New Roman" pitchFamily="18" charset="0"/>
                  </a:rPr>
                  <a:t>65 days    B. 30 </a:t>
                </a:r>
                <a:r>
                  <a:rPr lang="en-US" sz="2400" dirty="0">
                    <a:latin typeface="Times New Roman" pitchFamily="18" charset="0"/>
                    <a:cs typeface="Times New Roman" pitchFamily="18" charset="0"/>
                  </a:rPr>
                  <a:t>days, </a:t>
                </a:r>
                <a:r>
                  <a:rPr lang="en-US" sz="2400" dirty="0" smtClean="0">
                    <a:latin typeface="Times New Roman" pitchFamily="18" charset="0"/>
                    <a:cs typeface="Times New Roman" pitchFamily="18" charset="0"/>
                  </a:rPr>
                  <a:t>20 days </a:t>
                </a:r>
                <a:r>
                  <a:rPr lang="en-US" sz="2400" dirty="0">
                    <a:latin typeface="Times New Roman" pitchFamily="18" charset="0"/>
                    <a:cs typeface="Times New Roman" pitchFamily="18" charset="0"/>
                  </a:rPr>
                  <a:t>&amp; </a:t>
                </a:r>
                <a:r>
                  <a:rPr lang="en-US" sz="2400" dirty="0" smtClean="0">
                    <a:latin typeface="Times New Roman" pitchFamily="18" charset="0"/>
                    <a:cs typeface="Times New Roman" pitchFamily="18" charset="0"/>
                  </a:rPr>
                  <a:t>60 days              </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C. 35 </a:t>
                </a:r>
                <a:r>
                  <a:rPr lang="en-US" sz="2400" dirty="0">
                    <a:latin typeface="Times New Roman" pitchFamily="18" charset="0"/>
                    <a:cs typeface="Times New Roman" pitchFamily="18" charset="0"/>
                  </a:rPr>
                  <a:t>days, </a:t>
                </a:r>
                <a:r>
                  <a:rPr lang="en-US" sz="2400" dirty="0" smtClean="0">
                    <a:latin typeface="Times New Roman" pitchFamily="18" charset="0"/>
                    <a:cs typeface="Times New Roman" pitchFamily="18" charset="0"/>
                  </a:rPr>
                  <a:t>25 days </a:t>
                </a:r>
                <a:r>
                  <a:rPr lang="en-US" sz="2400" dirty="0">
                    <a:latin typeface="Times New Roman" pitchFamily="18" charset="0"/>
                    <a:cs typeface="Times New Roman" pitchFamily="18" charset="0"/>
                  </a:rPr>
                  <a:t>&amp; </a:t>
                </a:r>
                <a:r>
                  <a:rPr lang="en-US" sz="2400" dirty="0" smtClean="0">
                    <a:latin typeface="Times New Roman" pitchFamily="18" charset="0"/>
                    <a:cs typeface="Times New Roman" pitchFamily="18" charset="0"/>
                  </a:rPr>
                  <a:t>60 days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D</a:t>
                </a:r>
                <a:r>
                  <a:rPr lang="en-US" sz="2400" dirty="0">
                    <a:latin typeface="Times New Roman" pitchFamily="18" charset="0"/>
                    <a:cs typeface="Times New Roman" pitchFamily="18" charset="0"/>
                  </a:rPr>
                  <a:t>. 15 days, </a:t>
                </a:r>
                <a:r>
                  <a:rPr lang="en-US" sz="2400" dirty="0" smtClean="0">
                    <a:latin typeface="Times New Roman" pitchFamily="18" charset="0"/>
                    <a:cs typeface="Times New Roman" pitchFamily="18" charset="0"/>
                  </a:rPr>
                  <a:t>25 days </a:t>
                </a:r>
                <a:r>
                  <a:rPr lang="en-US" sz="2400" dirty="0">
                    <a:latin typeface="Times New Roman" pitchFamily="18" charset="0"/>
                    <a:cs typeface="Times New Roman" pitchFamily="18" charset="0"/>
                  </a:rPr>
                  <a:t>&amp; </a:t>
                </a:r>
                <a:r>
                  <a:rPr lang="en-US" sz="2400" dirty="0" smtClean="0">
                    <a:latin typeface="Times New Roman" pitchFamily="18" charset="0"/>
                    <a:cs typeface="Times New Roman" pitchFamily="18" charset="0"/>
                  </a:rPr>
                  <a:t>65 days</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SOL.B</a:t>
                </a:r>
                <a:endParaRPr lang="en-US" sz="2400" dirty="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04800" y="762000"/>
                <a:ext cx="8458200" cy="5423151"/>
              </a:xfrm>
              <a:prstGeom prst="rect">
                <a:avLst/>
              </a:prstGeom>
              <a:blipFill rotWithShape="1">
                <a:blip r:embed="rId3"/>
                <a:stretch>
                  <a:fillRect l="-1081" t="-899" r="-7493" b="-15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5BA204F-4364-415F-9D65-FF2DC7C3AD91}"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915400" cy="6001643"/>
          </a:xfrm>
          <a:prstGeom prst="rect">
            <a:avLst/>
          </a:prstGeom>
        </p:spPr>
        <p:txBody>
          <a:bodyPr wrap="square">
            <a:spAutoFit/>
          </a:bodyPr>
          <a:lstStyle/>
          <a:p>
            <a:pPr algn="just"/>
            <a:r>
              <a:rPr lang="en-US" sz="2400" dirty="0" smtClean="0">
                <a:latin typeface="Times New Roman" pitchFamily="18" charset="0"/>
                <a:cs typeface="Times New Roman" pitchFamily="18" charset="0"/>
              </a:rPr>
              <a:t>15. </a:t>
            </a:r>
            <a:r>
              <a:rPr lang="en-US" sz="2400" dirty="0" err="1" smtClean="0">
                <a:latin typeface="Times New Roman" pitchFamily="18" charset="0"/>
                <a:cs typeface="Times New Roman" pitchFamily="18" charset="0"/>
              </a:rPr>
              <a:t>Harbans</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Lal</a:t>
            </a:r>
            <a:r>
              <a:rPr lang="en-US" sz="2400" dirty="0">
                <a:latin typeface="Times New Roman" pitchFamily="18" charset="0"/>
                <a:cs typeface="Times New Roman" pitchFamily="18" charset="0"/>
              </a:rPr>
              <a:t> can do a piece of work in 24 days. If </a:t>
            </a:r>
            <a:r>
              <a:rPr lang="en-US" sz="2400" dirty="0" err="1">
                <a:latin typeface="Times New Roman" pitchFamily="18" charset="0"/>
                <a:cs typeface="Times New Roman" pitchFamily="18" charset="0"/>
              </a:rPr>
              <a:t>Bansi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Lal</a:t>
            </a:r>
            <a:r>
              <a:rPr lang="en-US" sz="2400" dirty="0">
                <a:latin typeface="Times New Roman" pitchFamily="18" charset="0"/>
                <a:cs typeface="Times New Roman" pitchFamily="18" charset="0"/>
              </a:rPr>
              <a:t> works twice as fast as </a:t>
            </a:r>
            <a:r>
              <a:rPr lang="en-US" sz="2400" dirty="0" err="1">
                <a:latin typeface="Times New Roman" pitchFamily="18" charset="0"/>
                <a:cs typeface="Times New Roman" pitchFamily="18" charset="0"/>
              </a:rPr>
              <a:t>Harbans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Lal</a:t>
            </a:r>
            <a:r>
              <a:rPr lang="en-US" sz="2400" dirty="0">
                <a:latin typeface="Times New Roman" pitchFamily="18" charset="0"/>
                <a:cs typeface="Times New Roman" pitchFamily="18" charset="0"/>
              </a:rPr>
              <a:t>, then how long would they take to complete the work working together?  </a:t>
            </a:r>
          </a:p>
          <a:p>
            <a:pPr marL="457200" indent="-457200" algn="just">
              <a:buAutoNum type="alphaUcPeriod"/>
            </a:pPr>
            <a:r>
              <a:rPr lang="en-US" sz="2400" dirty="0" smtClean="0">
                <a:latin typeface="Times New Roman" pitchFamily="18" charset="0"/>
                <a:cs typeface="Times New Roman" pitchFamily="18" charset="0"/>
              </a:rPr>
              <a:t>8 days   		B. </a:t>
            </a:r>
            <a:r>
              <a:rPr lang="en-US" sz="2400" dirty="0">
                <a:latin typeface="Times New Roman" pitchFamily="18" charset="0"/>
                <a:cs typeface="Times New Roman" pitchFamily="18" charset="0"/>
              </a:rPr>
              <a:t>12 </a:t>
            </a:r>
            <a:r>
              <a:rPr lang="en-US" sz="2400" dirty="0" smtClean="0">
                <a:latin typeface="Times New Roman" pitchFamily="18" charset="0"/>
                <a:cs typeface="Times New Roman" pitchFamily="18" charset="0"/>
              </a:rPr>
              <a:t>days  	     C. </a:t>
            </a:r>
            <a:r>
              <a:rPr lang="en-US" sz="2400" dirty="0">
                <a:latin typeface="Times New Roman" pitchFamily="18" charset="0"/>
                <a:cs typeface="Times New Roman" pitchFamily="18" charset="0"/>
              </a:rPr>
              <a:t>6 </a:t>
            </a:r>
            <a:r>
              <a:rPr lang="en-US" sz="2400" dirty="0" smtClean="0">
                <a:latin typeface="Times New Roman" pitchFamily="18" charset="0"/>
                <a:cs typeface="Times New Roman" pitchFamily="18" charset="0"/>
              </a:rPr>
              <a:t>days     	 D. 4 days</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SOL. A</a:t>
            </a:r>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16. A </a:t>
            </a:r>
            <a:r>
              <a:rPr lang="en-US" sz="2400" dirty="0">
                <a:latin typeface="Times New Roman" pitchFamily="18" charset="0"/>
                <a:cs typeface="Times New Roman" pitchFamily="18" charset="0"/>
              </a:rPr>
              <a:t>complete 3/4 of a work in 12 days. In how many days he would complete 1/8 of the work? </a:t>
            </a:r>
          </a:p>
          <a:p>
            <a:pPr marL="514350" indent="-514350" algn="just">
              <a:buAutoNum type="alphaUcPeriod"/>
            </a:pPr>
            <a:r>
              <a:rPr lang="en-US" sz="2400" dirty="0" smtClean="0">
                <a:latin typeface="Times New Roman" pitchFamily="18" charset="0"/>
                <a:cs typeface="Times New Roman" pitchFamily="18" charset="0"/>
              </a:rPr>
              <a:t>3           		 B.  2      	    C. 1             		  D.4                                </a:t>
            </a:r>
          </a:p>
          <a:p>
            <a:pPr marL="514350" indent="-514350" algn="just">
              <a:buAutoNum type="alphaUcPeriod"/>
            </a:pPr>
            <a:endParaRPr lang="en-US" sz="2400" dirty="0" smtClean="0">
              <a:latin typeface="Times New Roman" pitchFamily="18" charset="0"/>
              <a:cs typeface="Times New Roman" pitchFamily="18" charset="0"/>
            </a:endParaRPr>
          </a:p>
          <a:p>
            <a:pPr marL="514350" indent="-514350" algn="just"/>
            <a:r>
              <a:rPr lang="en-US" sz="2400" dirty="0" smtClean="0">
                <a:latin typeface="Times New Roman" pitchFamily="18" charset="0"/>
                <a:cs typeface="Times New Roman" pitchFamily="18" charset="0"/>
              </a:rPr>
              <a:t>SOL.B</a:t>
            </a:r>
            <a:endParaRPr lang="en-US" sz="2400" dirty="0">
              <a:latin typeface="Times New Roman" pitchFamily="18" charset="0"/>
              <a:cs typeface="Times New Roman" pitchFamily="18" charset="0"/>
            </a:endParaRPr>
          </a:p>
          <a:p>
            <a:pPr algn="just"/>
            <a:r>
              <a:rPr lang="en-US" sz="1600" dirty="0"/>
              <a:t/>
            </a:r>
            <a:br>
              <a:rPr lang="en-US" sz="1600" dirty="0"/>
            </a:br>
            <a:r>
              <a:rPr lang="en-US" sz="1600" dirty="0"/>
              <a:t/>
            </a:r>
            <a:br>
              <a:rPr lang="en-US" sz="1600" dirty="0"/>
            </a:br>
            <a:endParaRPr lang="en-US" sz="1600" dirty="0"/>
          </a:p>
          <a:p>
            <a:pPr algn="just"/>
            <a:r>
              <a:rPr lang="en-US" sz="1600" dirty="0"/>
              <a:t/>
            </a:r>
            <a:br>
              <a:rPr lang="en-US" sz="1600" dirty="0"/>
            </a:br>
            <a:r>
              <a:rPr lang="en-US" sz="1600" dirty="0"/>
              <a:t/>
            </a:r>
            <a:br>
              <a:rPr lang="en-US" sz="1600" dirty="0"/>
            </a:br>
            <a:endParaRPr lang="en-US" sz="1600" dirty="0"/>
          </a:p>
        </p:txBody>
      </p:sp>
      <p:sp>
        <p:nvSpPr>
          <p:cNvPr id="4" name="Slide Number Placeholder 3"/>
          <p:cNvSpPr>
            <a:spLocks noGrp="1"/>
          </p:cNvSpPr>
          <p:nvPr>
            <p:ph type="sldNum" sz="quarter" idx="12"/>
          </p:nvPr>
        </p:nvSpPr>
        <p:spPr/>
        <p:txBody>
          <a:bodyPr/>
          <a:lstStyle/>
          <a:p>
            <a:fld id="{05BA204F-4364-415F-9D65-FF2DC7C3AD91}"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534400" cy="3046988"/>
          </a:xfrm>
          <a:prstGeom prst="rect">
            <a:avLst/>
          </a:prstGeom>
        </p:spPr>
        <p:txBody>
          <a:bodyPr wrap="square">
            <a:spAutoFit/>
          </a:bodyPr>
          <a:lstStyle/>
          <a:p>
            <a:pPr algn="just"/>
            <a:r>
              <a:rPr lang="en-US" sz="2400" dirty="0" smtClean="0">
                <a:latin typeface="Times New Roman" pitchFamily="18" charset="0"/>
                <a:cs typeface="Times New Roman" pitchFamily="18" charset="0"/>
              </a:rPr>
              <a:t>17. If </a:t>
            </a:r>
            <a:r>
              <a:rPr lang="en-US" sz="2400" dirty="0">
                <a:latin typeface="Times New Roman" pitchFamily="18" charset="0"/>
                <a:cs typeface="Times New Roman" pitchFamily="18" charset="0"/>
              </a:rPr>
              <a:t>10 persons can cut 20 trees in 3 days by working 12 hours a day. Then, in how many days can 24 persons cut 32 trees by working 4 hours a day? </a:t>
            </a:r>
            <a:endParaRPr lang="en-US" sz="2400" dirty="0" smtClean="0">
              <a:latin typeface="Times New Roman" pitchFamily="18" charset="0"/>
              <a:cs typeface="Times New Roman" pitchFamily="18" charset="0"/>
            </a:endParaRPr>
          </a:p>
          <a:p>
            <a:pPr marL="514350" indent="-514350" algn="just">
              <a:buAutoNum type="alphaUcPeriod"/>
            </a:pPr>
            <a:r>
              <a:rPr lang="en-US" sz="2400" dirty="0" smtClean="0">
                <a:latin typeface="Times New Roman" pitchFamily="18" charset="0"/>
                <a:cs typeface="Times New Roman" pitchFamily="18" charset="0"/>
              </a:rPr>
              <a:t>6                  B. 5                    C. 7    	      D.8                  </a:t>
            </a:r>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SOL. A</a:t>
            </a:r>
          </a:p>
          <a:p>
            <a:pPr algn="just"/>
            <a:endParaRPr lang="en-US" sz="2400" i="1"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HOT (Higher Order Thinking) Question</a:t>
            </a:r>
            <a:endParaRPr lang="en-IN" sz="4000" dirty="0"/>
          </a:p>
        </p:txBody>
      </p:sp>
      <p:sp>
        <p:nvSpPr>
          <p:cNvPr id="4" name="Content Placeholder 3"/>
          <p:cNvSpPr>
            <a:spLocks noGrp="1"/>
          </p:cNvSpPr>
          <p:nvPr>
            <p:ph idx="1"/>
          </p:nvPr>
        </p:nvSpPr>
        <p:spPr/>
        <p:txBody>
          <a:bodyPr>
            <a:normAutofit/>
          </a:bodyPr>
          <a:lstStyle/>
          <a:p>
            <a:pPr marL="0" indent="0">
              <a:buNone/>
            </a:pPr>
            <a:r>
              <a:rPr lang="en-US" sz="2800" dirty="0">
                <a:solidFill>
                  <a:schemeClr val="tx1"/>
                </a:solidFill>
                <a:latin typeface="+mn-lt"/>
              </a:rPr>
              <a:t>A takes 16 days to finish a job alone, while B takes 8 days to finish the same job. What is the ratio of their efficiency and who is less efficient</a:t>
            </a:r>
            <a:r>
              <a:rPr lang="en-US" sz="2800" dirty="0" smtClean="0">
                <a:solidFill>
                  <a:schemeClr val="tx1"/>
                </a:solidFill>
                <a:latin typeface="+mn-lt"/>
              </a:rPr>
              <a:t>?</a:t>
            </a:r>
          </a:p>
          <a:p>
            <a:endParaRPr lang="en-IN" sz="2800" dirty="0">
              <a:solidFill>
                <a:schemeClr val="tx1"/>
              </a:solidFill>
              <a:latin typeface="+mn-lt"/>
            </a:endParaRPr>
          </a:p>
        </p:txBody>
      </p:sp>
      <p:sp>
        <p:nvSpPr>
          <p:cNvPr id="2" name="Slide Number Placeholder 1"/>
          <p:cNvSpPr>
            <a:spLocks noGrp="1"/>
          </p:cNvSpPr>
          <p:nvPr>
            <p:ph type="sldNum" sz="quarter" idx="12"/>
          </p:nvPr>
        </p:nvSpPr>
        <p:spPr/>
        <p:txBody>
          <a:bodyPr/>
          <a:lstStyle/>
          <a:p>
            <a:fld id="{05BA204F-4364-415F-9D65-FF2DC7C3AD91}" type="slidenum">
              <a:rPr lang="en-US" smtClean="0"/>
              <a:pPr/>
              <a:t>29</a:t>
            </a:fld>
            <a:endParaRPr lang="en-US"/>
          </a:p>
        </p:txBody>
      </p:sp>
    </p:spTree>
    <p:extLst>
      <p:ext uri="{BB962C8B-B14F-4D97-AF65-F5344CB8AC3E}">
        <p14:creationId xmlns:p14="http://schemas.microsoft.com/office/powerpoint/2010/main" val="1735590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600200"/>
          </a:xfrm>
        </p:spPr>
        <p:txBody>
          <a:bodyPr/>
          <a:lstStyle/>
          <a:p>
            <a:r>
              <a:rPr lang="en-US" dirty="0" smtClean="0"/>
              <a:t>One day work approach</a:t>
            </a:r>
            <a:endParaRPr lang="en-IN" dirty="0"/>
          </a:p>
        </p:txBody>
      </p:sp>
      <p:sp>
        <p:nvSpPr>
          <p:cNvPr id="3" name="Content Placeholder 2"/>
          <p:cNvSpPr>
            <a:spLocks noGrp="1"/>
          </p:cNvSpPr>
          <p:nvPr>
            <p:ph idx="1"/>
          </p:nvPr>
        </p:nvSpPr>
        <p:spPr>
          <a:xfrm>
            <a:off x="76200" y="1143000"/>
            <a:ext cx="8839200" cy="5334000"/>
          </a:xfrm>
        </p:spPr>
        <p:txBody>
          <a:bodyPr>
            <a:normAutofit fontScale="92500" lnSpcReduction="10000"/>
          </a:bodyPr>
          <a:lstStyle/>
          <a:p>
            <a:r>
              <a:rPr lang="en-US" dirty="0" smtClean="0">
                <a:solidFill>
                  <a:schemeClr val="tx1"/>
                </a:solidFill>
              </a:rPr>
              <a:t>If A can complete a work in ‘n’ days then the amount of work done by A in one day is given by ‘1/n’.</a:t>
            </a:r>
          </a:p>
          <a:p>
            <a:r>
              <a:rPr lang="en-US" dirty="0" smtClean="0">
                <a:solidFill>
                  <a:schemeClr val="tx1"/>
                </a:solidFill>
              </a:rPr>
              <a:t>In this approach, the total work to be done is considered as 1.</a:t>
            </a:r>
          </a:p>
          <a:p>
            <a:endParaRPr lang="en-US" dirty="0">
              <a:solidFill>
                <a:schemeClr val="tx1"/>
              </a:solidFill>
            </a:endParaRPr>
          </a:p>
          <a:p>
            <a:pPr marL="0" indent="0">
              <a:buNone/>
            </a:pPr>
            <a:r>
              <a:rPr lang="en-US" b="1" dirty="0" smtClean="0">
                <a:solidFill>
                  <a:schemeClr val="tx1"/>
                </a:solidFill>
              </a:rPr>
              <a:t>Example:</a:t>
            </a:r>
          </a:p>
          <a:p>
            <a:pPr marL="0" indent="0">
              <a:buNone/>
            </a:pPr>
            <a:r>
              <a:rPr lang="en-US" dirty="0" smtClean="0">
                <a:solidFill>
                  <a:schemeClr val="tx1"/>
                </a:solidFill>
              </a:rPr>
              <a:t>A alone can do a piece of work in 10 days and B alone can do the same work in 15 days. If they both are working together then in how many days, the work will get completed?</a:t>
            </a:r>
          </a:p>
          <a:p>
            <a:pPr marL="0" indent="0">
              <a:buNone/>
            </a:pPr>
            <a:endParaRPr lang="en-US" dirty="0" smtClean="0">
              <a:solidFill>
                <a:schemeClr val="tx1"/>
              </a:solidFill>
            </a:endParaRPr>
          </a:p>
          <a:p>
            <a:pPr marL="0" indent="0">
              <a:buNone/>
            </a:pPr>
            <a:r>
              <a:rPr lang="en-US" b="1" dirty="0" smtClean="0">
                <a:solidFill>
                  <a:schemeClr val="tx1"/>
                </a:solidFill>
              </a:rPr>
              <a:t>Solution:</a:t>
            </a:r>
            <a:r>
              <a:rPr lang="en-US" dirty="0" smtClean="0">
                <a:solidFill>
                  <a:schemeClr val="tx1"/>
                </a:solidFill>
              </a:rPr>
              <a:t> One day work of A = 1/10</a:t>
            </a:r>
          </a:p>
          <a:p>
            <a:pPr marL="0" indent="0">
              <a:buNone/>
            </a:pPr>
            <a:r>
              <a:rPr lang="en-US" dirty="0" smtClean="0">
                <a:solidFill>
                  <a:schemeClr val="tx1"/>
                </a:solidFill>
              </a:rPr>
              <a:t>One day work of B = 1/15</a:t>
            </a:r>
          </a:p>
          <a:p>
            <a:pPr marL="0" indent="0">
              <a:buNone/>
            </a:pPr>
            <a:r>
              <a:rPr lang="en-US" dirty="0" smtClean="0">
                <a:solidFill>
                  <a:schemeClr val="tx1"/>
                </a:solidFill>
              </a:rPr>
              <a:t>Combined one day work of A and B = 1/10 + 1/15 = 1/6</a:t>
            </a:r>
          </a:p>
          <a:p>
            <a:pPr marL="0" indent="0">
              <a:buNone/>
            </a:pPr>
            <a:r>
              <a:rPr lang="en-US" dirty="0" smtClean="0">
                <a:solidFill>
                  <a:schemeClr val="tx1"/>
                </a:solidFill>
              </a:rPr>
              <a:t>If A and B together can do 1/6 of total work in one day then they will complete 1 (total work) work in 6 days.</a:t>
            </a:r>
          </a:p>
        </p:txBody>
      </p:sp>
      <p:sp>
        <p:nvSpPr>
          <p:cNvPr id="4" name="Slide Number Placeholder 3"/>
          <p:cNvSpPr>
            <a:spLocks noGrp="1"/>
          </p:cNvSpPr>
          <p:nvPr>
            <p:ph type="sldNum" sz="quarter" idx="12"/>
          </p:nvPr>
        </p:nvSpPr>
        <p:spPr/>
        <p:txBody>
          <a:bodyPr/>
          <a:lstStyle/>
          <a:p>
            <a:fld id="{05BA204F-4364-415F-9D65-FF2DC7C3AD91}" type="slidenum">
              <a:rPr lang="en-US" smtClean="0"/>
              <a:pPr/>
              <a:t>3</a:t>
            </a:fld>
            <a:endParaRPr lang="en-US"/>
          </a:p>
        </p:txBody>
      </p:sp>
    </p:spTree>
    <p:extLst>
      <p:ext uri="{BB962C8B-B14F-4D97-AF65-F5344CB8AC3E}">
        <p14:creationId xmlns:p14="http://schemas.microsoft.com/office/powerpoint/2010/main" val="4045903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30</a:t>
            </a:fld>
            <a:endParaRPr lang="en-US"/>
          </a:p>
        </p:txBody>
      </p:sp>
      <p:sp>
        <p:nvSpPr>
          <p:cNvPr id="5" name="Rectangle 4"/>
          <p:cNvSpPr/>
          <p:nvPr/>
        </p:nvSpPr>
        <p:spPr>
          <a:xfrm>
            <a:off x="533400" y="457200"/>
            <a:ext cx="8077200" cy="4832092"/>
          </a:xfrm>
          <a:prstGeom prst="rect">
            <a:avLst/>
          </a:prstGeom>
        </p:spPr>
        <p:txBody>
          <a:bodyPr wrap="square">
            <a:spAutoFit/>
          </a:bodyPr>
          <a:lstStyle/>
          <a:p>
            <a:r>
              <a:rPr lang="en-US" sz="2800" dirty="0"/>
              <a:t>In the beginning, Ram works at a rate such that he can finish a piece of work in 24 </a:t>
            </a:r>
            <a:r>
              <a:rPr lang="en-US" sz="2800" dirty="0" err="1"/>
              <a:t>hrs</a:t>
            </a:r>
            <a:r>
              <a:rPr lang="en-US" sz="2800" dirty="0"/>
              <a:t>, but he only works at this rate for 16 hrs. After that, he works at a rate such that he can do the whole work in 18 hrs. If Ram is to finish this work at a stretch, how many hours will he take to finish this work?</a:t>
            </a:r>
            <a:br>
              <a:rPr lang="en-US" sz="2800" dirty="0"/>
            </a:br>
            <a:r>
              <a:rPr lang="en-US" sz="2800" dirty="0"/>
              <a:t>1) 12 </a:t>
            </a:r>
            <a:r>
              <a:rPr lang="en-US" sz="2800" dirty="0" err="1"/>
              <a:t>hrs</a:t>
            </a:r>
            <a:r>
              <a:rPr lang="en-US" sz="2800" dirty="0"/>
              <a:t/>
            </a:r>
            <a:br>
              <a:rPr lang="en-US" sz="2800" dirty="0"/>
            </a:br>
            <a:r>
              <a:rPr lang="en-US" sz="2800" dirty="0"/>
              <a:t>2) 18 </a:t>
            </a:r>
            <a:r>
              <a:rPr lang="en-US" sz="2800" dirty="0" err="1"/>
              <a:t>hrs</a:t>
            </a:r>
            <a:r>
              <a:rPr lang="en-US" sz="2800" dirty="0"/>
              <a:t/>
            </a:r>
            <a:br>
              <a:rPr lang="en-US" sz="2800" dirty="0"/>
            </a:br>
            <a:r>
              <a:rPr lang="en-US" sz="2800" dirty="0"/>
              <a:t>3) 11½ </a:t>
            </a:r>
            <a:r>
              <a:rPr lang="en-US" sz="2800" dirty="0" err="1"/>
              <a:t>hrs</a:t>
            </a:r>
            <a:r>
              <a:rPr lang="en-US" sz="2800" dirty="0"/>
              <a:t/>
            </a:r>
            <a:br>
              <a:rPr lang="en-US" sz="2800" dirty="0"/>
            </a:br>
            <a:r>
              <a:rPr lang="en-US" sz="2800" dirty="0"/>
              <a:t>4) 15 </a:t>
            </a:r>
            <a:r>
              <a:rPr lang="en-US" sz="2800" dirty="0" err="1"/>
              <a:t>hrs</a:t>
            </a:r>
            <a:r>
              <a:rPr lang="en-US" sz="2800" dirty="0"/>
              <a:t/>
            </a:r>
            <a:br>
              <a:rPr lang="en-US" sz="2800" dirty="0"/>
            </a:br>
            <a:r>
              <a:rPr lang="en-US" sz="2800" dirty="0"/>
              <a:t>5) 22 </a:t>
            </a:r>
            <a:r>
              <a:rPr lang="en-US" sz="2800" dirty="0" err="1"/>
              <a:t>hrs</a:t>
            </a:r>
            <a:endParaRPr lang="en-IN" sz="2800" dirty="0"/>
          </a:p>
        </p:txBody>
      </p:sp>
    </p:spTree>
    <p:extLst>
      <p:ext uri="{BB962C8B-B14F-4D97-AF65-F5344CB8AC3E}">
        <p14:creationId xmlns:p14="http://schemas.microsoft.com/office/powerpoint/2010/main" val="3049856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31</a:t>
            </a:fld>
            <a:endParaRPr lang="en-US"/>
          </a:p>
        </p:txBody>
      </p:sp>
      <p:sp>
        <p:nvSpPr>
          <p:cNvPr id="3" name="Rectangle 2"/>
          <p:cNvSpPr/>
          <p:nvPr/>
        </p:nvSpPr>
        <p:spPr>
          <a:xfrm>
            <a:off x="457200" y="228600"/>
            <a:ext cx="8229600" cy="5016758"/>
          </a:xfrm>
          <a:prstGeom prst="rect">
            <a:avLst/>
          </a:prstGeom>
        </p:spPr>
        <p:txBody>
          <a:bodyPr wrap="square">
            <a:spAutoFit/>
          </a:bodyPr>
          <a:lstStyle/>
          <a:p>
            <a:r>
              <a:rPr lang="en-US" sz="3200" dirty="0" smtClean="0"/>
              <a:t>A </a:t>
            </a:r>
            <a:r>
              <a:rPr lang="en-US" sz="3200" dirty="0"/>
              <a:t>can do a piece of work in 10 days, and B can do the same work in 20 days. With the help of C, they finished the work in 4 days. C can do the work in how many days, working alone?</a:t>
            </a:r>
            <a:br>
              <a:rPr lang="en-US" sz="3200" dirty="0"/>
            </a:br>
            <a:r>
              <a:rPr lang="en-US" sz="3200" dirty="0"/>
              <a:t>1. 5 days</a:t>
            </a:r>
            <a:br>
              <a:rPr lang="en-US" sz="3200" dirty="0"/>
            </a:br>
            <a:r>
              <a:rPr lang="en-US" sz="3200" dirty="0"/>
              <a:t>2. 10 days</a:t>
            </a:r>
            <a:br>
              <a:rPr lang="en-US" sz="3200" dirty="0"/>
            </a:br>
            <a:r>
              <a:rPr lang="en-US" sz="3200" dirty="0"/>
              <a:t>3. 15 days</a:t>
            </a:r>
            <a:br>
              <a:rPr lang="en-US" sz="3200" dirty="0"/>
            </a:br>
            <a:r>
              <a:rPr lang="en-US" sz="3200" dirty="0"/>
              <a:t>4. 20 days</a:t>
            </a:r>
            <a:br>
              <a:rPr lang="en-US" sz="3200" dirty="0"/>
            </a:br>
            <a:r>
              <a:rPr lang="en-US" sz="3200" dirty="0"/>
              <a:t>5. 25 days</a:t>
            </a:r>
            <a:endParaRPr lang="en-IN" sz="3200" dirty="0"/>
          </a:p>
        </p:txBody>
      </p:sp>
    </p:spTree>
    <p:extLst>
      <p:ext uri="{BB962C8B-B14F-4D97-AF65-F5344CB8AC3E}">
        <p14:creationId xmlns:p14="http://schemas.microsoft.com/office/powerpoint/2010/main" val="3158163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32</a:t>
            </a:fld>
            <a:endParaRPr lang="en-US"/>
          </a:p>
        </p:txBody>
      </p:sp>
      <p:sp>
        <p:nvSpPr>
          <p:cNvPr id="3" name="Rectangle 2"/>
          <p:cNvSpPr/>
          <p:nvPr/>
        </p:nvSpPr>
        <p:spPr>
          <a:xfrm>
            <a:off x="381000" y="228600"/>
            <a:ext cx="8458200" cy="3970318"/>
          </a:xfrm>
          <a:prstGeom prst="rect">
            <a:avLst/>
          </a:prstGeom>
        </p:spPr>
        <p:txBody>
          <a:bodyPr wrap="square">
            <a:spAutoFit/>
          </a:bodyPr>
          <a:lstStyle/>
          <a:p>
            <a:r>
              <a:rPr lang="en-US" sz="2800" dirty="0" smtClean="0"/>
              <a:t>A </a:t>
            </a:r>
            <a:r>
              <a:rPr lang="en-US" sz="2800" dirty="0"/>
              <a:t>can do a piece of work in 12 days. B can do this work in 16 days. A started the work alone. After how many days should B join him, so that the work is finished in 9 days?</a:t>
            </a:r>
            <a:br>
              <a:rPr lang="en-US" sz="2800" dirty="0"/>
            </a:br>
            <a:r>
              <a:rPr lang="en-US" sz="2800" dirty="0"/>
              <a:t>1. 2 days</a:t>
            </a:r>
            <a:br>
              <a:rPr lang="en-US" sz="2800" dirty="0"/>
            </a:br>
            <a:r>
              <a:rPr lang="en-US" sz="2800" dirty="0"/>
              <a:t>2. 3 days</a:t>
            </a:r>
            <a:br>
              <a:rPr lang="en-US" sz="2800" dirty="0"/>
            </a:br>
            <a:r>
              <a:rPr lang="en-US" sz="2800" dirty="0"/>
              <a:t>3. 4 days</a:t>
            </a:r>
            <a:br>
              <a:rPr lang="en-US" sz="2800" dirty="0"/>
            </a:br>
            <a:r>
              <a:rPr lang="en-US" sz="2800" dirty="0"/>
              <a:t>4. 5 days</a:t>
            </a:r>
            <a:br>
              <a:rPr lang="en-US" sz="2800" dirty="0"/>
            </a:br>
            <a:r>
              <a:rPr lang="en-US" sz="2800" dirty="0"/>
              <a:t>5. 1 days</a:t>
            </a:r>
            <a:endParaRPr lang="en-IN" sz="2800" dirty="0"/>
          </a:p>
        </p:txBody>
      </p:sp>
    </p:spTree>
    <p:extLst>
      <p:ext uri="{BB962C8B-B14F-4D97-AF65-F5344CB8AC3E}">
        <p14:creationId xmlns:p14="http://schemas.microsoft.com/office/powerpoint/2010/main" val="705220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33</a:t>
            </a:fld>
            <a:endParaRPr lang="en-US"/>
          </a:p>
        </p:txBody>
      </p:sp>
      <p:sp>
        <p:nvSpPr>
          <p:cNvPr id="3" name="Rectangle 2"/>
          <p:cNvSpPr/>
          <p:nvPr/>
        </p:nvSpPr>
        <p:spPr>
          <a:xfrm>
            <a:off x="381000" y="152400"/>
            <a:ext cx="8153400" cy="3539430"/>
          </a:xfrm>
          <a:prstGeom prst="rect">
            <a:avLst/>
          </a:prstGeom>
        </p:spPr>
        <p:txBody>
          <a:bodyPr wrap="square">
            <a:spAutoFit/>
          </a:bodyPr>
          <a:lstStyle/>
          <a:p>
            <a:r>
              <a:rPr lang="en-US" sz="2800" dirty="0" smtClean="0"/>
              <a:t>A </a:t>
            </a:r>
            <a:r>
              <a:rPr lang="en-US" sz="2800" dirty="0"/>
              <a:t>and B can do a piece of work in 4 days, while C and D can do the same work in 12 days. In how many days will A, B, C and D do it together?</a:t>
            </a:r>
            <a:br>
              <a:rPr lang="en-US" sz="2800" dirty="0"/>
            </a:br>
            <a:r>
              <a:rPr lang="en-US" sz="2800" dirty="0"/>
              <a:t>1. 12 days</a:t>
            </a:r>
            <a:br>
              <a:rPr lang="en-US" sz="2800" dirty="0"/>
            </a:br>
            <a:r>
              <a:rPr lang="en-US" sz="2800" dirty="0"/>
              <a:t>2. 4 days</a:t>
            </a:r>
            <a:br>
              <a:rPr lang="en-US" sz="2800" dirty="0"/>
            </a:br>
            <a:r>
              <a:rPr lang="en-US" sz="2800" dirty="0"/>
              <a:t>3. 3 days</a:t>
            </a:r>
            <a:br>
              <a:rPr lang="en-US" sz="2800" dirty="0"/>
            </a:br>
            <a:r>
              <a:rPr lang="en-US" sz="2800" dirty="0"/>
              <a:t>4. 2 days</a:t>
            </a:r>
            <a:br>
              <a:rPr lang="en-US" sz="2800" dirty="0"/>
            </a:br>
            <a:r>
              <a:rPr lang="en-US" sz="2800" dirty="0"/>
              <a:t>5. None of these</a:t>
            </a:r>
            <a:endParaRPr lang="en-IN" sz="2800" dirty="0"/>
          </a:p>
        </p:txBody>
      </p:sp>
    </p:spTree>
    <p:extLst>
      <p:ext uri="{BB962C8B-B14F-4D97-AF65-F5344CB8AC3E}">
        <p14:creationId xmlns:p14="http://schemas.microsoft.com/office/powerpoint/2010/main" val="32467251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34</a:t>
            </a:fld>
            <a:endParaRPr lang="en-US"/>
          </a:p>
        </p:txBody>
      </p:sp>
      <p:sp>
        <p:nvSpPr>
          <p:cNvPr id="3" name="Rectangle 2"/>
          <p:cNvSpPr/>
          <p:nvPr/>
        </p:nvSpPr>
        <p:spPr>
          <a:xfrm>
            <a:off x="457200" y="228600"/>
            <a:ext cx="8382000" cy="3970318"/>
          </a:xfrm>
          <a:prstGeom prst="rect">
            <a:avLst/>
          </a:prstGeom>
        </p:spPr>
        <p:txBody>
          <a:bodyPr wrap="square">
            <a:spAutoFit/>
          </a:bodyPr>
          <a:lstStyle/>
          <a:p>
            <a:r>
              <a:rPr lang="en-US" sz="2800" dirty="0" smtClean="0"/>
              <a:t>A </a:t>
            </a:r>
            <a:r>
              <a:rPr lang="en-US" sz="2800" dirty="0"/>
              <a:t>and B can do a piece of work in 40 days, B and C can do it in 120 days. If B alone can do it in 180 </a:t>
            </a:r>
            <a:r>
              <a:rPr lang="en-US" sz="2800" dirty="0" err="1"/>
              <a:t>daysa</a:t>
            </a:r>
            <a:r>
              <a:rPr lang="en-US" sz="2800" dirty="0"/>
              <a:t>, in how many days will A and C do it together?</a:t>
            </a:r>
            <a:br>
              <a:rPr lang="en-US" sz="2800" dirty="0"/>
            </a:br>
            <a:r>
              <a:rPr lang="en-US" sz="2800" dirty="0"/>
              <a:t>1. 45 days</a:t>
            </a:r>
            <a:br>
              <a:rPr lang="en-US" sz="2800" dirty="0"/>
            </a:br>
            <a:r>
              <a:rPr lang="en-US" sz="2800" dirty="0"/>
              <a:t>2. 22.5 days</a:t>
            </a:r>
            <a:br>
              <a:rPr lang="en-US" sz="2800" dirty="0"/>
            </a:br>
            <a:r>
              <a:rPr lang="en-US" sz="2800" dirty="0"/>
              <a:t>3. 25 days</a:t>
            </a:r>
            <a:br>
              <a:rPr lang="en-US" sz="2800" dirty="0"/>
            </a:br>
            <a:r>
              <a:rPr lang="en-US" sz="2800" dirty="0"/>
              <a:t>4. 18 days</a:t>
            </a:r>
            <a:br>
              <a:rPr lang="en-US" sz="2800" dirty="0"/>
            </a:br>
            <a:r>
              <a:rPr lang="en-US" sz="2800" dirty="0"/>
              <a:t>5. 12 days</a:t>
            </a:r>
            <a:endParaRPr lang="en-IN" sz="2800" dirty="0"/>
          </a:p>
        </p:txBody>
      </p:sp>
    </p:spTree>
    <p:extLst>
      <p:ext uri="{BB962C8B-B14F-4D97-AF65-F5344CB8AC3E}">
        <p14:creationId xmlns:p14="http://schemas.microsoft.com/office/powerpoint/2010/main" val="2948347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35</a:t>
            </a:fld>
            <a:endParaRPr lang="en-US"/>
          </a:p>
        </p:txBody>
      </p:sp>
      <p:sp>
        <p:nvSpPr>
          <p:cNvPr id="3" name="Rectangle 2"/>
          <p:cNvSpPr/>
          <p:nvPr/>
        </p:nvSpPr>
        <p:spPr>
          <a:xfrm>
            <a:off x="381000" y="304800"/>
            <a:ext cx="8458200" cy="3539430"/>
          </a:xfrm>
          <a:prstGeom prst="rect">
            <a:avLst/>
          </a:prstGeom>
        </p:spPr>
        <p:txBody>
          <a:bodyPr wrap="square">
            <a:spAutoFit/>
          </a:bodyPr>
          <a:lstStyle/>
          <a:p>
            <a:r>
              <a:rPr lang="en-US" sz="2800" dirty="0" smtClean="0"/>
              <a:t>A</a:t>
            </a:r>
            <a:r>
              <a:rPr lang="en-US" sz="2800" dirty="0"/>
              <a:t>, B, C, and D can do a piece of work in 20 days. If A and B can do it together in 50 days, and C alone in 60 days, find the time in which D alone can do it.</a:t>
            </a:r>
            <a:br>
              <a:rPr lang="en-US" sz="2800" dirty="0"/>
            </a:br>
            <a:r>
              <a:rPr lang="en-US" sz="2800" dirty="0"/>
              <a:t>1. 120 days</a:t>
            </a:r>
            <a:br>
              <a:rPr lang="en-US" sz="2800" dirty="0"/>
            </a:br>
            <a:r>
              <a:rPr lang="en-US" sz="2800" dirty="0"/>
              <a:t>2. 200 days</a:t>
            </a:r>
            <a:br>
              <a:rPr lang="en-US" sz="2800" dirty="0"/>
            </a:br>
            <a:r>
              <a:rPr lang="en-US" sz="2800" dirty="0"/>
              <a:t>3. 150 days</a:t>
            </a:r>
            <a:br>
              <a:rPr lang="en-US" sz="2800" dirty="0"/>
            </a:br>
            <a:r>
              <a:rPr lang="en-US" sz="2800" dirty="0"/>
              <a:t>4. 90 days</a:t>
            </a:r>
            <a:br>
              <a:rPr lang="en-US" sz="2800" dirty="0"/>
            </a:br>
            <a:r>
              <a:rPr lang="en-US" sz="2800" dirty="0"/>
              <a:t>5. 75 days</a:t>
            </a:r>
            <a:endParaRPr lang="en-IN" sz="2800" dirty="0"/>
          </a:p>
        </p:txBody>
      </p:sp>
    </p:spTree>
    <p:extLst>
      <p:ext uri="{BB962C8B-B14F-4D97-AF65-F5344CB8AC3E}">
        <p14:creationId xmlns:p14="http://schemas.microsoft.com/office/powerpoint/2010/main" val="4350794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36</a:t>
            </a:fld>
            <a:endParaRPr lang="en-US"/>
          </a:p>
        </p:txBody>
      </p:sp>
      <p:sp>
        <p:nvSpPr>
          <p:cNvPr id="3" name="Rectangle 2"/>
          <p:cNvSpPr/>
          <p:nvPr/>
        </p:nvSpPr>
        <p:spPr>
          <a:xfrm>
            <a:off x="304800" y="289679"/>
            <a:ext cx="8686800" cy="4401205"/>
          </a:xfrm>
          <a:prstGeom prst="rect">
            <a:avLst/>
          </a:prstGeom>
        </p:spPr>
        <p:txBody>
          <a:bodyPr wrap="square">
            <a:spAutoFit/>
          </a:bodyPr>
          <a:lstStyle/>
          <a:p>
            <a:r>
              <a:rPr lang="en-US" sz="2800" dirty="0" err="1" smtClean="0"/>
              <a:t>Daku</a:t>
            </a:r>
            <a:r>
              <a:rPr lang="en-US" sz="2800" dirty="0" smtClean="0"/>
              <a:t> </a:t>
            </a:r>
            <a:r>
              <a:rPr lang="en-US" sz="2800" dirty="0"/>
              <a:t>and </a:t>
            </a:r>
            <a:r>
              <a:rPr lang="en-US" sz="2800" dirty="0" err="1"/>
              <a:t>Tamatar</a:t>
            </a:r>
            <a:r>
              <a:rPr lang="en-US" sz="2800" dirty="0"/>
              <a:t> can do a piece of work in 70 and 60 days respectively. They began the work together, but </a:t>
            </a:r>
            <a:r>
              <a:rPr lang="en-US" sz="2800" dirty="0" err="1"/>
              <a:t>Daku</a:t>
            </a:r>
            <a:r>
              <a:rPr lang="en-US" sz="2800" dirty="0"/>
              <a:t> leaves after some days and </a:t>
            </a:r>
            <a:r>
              <a:rPr lang="en-US" sz="2800" dirty="0" err="1"/>
              <a:t>Tamatar</a:t>
            </a:r>
            <a:r>
              <a:rPr lang="en-US" sz="2800" dirty="0"/>
              <a:t> finished the remaining work in 47 days. After how many days did </a:t>
            </a:r>
            <a:r>
              <a:rPr lang="en-US" sz="2800" dirty="0" err="1"/>
              <a:t>Daku</a:t>
            </a:r>
            <a:r>
              <a:rPr lang="en-US" sz="2800" dirty="0"/>
              <a:t> leave?</a:t>
            </a:r>
            <a:br>
              <a:rPr lang="en-US" sz="2800" dirty="0"/>
            </a:br>
            <a:r>
              <a:rPr lang="en-US" sz="2800" dirty="0"/>
              <a:t>1. 14 days</a:t>
            </a:r>
            <a:br>
              <a:rPr lang="en-US" sz="2800" dirty="0"/>
            </a:br>
            <a:r>
              <a:rPr lang="en-US" sz="2800" dirty="0"/>
              <a:t>2. 16 days</a:t>
            </a:r>
            <a:br>
              <a:rPr lang="en-US" sz="2800" dirty="0"/>
            </a:br>
            <a:r>
              <a:rPr lang="en-US" sz="2800" dirty="0"/>
              <a:t>3. 18 days</a:t>
            </a:r>
            <a:br>
              <a:rPr lang="en-US" sz="2800" dirty="0"/>
            </a:br>
            <a:r>
              <a:rPr lang="en-US" sz="2800" dirty="0"/>
              <a:t>4. 10 days</a:t>
            </a:r>
            <a:br>
              <a:rPr lang="en-US" sz="2800" dirty="0"/>
            </a:br>
            <a:r>
              <a:rPr lang="en-US" sz="2800" dirty="0"/>
              <a:t>5. 7 days</a:t>
            </a:r>
            <a:endParaRPr lang="en-IN" sz="2800" dirty="0"/>
          </a:p>
        </p:txBody>
      </p:sp>
    </p:spTree>
    <p:extLst>
      <p:ext uri="{BB962C8B-B14F-4D97-AF65-F5344CB8AC3E}">
        <p14:creationId xmlns:p14="http://schemas.microsoft.com/office/powerpoint/2010/main" val="3625820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37</a:t>
            </a:fld>
            <a:endParaRPr lang="en-US"/>
          </a:p>
        </p:txBody>
      </p:sp>
      <p:sp>
        <p:nvSpPr>
          <p:cNvPr id="3" name="Rectangle 2"/>
          <p:cNvSpPr/>
          <p:nvPr/>
        </p:nvSpPr>
        <p:spPr>
          <a:xfrm>
            <a:off x="457200" y="228600"/>
            <a:ext cx="8534400" cy="2246769"/>
          </a:xfrm>
          <a:prstGeom prst="rect">
            <a:avLst/>
          </a:prstGeom>
        </p:spPr>
        <p:txBody>
          <a:bodyPr wrap="square">
            <a:spAutoFit/>
          </a:bodyPr>
          <a:lstStyle/>
          <a:p>
            <a:r>
              <a:rPr lang="en-US" sz="2800" dirty="0" smtClean="0"/>
              <a:t>Ajay </a:t>
            </a:r>
            <a:r>
              <a:rPr lang="en-US" sz="2800" dirty="0"/>
              <a:t>and Vijay undertake to do a piece of work for </a:t>
            </a:r>
            <a:r>
              <a:rPr lang="en-US" sz="2800" dirty="0" err="1"/>
              <a:t>Rs</a:t>
            </a:r>
            <a:r>
              <a:rPr lang="en-US" sz="2800" dirty="0"/>
              <a:t>. 480. Ajay alone can do it in 75 days while Vijay alone can do it in 40 days. With the help of </a:t>
            </a:r>
            <a:r>
              <a:rPr lang="en-US" sz="2800" dirty="0" err="1"/>
              <a:t>Pradeep</a:t>
            </a:r>
            <a:r>
              <a:rPr lang="en-US" sz="2800" dirty="0"/>
              <a:t>, they finish the work in 25 days. How much should </a:t>
            </a:r>
            <a:r>
              <a:rPr lang="en-US" sz="2800" dirty="0" err="1"/>
              <a:t>Pradeep</a:t>
            </a:r>
            <a:r>
              <a:rPr lang="en-US" sz="2800" dirty="0"/>
              <a:t> get for his work?</a:t>
            </a:r>
            <a:endParaRPr lang="en-IN" sz="2800" dirty="0"/>
          </a:p>
        </p:txBody>
      </p:sp>
    </p:spTree>
    <p:extLst>
      <p:ext uri="{BB962C8B-B14F-4D97-AF65-F5344CB8AC3E}">
        <p14:creationId xmlns:p14="http://schemas.microsoft.com/office/powerpoint/2010/main" val="1005982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38</a:t>
            </a:fld>
            <a:endParaRPr lang="en-US"/>
          </a:p>
        </p:txBody>
      </p:sp>
      <p:sp>
        <p:nvSpPr>
          <p:cNvPr id="3" name="Rectangle 2"/>
          <p:cNvSpPr/>
          <p:nvPr/>
        </p:nvSpPr>
        <p:spPr>
          <a:xfrm>
            <a:off x="381000" y="304800"/>
            <a:ext cx="8229600" cy="2246769"/>
          </a:xfrm>
          <a:prstGeom prst="rect">
            <a:avLst/>
          </a:prstGeom>
        </p:spPr>
        <p:txBody>
          <a:bodyPr wrap="square">
            <a:spAutoFit/>
          </a:bodyPr>
          <a:lstStyle/>
          <a:p>
            <a:r>
              <a:rPr lang="en-US" sz="2800" dirty="0"/>
              <a:t>6 women can complete a piece of work in 10 days, whereas 10 children alone take 15 days to complete the same piece of work. How many days will 6 women and 10 children together take to complete the piece of work?</a:t>
            </a:r>
            <a:endParaRPr lang="en-IN" sz="2800" dirty="0"/>
          </a:p>
        </p:txBody>
      </p:sp>
    </p:spTree>
    <p:extLst>
      <p:ext uri="{BB962C8B-B14F-4D97-AF65-F5344CB8AC3E}">
        <p14:creationId xmlns:p14="http://schemas.microsoft.com/office/powerpoint/2010/main" val="9234679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39</a:t>
            </a:fld>
            <a:endParaRPr lang="en-US"/>
          </a:p>
        </p:txBody>
      </p:sp>
      <p:sp>
        <p:nvSpPr>
          <p:cNvPr id="3" name="Rectangle 2"/>
          <p:cNvSpPr/>
          <p:nvPr/>
        </p:nvSpPr>
        <p:spPr>
          <a:xfrm>
            <a:off x="304800" y="152400"/>
            <a:ext cx="8534400" cy="1815882"/>
          </a:xfrm>
          <a:prstGeom prst="rect">
            <a:avLst/>
          </a:prstGeom>
        </p:spPr>
        <p:txBody>
          <a:bodyPr wrap="square">
            <a:spAutoFit/>
          </a:bodyPr>
          <a:lstStyle/>
          <a:p>
            <a:r>
              <a:rPr lang="en-US" sz="2800" dirty="0"/>
              <a:t>18 women can complete a work in 12 days and 12 men can complete the same work in 9 days. In how many days will 8 men and 8 women complete that work?</a:t>
            </a:r>
            <a:endParaRPr lang="en-IN" sz="2800" dirty="0"/>
          </a:p>
        </p:txBody>
      </p:sp>
    </p:spTree>
    <p:extLst>
      <p:ext uri="{BB962C8B-B14F-4D97-AF65-F5344CB8AC3E}">
        <p14:creationId xmlns:p14="http://schemas.microsoft.com/office/powerpoint/2010/main" val="770430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838200"/>
          </a:xfrm>
        </p:spPr>
        <p:txBody>
          <a:bodyPr/>
          <a:lstStyle/>
          <a:p>
            <a:r>
              <a:rPr lang="en-US" sz="3200" b="1" dirty="0" smtClean="0">
                <a:latin typeface="Times New Roman" pitchFamily="18" charset="0"/>
                <a:cs typeface="Times New Roman" pitchFamily="18" charset="0"/>
              </a:rPr>
              <a:t>LCM Method to Solve Problems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382000" cy="3777622"/>
          </a:xfrm>
        </p:spPr>
        <p:txBody>
          <a:bodyPr>
            <a:noAutofit/>
          </a:bodyPr>
          <a:lstStyle/>
          <a:p>
            <a:r>
              <a:rPr lang="en-US" sz="2600" dirty="0" smtClean="0">
                <a:solidFill>
                  <a:schemeClr val="tx1"/>
                </a:solidFill>
                <a:latin typeface="Times New Roman" pitchFamily="18" charset="0"/>
                <a:cs typeface="Times New Roman" pitchFamily="18" charset="0"/>
              </a:rPr>
              <a:t>Here we take the LCM of time taken by the members to do the complete work</a:t>
            </a:r>
          </a:p>
          <a:p>
            <a:r>
              <a:rPr lang="en-US" sz="2600" dirty="0" smtClean="0">
                <a:solidFill>
                  <a:schemeClr val="tx1"/>
                </a:solidFill>
                <a:latin typeface="Times New Roman" pitchFamily="18" charset="0"/>
                <a:cs typeface="Times New Roman" pitchFamily="18" charset="0"/>
              </a:rPr>
              <a:t>That LCM will behave as a value of total work </a:t>
            </a:r>
          </a:p>
          <a:p>
            <a:r>
              <a:rPr lang="en-US" sz="2600" dirty="0" smtClean="0">
                <a:solidFill>
                  <a:schemeClr val="tx1"/>
                </a:solidFill>
                <a:latin typeface="Times New Roman" pitchFamily="18" charset="0"/>
                <a:cs typeface="Times New Roman" pitchFamily="18" charset="0"/>
              </a:rPr>
              <a:t>Total Work = LCM</a:t>
            </a:r>
          </a:p>
          <a:p>
            <a:r>
              <a:rPr lang="en-US" sz="2600" dirty="0" smtClean="0">
                <a:solidFill>
                  <a:schemeClr val="tx1"/>
                </a:solidFill>
                <a:latin typeface="Times New Roman" pitchFamily="18" charset="0"/>
                <a:cs typeface="Times New Roman" pitchFamily="18" charset="0"/>
              </a:rPr>
              <a:t>Total Work = No of days * work done in 1 day (per unit time)</a:t>
            </a:r>
          </a:p>
          <a:p>
            <a:r>
              <a:rPr lang="en-US" sz="2600" dirty="0" smtClean="0">
                <a:solidFill>
                  <a:schemeClr val="tx1"/>
                </a:solidFill>
                <a:latin typeface="Times New Roman" pitchFamily="18" charset="0"/>
                <a:cs typeface="Times New Roman" pitchFamily="18" charset="0"/>
              </a:rPr>
              <a:t>Thus, No of days = LCM/Efficiency </a:t>
            </a:r>
          </a:p>
          <a:p>
            <a:pPr>
              <a:buNone/>
            </a:pPr>
            <a:r>
              <a:rPr lang="en-US" sz="2600" dirty="0">
                <a:solidFill>
                  <a:schemeClr val="tx1"/>
                </a:solidFill>
                <a:latin typeface="Times New Roman" pitchFamily="18" charset="0"/>
                <a:cs typeface="Times New Roman" pitchFamily="18" charset="0"/>
              </a:rPr>
              <a:t>w</a:t>
            </a:r>
            <a:r>
              <a:rPr lang="en-US" sz="2600" dirty="0" smtClean="0">
                <a:solidFill>
                  <a:schemeClr val="tx1"/>
                </a:solidFill>
                <a:latin typeface="Times New Roman" pitchFamily="18" charset="0"/>
                <a:cs typeface="Times New Roman" pitchFamily="18" charset="0"/>
              </a:rPr>
              <a:t>here efficiency = work done in per unit time</a:t>
            </a:r>
            <a:endParaRPr lang="en-US" sz="26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5BA204F-4364-415F-9D65-FF2DC7C3AD91}"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40</a:t>
            </a:fld>
            <a:endParaRPr lang="en-US"/>
          </a:p>
        </p:txBody>
      </p:sp>
      <p:sp>
        <p:nvSpPr>
          <p:cNvPr id="3" name="Rectangle 2"/>
          <p:cNvSpPr/>
          <p:nvPr/>
        </p:nvSpPr>
        <p:spPr>
          <a:xfrm>
            <a:off x="304800" y="228600"/>
            <a:ext cx="8229600" cy="1815882"/>
          </a:xfrm>
          <a:prstGeom prst="rect">
            <a:avLst/>
          </a:prstGeom>
        </p:spPr>
        <p:txBody>
          <a:bodyPr wrap="square">
            <a:spAutoFit/>
          </a:bodyPr>
          <a:lstStyle/>
          <a:p>
            <a:r>
              <a:rPr lang="en-US" sz="2800" dirty="0"/>
              <a:t>4 girls can do a piece of work in 8 days, same work 3 boys can do in 9 days, 7 men in 2 days and 5 women in 4 days. Who among them have the minimum capacity of work?</a:t>
            </a:r>
            <a:endParaRPr lang="en-IN" sz="2800" dirty="0"/>
          </a:p>
        </p:txBody>
      </p:sp>
    </p:spTree>
    <p:extLst>
      <p:ext uri="{BB962C8B-B14F-4D97-AF65-F5344CB8AC3E}">
        <p14:creationId xmlns:p14="http://schemas.microsoft.com/office/powerpoint/2010/main" val="35392150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41</a:t>
            </a:fld>
            <a:endParaRPr lang="en-US"/>
          </a:p>
        </p:txBody>
      </p:sp>
      <p:sp>
        <p:nvSpPr>
          <p:cNvPr id="3" name="Rectangle 2"/>
          <p:cNvSpPr/>
          <p:nvPr/>
        </p:nvSpPr>
        <p:spPr>
          <a:xfrm>
            <a:off x="381000" y="228600"/>
            <a:ext cx="8382000" cy="2246769"/>
          </a:xfrm>
          <a:prstGeom prst="rect">
            <a:avLst/>
          </a:prstGeom>
        </p:spPr>
        <p:txBody>
          <a:bodyPr wrap="square">
            <a:spAutoFit/>
          </a:bodyPr>
          <a:lstStyle/>
          <a:p>
            <a:r>
              <a:rPr lang="en-US" sz="2800" dirty="0"/>
              <a:t>The hourly wages of a mason have increased by 25%. Since the increase, the number of hours he works daily has reduced by 16%. If he was earning </a:t>
            </a:r>
            <a:r>
              <a:rPr lang="en-US" sz="2800" dirty="0" err="1"/>
              <a:t>Rs</a:t>
            </a:r>
            <a:r>
              <a:rPr lang="en-US" sz="2800" dirty="0"/>
              <a:t>. 120 per day before the increase, how much (in </a:t>
            </a:r>
            <a:r>
              <a:rPr lang="en-US" sz="2800" dirty="0" err="1"/>
              <a:t>Rs</a:t>
            </a:r>
            <a:r>
              <a:rPr lang="en-US" sz="2800" dirty="0"/>
              <a:t>.) is he earning now?</a:t>
            </a:r>
            <a:endParaRPr lang="en-IN" sz="2800" dirty="0"/>
          </a:p>
        </p:txBody>
      </p:sp>
    </p:spTree>
    <p:extLst>
      <p:ext uri="{BB962C8B-B14F-4D97-AF65-F5344CB8AC3E}">
        <p14:creationId xmlns:p14="http://schemas.microsoft.com/office/powerpoint/2010/main" val="20177784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42</a:t>
            </a:fld>
            <a:endParaRPr lang="en-US"/>
          </a:p>
        </p:txBody>
      </p:sp>
      <p:sp>
        <p:nvSpPr>
          <p:cNvPr id="3" name="Rectangle 2"/>
          <p:cNvSpPr/>
          <p:nvPr/>
        </p:nvSpPr>
        <p:spPr>
          <a:xfrm>
            <a:off x="457200" y="304800"/>
            <a:ext cx="8077200" cy="1815882"/>
          </a:xfrm>
          <a:prstGeom prst="rect">
            <a:avLst/>
          </a:prstGeom>
        </p:spPr>
        <p:txBody>
          <a:bodyPr wrap="square">
            <a:spAutoFit/>
          </a:bodyPr>
          <a:lstStyle/>
          <a:p>
            <a:r>
              <a:rPr lang="en-US" sz="2800" dirty="0" err="1"/>
              <a:t>Radhe</a:t>
            </a:r>
            <a:r>
              <a:rPr lang="en-US" sz="2800" dirty="0"/>
              <a:t> does 70% of some work in 15 days. Later, with </a:t>
            </a:r>
            <a:r>
              <a:rPr lang="en-US" sz="2800" dirty="0" err="1"/>
              <a:t>Shyam’s</a:t>
            </a:r>
            <a:r>
              <a:rPr lang="en-US" sz="2800" dirty="0"/>
              <a:t> help, she completes the remaining work in 4 days. In how many days can </a:t>
            </a:r>
            <a:r>
              <a:rPr lang="en-US" sz="2800" dirty="0" err="1"/>
              <a:t>Shyam</a:t>
            </a:r>
            <a:r>
              <a:rPr lang="en-US" sz="2800" dirty="0"/>
              <a:t> alone complete the entire work?</a:t>
            </a:r>
            <a:endParaRPr lang="en-IN" sz="2800" dirty="0"/>
          </a:p>
        </p:txBody>
      </p:sp>
    </p:spTree>
    <p:extLst>
      <p:ext uri="{BB962C8B-B14F-4D97-AF65-F5344CB8AC3E}">
        <p14:creationId xmlns:p14="http://schemas.microsoft.com/office/powerpoint/2010/main" val="1624890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43</a:t>
            </a:fld>
            <a:endParaRPr lang="en-US"/>
          </a:p>
        </p:txBody>
      </p:sp>
      <p:sp>
        <p:nvSpPr>
          <p:cNvPr id="3" name="Rectangle 2"/>
          <p:cNvSpPr/>
          <p:nvPr/>
        </p:nvSpPr>
        <p:spPr>
          <a:xfrm>
            <a:off x="381000" y="381000"/>
            <a:ext cx="8305800" cy="2246769"/>
          </a:xfrm>
          <a:prstGeom prst="rect">
            <a:avLst/>
          </a:prstGeom>
        </p:spPr>
        <p:txBody>
          <a:bodyPr wrap="square">
            <a:spAutoFit/>
          </a:bodyPr>
          <a:lstStyle/>
          <a:p>
            <a:r>
              <a:rPr lang="en-US" sz="2800" dirty="0"/>
              <a:t>It takes 6 workers a total of 10 hours to assemble a computer, with each working at the same rate. If six workers start at 9.00 am, and one worker per hour is added beginning at 3.00 pm, at what time will the computer assembled?</a:t>
            </a:r>
            <a:endParaRPr lang="en-IN" sz="2800" dirty="0"/>
          </a:p>
        </p:txBody>
      </p:sp>
    </p:spTree>
    <p:extLst>
      <p:ext uri="{BB962C8B-B14F-4D97-AF65-F5344CB8AC3E}">
        <p14:creationId xmlns:p14="http://schemas.microsoft.com/office/powerpoint/2010/main" val="41348330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44</a:t>
            </a:fld>
            <a:endParaRPr lang="en-US"/>
          </a:p>
        </p:txBody>
      </p:sp>
      <p:sp>
        <p:nvSpPr>
          <p:cNvPr id="3" name="Rectangle 2"/>
          <p:cNvSpPr/>
          <p:nvPr/>
        </p:nvSpPr>
        <p:spPr>
          <a:xfrm>
            <a:off x="381000" y="304800"/>
            <a:ext cx="8305800" cy="2246769"/>
          </a:xfrm>
          <a:prstGeom prst="rect">
            <a:avLst/>
          </a:prstGeom>
        </p:spPr>
        <p:txBody>
          <a:bodyPr wrap="square">
            <a:spAutoFit/>
          </a:bodyPr>
          <a:lstStyle/>
          <a:p>
            <a:r>
              <a:rPr lang="en-US" sz="2800" dirty="0" smtClean="0"/>
              <a:t>12 </a:t>
            </a:r>
            <a:r>
              <a:rPr lang="en-US" sz="2800" dirty="0"/>
              <a:t>students working for 5 hours a day can solve a certain number of problems in 8 days. How many boys are needed to solve five times the original number of problems, if they work at 4 hours a day for 15 days?</a:t>
            </a:r>
            <a:endParaRPr lang="en-IN" sz="2800" dirty="0"/>
          </a:p>
        </p:txBody>
      </p:sp>
    </p:spTree>
    <p:extLst>
      <p:ext uri="{BB962C8B-B14F-4D97-AF65-F5344CB8AC3E}">
        <p14:creationId xmlns:p14="http://schemas.microsoft.com/office/powerpoint/2010/main" val="30875526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45</a:t>
            </a:fld>
            <a:endParaRPr lang="en-US"/>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33"/>
          <a:stretch/>
        </p:blipFill>
        <p:spPr bwMode="auto">
          <a:xfrm>
            <a:off x="228600" y="228600"/>
            <a:ext cx="8494739"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7746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46</a:t>
            </a:fld>
            <a:endParaRPr lang="en-US"/>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78"/>
          <a:stretch/>
        </p:blipFill>
        <p:spPr bwMode="auto">
          <a:xfrm>
            <a:off x="304799" y="304800"/>
            <a:ext cx="854562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689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47</a:t>
            </a:fld>
            <a:endParaRPr lang="en-US"/>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806"/>
          <a:stretch/>
        </p:blipFill>
        <p:spPr bwMode="auto">
          <a:xfrm>
            <a:off x="304800" y="228600"/>
            <a:ext cx="8555957"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881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48</a:t>
            </a:fld>
            <a:endParaRPr lang="en-US"/>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175"/>
          <a:stretch/>
        </p:blipFill>
        <p:spPr bwMode="auto">
          <a:xfrm>
            <a:off x="228599" y="315310"/>
            <a:ext cx="8561333"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6639" y="4343400"/>
            <a:ext cx="8403294" cy="954107"/>
          </a:xfrm>
          <a:prstGeom prst="rect">
            <a:avLst/>
          </a:prstGeom>
        </p:spPr>
        <p:txBody>
          <a:bodyPr wrap="square">
            <a:spAutoFit/>
          </a:bodyPr>
          <a:lstStyle/>
          <a:p>
            <a:r>
              <a:rPr lang="en-US" sz="2800" dirty="0" smtClean="0"/>
              <a:t>5. In </a:t>
            </a:r>
            <a:r>
              <a:rPr lang="en-US" sz="2800" dirty="0"/>
              <a:t>the previous question, what percent of the time of the morning shift was </a:t>
            </a:r>
            <a:r>
              <a:rPr lang="en-US" sz="2800" dirty="0" err="1"/>
              <a:t>utilised</a:t>
            </a:r>
            <a:r>
              <a:rPr lang="en-US" sz="2800" dirty="0"/>
              <a:t>?</a:t>
            </a:r>
            <a:endParaRPr lang="en-IN" sz="2800" dirty="0"/>
          </a:p>
        </p:txBody>
      </p:sp>
    </p:spTree>
    <p:extLst>
      <p:ext uri="{BB962C8B-B14F-4D97-AF65-F5344CB8AC3E}">
        <p14:creationId xmlns:p14="http://schemas.microsoft.com/office/powerpoint/2010/main" val="31565171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ny questions"/>
          <p:cNvPicPr>
            <a:picLocks noChangeAspect="1" noChangeArrowheads="1"/>
          </p:cNvPicPr>
          <p:nvPr/>
        </p:nvPicPr>
        <p:blipFill>
          <a:blip r:embed="rId2">
            <a:extLst>
              <a:ext uri="{BEBA8EAE-BF5A-486C-A8C5-ECC9F3942E4B}">
                <a14:imgProps xmlns:a14="http://schemas.microsoft.com/office/drawing/2010/main">
                  <a14:imgLayer r:embed="rId3">
                    <a14:imgEffect>
                      <a14:artisticCement/>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05BA204F-4364-415F-9D65-FF2DC7C3AD91}" type="slidenum">
              <a:rPr lang="en-US" smtClean="0"/>
              <a:pPr/>
              <a:t>49</a:t>
            </a:fld>
            <a:endParaRPr lang="en-US"/>
          </a:p>
        </p:txBody>
      </p:sp>
    </p:spTree>
    <p:extLst>
      <p:ext uri="{BB962C8B-B14F-4D97-AF65-F5344CB8AC3E}">
        <p14:creationId xmlns:p14="http://schemas.microsoft.com/office/powerpoint/2010/main" val="731457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600200"/>
          </a:xfrm>
        </p:spPr>
        <p:txBody>
          <a:bodyPr/>
          <a:lstStyle/>
          <a:p>
            <a:r>
              <a:rPr lang="en-US" dirty="0" smtClean="0"/>
              <a:t>LCM approach</a:t>
            </a:r>
            <a:endParaRPr lang="en-IN" dirty="0"/>
          </a:p>
        </p:txBody>
      </p:sp>
      <p:sp>
        <p:nvSpPr>
          <p:cNvPr id="3" name="Content Placeholder 2"/>
          <p:cNvSpPr>
            <a:spLocks noGrp="1"/>
          </p:cNvSpPr>
          <p:nvPr>
            <p:ph idx="1"/>
          </p:nvPr>
        </p:nvSpPr>
        <p:spPr>
          <a:xfrm>
            <a:off x="228600" y="838200"/>
            <a:ext cx="8686800" cy="5410200"/>
          </a:xfrm>
        </p:spPr>
        <p:txBody>
          <a:bodyPr>
            <a:normAutofit fontScale="92500" lnSpcReduction="10000"/>
          </a:bodyPr>
          <a:lstStyle/>
          <a:p>
            <a:r>
              <a:rPr lang="en-US" dirty="0" smtClean="0">
                <a:solidFill>
                  <a:schemeClr val="tx1"/>
                </a:solidFill>
              </a:rPr>
              <a:t>Here, the total work is assumed as the LCM of the individual number of days.</a:t>
            </a:r>
          </a:p>
          <a:p>
            <a:pPr marL="0" indent="0">
              <a:buNone/>
            </a:pPr>
            <a:endParaRPr lang="en-US" dirty="0">
              <a:solidFill>
                <a:schemeClr val="tx1"/>
              </a:solidFill>
            </a:endParaRPr>
          </a:p>
          <a:p>
            <a:pPr marL="0" indent="0">
              <a:buNone/>
            </a:pPr>
            <a:r>
              <a:rPr lang="en-US" dirty="0" smtClean="0">
                <a:solidFill>
                  <a:schemeClr val="tx1"/>
                </a:solidFill>
              </a:rPr>
              <a:t>Example:</a:t>
            </a:r>
          </a:p>
          <a:p>
            <a:pPr marL="0" indent="0">
              <a:buNone/>
            </a:pPr>
            <a:r>
              <a:rPr lang="en-US" dirty="0">
                <a:solidFill>
                  <a:schemeClr val="tx1"/>
                </a:solidFill>
              </a:rPr>
              <a:t>A alone can do a piece of work in 10 days and B alone can do the same work in 15 days. If they both are working together then in how many days, the work will get completed?</a:t>
            </a:r>
          </a:p>
          <a:p>
            <a:pPr marL="0" indent="0">
              <a:buNone/>
            </a:pPr>
            <a:r>
              <a:rPr lang="en-US" dirty="0" smtClean="0">
                <a:solidFill>
                  <a:schemeClr val="tx1"/>
                </a:solidFill>
              </a:rPr>
              <a:t>Solution:</a:t>
            </a:r>
          </a:p>
          <a:p>
            <a:pPr marL="0" indent="0">
              <a:buNone/>
            </a:pPr>
            <a:r>
              <a:rPr lang="en-US" dirty="0" smtClean="0">
                <a:solidFill>
                  <a:schemeClr val="tx1"/>
                </a:solidFill>
              </a:rPr>
              <a:t>A = 10                                    3</a:t>
            </a:r>
          </a:p>
          <a:p>
            <a:pPr marL="0" indent="0">
              <a:buNone/>
            </a:pPr>
            <a:r>
              <a:rPr lang="en-US" dirty="0" smtClean="0">
                <a:solidFill>
                  <a:schemeClr val="tx1"/>
                </a:solidFill>
              </a:rPr>
              <a:t>                       30</a:t>
            </a:r>
            <a:endParaRPr lang="en-US" dirty="0">
              <a:solidFill>
                <a:schemeClr val="tx1"/>
              </a:solidFill>
            </a:endParaRPr>
          </a:p>
          <a:p>
            <a:pPr marL="0" indent="0">
              <a:buNone/>
            </a:pPr>
            <a:r>
              <a:rPr lang="en-US" dirty="0" smtClean="0">
                <a:solidFill>
                  <a:schemeClr val="tx1"/>
                </a:solidFill>
              </a:rPr>
              <a:t>B = 15                                     2</a:t>
            </a:r>
          </a:p>
          <a:p>
            <a:pPr marL="0" indent="0">
              <a:buNone/>
            </a:pPr>
            <a:r>
              <a:rPr lang="en-US" dirty="0">
                <a:solidFill>
                  <a:schemeClr val="tx1"/>
                </a:solidFill>
              </a:rPr>
              <a:t> </a:t>
            </a:r>
            <a:r>
              <a:rPr lang="en-US" dirty="0" smtClean="0">
                <a:solidFill>
                  <a:schemeClr val="tx1"/>
                </a:solidFill>
              </a:rPr>
              <a:t>Work done by A and B in one day = 3+2 = 5</a:t>
            </a:r>
          </a:p>
          <a:p>
            <a:pPr marL="0" indent="0">
              <a:buNone/>
            </a:pPr>
            <a:r>
              <a:rPr lang="en-US" dirty="0" smtClean="0">
                <a:solidFill>
                  <a:schemeClr val="tx1"/>
                </a:solidFill>
              </a:rPr>
              <a:t>Number of days = Total work/work done in one day</a:t>
            </a:r>
          </a:p>
          <a:p>
            <a:pPr marL="0" indent="0">
              <a:buNone/>
            </a:pPr>
            <a:r>
              <a:rPr lang="en-US" dirty="0" smtClean="0">
                <a:solidFill>
                  <a:schemeClr val="tx1"/>
                </a:solidFill>
              </a:rPr>
              <a:t>Number of days = 30/5 = 6</a:t>
            </a:r>
            <a:endParaRPr lang="en-IN" dirty="0">
              <a:solidFill>
                <a:schemeClr val="tx1"/>
              </a:solidFill>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5</a:t>
            </a:fld>
            <a:endParaRPr lang="en-US"/>
          </a:p>
        </p:txBody>
      </p:sp>
      <p:cxnSp>
        <p:nvCxnSpPr>
          <p:cNvPr id="6" name="Straight Arrow Connector 5"/>
          <p:cNvCxnSpPr/>
          <p:nvPr/>
        </p:nvCxnSpPr>
        <p:spPr>
          <a:xfrm>
            <a:off x="1219200" y="3733800"/>
            <a:ext cx="7620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1219200" y="4191000"/>
            <a:ext cx="838200" cy="2548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V="1">
            <a:off x="2514600" y="3787010"/>
            <a:ext cx="1447800" cy="292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2514600" y="4191000"/>
            <a:ext cx="1295400" cy="2548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571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838200"/>
            <a:ext cx="8458200" cy="4493538"/>
          </a:xfrm>
          <a:prstGeom prst="rect">
            <a:avLst/>
          </a:prstGeom>
        </p:spPr>
        <p:txBody>
          <a:bodyPr wrap="square">
            <a:spAutoFit/>
          </a:bodyPr>
          <a:lstStyle/>
          <a:p>
            <a:pPr algn="just"/>
            <a:r>
              <a:rPr lang="en-IN" sz="2600" b="1" dirty="0" smtClean="0">
                <a:latin typeface="Times New Roman" pitchFamily="18" charset="0"/>
                <a:cs typeface="Times New Roman" pitchFamily="18" charset="0"/>
              </a:rPr>
              <a:t>Example : </a:t>
            </a:r>
            <a:r>
              <a:rPr lang="en-IN" sz="2600" dirty="0" smtClean="0">
                <a:latin typeface="Times New Roman" pitchFamily="18" charset="0"/>
                <a:cs typeface="Times New Roman" pitchFamily="18" charset="0"/>
              </a:rPr>
              <a:t>A completes a work in 10 days where as B completes the same work in 12 days. In how many days they will complete the work by working together?</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Solution: </a:t>
            </a:r>
          </a:p>
          <a:p>
            <a:pPr marL="342900" indent="-342900" algn="just"/>
            <a:r>
              <a:rPr lang="en-IN" sz="2600" dirty="0" smtClean="0">
                <a:latin typeface="Times New Roman" pitchFamily="18" charset="0"/>
                <a:cs typeface="Times New Roman" pitchFamily="18" charset="0"/>
              </a:rPr>
              <a:t>LCM of 10 &amp; 12 = 60</a:t>
            </a:r>
          </a:p>
          <a:p>
            <a:pPr marL="342900" indent="-342900" algn="just"/>
            <a:r>
              <a:rPr lang="en-IN" sz="2600" dirty="0" smtClean="0">
                <a:latin typeface="Times New Roman" pitchFamily="18" charset="0"/>
                <a:cs typeface="Times New Roman" pitchFamily="18" charset="0"/>
              </a:rPr>
              <a:t>Thus total work = 60</a:t>
            </a:r>
          </a:p>
          <a:p>
            <a:pPr marL="342900" indent="-342900" algn="just"/>
            <a:r>
              <a:rPr lang="en-IN" sz="2600" dirty="0" smtClean="0">
                <a:latin typeface="Times New Roman" pitchFamily="18" charset="0"/>
                <a:cs typeface="Times New Roman" pitchFamily="18" charset="0"/>
              </a:rPr>
              <a:t>Efficiency of A = 60/10 = 6</a:t>
            </a:r>
          </a:p>
          <a:p>
            <a:pPr marL="342900" indent="-342900" algn="just"/>
            <a:r>
              <a:rPr lang="en-IN" sz="2600" dirty="0" smtClean="0">
                <a:latin typeface="Times New Roman" pitchFamily="18" charset="0"/>
                <a:cs typeface="Times New Roman" pitchFamily="18" charset="0"/>
              </a:rPr>
              <a:t>Efficiency of B = 60/12 = 5</a:t>
            </a:r>
          </a:p>
          <a:p>
            <a:pPr marL="342900" indent="-342900" algn="just"/>
            <a:r>
              <a:rPr lang="en-IN" sz="2600" dirty="0" smtClean="0">
                <a:latin typeface="Times New Roman" pitchFamily="18" charset="0"/>
                <a:cs typeface="Times New Roman" pitchFamily="18" charset="0"/>
              </a:rPr>
              <a:t>Efficiency of A and B together = 11</a:t>
            </a:r>
          </a:p>
          <a:p>
            <a:pPr marL="342900" indent="-342900" algn="just"/>
            <a:r>
              <a:rPr lang="en-IN" sz="2600" dirty="0" smtClean="0">
                <a:latin typeface="Times New Roman" pitchFamily="18" charset="0"/>
                <a:cs typeface="Times New Roman" pitchFamily="18" charset="0"/>
              </a:rPr>
              <a:t>Thus Time taken by A and B together is = 60/11 days</a:t>
            </a:r>
          </a:p>
        </p:txBody>
      </p:sp>
      <p:sp>
        <p:nvSpPr>
          <p:cNvPr id="2" name="Slide Number Placeholder 1"/>
          <p:cNvSpPr>
            <a:spLocks noGrp="1"/>
          </p:cNvSpPr>
          <p:nvPr>
            <p:ph type="sldNum" sz="quarter" idx="12"/>
          </p:nvPr>
        </p:nvSpPr>
        <p:spPr/>
        <p:txBody>
          <a:bodyPr/>
          <a:lstStyle/>
          <a:p>
            <a:fld id="{05BA204F-4364-415F-9D65-FF2DC7C3AD91}" type="slidenum">
              <a:rPr lang="en-US" smtClean="0"/>
              <a:pPr/>
              <a:t>6</a:t>
            </a:fld>
            <a:endParaRPr lang="en-US"/>
          </a:p>
        </p:txBody>
      </p:sp>
    </p:spTree>
    <p:extLst>
      <p:ext uri="{BB962C8B-B14F-4D97-AF65-F5344CB8AC3E}">
        <p14:creationId xmlns:p14="http://schemas.microsoft.com/office/powerpoint/2010/main" val="4255326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38200"/>
            <a:ext cx="8610600" cy="5293757"/>
          </a:xfrm>
          <a:prstGeom prst="rect">
            <a:avLst/>
          </a:prstGeom>
        </p:spPr>
        <p:txBody>
          <a:bodyPr wrap="square">
            <a:spAutoFit/>
          </a:bodyPr>
          <a:lstStyle/>
          <a:p>
            <a:r>
              <a:rPr lang="en-IN" sz="2600" b="1" dirty="0">
                <a:latin typeface="Times New Roman" pitchFamily="18" charset="0"/>
                <a:cs typeface="Times New Roman" pitchFamily="18" charset="0"/>
              </a:rPr>
              <a:t>Example </a:t>
            </a:r>
            <a:r>
              <a:rPr lang="en-IN" sz="2600"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If </a:t>
            </a:r>
            <a:r>
              <a:rPr lang="en-IN" sz="2600" dirty="0" err="1" smtClean="0">
                <a:latin typeface="Times New Roman" pitchFamily="18" charset="0"/>
                <a:cs typeface="Times New Roman" pitchFamily="18" charset="0"/>
              </a:rPr>
              <a:t>Arti</a:t>
            </a:r>
            <a:r>
              <a:rPr lang="en-IN" sz="2600"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and Rita can do a job in 8 hours (working together at their respective constant rates) and Art can do the job alone in 12 hours. In how many hours can Rita do the job alone?</a:t>
            </a:r>
          </a:p>
          <a:p>
            <a:r>
              <a:rPr lang="en-IN" sz="2600" dirty="0">
                <a:latin typeface="Times New Roman" pitchFamily="18" charset="0"/>
                <a:cs typeface="Times New Roman" pitchFamily="18" charset="0"/>
              </a:rPr>
              <a:t>Sol</a:t>
            </a:r>
            <a:r>
              <a:rPr lang="en-IN" sz="2600" dirty="0" smtClean="0">
                <a:latin typeface="Times New Roman" pitchFamily="18" charset="0"/>
                <a:cs typeface="Times New Roman" pitchFamily="18" charset="0"/>
              </a:rPr>
              <a:t>: </a:t>
            </a:r>
            <a:r>
              <a:rPr lang="en-IN" sz="2600" dirty="0" err="1" smtClean="0">
                <a:latin typeface="Times New Roman" pitchFamily="18" charset="0"/>
                <a:cs typeface="Times New Roman" pitchFamily="18" charset="0"/>
              </a:rPr>
              <a:t>Arti</a:t>
            </a:r>
            <a:r>
              <a:rPr lang="en-IN" sz="2600" dirty="0">
                <a:latin typeface="Times New Roman" pitchFamily="18" charset="0"/>
                <a:cs typeface="Times New Roman" pitchFamily="18" charset="0"/>
              </a:rPr>
              <a:t> </a:t>
            </a:r>
            <a:r>
              <a:rPr lang="en-IN" sz="2600" dirty="0" smtClean="0">
                <a:latin typeface="Times New Roman" pitchFamily="18" charset="0"/>
                <a:cs typeface="Times New Roman" pitchFamily="18" charset="0"/>
              </a:rPr>
              <a:t>+ Rita = 8</a:t>
            </a:r>
          </a:p>
          <a:p>
            <a:r>
              <a:rPr lang="en-IN" sz="2600" dirty="0">
                <a:latin typeface="Times New Roman" pitchFamily="18" charset="0"/>
                <a:cs typeface="Times New Roman" pitchFamily="18" charset="0"/>
              </a:rPr>
              <a:t>	</a:t>
            </a:r>
            <a:r>
              <a:rPr lang="en-IN" sz="2600" dirty="0" err="1" smtClean="0">
                <a:latin typeface="Times New Roman" pitchFamily="18" charset="0"/>
                <a:cs typeface="Times New Roman" pitchFamily="18" charset="0"/>
              </a:rPr>
              <a:t>Arti</a:t>
            </a:r>
            <a:r>
              <a:rPr lang="en-IN" sz="2600" dirty="0" smtClean="0">
                <a:latin typeface="Times New Roman" pitchFamily="18" charset="0"/>
                <a:cs typeface="Times New Roman" pitchFamily="18" charset="0"/>
              </a:rPr>
              <a:t> = 12</a:t>
            </a:r>
          </a:p>
          <a:p>
            <a:r>
              <a:rPr lang="en-IN" sz="2600" dirty="0">
                <a:latin typeface="Times New Roman" pitchFamily="18" charset="0"/>
                <a:cs typeface="Times New Roman" pitchFamily="18" charset="0"/>
              </a:rPr>
              <a:t>	</a:t>
            </a:r>
            <a:r>
              <a:rPr lang="en-IN" sz="2600" dirty="0" smtClean="0">
                <a:latin typeface="Times New Roman" pitchFamily="18" charset="0"/>
                <a:cs typeface="Times New Roman" pitchFamily="18" charset="0"/>
              </a:rPr>
              <a:t>LCM = 24</a:t>
            </a:r>
          </a:p>
          <a:p>
            <a:r>
              <a:rPr lang="en-IN" sz="2600" dirty="0" smtClean="0">
                <a:latin typeface="Times New Roman" pitchFamily="18" charset="0"/>
                <a:cs typeface="Times New Roman" pitchFamily="18" charset="0"/>
              </a:rPr>
              <a:t>Let’s consider 24 units as total work.</a:t>
            </a:r>
          </a:p>
          <a:p>
            <a:r>
              <a:rPr lang="en-IN" sz="2600" dirty="0" smtClean="0">
                <a:latin typeface="Times New Roman" pitchFamily="18" charset="0"/>
                <a:cs typeface="Times New Roman" pitchFamily="18" charset="0"/>
              </a:rPr>
              <a:t>Work done by </a:t>
            </a:r>
            <a:r>
              <a:rPr lang="en-IN" sz="2600" dirty="0" err="1" smtClean="0">
                <a:latin typeface="Times New Roman" pitchFamily="18" charset="0"/>
                <a:cs typeface="Times New Roman" pitchFamily="18" charset="0"/>
              </a:rPr>
              <a:t>Arti</a:t>
            </a:r>
            <a:r>
              <a:rPr lang="en-IN" sz="2600" dirty="0" smtClean="0">
                <a:latin typeface="Times New Roman" pitchFamily="18" charset="0"/>
                <a:cs typeface="Times New Roman" pitchFamily="18" charset="0"/>
              </a:rPr>
              <a:t> in one day = 2 units</a:t>
            </a:r>
          </a:p>
          <a:p>
            <a:r>
              <a:rPr lang="en-IN" sz="2600" dirty="0" smtClean="0">
                <a:latin typeface="Times New Roman" pitchFamily="18" charset="0"/>
                <a:cs typeface="Times New Roman" pitchFamily="18" charset="0"/>
              </a:rPr>
              <a:t>Work done by </a:t>
            </a:r>
            <a:r>
              <a:rPr lang="en-IN" sz="2600" dirty="0" err="1" smtClean="0">
                <a:latin typeface="Times New Roman" pitchFamily="18" charset="0"/>
                <a:cs typeface="Times New Roman" pitchFamily="18" charset="0"/>
              </a:rPr>
              <a:t>Arti</a:t>
            </a:r>
            <a:r>
              <a:rPr lang="en-IN" sz="2600" dirty="0" smtClean="0">
                <a:latin typeface="Times New Roman" pitchFamily="18" charset="0"/>
                <a:cs typeface="Times New Roman" pitchFamily="18" charset="0"/>
              </a:rPr>
              <a:t> and Rita together in one day = 3 units</a:t>
            </a:r>
          </a:p>
          <a:p>
            <a:r>
              <a:rPr lang="en-IN" sz="2600" dirty="0" smtClean="0">
                <a:latin typeface="Times New Roman" pitchFamily="18" charset="0"/>
                <a:cs typeface="Times New Roman" pitchFamily="18" charset="0"/>
              </a:rPr>
              <a:t>Thus, work done by Rita alone in one day = (3 – 2) 1 unit</a:t>
            </a:r>
          </a:p>
          <a:p>
            <a:r>
              <a:rPr lang="en-IN" sz="2600" dirty="0" smtClean="0">
                <a:latin typeface="Times New Roman" pitchFamily="18" charset="0"/>
                <a:cs typeface="Times New Roman" pitchFamily="18" charset="0"/>
              </a:rPr>
              <a:t>No. of days taken by Rita to complete the job alone = 24/1 = 24.</a:t>
            </a:r>
            <a:endParaRPr lang="en-IN" sz="26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5BA204F-4364-415F-9D65-FF2DC7C3AD91}" type="slidenum">
              <a:rPr lang="en-US" smtClean="0"/>
              <a:pPr/>
              <a:t>7</a:t>
            </a:fld>
            <a:endParaRPr lang="en-US"/>
          </a:p>
        </p:txBody>
      </p:sp>
    </p:spTree>
    <p:extLst>
      <p:ext uri="{BB962C8B-B14F-4D97-AF65-F5344CB8AC3E}">
        <p14:creationId xmlns:p14="http://schemas.microsoft.com/office/powerpoint/2010/main" val="2043513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686800" cy="3693319"/>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Efficiency Technique</a:t>
            </a:r>
          </a:p>
          <a:p>
            <a:r>
              <a:rPr lang="en-US" sz="2600" dirty="0" smtClean="0">
                <a:solidFill>
                  <a:schemeClr val="tx1">
                    <a:lumMod val="95000"/>
                    <a:lumOff val="5000"/>
                  </a:schemeClr>
                </a:solidFill>
                <a:latin typeface="Times New Roman" pitchFamily="18" charset="0"/>
                <a:cs typeface="Times New Roman" pitchFamily="18" charset="0"/>
              </a:rPr>
              <a:t>Work done by a person in unit time is defined as efficiency in Time and Work </a:t>
            </a:r>
          </a:p>
          <a:p>
            <a:endParaRPr lang="en-US" sz="2600" dirty="0" smtClean="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smtClean="0">
              <a:solidFill>
                <a:schemeClr val="tx1">
                  <a:lumMod val="95000"/>
                  <a:lumOff val="5000"/>
                </a:schemeClr>
              </a:solidFill>
              <a:latin typeface="Times New Roman" pitchFamily="18" charset="0"/>
              <a:cs typeface="Times New Roman" pitchFamily="18" charset="0"/>
            </a:endParaRPr>
          </a:p>
          <a:p>
            <a:r>
              <a:rPr lang="en-US" sz="2600" b="1" dirty="0" smtClean="0">
                <a:solidFill>
                  <a:schemeClr val="tx1">
                    <a:lumMod val="95000"/>
                    <a:lumOff val="5000"/>
                  </a:schemeClr>
                </a:solidFill>
                <a:latin typeface="Times New Roman" pitchFamily="18" charset="0"/>
                <a:cs typeface="Times New Roman" pitchFamily="18" charset="0"/>
              </a:rPr>
              <a:t>Problems</a:t>
            </a:r>
          </a:p>
          <a:p>
            <a:r>
              <a:rPr lang="en-US" sz="2600" dirty="0" smtClean="0">
                <a:solidFill>
                  <a:schemeClr val="tx1">
                    <a:lumMod val="95000"/>
                    <a:lumOff val="5000"/>
                  </a:schemeClr>
                </a:solidFill>
                <a:latin typeface="Times New Roman" pitchFamily="18" charset="0"/>
                <a:cs typeface="Times New Roman" pitchFamily="18" charset="0"/>
              </a:rPr>
              <a:t>A can complete a work in 10 days so efficiency of A per day = 100/10 = 10%</a:t>
            </a:r>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1942415" y="6248400"/>
          <a:ext cx="5716488" cy="30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942415" y="6324600"/>
          <a:ext cx="5716488" cy="30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534400" cy="5293757"/>
          </a:xfrm>
          <a:prstGeom prst="rect">
            <a:avLst/>
          </a:prstGeom>
        </p:spPr>
        <p:txBody>
          <a:bodyPr wrap="square">
            <a:spAutoFit/>
          </a:bodyPr>
          <a:lstStyle/>
          <a:p>
            <a:r>
              <a:rPr lang="en-IN" sz="2600" b="1" dirty="0">
                <a:latin typeface="Times New Roman" pitchFamily="18" charset="0"/>
                <a:cs typeface="Times New Roman" pitchFamily="18" charset="0"/>
              </a:rPr>
              <a:t>Example </a:t>
            </a:r>
            <a:r>
              <a:rPr lang="en-IN" sz="2600" b="1"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If a person can complete his work in 5 days. What will be his efficiency</a:t>
            </a:r>
            <a:r>
              <a:rPr lang="en-IN" sz="2600" dirty="0" smtClean="0">
                <a:latin typeface="Times New Roman" pitchFamily="18" charset="0"/>
                <a:cs typeface="Times New Roman" pitchFamily="18" charset="0"/>
              </a:rPr>
              <a:t>?</a:t>
            </a:r>
            <a:endParaRPr lang="en-IN" sz="2600" dirty="0">
              <a:latin typeface="Times New Roman" pitchFamily="18" charset="0"/>
              <a:cs typeface="Times New Roman" pitchFamily="18" charset="0"/>
            </a:endParaRPr>
          </a:p>
          <a:p>
            <a:r>
              <a:rPr lang="en-IN" sz="2600" dirty="0">
                <a:latin typeface="Times New Roman" pitchFamily="18" charset="0"/>
                <a:cs typeface="Times New Roman" pitchFamily="18" charset="0"/>
              </a:rPr>
              <a:t>We have: 100/5 = 20%. Therefore, the person’s efficiency is 20%. </a:t>
            </a:r>
            <a:endParaRPr lang="en-IN" sz="2600" dirty="0" smtClean="0">
              <a:latin typeface="Times New Roman" pitchFamily="18" charset="0"/>
              <a:cs typeface="Times New Roman" pitchFamily="18" charset="0"/>
            </a:endParaRPr>
          </a:p>
          <a:p>
            <a:endParaRPr lang="en-IN" sz="2600" dirty="0">
              <a:latin typeface="Times New Roman" pitchFamily="18" charset="0"/>
              <a:cs typeface="Times New Roman" pitchFamily="18" charset="0"/>
            </a:endParaRPr>
          </a:p>
          <a:p>
            <a:r>
              <a:rPr lang="en-IN" sz="2600" dirty="0" smtClean="0">
                <a:latin typeface="Times New Roman" pitchFamily="18" charset="0"/>
                <a:cs typeface="Times New Roman" pitchFamily="18" charset="0"/>
              </a:rPr>
              <a:t>Summarizing </a:t>
            </a:r>
            <a:r>
              <a:rPr lang="en-IN" sz="2600" dirty="0">
                <a:latin typeface="Times New Roman" pitchFamily="18" charset="0"/>
                <a:cs typeface="Times New Roman" pitchFamily="18" charset="0"/>
              </a:rPr>
              <a:t>this, we can say that if a person can do his job in n days, his efficiency will be given as </a:t>
            </a:r>
            <a:r>
              <a:rPr lang="en-IN" sz="2600" dirty="0" smtClean="0">
                <a:latin typeface="Times New Roman" pitchFamily="18" charset="0"/>
                <a:cs typeface="Times New Roman" pitchFamily="18" charset="0"/>
              </a:rPr>
              <a:t>below: </a:t>
            </a:r>
          </a:p>
          <a:p>
            <a:r>
              <a:rPr lang="en-IN" sz="2600" dirty="0" smtClean="0">
                <a:latin typeface="Times New Roman" pitchFamily="18" charset="0"/>
                <a:cs typeface="Times New Roman" pitchFamily="18" charset="0"/>
              </a:rPr>
              <a:t>Efficiency </a:t>
            </a:r>
            <a:r>
              <a:rPr lang="en-IN" sz="2600" dirty="0">
                <a:latin typeface="Times New Roman" pitchFamily="18" charset="0"/>
                <a:cs typeface="Times New Roman" pitchFamily="18" charset="0"/>
              </a:rPr>
              <a:t>=(100/n) </a:t>
            </a:r>
            <a:r>
              <a:rPr lang="en-IN" sz="2600" dirty="0" smtClean="0">
                <a:latin typeface="Times New Roman" pitchFamily="18" charset="0"/>
                <a:cs typeface="Times New Roman" pitchFamily="18" charset="0"/>
              </a:rPr>
              <a:t>%.</a:t>
            </a:r>
          </a:p>
          <a:p>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1.A </a:t>
            </a:r>
            <a:r>
              <a:rPr lang="en-IN" sz="2600" dirty="0">
                <a:latin typeface="Times New Roman" pitchFamily="18" charset="0"/>
                <a:cs typeface="Times New Roman" pitchFamily="18" charset="0"/>
              </a:rPr>
              <a:t>is 30% more efficient than B. How much time will </a:t>
            </a:r>
            <a:r>
              <a:rPr lang="en-IN" sz="2600" smtClean="0">
                <a:latin typeface="Times New Roman" pitchFamily="18" charset="0"/>
                <a:cs typeface="Times New Roman" pitchFamily="18" charset="0"/>
              </a:rPr>
              <a:t>B alone </a:t>
            </a:r>
            <a:r>
              <a:rPr lang="en-IN" sz="2600" dirty="0">
                <a:latin typeface="Times New Roman" pitchFamily="18" charset="0"/>
                <a:cs typeface="Times New Roman" pitchFamily="18" charset="0"/>
              </a:rPr>
              <a:t>take to complete a job which A alone could have done in </a:t>
            </a:r>
            <a:r>
              <a:rPr lang="en-IN" sz="2600" dirty="0" smtClean="0">
                <a:latin typeface="Times New Roman" pitchFamily="18" charset="0"/>
                <a:cs typeface="Times New Roman" pitchFamily="18" charset="0"/>
              </a:rPr>
              <a:t>20 </a:t>
            </a:r>
            <a:r>
              <a:rPr lang="en-IN" sz="2600" dirty="0">
                <a:latin typeface="Times New Roman" pitchFamily="18" charset="0"/>
                <a:cs typeface="Times New Roman" pitchFamily="18" charset="0"/>
              </a:rPr>
              <a:t>days?</a:t>
            </a:r>
          </a:p>
          <a:p>
            <a:r>
              <a:rPr lang="en-IN" sz="2600" dirty="0">
                <a:latin typeface="Times New Roman" pitchFamily="18" charset="0"/>
                <a:cs typeface="Times New Roman" pitchFamily="18" charset="0"/>
              </a:rPr>
              <a:t>A.13            B </a:t>
            </a:r>
            <a:r>
              <a:rPr lang="en-IN" sz="2600" dirty="0" smtClean="0">
                <a:latin typeface="Times New Roman" pitchFamily="18" charset="0"/>
                <a:cs typeface="Times New Roman" pitchFamily="18" charset="0"/>
              </a:rPr>
              <a:t>.26                 </a:t>
            </a:r>
            <a:r>
              <a:rPr lang="en-IN" sz="2600" dirty="0">
                <a:latin typeface="Times New Roman" pitchFamily="18" charset="0"/>
                <a:cs typeface="Times New Roman" pitchFamily="18" charset="0"/>
              </a:rPr>
              <a:t>C.17                 </a:t>
            </a:r>
            <a:r>
              <a:rPr lang="en-IN" sz="2600" dirty="0" smtClean="0">
                <a:latin typeface="Times New Roman" pitchFamily="18" charset="0"/>
                <a:cs typeface="Times New Roman" pitchFamily="18" charset="0"/>
              </a:rPr>
              <a:t>D.46</a:t>
            </a:r>
          </a:p>
        </p:txBody>
      </p:sp>
      <p:graphicFrame>
        <p:nvGraphicFramePr>
          <p:cNvPr id="3" name="Diagram 2"/>
          <p:cNvGraphicFramePr/>
          <p:nvPr/>
        </p:nvGraphicFramePr>
        <p:xfrm>
          <a:off x="1942415" y="6400800"/>
          <a:ext cx="5716488" cy="30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18531" y="6084065"/>
            <a:ext cx="1295400" cy="492443"/>
          </a:xfrm>
          <a:prstGeom prst="rect">
            <a:avLst/>
          </a:prstGeom>
          <a:noFill/>
        </p:spPr>
        <p:txBody>
          <a:bodyPr wrap="square" rtlCol="0">
            <a:spAutoFit/>
          </a:bodyPr>
          <a:lstStyle/>
          <a:p>
            <a:r>
              <a:rPr lang="en-US" sz="2600" dirty="0" smtClean="0">
                <a:latin typeface="Times New Roman" pitchFamily="18" charset="0"/>
                <a:cs typeface="Times New Roman" pitchFamily="18" charset="0"/>
              </a:rPr>
              <a:t>Ans: B</a:t>
            </a:r>
            <a:endParaRPr lang="en-US" sz="2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05BA204F-4364-415F-9D65-FF2DC7C3AD91}" type="slidenum">
              <a:rPr lang="en-US" smtClean="0"/>
              <a:pPr/>
              <a:t>9</a:t>
            </a:fld>
            <a:endParaRPr lang="en-US"/>
          </a:p>
        </p:txBody>
      </p:sp>
    </p:spTree>
    <p:extLst>
      <p:ext uri="{BB962C8B-B14F-4D97-AF65-F5344CB8AC3E}">
        <p14:creationId xmlns:p14="http://schemas.microsoft.com/office/powerpoint/2010/main" val="186077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1355</TotalTime>
  <Words>2799</Words>
  <Application>Microsoft Office PowerPoint</Application>
  <PresentationFormat>On-screen Show (4:3)</PresentationFormat>
  <Paragraphs>408</Paragraphs>
  <Slides>49</Slides>
  <Notes>11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Executive</vt:lpstr>
      <vt:lpstr>TIME &amp; WORK</vt:lpstr>
      <vt:lpstr>Introduction</vt:lpstr>
      <vt:lpstr>One day work approach</vt:lpstr>
      <vt:lpstr>LCM Method to Solve Problems</vt:lpstr>
      <vt:lpstr>LCM approach</vt:lpstr>
      <vt:lpstr>PowerPoint Presentation</vt:lpstr>
      <vt:lpstr>PowerPoint Presentation</vt:lpstr>
      <vt:lpstr>PowerPoint Presentation</vt:lpstr>
      <vt:lpstr>PowerPoint Presentation</vt:lpstr>
      <vt:lpstr>                    FEW CONCEPTS</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HOT (Higher Order Thinking)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AND WORK</dc:title>
  <dc:creator>Yashica</dc:creator>
  <cp:lastModifiedBy>LAPPY</cp:lastModifiedBy>
  <cp:revision>219</cp:revision>
  <dcterms:created xsi:type="dcterms:W3CDTF">2017-06-29T04:43:36Z</dcterms:created>
  <dcterms:modified xsi:type="dcterms:W3CDTF">2022-11-29T04:17:39Z</dcterms:modified>
</cp:coreProperties>
</file>