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BC88-F8B6-225D-C1D4-06A84DF5A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33C0CB-391D-2055-903D-E62DF73EA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A57A69-828E-D6E3-7350-A08E7726C5E1}"/>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5" name="Footer Placeholder 4">
            <a:extLst>
              <a:ext uri="{FF2B5EF4-FFF2-40B4-BE49-F238E27FC236}">
                <a16:creationId xmlns:a16="http://schemas.microsoft.com/office/drawing/2014/main" id="{23B0CAFB-B002-491A-3909-56925084E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AA14B-3000-3E2C-04D4-C542F160A0A1}"/>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159232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5D86-A740-DB1F-5444-0F06EBFA1A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18BB85-4689-31E5-5530-56C6315C96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7A704-EC1F-DF83-FBF7-B3C89B115A24}"/>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5" name="Footer Placeholder 4">
            <a:extLst>
              <a:ext uri="{FF2B5EF4-FFF2-40B4-BE49-F238E27FC236}">
                <a16:creationId xmlns:a16="http://schemas.microsoft.com/office/drawing/2014/main" id="{8BA2D9CE-B9EF-2331-F0D8-815118FD7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C1252-5D60-4299-A415-BAB8B95CD0DD}"/>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61422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30E466-A378-7721-606A-7ED11D522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755817-3970-4578-F208-5448EA6F3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2FAE3-B59A-68BC-7447-B7DE867AEA66}"/>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5" name="Footer Placeholder 4">
            <a:extLst>
              <a:ext uri="{FF2B5EF4-FFF2-40B4-BE49-F238E27FC236}">
                <a16:creationId xmlns:a16="http://schemas.microsoft.com/office/drawing/2014/main" id="{A53E341A-F10E-8210-5443-FA3A13D3D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376EC-E1E1-6050-24E3-562A39CBAAFF}"/>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281591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E779-879A-10B5-817F-3FF28A1A67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373F3-C5B8-14B3-18E3-2BD9E912D8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954DC-2D4E-D779-97E1-04EF924481BB}"/>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5" name="Footer Placeholder 4">
            <a:extLst>
              <a:ext uri="{FF2B5EF4-FFF2-40B4-BE49-F238E27FC236}">
                <a16:creationId xmlns:a16="http://schemas.microsoft.com/office/drawing/2014/main" id="{B710AB7D-DDC4-3A0B-F65A-4956257ED2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DD0FF-21E3-8557-65D6-1849282C12B3}"/>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32768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195F-1BB3-76FA-8C83-380B8346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F0F95F-BFBC-E960-13C5-09E8C8554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E3F43-F8BC-E116-4504-FB23C7AF9B85}"/>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5" name="Footer Placeholder 4">
            <a:extLst>
              <a:ext uri="{FF2B5EF4-FFF2-40B4-BE49-F238E27FC236}">
                <a16:creationId xmlns:a16="http://schemas.microsoft.com/office/drawing/2014/main" id="{FF81AE35-F2DE-5011-047D-85A1C75DA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62B3A-7F20-4031-8FD7-341070B96962}"/>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220257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A3C6-91BC-88EE-EE7C-3318593015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35C5B3-0C93-48D3-B43F-107DE2E33D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EF07A5-89C8-9F8E-863F-1A78644C8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F25FF-3872-3B64-9D72-008BD9599FA6}"/>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6" name="Footer Placeholder 5">
            <a:extLst>
              <a:ext uri="{FF2B5EF4-FFF2-40B4-BE49-F238E27FC236}">
                <a16:creationId xmlns:a16="http://schemas.microsoft.com/office/drawing/2014/main" id="{B09583A0-893F-C8CE-FDCA-F673519C3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C2DC7D-16C4-299E-2C0C-FD06C2656822}"/>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271777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F646-D902-FDDE-95E3-FFD0124F4D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8C7073-64FD-5093-E30C-821990D0D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A5CBF-6C2E-2335-9047-98A0DB9C02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60D026-698A-90D7-11AD-51C5BD840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DEEB4-8182-A201-7C0E-44A2AD819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1E9D2-CA54-3531-43F1-29D55DDD26B1}"/>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8" name="Footer Placeholder 7">
            <a:extLst>
              <a:ext uri="{FF2B5EF4-FFF2-40B4-BE49-F238E27FC236}">
                <a16:creationId xmlns:a16="http://schemas.microsoft.com/office/drawing/2014/main" id="{85F3EFA7-A653-1524-BDF9-FA3572304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EACF32-9ECF-8E73-75EF-B5B40F24FEF4}"/>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59120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5B67-DCE0-A082-311D-6B797D3206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A617EB-20A4-B190-1EF3-E3827B4D0C3F}"/>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4" name="Footer Placeholder 3">
            <a:extLst>
              <a:ext uri="{FF2B5EF4-FFF2-40B4-BE49-F238E27FC236}">
                <a16:creationId xmlns:a16="http://schemas.microsoft.com/office/drawing/2014/main" id="{0BACFDF7-94FB-BFE5-57AB-FE5AE0E0A0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58A37C-50FB-CE64-8B6C-30768CD1EE3F}"/>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338686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86C9E-1FF9-8D5C-E6EA-8E6B1B9B73A7}"/>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3" name="Footer Placeholder 2">
            <a:extLst>
              <a:ext uri="{FF2B5EF4-FFF2-40B4-BE49-F238E27FC236}">
                <a16:creationId xmlns:a16="http://schemas.microsoft.com/office/drawing/2014/main" id="{1921EDCF-5D7E-0CF4-6F0C-E0564C1E9F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EC51E0-A6CF-D379-B213-7C5C910BCF01}"/>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262103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810A-BA7A-81F3-D8B4-885E9DC78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5A3238-EDC2-9D0B-BB4F-1E47C7E56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583345-5640-59F9-1B01-DC0982F8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94DC1-2A68-931C-5C5D-EC138989B938}"/>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6" name="Footer Placeholder 5">
            <a:extLst>
              <a:ext uri="{FF2B5EF4-FFF2-40B4-BE49-F238E27FC236}">
                <a16:creationId xmlns:a16="http://schemas.microsoft.com/office/drawing/2014/main" id="{CA84ED86-3C35-DE14-AB83-00FDF68104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FAFED-759C-1FBF-246A-342F7B06E8B6}"/>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6132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607E-2B4F-511D-991B-75039B589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902028-10C1-9131-2AE1-C7F5A116E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9FE386-5343-0D66-EFBD-7B8873D5A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505B0-85BA-B630-32B1-DE80BAB1F8A6}"/>
              </a:ext>
            </a:extLst>
          </p:cNvPr>
          <p:cNvSpPr>
            <a:spLocks noGrp="1"/>
          </p:cNvSpPr>
          <p:nvPr>
            <p:ph type="dt" sz="half" idx="10"/>
          </p:nvPr>
        </p:nvSpPr>
        <p:spPr/>
        <p:txBody>
          <a:bodyPr/>
          <a:lstStyle/>
          <a:p>
            <a:fld id="{13694AF3-93B8-40FF-A4FD-ED838428C62E}" type="datetimeFigureOut">
              <a:rPr lang="en-IN" smtClean="0"/>
              <a:t>17-01-2024</a:t>
            </a:fld>
            <a:endParaRPr lang="en-IN"/>
          </a:p>
        </p:txBody>
      </p:sp>
      <p:sp>
        <p:nvSpPr>
          <p:cNvPr id="6" name="Footer Placeholder 5">
            <a:extLst>
              <a:ext uri="{FF2B5EF4-FFF2-40B4-BE49-F238E27FC236}">
                <a16:creationId xmlns:a16="http://schemas.microsoft.com/office/drawing/2014/main" id="{F8923029-8D1D-56CD-A0ED-B6AAE5778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AB014-0767-83B3-F185-23852B476A3B}"/>
              </a:ext>
            </a:extLst>
          </p:cNvPr>
          <p:cNvSpPr>
            <a:spLocks noGrp="1"/>
          </p:cNvSpPr>
          <p:nvPr>
            <p:ph type="sldNum" sz="quarter" idx="12"/>
          </p:nvPr>
        </p:nvSpPr>
        <p:spPr/>
        <p:txBody>
          <a:bodyPr/>
          <a:lstStyle/>
          <a:p>
            <a:fld id="{0D389909-A0F9-4861-9E3B-65357BBB941C}" type="slidenum">
              <a:rPr lang="en-IN" smtClean="0"/>
              <a:t>‹#›</a:t>
            </a:fld>
            <a:endParaRPr lang="en-IN"/>
          </a:p>
        </p:txBody>
      </p:sp>
    </p:spTree>
    <p:extLst>
      <p:ext uri="{BB962C8B-B14F-4D97-AF65-F5344CB8AC3E}">
        <p14:creationId xmlns:p14="http://schemas.microsoft.com/office/powerpoint/2010/main" val="413299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ED3CC3-CF61-ED24-A675-000FD3B38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BDF2AE-14FA-A22C-0D96-E27B22FF8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B1DEB-B8DC-63E4-D38B-8DC73FD75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94AF3-93B8-40FF-A4FD-ED838428C62E}" type="datetimeFigureOut">
              <a:rPr lang="en-IN" smtClean="0"/>
              <a:t>17-01-2024</a:t>
            </a:fld>
            <a:endParaRPr lang="en-IN"/>
          </a:p>
        </p:txBody>
      </p:sp>
      <p:sp>
        <p:nvSpPr>
          <p:cNvPr id="5" name="Footer Placeholder 4">
            <a:extLst>
              <a:ext uri="{FF2B5EF4-FFF2-40B4-BE49-F238E27FC236}">
                <a16:creationId xmlns:a16="http://schemas.microsoft.com/office/drawing/2014/main" id="{C37E6007-9FDE-87B5-541C-88A44E3A4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54DAD0-307C-B9AF-C943-724856ED6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89909-A0F9-4861-9E3B-65357BBB941C}" type="slidenum">
              <a:rPr lang="en-IN" smtClean="0"/>
              <a:t>‹#›</a:t>
            </a:fld>
            <a:endParaRPr lang="en-IN"/>
          </a:p>
        </p:txBody>
      </p:sp>
    </p:spTree>
    <p:extLst>
      <p:ext uri="{BB962C8B-B14F-4D97-AF65-F5344CB8AC3E}">
        <p14:creationId xmlns:p14="http://schemas.microsoft.com/office/powerpoint/2010/main" val="21154683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87DD-C662-8C73-A292-D63D749C04E6}"/>
              </a:ext>
            </a:extLst>
          </p:cNvPr>
          <p:cNvSpPr>
            <a:spLocks noGrp="1"/>
          </p:cNvSpPr>
          <p:nvPr>
            <p:ph type="ctrTitle"/>
          </p:nvPr>
        </p:nvSpPr>
        <p:spPr/>
        <p:txBody>
          <a:bodyPr>
            <a:normAutofit fontScale="90000"/>
          </a:bodyPr>
          <a:lstStyle/>
          <a:p>
            <a:r>
              <a:rPr lang="en-US" b="1" i="0" u="none" strike="noStrike" baseline="0" dirty="0">
                <a:solidFill>
                  <a:schemeClr val="accent4"/>
                </a:solidFill>
                <a:latin typeface="Verdana,Bold"/>
              </a:rPr>
              <a:t>Getting started with responsive web design</a:t>
            </a:r>
            <a:endParaRPr lang="en-IN" sz="23900" dirty="0">
              <a:solidFill>
                <a:schemeClr val="accent4"/>
              </a:solidFill>
            </a:endParaRPr>
          </a:p>
        </p:txBody>
      </p:sp>
      <p:sp>
        <p:nvSpPr>
          <p:cNvPr id="3" name="Subtitle 2">
            <a:extLst>
              <a:ext uri="{FF2B5EF4-FFF2-40B4-BE49-F238E27FC236}">
                <a16:creationId xmlns:a16="http://schemas.microsoft.com/office/drawing/2014/main" id="{443D5418-B0C7-0BC0-F644-8B1B3CA18EB6}"/>
              </a:ext>
            </a:extLst>
          </p:cNvPr>
          <p:cNvSpPr>
            <a:spLocks noGrp="1"/>
          </p:cNvSpPr>
          <p:nvPr>
            <p:ph type="subTitle" idx="1"/>
          </p:nvPr>
        </p:nvSpPr>
        <p:spPr/>
        <p:txBody>
          <a:bodyPr>
            <a:normAutofit/>
          </a:bodyPr>
          <a:lstStyle/>
          <a:p>
            <a:r>
              <a:rPr lang="en-IN" sz="4800" b="1" i="0" u="none" strike="noStrike" baseline="0" dirty="0">
                <a:latin typeface="Verdana,Bold"/>
              </a:rPr>
              <a:t>Unit I</a:t>
            </a:r>
            <a:endParaRPr lang="en-IN" sz="6000" dirty="0"/>
          </a:p>
        </p:txBody>
      </p:sp>
    </p:spTree>
    <p:extLst>
      <p:ext uri="{BB962C8B-B14F-4D97-AF65-F5344CB8AC3E}">
        <p14:creationId xmlns:p14="http://schemas.microsoft.com/office/powerpoint/2010/main" val="1277897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1DDE-D7AE-B41C-BE24-C5F17CC32618}"/>
              </a:ext>
            </a:extLst>
          </p:cNvPr>
          <p:cNvSpPr>
            <a:spLocks noGrp="1"/>
          </p:cNvSpPr>
          <p:nvPr>
            <p:ph type="title"/>
          </p:nvPr>
        </p:nvSpPr>
        <p:spPr/>
        <p:txBody>
          <a:bodyPr>
            <a:normAutofit fontScale="90000"/>
          </a:bodyPr>
          <a:lstStyle/>
          <a:p>
            <a:r>
              <a:rPr lang="en-US" sz="3600" b="1" i="0" dirty="0">
                <a:solidFill>
                  <a:srgbClr val="273239"/>
                </a:solidFill>
                <a:effectLst/>
                <a:latin typeface="Times New Roman" panose="02020603050405020304" pitchFamily="18" charset="0"/>
                <a:cs typeface="Times New Roman" panose="02020603050405020304" pitchFamily="18" charset="0"/>
              </a:rPr>
              <a:t>Advantages and Disadvantages of Responsive Web Design</a:t>
            </a:r>
            <a:br>
              <a:rPr lang="en-US"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ACA4FC0C-2423-1A1E-B7F3-F49E5D545AA1}"/>
              </a:ext>
            </a:extLst>
          </p:cNvPr>
          <p:cNvSpPr>
            <a:spLocks noGrp="1"/>
          </p:cNvSpPr>
          <p:nvPr>
            <p:ph idx="1"/>
          </p:nvPr>
        </p:nvSpPr>
        <p:spPr>
          <a:xfrm>
            <a:off x="439947" y="1319842"/>
            <a:ext cx="10913853" cy="5296618"/>
          </a:xfrm>
        </p:spPr>
        <p:txBody>
          <a:bodyPr>
            <a:normAutofit fontScale="47500" lnSpcReduction="20000"/>
          </a:bodyPr>
          <a:lstStyle/>
          <a:p>
            <a:pPr marL="0" indent="0">
              <a:buNone/>
            </a:pPr>
            <a:r>
              <a:rPr lang="en-IN" b="1" i="0" dirty="0">
                <a:solidFill>
                  <a:srgbClr val="273239"/>
                </a:solidFill>
                <a:effectLst/>
                <a:latin typeface="Nunito" pitchFamily="2" charset="0"/>
              </a:rPr>
              <a:t>Advantages  </a:t>
            </a:r>
          </a:p>
          <a:p>
            <a:pPr algn="l"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User experience friendly: </a:t>
            </a:r>
            <a:r>
              <a:rPr lang="en-US" sz="3800" b="0" i="0" dirty="0">
                <a:solidFill>
                  <a:srgbClr val="273239"/>
                </a:solidFill>
                <a:effectLst/>
                <a:latin typeface="Times New Roman" panose="02020603050405020304" pitchFamily="18" charset="0"/>
                <a:cs typeface="Times New Roman" panose="02020603050405020304" pitchFamily="18" charset="0"/>
              </a:rPr>
              <a:t>Responsive web design is specially designed to respond according to customer’s or user’s behaviors and their needs, according to screen size, etc. It is used to create a website that adjusts smoothly to different screen sizes especially for mobile viewing. Therefore, it increases reach to customers and users on small devices like mobiles, tablets, etc.</a:t>
            </a:r>
          </a:p>
          <a:p>
            <a:pPr algn="l"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SEO friendly:</a:t>
            </a:r>
            <a:r>
              <a:rPr lang="en-US" sz="3800" b="0" i="0" dirty="0">
                <a:solidFill>
                  <a:srgbClr val="273239"/>
                </a:solidFill>
                <a:effectLst/>
                <a:latin typeface="Times New Roman" panose="02020603050405020304" pitchFamily="18" charset="0"/>
                <a:cs typeface="Times New Roman" panose="02020603050405020304" pitchFamily="18" charset="0"/>
              </a:rPr>
              <a:t> Responsive websites are generally responsible for ranking top at SEO (Search Engine Optimization). On mobile devices or small devices, a responsive website loads much faster as compared to a desktop or laptop. This automatically increases positive user experience that in turn gives a higher ranking to the website on SEO.</a:t>
            </a:r>
          </a:p>
          <a:p>
            <a:pPr algn="l"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Increase profit and sale: </a:t>
            </a:r>
            <a:r>
              <a:rPr lang="en-US" sz="3800" b="0" i="0" dirty="0">
                <a:solidFill>
                  <a:srgbClr val="273239"/>
                </a:solidFill>
                <a:effectLst/>
                <a:latin typeface="Times New Roman" panose="02020603050405020304" pitchFamily="18" charset="0"/>
                <a:cs typeface="Times New Roman" panose="02020603050405020304" pitchFamily="18" charset="0"/>
              </a:rPr>
              <a:t>Responsive web design is easy to create and faster to implement. This is because there is no requirement for another website for small devices. A responsive website is specially designed to fit all screen sizes. Therefore, one can save time, effort, maintenance costs and development cost associate with creating another website for small devices. It generally increases user experience and reaches more audiences through small devices. More will be an audience, more will be profit and sale.</a:t>
            </a:r>
          </a:p>
          <a:p>
            <a:pPr algn="l"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Low maintenance: </a:t>
            </a:r>
            <a:r>
              <a:rPr lang="en-US" sz="3800" b="0" i="0" dirty="0">
                <a:solidFill>
                  <a:srgbClr val="273239"/>
                </a:solidFill>
                <a:effectLst/>
                <a:latin typeface="Times New Roman" panose="02020603050405020304" pitchFamily="18" charset="0"/>
                <a:cs typeface="Times New Roman" panose="02020603050405020304" pitchFamily="18" charset="0"/>
              </a:rPr>
              <a:t>Responsive websites are designed to fit all screen sizes. There is no change in content and other elements to fit on a different device. This website uses the same content across all devices. There is only one website that fits all screen sizes so the cost of maintaining two websites is also saved because maintaining a separate site for a small device requires a lot of testing and support. Managing a single website requires less maintenance, less cost, saves time, etc.</a:t>
            </a:r>
          </a:p>
          <a:p>
            <a:pPr algn="l"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Easy to track users:</a:t>
            </a:r>
            <a:r>
              <a:rPr lang="en-US" sz="3800" b="0" i="0" dirty="0">
                <a:solidFill>
                  <a:srgbClr val="273239"/>
                </a:solidFill>
                <a:effectLst/>
                <a:latin typeface="Times New Roman" panose="02020603050405020304" pitchFamily="18" charset="0"/>
                <a:cs typeface="Times New Roman" panose="02020603050405020304" pitchFamily="18" charset="0"/>
              </a:rPr>
              <a:t> Responsive websites take less time to load, saves time, money, save development effort of creating another website for small devices. One can use this time and effort to track their site visitors.</a:t>
            </a:r>
          </a:p>
          <a:p>
            <a:endParaRPr lang="en-IN" dirty="0"/>
          </a:p>
        </p:txBody>
      </p:sp>
    </p:spTree>
    <p:extLst>
      <p:ext uri="{BB962C8B-B14F-4D97-AF65-F5344CB8AC3E}">
        <p14:creationId xmlns:p14="http://schemas.microsoft.com/office/powerpoint/2010/main" val="172968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7F0B-132A-1400-154A-6BDB670C0448}"/>
              </a:ext>
            </a:extLst>
          </p:cNvPr>
          <p:cNvSpPr>
            <a:spLocks noGrp="1"/>
          </p:cNvSpPr>
          <p:nvPr>
            <p:ph type="title"/>
          </p:nvPr>
        </p:nvSpPr>
        <p:spPr/>
        <p:txBody>
          <a:bodyPr>
            <a:normAutofit/>
          </a:bodyPr>
          <a:lstStyle/>
          <a:p>
            <a:r>
              <a:rPr lang="en-IN" b="1" i="0" dirty="0">
                <a:solidFill>
                  <a:srgbClr val="273239"/>
                </a:solidFill>
                <a:effectLst/>
                <a:latin typeface="Nunito" pitchFamily="2" charset="0"/>
              </a:rPr>
              <a:t>Disadvantages  </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0E408C0-6332-EAE7-8809-DE3BB5C6EC34}"/>
              </a:ext>
            </a:extLst>
          </p:cNvPr>
          <p:cNvSpPr>
            <a:spLocks noGrp="1"/>
          </p:cNvSpPr>
          <p:nvPr>
            <p:ph idx="1"/>
          </p:nvPr>
        </p:nvSpPr>
        <p:spPr>
          <a:xfrm>
            <a:off x="474453" y="1825625"/>
            <a:ext cx="10879347" cy="4351338"/>
          </a:xfrm>
        </p:spPr>
        <p:txBody>
          <a:bodyPr>
            <a:normAutofit fontScale="92500"/>
          </a:bodyPr>
          <a:lstStyle/>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Slow page loading: </a:t>
            </a:r>
            <a:r>
              <a:rPr lang="en-US" b="0" i="0" dirty="0">
                <a:solidFill>
                  <a:srgbClr val="273239"/>
                </a:solidFill>
                <a:effectLst/>
                <a:latin typeface="Times New Roman" panose="02020603050405020304" pitchFamily="18" charset="0"/>
                <a:cs typeface="Times New Roman" panose="02020603050405020304" pitchFamily="18" charset="0"/>
              </a:rPr>
              <a:t>Though, responsive websites are easy to maintain, but it sometimes takes a long time to load the page. It includes some high-resolution images and videos that sometimes require a lot of time to load.</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Navigation is tough:</a:t>
            </a:r>
            <a:r>
              <a:rPr lang="en-US" b="0" i="0" dirty="0">
                <a:solidFill>
                  <a:srgbClr val="273239"/>
                </a:solidFill>
                <a:effectLst/>
                <a:latin typeface="Times New Roman" panose="02020603050405020304" pitchFamily="18" charset="0"/>
                <a:cs typeface="Times New Roman" panose="02020603050405020304" pitchFamily="18" charset="0"/>
              </a:rPr>
              <a:t> Responsive websites are specially designed to fit on small devices. But maintaining the simplicity of large websites for small devices sometimes becomes difficult. This is because small devices have less screen size and this turn make it more difficult to navigate website through small devices.</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Time-consuming development: </a:t>
            </a:r>
            <a:r>
              <a:rPr lang="en-US" b="0" i="0" dirty="0">
                <a:solidFill>
                  <a:srgbClr val="273239"/>
                </a:solidFill>
                <a:effectLst/>
                <a:latin typeface="Times New Roman" panose="02020603050405020304" pitchFamily="18" charset="0"/>
                <a:cs typeface="Times New Roman" panose="02020603050405020304" pitchFamily="18" charset="0"/>
              </a:rPr>
              <a:t>Responsive websites are essential but take a lot of time in the development process as compared to the development time of normal websites.</a:t>
            </a:r>
          </a:p>
          <a:p>
            <a:endParaRPr lang="en-IN" dirty="0"/>
          </a:p>
        </p:txBody>
      </p:sp>
    </p:spTree>
    <p:extLst>
      <p:ext uri="{BB962C8B-B14F-4D97-AF65-F5344CB8AC3E}">
        <p14:creationId xmlns:p14="http://schemas.microsoft.com/office/powerpoint/2010/main" val="114867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87B9-0586-92BB-F931-A97FE96AFBFD}"/>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P</a:t>
            </a:r>
            <a:r>
              <a:rPr lang="en-US" b="0" i="0" u="none" strike="noStrike" baseline="0" dirty="0">
                <a:latin typeface="Times New Roman" panose="02020603050405020304" pitchFamily="18" charset="0"/>
                <a:cs typeface="Times New Roman" panose="02020603050405020304" pitchFamily="18" charset="0"/>
              </a:rPr>
              <a:t>ercentage based layout for fluid Width CSS</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0AB7EB-9D42-2769-5424-B2EB31680C87}"/>
              </a:ext>
            </a:extLst>
          </p:cNvPr>
          <p:cNvSpPr>
            <a:spLocks noGrp="1"/>
          </p:cNvSpPr>
          <p:nvPr>
            <p:ph idx="1"/>
          </p:nvPr>
        </p:nvSpPr>
        <p:spPr/>
        <p:txBody>
          <a:bodyPr/>
          <a:lstStyle/>
          <a:p>
            <a:pPr marL="0" indent="0">
              <a:buNone/>
            </a:pPr>
            <a:r>
              <a:rPr lang="en-IN" sz="4000" b="1" i="0" dirty="0">
                <a:solidFill>
                  <a:srgbClr val="000000"/>
                </a:solidFill>
                <a:effectLst/>
                <a:highlight>
                  <a:srgbClr val="FFFF00"/>
                </a:highlight>
                <a:latin typeface="var(--font-secondary)"/>
              </a:rPr>
              <a:t>Fluid Width</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Because users might be viewing a web page on virtually any size of device or browser window, it is important to ensure content fits within their viewport. </a:t>
            </a:r>
            <a:r>
              <a:rPr lang="en-US" b="1" i="0" dirty="0">
                <a:solidFill>
                  <a:srgbClr val="000000"/>
                </a:solidFill>
                <a:effectLst/>
                <a:latin typeface="Times New Roman" panose="02020603050405020304" pitchFamily="18" charset="0"/>
                <a:cs typeface="Times New Roman" panose="02020603050405020304" pitchFamily="18" charset="0"/>
              </a:rPr>
              <a:t>Fluid design</a:t>
            </a:r>
            <a:r>
              <a:rPr lang="en-US" b="0" i="0" dirty="0">
                <a:solidFill>
                  <a:srgbClr val="000000"/>
                </a:solidFill>
                <a:effectLst/>
                <a:latin typeface="Times New Roman" panose="02020603050405020304" pitchFamily="18" charset="0"/>
                <a:cs typeface="Times New Roman" panose="02020603050405020304" pitchFamily="18" charset="0"/>
              </a:rPr>
              <a:t> is one technique for dealing with this by allowing content to </a:t>
            </a:r>
            <a:r>
              <a:rPr lang="en-US" b="1" i="0" dirty="0">
                <a:solidFill>
                  <a:srgbClr val="000000"/>
                </a:solidFill>
                <a:effectLst/>
                <a:latin typeface="Times New Roman" panose="02020603050405020304" pitchFamily="18" charset="0"/>
                <a:cs typeface="Times New Roman" panose="02020603050405020304" pitchFamily="18" charset="0"/>
              </a:rPr>
              <a:t>scale</a:t>
            </a:r>
            <a:r>
              <a:rPr lang="en-US" b="0" i="0" dirty="0">
                <a:solidFill>
                  <a:srgbClr val="000000"/>
                </a:solidFill>
                <a:effectLst/>
                <a:latin typeface="Times New Roman" panose="02020603050405020304" pitchFamily="18" charset="0"/>
                <a:cs typeface="Times New Roman" panose="02020603050405020304" pitchFamily="18" charset="0"/>
              </a:rPr>
              <a:t> and </a:t>
            </a:r>
            <a:r>
              <a:rPr lang="en-US" b="1" i="0" dirty="0">
                <a:solidFill>
                  <a:srgbClr val="000000"/>
                </a:solidFill>
                <a:effectLst/>
                <a:latin typeface="Times New Roman" panose="02020603050405020304" pitchFamily="18" charset="0"/>
                <a:cs typeface="Times New Roman" panose="02020603050405020304" pitchFamily="18" charset="0"/>
              </a:rPr>
              <a:t>reflow</a:t>
            </a:r>
            <a:r>
              <a:rPr lang="en-US" b="0" i="0" dirty="0">
                <a:solidFill>
                  <a:srgbClr val="000000"/>
                </a:solidFill>
                <a:effectLst/>
                <a:latin typeface="Times New Roman" panose="02020603050405020304" pitchFamily="18" charset="0"/>
                <a:cs typeface="Times New Roman" panose="02020603050405020304" pitchFamily="18" charset="0"/>
              </a:rPr>
              <a:t> automatically based on the size of the container.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82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C4E0-B405-126E-A386-8CB335984B6A}"/>
              </a:ext>
            </a:extLst>
          </p:cNvPr>
          <p:cNvSpPr>
            <a:spLocks noGrp="1"/>
          </p:cNvSpPr>
          <p:nvPr>
            <p:ph type="title"/>
          </p:nvPr>
        </p:nvSpPr>
        <p:spPr/>
        <p:txBody>
          <a:bodyPr>
            <a:normAutofit/>
          </a:bodyPr>
          <a:lstStyle/>
          <a:p>
            <a:r>
              <a:rPr lang="en-IN" b="1" i="0" dirty="0">
                <a:solidFill>
                  <a:srgbClr val="000000"/>
                </a:solidFill>
                <a:effectLst/>
                <a:latin typeface="var(--font-secondary)"/>
              </a:rPr>
              <a:t>Setting Fixed Widths</a:t>
            </a:r>
            <a:br>
              <a:rPr lang="en-IN" b="1" i="0" dirty="0">
                <a:solidFill>
                  <a:srgbClr val="000000"/>
                </a:solidFill>
                <a:effectLst/>
                <a:latin typeface="var(--font-secondary)"/>
              </a:rPr>
            </a:br>
            <a:endParaRPr lang="en-IN" dirty="0"/>
          </a:p>
        </p:txBody>
      </p:sp>
      <p:sp>
        <p:nvSpPr>
          <p:cNvPr id="3" name="Content Placeholder 2">
            <a:extLst>
              <a:ext uri="{FF2B5EF4-FFF2-40B4-BE49-F238E27FC236}">
                <a16:creationId xmlns:a16="http://schemas.microsoft.com/office/drawing/2014/main" id="{11B212E0-7423-20AF-1DB7-E7333508B525}"/>
              </a:ext>
            </a:extLst>
          </p:cNvPr>
          <p:cNvSpPr>
            <a:spLocks noGrp="1"/>
          </p:cNvSpPr>
          <p:nvPr>
            <p:ph idx="1"/>
          </p:nvPr>
        </p:nvSpPr>
        <p:spPr>
          <a:xfrm>
            <a:off x="838200" y="992038"/>
            <a:ext cx="10515600" cy="5184925"/>
          </a:xfrm>
        </p:spPr>
        <p:txBody>
          <a:bodyPr>
            <a:normAutofit/>
          </a:bodyPr>
          <a:lstStyle/>
          <a:p>
            <a:pPr marL="0" indent="0" algn="just">
              <a:buNone/>
            </a:pPr>
            <a:r>
              <a:rPr lang="en-US" sz="2400" dirty="0"/>
              <a:t>Any element can be given a set width using absolute CSS measurement units like </a:t>
            </a:r>
            <a:r>
              <a:rPr lang="en-US" sz="2400" dirty="0" err="1">
                <a:highlight>
                  <a:srgbClr val="FFFF00"/>
                </a:highlight>
              </a:rPr>
              <a:t>px</a:t>
            </a:r>
            <a:r>
              <a:rPr lang="en-US" sz="2400" dirty="0">
                <a:highlight>
                  <a:srgbClr val="FFFF00"/>
                </a:highlight>
              </a:rPr>
              <a:t> or rem</a:t>
            </a:r>
            <a:r>
              <a:rPr lang="en-US" sz="2400" dirty="0"/>
              <a:t>. However, if the browser or container shrinks to smaller than the size set for the element, the element overflows / sticks out of the container. If it is the browser window that is too small, a horizontal scrollbar appears.</a:t>
            </a:r>
          </a:p>
          <a:p>
            <a:pPr marL="0" indent="0" algn="just">
              <a:buNone/>
            </a:pPr>
            <a:endParaRPr lang="en-US" sz="2400" dirty="0"/>
          </a:p>
          <a:p>
            <a:pPr marL="0" indent="0" algn="just">
              <a:buNone/>
            </a:pPr>
            <a:r>
              <a:rPr lang="en-IN" sz="2400" dirty="0"/>
              <a:t>p {</a:t>
            </a:r>
          </a:p>
          <a:p>
            <a:pPr marL="0" indent="0" algn="just">
              <a:buNone/>
            </a:pPr>
            <a:r>
              <a:rPr lang="en-IN" sz="2400" dirty="0"/>
              <a:t>	width: 700px;</a:t>
            </a:r>
          </a:p>
          <a:p>
            <a:pPr marL="0" indent="0" algn="just">
              <a:buNone/>
            </a:pPr>
            <a:r>
              <a:rPr lang="en-IN" sz="2400" dirty="0"/>
              <a:t>}</a:t>
            </a:r>
          </a:p>
        </p:txBody>
      </p:sp>
    </p:spTree>
    <p:extLst>
      <p:ext uri="{BB962C8B-B14F-4D97-AF65-F5344CB8AC3E}">
        <p14:creationId xmlns:p14="http://schemas.microsoft.com/office/powerpoint/2010/main" val="62234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1FFF-B8B4-5466-D5D7-A05FD90C00CB}"/>
              </a:ext>
            </a:extLst>
          </p:cNvPr>
          <p:cNvSpPr>
            <a:spLocks noGrp="1"/>
          </p:cNvSpPr>
          <p:nvPr>
            <p:ph type="title"/>
          </p:nvPr>
        </p:nvSpPr>
        <p:spPr/>
        <p:txBody>
          <a:bodyPr>
            <a:normAutofit/>
          </a:bodyPr>
          <a:lstStyle/>
          <a:p>
            <a:pPr algn="ctr"/>
            <a:r>
              <a:rPr lang="en-IN" b="1" i="0" dirty="0">
                <a:solidFill>
                  <a:srgbClr val="213343"/>
                </a:solidFill>
                <a:effectLst/>
                <a:latin typeface="Lexend Deca"/>
              </a:rPr>
              <a:t>What is </a:t>
            </a:r>
            <a:r>
              <a:rPr lang="en-IN" b="1" i="0" dirty="0" err="1">
                <a:solidFill>
                  <a:srgbClr val="213343"/>
                </a:solidFill>
                <a:effectLst/>
                <a:latin typeface="Lexend Deca"/>
              </a:rPr>
              <a:t>em</a:t>
            </a:r>
            <a:r>
              <a:rPr lang="en-IN" b="1" i="0" dirty="0">
                <a:solidFill>
                  <a:srgbClr val="213343"/>
                </a:solidFill>
                <a:effectLst/>
                <a:latin typeface="Lexend Deca"/>
              </a:rPr>
              <a:t> CSS?</a:t>
            </a:r>
            <a:br>
              <a:rPr lang="en-IN" b="1"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597C9C21-6D58-73C1-D539-6DFB29D6410F}"/>
              </a:ext>
            </a:extLst>
          </p:cNvPr>
          <p:cNvSpPr>
            <a:spLocks noGrp="1"/>
          </p:cNvSpPr>
          <p:nvPr>
            <p:ph idx="1"/>
          </p:nvPr>
        </p:nvSpPr>
        <p:spPr>
          <a:xfrm>
            <a:off x="838200" y="1130060"/>
            <a:ext cx="10515600" cy="5046903"/>
          </a:xfrm>
        </p:spPr>
        <p:txBody>
          <a:bodyPr/>
          <a:lstStyle/>
          <a:p>
            <a:pPr algn="just" fontAlgn="base"/>
            <a:r>
              <a:rPr lang="en-US" b="0" i="0" dirty="0">
                <a:solidFill>
                  <a:srgbClr val="213343"/>
                </a:solidFill>
                <a:effectLst/>
                <a:latin typeface="Times New Roman" panose="02020603050405020304" pitchFamily="18" charset="0"/>
                <a:cs typeface="Times New Roman" panose="02020603050405020304" pitchFamily="18" charset="0"/>
              </a:rPr>
              <a:t>For responsive web pages, the size of web elements changes with the size of the viewport. CSS enables you to declare font size using absolute units like pixels (</a:t>
            </a:r>
            <a:r>
              <a:rPr lang="en-US" b="0" i="0" dirty="0" err="1">
                <a:solidFill>
                  <a:srgbClr val="213343"/>
                </a:solidFill>
                <a:effectLst/>
                <a:latin typeface="Times New Roman" panose="02020603050405020304" pitchFamily="18" charset="0"/>
                <a:cs typeface="Times New Roman" panose="02020603050405020304" pitchFamily="18" charset="0"/>
              </a:rPr>
              <a:t>px</a:t>
            </a:r>
            <a:r>
              <a:rPr lang="en-US" b="0" i="0" dirty="0">
                <a:solidFill>
                  <a:srgbClr val="213343"/>
                </a:solidFill>
                <a:effectLst/>
                <a:latin typeface="Times New Roman" panose="02020603050405020304" pitchFamily="18" charset="0"/>
                <a:cs typeface="Times New Roman" panose="02020603050405020304" pitchFamily="18" charset="0"/>
              </a:rPr>
              <a:t>) or </a:t>
            </a:r>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relative units like percentages, </a:t>
            </a:r>
            <a:r>
              <a:rPr lang="en-US" b="0" i="0" dirty="0" err="1">
                <a:solidFill>
                  <a:srgbClr val="213343"/>
                </a:solidFill>
                <a:effectLst/>
                <a:highlight>
                  <a:srgbClr val="FFFF00"/>
                </a:highlight>
                <a:latin typeface="Times New Roman" panose="02020603050405020304" pitchFamily="18" charset="0"/>
                <a:cs typeface="Times New Roman" panose="02020603050405020304" pitchFamily="18" charset="0"/>
              </a:rPr>
              <a:t>em</a:t>
            </a:r>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 or rem units.</a:t>
            </a:r>
          </a:p>
          <a:p>
            <a:pPr algn="just" fontAlgn="base"/>
            <a:r>
              <a:rPr lang="en-US" b="0" i="0" dirty="0">
                <a:solidFill>
                  <a:srgbClr val="213343"/>
                </a:solidFill>
                <a:effectLst/>
                <a:latin typeface="Times New Roman" panose="02020603050405020304" pitchFamily="18" charset="0"/>
                <a:cs typeface="Times New Roman" panose="02020603050405020304" pitchFamily="18" charset="0"/>
              </a:rPr>
              <a:t>As pixels are absolute units, they </a:t>
            </a:r>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do not scale with the viewport</a:t>
            </a:r>
            <a:r>
              <a:rPr lang="en-US" b="0" i="0" dirty="0">
                <a:solidFill>
                  <a:srgbClr val="213343"/>
                </a:solidFill>
                <a:effectLst/>
                <a:latin typeface="Times New Roman" panose="02020603050405020304" pitchFamily="18" charset="0"/>
                <a:cs typeface="Times New Roman" panose="02020603050405020304" pitchFamily="18" charset="0"/>
              </a:rPr>
              <a:t>. So 1px represents one unit on a physical device, regardless of the device size. </a:t>
            </a:r>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As a result, creating responsive websites is often easier using a relative unit like percentage, </a:t>
            </a:r>
            <a:r>
              <a:rPr lang="en-US" b="0" i="0" dirty="0" err="1">
                <a:solidFill>
                  <a:srgbClr val="213343"/>
                </a:solidFill>
                <a:effectLst/>
                <a:highlight>
                  <a:srgbClr val="FFFF00"/>
                </a:highlight>
                <a:latin typeface="Times New Roman" panose="02020603050405020304" pitchFamily="18" charset="0"/>
                <a:cs typeface="Times New Roman" panose="02020603050405020304" pitchFamily="18" charset="0"/>
              </a:rPr>
              <a:t>em</a:t>
            </a:r>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 or rem</a:t>
            </a:r>
            <a:r>
              <a:rPr lang="en-US" b="0" i="0" dirty="0">
                <a:solidFill>
                  <a:srgbClr val="213343"/>
                </a:solidFill>
                <a:effectLst/>
                <a:latin typeface="Times New Roman" panose="02020603050405020304" pitchFamily="18" charset="0"/>
                <a:cs typeface="Times New Roman" panose="02020603050405020304" pitchFamily="18" charset="0"/>
              </a:rPr>
              <a:t>.</a:t>
            </a:r>
          </a:p>
          <a:p>
            <a:endParaRPr lang="en-IN" dirty="0"/>
          </a:p>
        </p:txBody>
      </p:sp>
      <p:sp>
        <p:nvSpPr>
          <p:cNvPr id="5" name="TextBox 4">
            <a:extLst>
              <a:ext uri="{FF2B5EF4-FFF2-40B4-BE49-F238E27FC236}">
                <a16:creationId xmlns:a16="http://schemas.microsoft.com/office/drawing/2014/main" id="{7793DB42-7C54-4F26-C406-2B4293BF585E}"/>
              </a:ext>
            </a:extLst>
          </p:cNvPr>
          <p:cNvSpPr txBox="1"/>
          <p:nvPr/>
        </p:nvSpPr>
        <p:spPr>
          <a:xfrm>
            <a:off x="994193" y="4821862"/>
            <a:ext cx="9202229" cy="646331"/>
          </a:xfrm>
          <a:prstGeom prst="rect">
            <a:avLst/>
          </a:prstGeom>
          <a:noFill/>
        </p:spPr>
        <p:txBody>
          <a:bodyPr wrap="square">
            <a:spAutoFit/>
          </a:bodyPr>
          <a:lstStyle/>
          <a:p>
            <a:r>
              <a:rPr lang="en-US" b="0" i="0" dirty="0">
                <a:solidFill>
                  <a:srgbClr val="213343"/>
                </a:solidFill>
                <a:effectLst/>
                <a:highlight>
                  <a:srgbClr val="FFFF00"/>
                </a:highlight>
                <a:latin typeface="Lexend Deca"/>
              </a:rPr>
              <a:t>Percentages are relative to a parent element or a property in that element. They are commonly used to set an element’s width and height.</a:t>
            </a:r>
            <a:endParaRPr lang="en-IN" dirty="0">
              <a:highlight>
                <a:srgbClr val="FFFF00"/>
              </a:highlight>
            </a:endParaRPr>
          </a:p>
        </p:txBody>
      </p:sp>
    </p:spTree>
    <p:extLst>
      <p:ext uri="{BB962C8B-B14F-4D97-AF65-F5344CB8AC3E}">
        <p14:creationId xmlns:p14="http://schemas.microsoft.com/office/powerpoint/2010/main" val="222213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FFAB-EF51-526C-9CA8-C1A587DDE502}"/>
              </a:ext>
            </a:extLst>
          </p:cNvPr>
          <p:cNvSpPr>
            <a:spLocks noGrp="1"/>
          </p:cNvSpPr>
          <p:nvPr>
            <p:ph type="title"/>
          </p:nvPr>
        </p:nvSpPr>
        <p:spPr>
          <a:xfrm>
            <a:off x="208471" y="106334"/>
            <a:ext cx="10515600" cy="687298"/>
          </a:xfrm>
        </p:spPr>
        <p:txBody>
          <a:bodyPr>
            <a:noAutofit/>
          </a:bodyPr>
          <a:lstStyle/>
          <a:p>
            <a:r>
              <a:rPr lang="en-US" sz="2400" b="1" i="0" dirty="0">
                <a:solidFill>
                  <a:srgbClr val="213343"/>
                </a:solidFill>
                <a:effectLst/>
                <a:latin typeface="Times New Roman" panose="02020603050405020304" pitchFamily="18" charset="0"/>
                <a:cs typeface="Times New Roman" panose="02020603050405020304" pitchFamily="18" charset="0"/>
              </a:rPr>
              <a:t>Em units are relative specifically to the parent element</a:t>
            </a:r>
            <a:r>
              <a:rPr lang="en-US" sz="2400" b="0" i="0" dirty="0">
                <a:solidFill>
                  <a:srgbClr val="213343"/>
                </a:solidFill>
                <a:effectLst/>
                <a:latin typeface="Times New Roman" panose="02020603050405020304" pitchFamily="18" charset="0"/>
                <a:cs typeface="Times New Roman" panose="02020603050405020304" pitchFamily="18" charset="0"/>
              </a:rPr>
              <a:t>, enabling an element to scale in the context of the parent.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937EED-EC0F-311D-3D31-404DFC48D393}"/>
              </a:ext>
            </a:extLst>
          </p:cNvPr>
          <p:cNvSpPr>
            <a:spLocks noGrp="1"/>
          </p:cNvSpPr>
          <p:nvPr>
            <p:ph idx="1"/>
          </p:nvPr>
        </p:nvSpPr>
        <p:spPr>
          <a:xfrm>
            <a:off x="405442" y="897147"/>
            <a:ext cx="10948358" cy="5279816"/>
          </a:xfrm>
        </p:spPr>
        <p:txBody>
          <a:bodyPr/>
          <a:lstStyle/>
          <a:p>
            <a:pPr marL="0" indent="0">
              <a:buNone/>
            </a:pPr>
            <a:r>
              <a:rPr lang="en-US" b="0" i="0" dirty="0">
                <a:solidFill>
                  <a:srgbClr val="213343"/>
                </a:solidFill>
                <a:effectLst/>
                <a:latin typeface="Lexend Deca"/>
              </a:rPr>
              <a:t>Consider a </a:t>
            </a:r>
            <a:r>
              <a:rPr lang="en-US" b="1" i="0" dirty="0">
                <a:solidFill>
                  <a:srgbClr val="213343"/>
                </a:solidFill>
                <a:effectLst/>
                <a:latin typeface="Lexend Deca"/>
              </a:rPr>
              <a:t>p</a:t>
            </a:r>
            <a:r>
              <a:rPr lang="en-US" b="0" i="0" dirty="0">
                <a:solidFill>
                  <a:srgbClr val="213343"/>
                </a:solidFill>
                <a:effectLst/>
                <a:latin typeface="Lexend Deca"/>
              </a:rPr>
              <a:t> tag nested in an </a:t>
            </a:r>
            <a:r>
              <a:rPr lang="en-US" b="1" i="0" dirty="0">
                <a:solidFill>
                  <a:srgbClr val="213343"/>
                </a:solidFill>
                <a:effectLst/>
                <a:latin typeface="Lexend Deca"/>
              </a:rPr>
              <a:t>article </a:t>
            </a:r>
            <a:r>
              <a:rPr lang="en-US" b="0" i="0" dirty="0">
                <a:solidFill>
                  <a:srgbClr val="213343"/>
                </a:solidFill>
                <a:effectLst/>
                <a:latin typeface="Lexend Deca"/>
              </a:rPr>
              <a:t>element with a font size of 18px</a:t>
            </a:r>
          </a:p>
          <a:p>
            <a:pPr marL="0" indent="0">
              <a:buNone/>
            </a:pPr>
            <a:r>
              <a:rPr lang="fr-FR" sz="1600" b="1" dirty="0">
                <a:solidFill>
                  <a:srgbClr val="7030A0"/>
                </a:solidFill>
              </a:rPr>
              <a:t>.article {</a:t>
            </a:r>
          </a:p>
          <a:p>
            <a:pPr marL="0" indent="0">
              <a:buNone/>
            </a:pPr>
            <a:r>
              <a:rPr lang="fr-FR" sz="1600" b="1" dirty="0">
                <a:solidFill>
                  <a:srgbClr val="7030A0"/>
                </a:solidFill>
              </a:rPr>
              <a:t>  font-size: 18px;</a:t>
            </a:r>
          </a:p>
          <a:p>
            <a:pPr marL="0" indent="0">
              <a:buNone/>
            </a:pPr>
            <a:r>
              <a:rPr lang="fr-FR" sz="1600" b="1" dirty="0">
                <a:solidFill>
                  <a:srgbClr val="7030A0"/>
                </a:solidFill>
              </a:rPr>
              <a:t>}</a:t>
            </a:r>
          </a:p>
          <a:p>
            <a:pPr marL="0" indent="0">
              <a:buNone/>
            </a:pPr>
            <a:r>
              <a:rPr lang="fr-FR" sz="1600" b="1" dirty="0">
                <a:solidFill>
                  <a:srgbClr val="7030A0"/>
                </a:solidFill>
              </a:rPr>
              <a:t>p {</a:t>
            </a:r>
          </a:p>
          <a:p>
            <a:pPr marL="0" indent="0">
              <a:buNone/>
            </a:pPr>
            <a:r>
              <a:rPr lang="fr-FR" sz="1600" b="1" dirty="0">
                <a:solidFill>
                  <a:srgbClr val="7030A0"/>
                </a:solidFill>
              </a:rPr>
              <a:t>  font-size: 2em;        </a:t>
            </a:r>
            <a:r>
              <a:rPr lang="fr-FR" sz="1600" b="1" dirty="0">
                <a:solidFill>
                  <a:srgbClr val="7030A0"/>
                </a:solidFill>
                <a:highlight>
                  <a:srgbClr val="FFFF00"/>
                </a:highlight>
              </a:rPr>
              <a:t>/* sets font size = 36px */</a:t>
            </a:r>
          </a:p>
          <a:p>
            <a:pPr marL="0" indent="0">
              <a:buNone/>
            </a:pPr>
            <a:r>
              <a:rPr lang="fr-FR" sz="1600" b="1" dirty="0">
                <a:solidFill>
                  <a:srgbClr val="7030A0"/>
                </a:solidFill>
              </a:rPr>
              <a:t>}</a:t>
            </a:r>
          </a:p>
          <a:p>
            <a:pPr marL="0" indent="0">
              <a:buNone/>
            </a:pPr>
            <a:endParaRPr lang="en-IN" dirty="0"/>
          </a:p>
        </p:txBody>
      </p:sp>
      <p:sp>
        <p:nvSpPr>
          <p:cNvPr id="5" name="TextBox 4">
            <a:extLst>
              <a:ext uri="{FF2B5EF4-FFF2-40B4-BE49-F238E27FC236}">
                <a16:creationId xmlns:a16="http://schemas.microsoft.com/office/drawing/2014/main" id="{8FE2999C-9284-CA54-8F83-4CB3660797B9}"/>
              </a:ext>
            </a:extLst>
          </p:cNvPr>
          <p:cNvSpPr txBox="1"/>
          <p:nvPr/>
        </p:nvSpPr>
        <p:spPr>
          <a:xfrm>
            <a:off x="208471" y="4007295"/>
            <a:ext cx="10110158" cy="954107"/>
          </a:xfrm>
          <a:prstGeom prst="rect">
            <a:avLst/>
          </a:prstGeom>
          <a:noFill/>
        </p:spPr>
        <p:txBody>
          <a:bodyPr wrap="square">
            <a:spAutoFit/>
          </a:bodyPr>
          <a:lstStyle/>
          <a:p>
            <a:r>
              <a:rPr lang="en-US" sz="2800" b="0" i="0" dirty="0">
                <a:solidFill>
                  <a:srgbClr val="213343"/>
                </a:solidFill>
                <a:effectLst/>
                <a:latin typeface="Lexend Deca"/>
              </a:rPr>
              <a:t>Assigning the </a:t>
            </a:r>
            <a:r>
              <a:rPr lang="en-US" sz="2800" b="1" i="0" dirty="0">
                <a:solidFill>
                  <a:srgbClr val="213343"/>
                </a:solidFill>
                <a:effectLst/>
                <a:latin typeface="Lexend Deca"/>
              </a:rPr>
              <a:t>p</a:t>
            </a:r>
            <a:r>
              <a:rPr lang="en-US" sz="2800" b="0" i="0" dirty="0">
                <a:solidFill>
                  <a:srgbClr val="213343"/>
                </a:solidFill>
                <a:effectLst/>
                <a:latin typeface="Lexend Deca"/>
              </a:rPr>
              <a:t> element a font size of </a:t>
            </a:r>
            <a:r>
              <a:rPr lang="en-US" sz="2800" b="1" i="0" dirty="0">
                <a:solidFill>
                  <a:srgbClr val="213343"/>
                </a:solidFill>
                <a:effectLst/>
                <a:latin typeface="Lexend Deca"/>
              </a:rPr>
              <a:t>2em</a:t>
            </a:r>
            <a:r>
              <a:rPr lang="en-US" sz="2800" b="0" i="0" dirty="0">
                <a:solidFill>
                  <a:srgbClr val="213343"/>
                </a:solidFill>
                <a:effectLst/>
                <a:latin typeface="Lexend Deca"/>
              </a:rPr>
              <a:t> gives it an actual size of 36px — twice the value of the </a:t>
            </a:r>
            <a:r>
              <a:rPr lang="en-US" sz="2800" b="1" i="0" dirty="0">
                <a:solidFill>
                  <a:srgbClr val="213343"/>
                </a:solidFill>
                <a:effectLst/>
                <a:latin typeface="Lexend Deca"/>
              </a:rPr>
              <a:t>article</a:t>
            </a:r>
            <a:r>
              <a:rPr lang="en-US" sz="2800" b="0" i="0" dirty="0">
                <a:solidFill>
                  <a:srgbClr val="213343"/>
                </a:solidFill>
                <a:effectLst/>
                <a:latin typeface="Lexend Deca"/>
              </a:rPr>
              <a:t> element’s font.</a:t>
            </a:r>
            <a:endParaRPr lang="en-IN" sz="2800" dirty="0"/>
          </a:p>
        </p:txBody>
      </p:sp>
    </p:spTree>
    <p:extLst>
      <p:ext uri="{BB962C8B-B14F-4D97-AF65-F5344CB8AC3E}">
        <p14:creationId xmlns:p14="http://schemas.microsoft.com/office/powerpoint/2010/main" val="179865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9AFB-F9BF-60C6-333D-0F0652236758}"/>
              </a:ext>
            </a:extLst>
          </p:cNvPr>
          <p:cNvSpPr>
            <a:spLocks noGrp="1"/>
          </p:cNvSpPr>
          <p:nvPr>
            <p:ph type="title"/>
          </p:nvPr>
        </p:nvSpPr>
        <p:spPr/>
        <p:txBody>
          <a:bodyPr>
            <a:normAutofit/>
          </a:bodyPr>
          <a:lstStyle/>
          <a:p>
            <a:pPr algn="ctr"/>
            <a:r>
              <a:rPr lang="en-IN" b="1" i="0" dirty="0">
                <a:solidFill>
                  <a:srgbClr val="213343"/>
                </a:solidFill>
                <a:effectLst/>
                <a:latin typeface="Lexend Deca"/>
              </a:rPr>
              <a:t>What is rem CSS?</a:t>
            </a:r>
            <a:br>
              <a:rPr lang="en-IN" b="1"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D0FEE6FE-DD44-817F-276C-CB9496B8A790}"/>
              </a:ext>
            </a:extLst>
          </p:cNvPr>
          <p:cNvSpPr>
            <a:spLocks noGrp="1"/>
          </p:cNvSpPr>
          <p:nvPr>
            <p:ph idx="1"/>
          </p:nvPr>
        </p:nvSpPr>
        <p:spPr>
          <a:xfrm>
            <a:off x="838200" y="1173192"/>
            <a:ext cx="10515600" cy="5003771"/>
          </a:xfrm>
        </p:spPr>
        <p:txBody>
          <a:bodyPr>
            <a:normAutofit/>
          </a:bodyPr>
          <a:lstStyle/>
          <a:p>
            <a:pPr marL="0" indent="0" algn="just">
              <a:buNone/>
            </a:pPr>
            <a:r>
              <a:rPr lang="en-US" sz="3200" b="0" i="0" dirty="0">
                <a:solidFill>
                  <a:srgbClr val="202124"/>
                </a:solidFill>
                <a:effectLst/>
                <a:highlight>
                  <a:srgbClr val="FFFF00"/>
                </a:highlight>
                <a:latin typeface="Times New Roman" panose="02020603050405020304" pitchFamily="18" charset="0"/>
                <a:cs typeface="Times New Roman" panose="02020603050405020304" pitchFamily="18" charset="0"/>
              </a:rPr>
              <a:t>Rem (short for “root-</a:t>
            </a:r>
            <a:r>
              <a:rPr lang="en-US" sz="3200" b="0" i="0" dirty="0" err="1">
                <a:solidFill>
                  <a:srgbClr val="202124"/>
                </a:solidFill>
                <a:effectLst/>
                <a:highlight>
                  <a:srgbClr val="FFFF00"/>
                </a:highlight>
                <a:latin typeface="Times New Roman" panose="02020603050405020304" pitchFamily="18" charset="0"/>
                <a:cs typeface="Times New Roman" panose="02020603050405020304" pitchFamily="18" charset="0"/>
              </a:rPr>
              <a:t>em</a:t>
            </a:r>
            <a:r>
              <a:rPr lang="en-US" sz="3200" b="0" i="0" dirty="0">
                <a:solidFill>
                  <a:srgbClr val="202124"/>
                </a:solidFill>
                <a:effectLst/>
                <a:highlight>
                  <a:srgbClr val="FFFF00"/>
                </a:highlight>
                <a:latin typeface="Times New Roman" panose="02020603050405020304" pitchFamily="18" charset="0"/>
                <a:cs typeface="Times New Roman" panose="02020603050405020304" pitchFamily="18" charset="0"/>
              </a:rPr>
              <a:t>”) </a:t>
            </a:r>
            <a:r>
              <a:rPr lang="en-US" sz="3200" b="0" i="0" dirty="0">
                <a:solidFill>
                  <a:srgbClr val="202124"/>
                </a:solidFill>
                <a:effectLst/>
                <a:latin typeface="Times New Roman" panose="02020603050405020304" pitchFamily="18" charset="0"/>
                <a:cs typeface="Times New Roman" panose="02020603050405020304" pitchFamily="18" charset="0"/>
              </a:rPr>
              <a:t>units </a:t>
            </a:r>
            <a:r>
              <a:rPr lang="en-US" sz="3200" b="0" i="0" dirty="0">
                <a:solidFill>
                  <a:srgbClr val="040C28"/>
                </a:solidFill>
                <a:effectLst/>
                <a:latin typeface="Times New Roman" panose="02020603050405020304" pitchFamily="18" charset="0"/>
                <a:cs typeface="Times New Roman" panose="02020603050405020304" pitchFamily="18" charset="0"/>
              </a:rPr>
              <a:t>dictate an element's font size relative to the size of the root element</a:t>
            </a:r>
            <a:r>
              <a:rPr lang="en-US" sz="3200" b="0" i="0" dirty="0">
                <a:solidFill>
                  <a:srgbClr val="202124"/>
                </a:solidFill>
                <a:effectLst/>
                <a:latin typeface="Times New Roman" panose="02020603050405020304" pitchFamily="18" charset="0"/>
                <a:cs typeface="Times New Roman" panose="02020603050405020304" pitchFamily="18" charset="0"/>
              </a:rPr>
              <a:t>. By default, most browsers use a font size value of 16px. So, if the root element is 16px, an element with the value 1rem will also equal 16px.</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7EF007-D6CB-9387-AC91-8C7CAC0789E5}"/>
              </a:ext>
            </a:extLst>
          </p:cNvPr>
          <p:cNvSpPr txBox="1"/>
          <p:nvPr/>
        </p:nvSpPr>
        <p:spPr>
          <a:xfrm>
            <a:off x="545619" y="3213412"/>
            <a:ext cx="11048283" cy="923330"/>
          </a:xfrm>
          <a:prstGeom prst="rect">
            <a:avLst/>
          </a:prstGeom>
          <a:noFill/>
        </p:spPr>
        <p:txBody>
          <a:bodyPr wrap="square">
            <a:spAutoFit/>
          </a:bodyPr>
          <a:lstStyle/>
          <a:p>
            <a:pPr algn="just"/>
            <a:r>
              <a:rPr lang="en-US" b="0" i="0" dirty="0">
                <a:solidFill>
                  <a:srgbClr val="213343"/>
                </a:solidFill>
                <a:effectLst/>
                <a:latin typeface="Lexend Deca"/>
              </a:rPr>
              <a:t>rems are relative units. However, they reference the root element — typically the </a:t>
            </a:r>
            <a:r>
              <a:rPr lang="en-US" b="1" i="0" dirty="0">
                <a:solidFill>
                  <a:srgbClr val="213343"/>
                </a:solidFill>
                <a:effectLst/>
                <a:latin typeface="Lexend Deca"/>
              </a:rPr>
              <a:t>HTML</a:t>
            </a:r>
            <a:r>
              <a:rPr lang="en-US" b="0" i="0" dirty="0">
                <a:solidFill>
                  <a:srgbClr val="213343"/>
                </a:solidFill>
                <a:effectLst/>
                <a:latin typeface="Lexend Deca"/>
              </a:rPr>
              <a:t> element itself. </a:t>
            </a:r>
            <a:r>
              <a:rPr lang="en-US" b="0" i="0" dirty="0">
                <a:solidFill>
                  <a:srgbClr val="213343"/>
                </a:solidFill>
                <a:effectLst/>
                <a:highlight>
                  <a:srgbClr val="FFFF00"/>
                </a:highlight>
                <a:latin typeface="Lexend Deca"/>
              </a:rPr>
              <a:t>Most browsers set the default font size to 16px</a:t>
            </a:r>
            <a:r>
              <a:rPr lang="en-US" b="0" i="0" dirty="0">
                <a:solidFill>
                  <a:srgbClr val="213343"/>
                </a:solidFill>
                <a:effectLst/>
                <a:latin typeface="Lexend Deca"/>
              </a:rPr>
              <a:t>. However, you can change this. For instance, </a:t>
            </a:r>
            <a:r>
              <a:rPr lang="en-US" b="1" i="0" dirty="0">
                <a:solidFill>
                  <a:srgbClr val="213343"/>
                </a:solidFill>
                <a:effectLst/>
                <a:latin typeface="Lexend Deca"/>
              </a:rPr>
              <a:t>to change the font size to 14px, you would add the following to your stylesheet:</a:t>
            </a:r>
            <a:endParaRPr lang="en-IN" b="1" dirty="0"/>
          </a:p>
        </p:txBody>
      </p:sp>
      <p:sp>
        <p:nvSpPr>
          <p:cNvPr id="7" name="TextBox 6">
            <a:extLst>
              <a:ext uri="{FF2B5EF4-FFF2-40B4-BE49-F238E27FC236}">
                <a16:creationId xmlns:a16="http://schemas.microsoft.com/office/drawing/2014/main" id="{DD071814-E676-AE37-D14E-1FB40C67F2B9}"/>
              </a:ext>
            </a:extLst>
          </p:cNvPr>
          <p:cNvSpPr txBox="1"/>
          <p:nvPr/>
        </p:nvSpPr>
        <p:spPr>
          <a:xfrm>
            <a:off x="3349206" y="4594034"/>
            <a:ext cx="6094562" cy="923330"/>
          </a:xfrm>
          <a:prstGeom prst="rect">
            <a:avLst/>
          </a:prstGeom>
          <a:noFill/>
        </p:spPr>
        <p:txBody>
          <a:bodyPr wrap="square">
            <a:spAutoFit/>
          </a:bodyPr>
          <a:lstStyle/>
          <a:p>
            <a:r>
              <a:rPr lang="en-IN" dirty="0"/>
              <a:t>html {</a:t>
            </a:r>
          </a:p>
          <a:p>
            <a:r>
              <a:rPr lang="en-IN" dirty="0"/>
              <a:t>  font-size: 14px;</a:t>
            </a:r>
          </a:p>
          <a:p>
            <a:r>
              <a:rPr lang="en-IN" dirty="0"/>
              <a:t>}</a:t>
            </a:r>
          </a:p>
        </p:txBody>
      </p:sp>
    </p:spTree>
    <p:extLst>
      <p:ext uri="{BB962C8B-B14F-4D97-AF65-F5344CB8AC3E}">
        <p14:creationId xmlns:p14="http://schemas.microsoft.com/office/powerpoint/2010/main" val="74094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26C53-9025-6446-DCD3-132B9D248392}"/>
              </a:ext>
            </a:extLst>
          </p:cNvPr>
          <p:cNvSpPr>
            <a:spLocks noGrp="1"/>
          </p:cNvSpPr>
          <p:nvPr>
            <p:ph idx="1"/>
          </p:nvPr>
        </p:nvSpPr>
        <p:spPr>
          <a:xfrm>
            <a:off x="362309" y="388189"/>
            <a:ext cx="10991491" cy="5788774"/>
          </a:xfrm>
        </p:spPr>
        <p:txBody>
          <a:bodyPr/>
          <a:lstStyle/>
          <a:p>
            <a:r>
              <a:rPr lang="en-US" b="0" i="0" dirty="0">
                <a:solidFill>
                  <a:srgbClr val="213343"/>
                </a:solidFill>
                <a:effectLst/>
                <a:latin typeface="Lexend Deca"/>
              </a:rPr>
              <a:t> </a:t>
            </a:r>
            <a:r>
              <a:rPr lang="en-US" b="0" i="0" dirty="0">
                <a:solidFill>
                  <a:srgbClr val="213343"/>
                </a:solidFill>
                <a:effectLst/>
                <a:latin typeface="Times New Roman" panose="02020603050405020304" pitchFamily="18" charset="0"/>
                <a:cs typeface="Times New Roman" panose="02020603050405020304" pitchFamily="18" charset="0"/>
              </a:rPr>
              <a:t>assuming the default font size of the root object is 16px, </a:t>
            </a:r>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you would style a paragraph with a 12px font size </a:t>
            </a:r>
            <a:r>
              <a:rPr lang="en-US" b="0" i="0" dirty="0">
                <a:solidFill>
                  <a:srgbClr val="213343"/>
                </a:solidFill>
                <a:effectLst/>
                <a:latin typeface="Times New Roman" panose="02020603050405020304" pitchFamily="18" charset="0"/>
                <a:cs typeface="Times New Roman" panose="02020603050405020304" pitchFamily="18" charset="0"/>
              </a:rPr>
              <a:t>using </a:t>
            </a:r>
            <a:r>
              <a:rPr lang="en-US" b="1" i="0" dirty="0">
                <a:solidFill>
                  <a:srgbClr val="213343"/>
                </a:solidFill>
                <a:effectLst/>
                <a:latin typeface="Times New Roman" panose="02020603050405020304" pitchFamily="18" charset="0"/>
                <a:cs typeface="Times New Roman" panose="02020603050405020304" pitchFamily="18" charset="0"/>
              </a:rPr>
              <a:t>0.75rem</a:t>
            </a:r>
            <a:r>
              <a:rPr lang="en-US" b="0" i="0" dirty="0">
                <a:solidFill>
                  <a:srgbClr val="213343"/>
                </a:solidFill>
                <a:effectLst/>
                <a:latin typeface="Times New Roman" panose="02020603050405020304" pitchFamily="18" charset="0"/>
                <a:cs typeface="Times New Roman" panose="02020603050405020304" pitchFamily="18" charset="0"/>
              </a:rPr>
              <a:t> because 12 ÷ 16 = 0.75:</a:t>
            </a:r>
          </a:p>
          <a:p>
            <a:pPr marL="0" indent="0">
              <a:buNone/>
            </a:pPr>
            <a:r>
              <a:rPr lang="en-IN" b="1" dirty="0">
                <a:latin typeface="Times New Roman" panose="02020603050405020304" pitchFamily="18" charset="0"/>
                <a:cs typeface="Times New Roman" panose="02020603050405020304" pitchFamily="18" charset="0"/>
              </a:rPr>
              <a:t>p {</a:t>
            </a:r>
          </a:p>
          <a:p>
            <a:pPr marL="0" indent="0">
              <a:buNone/>
            </a:pPr>
            <a:r>
              <a:rPr lang="en-IN" b="1" dirty="0">
                <a:latin typeface="Times New Roman" panose="02020603050405020304" pitchFamily="18" charset="0"/>
                <a:cs typeface="Times New Roman" panose="02020603050405020304" pitchFamily="18" charset="0"/>
              </a:rPr>
              <a:t>  font-size: 0.75rem;</a:t>
            </a:r>
          </a:p>
          <a:p>
            <a:pPr marL="0" indent="0">
              <a:buNone/>
            </a:pPr>
            <a:r>
              <a:rPr lang="en-IN" b="1"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120856-582E-EBE1-2E6F-CBB0A54A2012}"/>
              </a:ext>
            </a:extLst>
          </p:cNvPr>
          <p:cNvSpPr txBox="1"/>
          <p:nvPr/>
        </p:nvSpPr>
        <p:spPr>
          <a:xfrm>
            <a:off x="7222466" y="1863153"/>
            <a:ext cx="6094562" cy="923330"/>
          </a:xfrm>
          <a:prstGeom prst="rect">
            <a:avLst/>
          </a:prstGeom>
          <a:noFill/>
        </p:spPr>
        <p:txBody>
          <a:bodyPr wrap="square">
            <a:spAutoFit/>
          </a:bodyPr>
          <a:lstStyle/>
          <a:p>
            <a:pPr algn="l" fontAlgn="base">
              <a:buFont typeface="Arial" panose="020B0604020202020204" pitchFamily="34" charset="0"/>
              <a:buChar char="•"/>
            </a:pPr>
            <a:r>
              <a:rPr lang="pt-BR" b="0" i="0" dirty="0">
                <a:solidFill>
                  <a:srgbClr val="213343"/>
                </a:solidFill>
                <a:effectLst/>
                <a:latin typeface="inherit"/>
              </a:rPr>
              <a:t>14px = 0.875rem</a:t>
            </a:r>
          </a:p>
          <a:p>
            <a:pPr algn="l" fontAlgn="base">
              <a:buFont typeface="Arial" panose="020B0604020202020204" pitchFamily="34" charset="0"/>
              <a:buChar char="•"/>
            </a:pPr>
            <a:r>
              <a:rPr lang="pt-BR" b="0" i="0" dirty="0">
                <a:solidFill>
                  <a:srgbClr val="213343"/>
                </a:solidFill>
                <a:effectLst/>
                <a:latin typeface="inherit"/>
              </a:rPr>
              <a:t>18px = 1.125rem</a:t>
            </a:r>
          </a:p>
          <a:p>
            <a:pPr algn="l" fontAlgn="base">
              <a:buFont typeface="Arial" panose="020B0604020202020204" pitchFamily="34" charset="0"/>
              <a:buChar char="•"/>
            </a:pPr>
            <a:r>
              <a:rPr lang="pt-BR" b="0" i="0" dirty="0">
                <a:solidFill>
                  <a:srgbClr val="213343"/>
                </a:solidFill>
                <a:effectLst/>
                <a:latin typeface="inherit"/>
              </a:rPr>
              <a:t>20px = 1.25rem</a:t>
            </a:r>
          </a:p>
        </p:txBody>
      </p:sp>
      <p:sp>
        <p:nvSpPr>
          <p:cNvPr id="7" name="TextBox 6">
            <a:extLst>
              <a:ext uri="{FF2B5EF4-FFF2-40B4-BE49-F238E27FC236}">
                <a16:creationId xmlns:a16="http://schemas.microsoft.com/office/drawing/2014/main" id="{263302B9-457E-DFA5-67BC-ECE5B7942D41}"/>
              </a:ext>
            </a:extLst>
          </p:cNvPr>
          <p:cNvSpPr txBox="1"/>
          <p:nvPr/>
        </p:nvSpPr>
        <p:spPr>
          <a:xfrm>
            <a:off x="1690778" y="3846276"/>
            <a:ext cx="6659592" cy="2308324"/>
          </a:xfrm>
          <a:prstGeom prst="rect">
            <a:avLst/>
          </a:prstGeom>
          <a:noFill/>
        </p:spPr>
        <p:txBody>
          <a:bodyPr wrap="square">
            <a:spAutoFit/>
          </a:bodyPr>
          <a:lstStyle/>
          <a:p>
            <a:r>
              <a:rPr lang="en-IN" dirty="0"/>
              <a:t>1 Em = 100 Percent</a:t>
            </a:r>
          </a:p>
          <a:p>
            <a:r>
              <a:rPr lang="en-IN" dirty="0"/>
              <a:t>1 Em = 16 Pixel</a:t>
            </a:r>
          </a:p>
          <a:p>
            <a:r>
              <a:rPr lang="en-IN" dirty="0"/>
              <a:t>∴ 1 Percent = 0.16 Pixel</a:t>
            </a:r>
          </a:p>
          <a:p>
            <a:endParaRPr lang="en-IN" dirty="0"/>
          </a:p>
          <a:p>
            <a:endParaRPr lang="en-IN" dirty="0"/>
          </a:p>
          <a:p>
            <a:endParaRPr lang="en-IN" dirty="0"/>
          </a:p>
          <a:p>
            <a:r>
              <a:rPr lang="en-IN" dirty="0"/>
              <a:t>10px=62.5%</a:t>
            </a:r>
          </a:p>
          <a:p>
            <a:r>
              <a:rPr lang="en-IN" dirty="0"/>
              <a:t>1px=6.25%</a:t>
            </a:r>
          </a:p>
        </p:txBody>
      </p:sp>
      <p:sp>
        <p:nvSpPr>
          <p:cNvPr id="9" name="TextBox 8">
            <a:extLst>
              <a:ext uri="{FF2B5EF4-FFF2-40B4-BE49-F238E27FC236}">
                <a16:creationId xmlns:a16="http://schemas.microsoft.com/office/drawing/2014/main" id="{98C8A919-0D73-09E5-8319-2E473FC51A23}"/>
              </a:ext>
            </a:extLst>
          </p:cNvPr>
          <p:cNvSpPr txBox="1"/>
          <p:nvPr/>
        </p:nvSpPr>
        <p:spPr>
          <a:xfrm>
            <a:off x="5532408" y="3846276"/>
            <a:ext cx="6659592" cy="1723549"/>
          </a:xfrm>
          <a:prstGeom prst="rect">
            <a:avLst/>
          </a:prstGeom>
          <a:noFill/>
        </p:spPr>
        <p:txBody>
          <a:bodyPr wrap="square">
            <a:spAutoFit/>
          </a:bodyPr>
          <a:lstStyle/>
          <a:p>
            <a:pPr algn="l"/>
            <a:r>
              <a:rPr lang="en-IN" sz="1600" b="1" i="0" dirty="0">
                <a:solidFill>
                  <a:srgbClr val="006633"/>
                </a:solidFill>
                <a:effectLst/>
                <a:latin typeface="arial" panose="020B0604020202020204" pitchFamily="34" charset="0"/>
              </a:rPr>
              <a:t>How to Convert Inch to Pixel (X)</a:t>
            </a:r>
          </a:p>
          <a:p>
            <a:pPr algn="l"/>
            <a:r>
              <a:rPr lang="en-IN" b="0" i="0" dirty="0">
                <a:solidFill>
                  <a:srgbClr val="000000"/>
                </a:solidFill>
                <a:effectLst/>
                <a:latin typeface="arial" panose="020B0604020202020204" pitchFamily="34" charset="0"/>
              </a:rPr>
              <a:t>1 in = 96 pixel (X)</a:t>
            </a:r>
            <a:br>
              <a:rPr lang="en-IN" b="0" i="0" dirty="0">
                <a:solidFill>
                  <a:srgbClr val="000000"/>
                </a:solidFill>
                <a:effectLst/>
                <a:latin typeface="arial" panose="020B0604020202020204" pitchFamily="34" charset="0"/>
              </a:rPr>
            </a:br>
            <a:r>
              <a:rPr lang="en-IN" b="0" i="0" dirty="0">
                <a:solidFill>
                  <a:srgbClr val="000000"/>
                </a:solidFill>
                <a:effectLst/>
                <a:latin typeface="arial" panose="020B0604020202020204" pitchFamily="34" charset="0"/>
              </a:rPr>
              <a:t>1 pixel (X) = 0.0104166667 in</a:t>
            </a:r>
            <a:br>
              <a:rPr lang="en-IN" b="0" i="0" dirty="0">
                <a:solidFill>
                  <a:srgbClr val="000000"/>
                </a:solidFill>
                <a:effectLst/>
                <a:latin typeface="arial" panose="020B0604020202020204" pitchFamily="34" charset="0"/>
              </a:rPr>
            </a:br>
            <a:endParaRPr lang="en-IN" b="0" i="0" dirty="0">
              <a:solidFill>
                <a:srgbClr val="000000"/>
              </a:solidFill>
              <a:effectLst/>
              <a:latin typeface="arial" panose="020B0604020202020204" pitchFamily="34" charset="0"/>
            </a:endParaRPr>
          </a:p>
          <a:p>
            <a:pPr algn="l"/>
            <a:r>
              <a:rPr lang="en-IN" b="1" i="0" dirty="0">
                <a:solidFill>
                  <a:srgbClr val="000000"/>
                </a:solidFill>
                <a:effectLst/>
                <a:latin typeface="arial" panose="020B0604020202020204" pitchFamily="34" charset="0"/>
              </a:rPr>
              <a:t>Example:</a:t>
            </a:r>
            <a:r>
              <a:rPr lang="en-IN" b="0" i="0" dirty="0">
                <a:solidFill>
                  <a:srgbClr val="000000"/>
                </a:solidFill>
                <a:effectLst/>
                <a:latin typeface="arial" panose="020B0604020202020204" pitchFamily="34" charset="0"/>
              </a:rPr>
              <a:t> convert 15 in to pixel (X):</a:t>
            </a:r>
            <a:br>
              <a:rPr lang="en-IN" b="0" i="0" dirty="0">
                <a:solidFill>
                  <a:srgbClr val="000000"/>
                </a:solidFill>
                <a:effectLst/>
                <a:latin typeface="arial" panose="020B0604020202020204" pitchFamily="34" charset="0"/>
              </a:rPr>
            </a:br>
            <a:r>
              <a:rPr lang="en-IN" b="0" i="0" dirty="0">
                <a:solidFill>
                  <a:srgbClr val="000000"/>
                </a:solidFill>
                <a:effectLst/>
                <a:latin typeface="arial" panose="020B0604020202020204" pitchFamily="34" charset="0"/>
              </a:rPr>
              <a:t>15 in = 15 × 96 pixel (X) = 1440 pixel (X)</a:t>
            </a:r>
          </a:p>
        </p:txBody>
      </p:sp>
    </p:spTree>
    <p:extLst>
      <p:ext uri="{BB962C8B-B14F-4D97-AF65-F5344CB8AC3E}">
        <p14:creationId xmlns:p14="http://schemas.microsoft.com/office/powerpoint/2010/main" val="173324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48E4F-9389-ED64-A631-7735B3A96190}"/>
              </a:ext>
            </a:extLst>
          </p:cNvPr>
          <p:cNvSpPr>
            <a:spLocks noGrp="1"/>
          </p:cNvSpPr>
          <p:nvPr>
            <p:ph idx="1"/>
          </p:nvPr>
        </p:nvSpPr>
        <p:spPr>
          <a:xfrm>
            <a:off x="838200" y="439947"/>
            <a:ext cx="10515600" cy="5737016"/>
          </a:xfrm>
        </p:spPr>
        <p:txBody>
          <a:bodyPr>
            <a:normAutofit lnSpcReduction="10000"/>
          </a:bodyPr>
          <a:lstStyle/>
          <a:p>
            <a:pPr marL="0" indent="0">
              <a:buNone/>
            </a:pPr>
            <a:r>
              <a:rPr lang="en-IN" dirty="0"/>
              <a:t>html {</a:t>
            </a:r>
          </a:p>
          <a:p>
            <a:pPr marL="0" indent="0">
              <a:buNone/>
            </a:pPr>
            <a:r>
              <a:rPr lang="en-IN" dirty="0"/>
              <a:t>  font-size: 62.5%; /* changes a default 16px font size to 10px */</a:t>
            </a:r>
          </a:p>
          <a:p>
            <a:pPr marL="0" indent="0">
              <a:buNone/>
            </a:pPr>
            <a:r>
              <a:rPr lang="en-IN" dirty="0"/>
              <a:t>}</a:t>
            </a:r>
          </a:p>
          <a:p>
            <a:pPr marL="0" indent="0">
              <a:buNone/>
            </a:pPr>
            <a:r>
              <a:rPr lang="en-IN" dirty="0"/>
              <a:t>h1 {</a:t>
            </a:r>
          </a:p>
          <a:p>
            <a:pPr marL="0" indent="0">
              <a:buNone/>
            </a:pPr>
            <a:r>
              <a:rPr lang="en-IN" dirty="0"/>
              <a:t>  font-size: 2.4rem; /* font size = 24px */</a:t>
            </a:r>
          </a:p>
          <a:p>
            <a:pPr marL="0" indent="0">
              <a:buNone/>
            </a:pPr>
            <a:r>
              <a:rPr lang="en-IN" dirty="0"/>
              <a:t>}</a:t>
            </a:r>
          </a:p>
          <a:p>
            <a:pPr marL="0" indent="0">
              <a:buNone/>
            </a:pPr>
            <a:r>
              <a:rPr lang="en-IN" dirty="0"/>
              <a:t>h2 {</a:t>
            </a:r>
          </a:p>
          <a:p>
            <a:pPr marL="0" indent="0">
              <a:buNone/>
            </a:pPr>
            <a:r>
              <a:rPr lang="en-IN" dirty="0"/>
              <a:t>  font-size: 1.6rem; /* font size = 16px */</a:t>
            </a:r>
          </a:p>
          <a:p>
            <a:pPr marL="0" indent="0">
              <a:buNone/>
            </a:pPr>
            <a:r>
              <a:rPr lang="en-IN" dirty="0"/>
              <a:t>}</a:t>
            </a:r>
          </a:p>
          <a:p>
            <a:pPr marL="0" indent="0">
              <a:buNone/>
            </a:pPr>
            <a:r>
              <a:rPr lang="en-IN" dirty="0"/>
              <a:t>p {</a:t>
            </a:r>
          </a:p>
          <a:p>
            <a:pPr marL="0" indent="0">
              <a:buNone/>
            </a:pPr>
            <a:r>
              <a:rPr lang="en-IN" dirty="0"/>
              <a:t>  font-size: 1.2rem; /* font size = 12px */</a:t>
            </a:r>
          </a:p>
          <a:p>
            <a:pPr marL="0" indent="0">
              <a:buNone/>
            </a:pPr>
            <a:r>
              <a:rPr lang="en-IN" dirty="0"/>
              <a:t>}</a:t>
            </a:r>
          </a:p>
          <a:p>
            <a:endParaRPr lang="en-IN" dirty="0"/>
          </a:p>
        </p:txBody>
      </p:sp>
    </p:spTree>
    <p:extLst>
      <p:ext uri="{BB962C8B-B14F-4D97-AF65-F5344CB8AC3E}">
        <p14:creationId xmlns:p14="http://schemas.microsoft.com/office/powerpoint/2010/main" val="354431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3984-6FB9-7C52-B236-73374F16B27A}"/>
              </a:ext>
            </a:extLst>
          </p:cNvPr>
          <p:cNvSpPr>
            <a:spLocks noGrp="1"/>
          </p:cNvSpPr>
          <p:nvPr>
            <p:ph type="title"/>
          </p:nvPr>
        </p:nvSpPr>
        <p:spPr/>
        <p:txBody>
          <a:bodyPr>
            <a:normAutofit/>
          </a:bodyPr>
          <a:lstStyle/>
          <a:p>
            <a:r>
              <a:rPr lang="en-US" b="0" i="0" dirty="0">
                <a:solidFill>
                  <a:srgbClr val="213343"/>
                </a:solidFill>
                <a:effectLst/>
                <a:latin typeface="Lexend Deca"/>
              </a:rPr>
              <a:t>Why should you use rem units?</a:t>
            </a:r>
            <a:br>
              <a:rPr lang="en-US"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37A82B8C-90AD-871E-5B16-AC089135A1CD}"/>
              </a:ext>
            </a:extLst>
          </p:cNvPr>
          <p:cNvSpPr>
            <a:spLocks noGrp="1"/>
          </p:cNvSpPr>
          <p:nvPr>
            <p:ph idx="1"/>
          </p:nvPr>
        </p:nvSpPr>
        <p:spPr/>
        <p:txBody>
          <a:bodyPr/>
          <a:lstStyle/>
          <a:p>
            <a:pPr algn="just" fontAlgn="base"/>
            <a:r>
              <a:rPr lang="en-US" b="0" i="0" dirty="0">
                <a:solidFill>
                  <a:srgbClr val="213343"/>
                </a:solidFill>
                <a:effectLst/>
                <a:latin typeface="Lexend Deca"/>
              </a:rPr>
              <a:t> </a:t>
            </a:r>
            <a:r>
              <a:rPr lang="en-US" b="0" i="0" dirty="0">
                <a:solidFill>
                  <a:srgbClr val="213343"/>
                </a:solidFill>
                <a:effectLst/>
                <a:latin typeface="Times New Roman" panose="02020603050405020304" pitchFamily="18" charset="0"/>
                <a:cs typeface="Times New Roman" panose="02020603050405020304" pitchFamily="18" charset="0"/>
              </a:rPr>
              <a:t>rem units reference the size of the root element. Since a user can set the default size of this element from their browser settings, the webpage can scale to match a user’s preference.</a:t>
            </a:r>
          </a:p>
          <a:p>
            <a:pPr algn="just" fontAlgn="base"/>
            <a:r>
              <a:rPr lang="en-US" b="0" i="0" dirty="0">
                <a:solidFill>
                  <a:srgbClr val="213343"/>
                </a:solidFill>
                <a:effectLst/>
                <a:latin typeface="Times New Roman" panose="02020603050405020304" pitchFamily="18" charset="0"/>
                <a:cs typeface="Times New Roman" panose="02020603050405020304" pitchFamily="18" charset="0"/>
              </a:rPr>
              <a:t>Using absolute units like pixels, however, creates accessibility barriers. Pixels override the document’s root font size, meaning the user’s preferences are ignored. Therefore, use rem units for any scalable elements where possible</a:t>
            </a:r>
            <a:r>
              <a:rPr lang="en-US" b="0" i="0" dirty="0">
                <a:solidFill>
                  <a:srgbClr val="213343"/>
                </a:solidFill>
                <a:effectLst/>
                <a:latin typeface="Lexend Deca"/>
              </a:rPr>
              <a:t>.</a:t>
            </a:r>
          </a:p>
          <a:p>
            <a:endParaRPr lang="en-IN" dirty="0"/>
          </a:p>
        </p:txBody>
      </p:sp>
    </p:spTree>
    <p:extLst>
      <p:ext uri="{BB962C8B-B14F-4D97-AF65-F5344CB8AC3E}">
        <p14:creationId xmlns:p14="http://schemas.microsoft.com/office/powerpoint/2010/main" val="410859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6DCC-76D8-0877-EC33-AECC2CCEFF75}"/>
              </a:ext>
            </a:extLst>
          </p:cNvPr>
          <p:cNvSpPr>
            <a:spLocks noGrp="1"/>
          </p:cNvSpPr>
          <p:nvPr>
            <p:ph type="title"/>
          </p:nvPr>
        </p:nvSpPr>
        <p:spPr/>
        <p:txBody>
          <a:bodyPr>
            <a:normAutofit/>
          </a:bodyPr>
          <a:lstStyle/>
          <a:p>
            <a:pPr algn="ctr"/>
            <a:r>
              <a:rPr lang="en-US" b="1" i="0" dirty="0">
                <a:solidFill>
                  <a:srgbClr val="222222"/>
                </a:solidFill>
                <a:effectLst/>
                <a:latin typeface="Inter"/>
              </a:rPr>
              <a:t>What Is Responsive Web Design?</a:t>
            </a:r>
            <a:br>
              <a:rPr lang="en-US" b="1" i="0" dirty="0">
                <a:solidFill>
                  <a:srgbClr val="222222"/>
                </a:solidFill>
                <a:effectLst/>
                <a:latin typeface="Inter"/>
              </a:rPr>
            </a:br>
            <a:endParaRPr lang="en-IN" dirty="0"/>
          </a:p>
        </p:txBody>
      </p:sp>
      <p:sp>
        <p:nvSpPr>
          <p:cNvPr id="3" name="Content Placeholder 2">
            <a:extLst>
              <a:ext uri="{FF2B5EF4-FFF2-40B4-BE49-F238E27FC236}">
                <a16:creationId xmlns:a16="http://schemas.microsoft.com/office/drawing/2014/main" id="{2383D828-0A2C-14B8-AA93-A1BE672C8DEF}"/>
              </a:ext>
            </a:extLst>
          </p:cNvPr>
          <p:cNvSpPr>
            <a:spLocks noGrp="1"/>
          </p:cNvSpPr>
          <p:nvPr>
            <p:ph idx="1"/>
          </p:nvPr>
        </p:nvSpPr>
        <p:spPr/>
        <p:txBody>
          <a:bodyPr/>
          <a:lstStyle/>
          <a:p>
            <a:pPr>
              <a:lnSpc>
                <a:spcPct val="200000"/>
              </a:lnSpc>
            </a:pPr>
            <a:r>
              <a:rPr lang="en-US" b="0" i="0" dirty="0">
                <a:solidFill>
                  <a:srgbClr val="222222"/>
                </a:solidFill>
                <a:effectLst/>
                <a:latin typeface="Times New Roman" panose="02020603050405020304" pitchFamily="18" charset="0"/>
                <a:cs typeface="Times New Roman" panose="02020603050405020304" pitchFamily="18" charset="0"/>
              </a:rPr>
              <a:t>To define responsive web design means that your website (and its pages) can adapt and deliver the best experience to users, whether they’re on their desktop, laptop, tablet, or smartphone. For that to happen, though, your website needs a responsive design.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979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D0B-22F6-2DEB-16D2-7A16C5807E25}"/>
              </a:ext>
            </a:extLst>
          </p:cNvPr>
          <p:cNvSpPr>
            <a:spLocks noGrp="1"/>
          </p:cNvSpPr>
          <p:nvPr>
            <p:ph type="title"/>
          </p:nvPr>
        </p:nvSpPr>
        <p:spPr>
          <a:xfrm>
            <a:off x="838200" y="365126"/>
            <a:ext cx="10515600" cy="609660"/>
          </a:xfrm>
        </p:spPr>
        <p:txBody>
          <a:bodyPr>
            <a:normAutofit fontScale="90000"/>
          </a:bodyPr>
          <a:lstStyle/>
          <a:p>
            <a:pPr algn="ctr"/>
            <a:r>
              <a:rPr lang="en-IN" b="0" i="0" dirty="0">
                <a:solidFill>
                  <a:srgbClr val="213343"/>
                </a:solidFill>
                <a:effectLst/>
                <a:latin typeface="Lexend Deca"/>
              </a:rPr>
              <a:t>Rem Units vs. Percentages</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A533C0DA-131B-0E8E-805E-5901894BEDFE}"/>
              </a:ext>
            </a:extLst>
          </p:cNvPr>
          <p:cNvSpPr>
            <a:spLocks noGrp="1"/>
          </p:cNvSpPr>
          <p:nvPr>
            <p:ph idx="1"/>
          </p:nvPr>
        </p:nvSpPr>
        <p:spPr>
          <a:xfrm>
            <a:off x="838200" y="845390"/>
            <a:ext cx="10515600" cy="5331574"/>
          </a:xfrm>
        </p:spPr>
        <p:txBody>
          <a:bodyPr/>
          <a:lstStyle/>
          <a:p>
            <a:pPr algn="just" fontAlgn="base"/>
            <a:r>
              <a:rPr lang="en-US" b="0" i="0" dirty="0">
                <a:solidFill>
                  <a:srgbClr val="213343"/>
                </a:solidFill>
                <a:effectLst/>
                <a:latin typeface="Times New Roman" panose="02020603050405020304" pitchFamily="18" charset="0"/>
                <a:cs typeface="Times New Roman" panose="02020603050405020304" pitchFamily="18" charset="0"/>
              </a:rPr>
              <a:t>Percentages are typically best used for defining the widths of elements, as they provide a more flexible solution than rem units. This is especially true in a multi-column layout. Setting the widths of the columns in percentages ensures they always scale with the viewport’s size.</a:t>
            </a:r>
          </a:p>
          <a:p>
            <a:pPr marL="0" indent="0" algn="just" fontAlgn="base">
              <a:buNone/>
            </a:pPr>
            <a:r>
              <a:rPr lang="en-US" b="0" i="0" dirty="0">
                <a:solidFill>
                  <a:srgbClr val="213343"/>
                </a:solidFill>
                <a:effectLst/>
                <a:latin typeface="Times New Roman" panose="02020603050405020304" pitchFamily="18" charset="0"/>
                <a:cs typeface="Times New Roman" panose="02020603050405020304" pitchFamily="18" charset="0"/>
              </a:rPr>
              <a:t>For example, in a two-column layout, you can use percentages to subdivide the container:</a:t>
            </a:r>
          </a:p>
          <a:p>
            <a:endParaRPr lang="en-IN" dirty="0"/>
          </a:p>
        </p:txBody>
      </p:sp>
      <p:sp>
        <p:nvSpPr>
          <p:cNvPr id="5" name="TextBox 4">
            <a:extLst>
              <a:ext uri="{FF2B5EF4-FFF2-40B4-BE49-F238E27FC236}">
                <a16:creationId xmlns:a16="http://schemas.microsoft.com/office/drawing/2014/main" id="{A4FD5312-3345-3E50-5F49-7389CC319A91}"/>
              </a:ext>
            </a:extLst>
          </p:cNvPr>
          <p:cNvSpPr txBox="1"/>
          <p:nvPr/>
        </p:nvSpPr>
        <p:spPr>
          <a:xfrm>
            <a:off x="4505146" y="3910497"/>
            <a:ext cx="6094562" cy="1754326"/>
          </a:xfrm>
          <a:prstGeom prst="rect">
            <a:avLst/>
          </a:prstGeom>
          <a:noFill/>
        </p:spPr>
        <p:txBody>
          <a:bodyPr wrap="square">
            <a:spAutoFit/>
          </a:bodyPr>
          <a:lstStyle/>
          <a:p>
            <a:r>
              <a:rPr lang="en-IN" dirty="0"/>
              <a:t>.column1 {</a:t>
            </a:r>
          </a:p>
          <a:p>
            <a:r>
              <a:rPr lang="en-IN" dirty="0"/>
              <a:t>  width: 75%;</a:t>
            </a:r>
          </a:p>
          <a:p>
            <a:r>
              <a:rPr lang="en-IN" dirty="0"/>
              <a:t>}</a:t>
            </a:r>
          </a:p>
          <a:p>
            <a:r>
              <a:rPr lang="en-IN" dirty="0"/>
              <a:t>.column2 {</a:t>
            </a:r>
          </a:p>
          <a:p>
            <a:r>
              <a:rPr lang="en-IN" dirty="0"/>
              <a:t>   width: 25%;</a:t>
            </a:r>
          </a:p>
          <a:p>
            <a:r>
              <a:rPr lang="en-IN" dirty="0"/>
              <a:t>}</a:t>
            </a:r>
          </a:p>
        </p:txBody>
      </p:sp>
      <p:sp>
        <p:nvSpPr>
          <p:cNvPr id="7" name="TextBox 6">
            <a:extLst>
              <a:ext uri="{FF2B5EF4-FFF2-40B4-BE49-F238E27FC236}">
                <a16:creationId xmlns:a16="http://schemas.microsoft.com/office/drawing/2014/main" id="{1A89DC17-8E93-E5AD-0905-1D269E68110B}"/>
              </a:ext>
            </a:extLst>
          </p:cNvPr>
          <p:cNvSpPr txBox="1"/>
          <p:nvPr/>
        </p:nvSpPr>
        <p:spPr>
          <a:xfrm>
            <a:off x="2029364" y="5853798"/>
            <a:ext cx="8313708" cy="369332"/>
          </a:xfrm>
          <a:prstGeom prst="rect">
            <a:avLst/>
          </a:prstGeom>
          <a:noFill/>
        </p:spPr>
        <p:txBody>
          <a:bodyPr wrap="square">
            <a:spAutoFit/>
          </a:bodyPr>
          <a:lstStyle/>
          <a:p>
            <a:r>
              <a:rPr lang="en-US" b="0" i="0" dirty="0">
                <a:solidFill>
                  <a:srgbClr val="213343"/>
                </a:solidFill>
                <a:effectLst/>
                <a:latin typeface="Lexend Deca"/>
              </a:rPr>
              <a:t>This allows the columns to scale proportionally with the viewport size.</a:t>
            </a:r>
            <a:endParaRPr lang="en-IN" dirty="0"/>
          </a:p>
        </p:txBody>
      </p:sp>
    </p:spTree>
    <p:extLst>
      <p:ext uri="{BB962C8B-B14F-4D97-AF65-F5344CB8AC3E}">
        <p14:creationId xmlns:p14="http://schemas.microsoft.com/office/powerpoint/2010/main" val="998991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E4B9-C6AF-49E3-1997-404F2FF354E9}"/>
              </a:ext>
            </a:extLst>
          </p:cNvPr>
          <p:cNvSpPr>
            <a:spLocks noGrp="1"/>
          </p:cNvSpPr>
          <p:nvPr>
            <p:ph type="title"/>
          </p:nvPr>
        </p:nvSpPr>
        <p:spPr>
          <a:xfrm>
            <a:off x="838200" y="365125"/>
            <a:ext cx="10515600" cy="764935"/>
          </a:xfrm>
        </p:spPr>
        <p:txBody>
          <a:bodyPr>
            <a:normAutofit fontScale="90000"/>
          </a:bodyPr>
          <a:lstStyle/>
          <a:p>
            <a:pPr algn="ctr"/>
            <a:r>
              <a:rPr lang="en-IN" b="0" i="0" dirty="0">
                <a:solidFill>
                  <a:srgbClr val="213343"/>
                </a:solidFill>
                <a:effectLst/>
                <a:latin typeface="Lexend Deca"/>
              </a:rPr>
              <a:t>Rem vs. Em Units</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C6BD7308-DEE0-150C-4FDC-000DC5F752A1}"/>
              </a:ext>
            </a:extLst>
          </p:cNvPr>
          <p:cNvSpPr>
            <a:spLocks noGrp="1"/>
          </p:cNvSpPr>
          <p:nvPr>
            <p:ph idx="1"/>
          </p:nvPr>
        </p:nvSpPr>
        <p:spPr>
          <a:xfrm>
            <a:off x="838200" y="862642"/>
            <a:ext cx="10515600" cy="5314321"/>
          </a:xfrm>
        </p:spPr>
        <p:txBody>
          <a:bodyPr/>
          <a:lstStyle/>
          <a:p>
            <a:pPr marL="0" indent="0" algn="l" fontAlgn="base">
              <a:buNone/>
            </a:pPr>
            <a:r>
              <a:rPr lang="en-US" b="0" i="0" dirty="0">
                <a:solidFill>
                  <a:srgbClr val="213343"/>
                </a:solidFill>
                <a:effectLst/>
                <a:latin typeface="Lexend Deca"/>
              </a:rPr>
              <a:t>While rem units are relative to the root element, </a:t>
            </a:r>
            <a:r>
              <a:rPr lang="en-US" b="0" i="0" dirty="0" err="1">
                <a:solidFill>
                  <a:srgbClr val="213343"/>
                </a:solidFill>
                <a:effectLst/>
                <a:latin typeface="Lexend Deca"/>
              </a:rPr>
              <a:t>em</a:t>
            </a:r>
            <a:r>
              <a:rPr lang="en-US" b="0" i="0" dirty="0">
                <a:solidFill>
                  <a:srgbClr val="213343"/>
                </a:solidFill>
                <a:effectLst/>
                <a:latin typeface="Lexend Deca"/>
              </a:rPr>
              <a:t> is relative to the parent element.</a:t>
            </a:r>
          </a:p>
          <a:p>
            <a:pPr marL="0" indent="0" algn="l" fontAlgn="base">
              <a:buNone/>
            </a:pPr>
            <a:r>
              <a:rPr lang="en-US" b="0" i="0" dirty="0">
                <a:solidFill>
                  <a:srgbClr val="213343"/>
                </a:solidFill>
                <a:effectLst/>
                <a:latin typeface="Lexend Deca"/>
              </a:rPr>
              <a:t>To illustrate how it works, consider the parent and child font sizes shown below. The parent’s size is in pixels and the child’s size is in </a:t>
            </a:r>
            <a:r>
              <a:rPr lang="en-US" b="0" i="0" dirty="0" err="1">
                <a:solidFill>
                  <a:srgbClr val="213343"/>
                </a:solidFill>
                <a:effectLst/>
                <a:latin typeface="Lexend Deca"/>
              </a:rPr>
              <a:t>em</a:t>
            </a:r>
            <a:r>
              <a:rPr lang="en-US" b="0" i="0" dirty="0">
                <a:solidFill>
                  <a:srgbClr val="213343"/>
                </a:solidFill>
                <a:effectLst/>
                <a:latin typeface="Lexend Deca"/>
              </a:rPr>
              <a:t> units.</a:t>
            </a:r>
          </a:p>
          <a:p>
            <a:pPr marL="0" indent="0">
              <a:buNone/>
            </a:pPr>
            <a:r>
              <a:rPr lang="en-IN" sz="1800" b="1" dirty="0"/>
              <a:t>.parent {</a:t>
            </a:r>
          </a:p>
          <a:p>
            <a:pPr marL="0" indent="0">
              <a:buNone/>
            </a:pPr>
            <a:r>
              <a:rPr lang="en-IN" sz="1800" b="1" dirty="0"/>
              <a:t>  font-size: 18px;</a:t>
            </a:r>
          </a:p>
          <a:p>
            <a:pPr marL="0" indent="0">
              <a:buNone/>
            </a:pPr>
            <a:r>
              <a:rPr lang="en-IN" sz="1800" b="1" dirty="0"/>
              <a:t>}</a:t>
            </a:r>
          </a:p>
          <a:p>
            <a:pPr marL="0" indent="0">
              <a:buNone/>
            </a:pPr>
            <a:r>
              <a:rPr lang="en-IN" sz="1800" b="1" dirty="0"/>
              <a:t>.child {</a:t>
            </a:r>
          </a:p>
          <a:p>
            <a:pPr marL="0" indent="0">
              <a:buNone/>
            </a:pPr>
            <a:r>
              <a:rPr lang="en-IN" sz="1800" b="1" dirty="0"/>
              <a:t>   font-size: 2em; /* font-size: 36px */</a:t>
            </a:r>
          </a:p>
          <a:p>
            <a:pPr marL="0" indent="0">
              <a:buNone/>
            </a:pPr>
            <a:r>
              <a:rPr lang="en-IN" sz="1800" b="1" dirty="0"/>
              <a:t>}</a:t>
            </a:r>
          </a:p>
          <a:p>
            <a:endParaRPr lang="en-IN" dirty="0"/>
          </a:p>
        </p:txBody>
      </p:sp>
      <p:sp>
        <p:nvSpPr>
          <p:cNvPr id="5" name="TextBox 4">
            <a:extLst>
              <a:ext uri="{FF2B5EF4-FFF2-40B4-BE49-F238E27FC236}">
                <a16:creationId xmlns:a16="http://schemas.microsoft.com/office/drawing/2014/main" id="{705AA10D-0661-B345-3A32-9C6A5C51C5BA}"/>
              </a:ext>
            </a:extLst>
          </p:cNvPr>
          <p:cNvSpPr txBox="1"/>
          <p:nvPr/>
        </p:nvSpPr>
        <p:spPr>
          <a:xfrm>
            <a:off x="2348541" y="5626026"/>
            <a:ext cx="6094562" cy="369332"/>
          </a:xfrm>
          <a:prstGeom prst="rect">
            <a:avLst/>
          </a:prstGeom>
          <a:noFill/>
        </p:spPr>
        <p:txBody>
          <a:bodyPr wrap="square">
            <a:spAutoFit/>
          </a:bodyPr>
          <a:lstStyle/>
          <a:p>
            <a:r>
              <a:rPr lang="en-US" b="0" i="0" dirty="0">
                <a:solidFill>
                  <a:srgbClr val="213343"/>
                </a:solidFill>
                <a:effectLst/>
                <a:latin typeface="Lexend Deca"/>
              </a:rPr>
              <a:t>The child’s actual font size is 2 × 18px = 32px.</a:t>
            </a:r>
            <a:endParaRPr lang="en-IN" dirty="0"/>
          </a:p>
        </p:txBody>
      </p:sp>
    </p:spTree>
    <p:extLst>
      <p:ext uri="{BB962C8B-B14F-4D97-AF65-F5344CB8AC3E}">
        <p14:creationId xmlns:p14="http://schemas.microsoft.com/office/powerpoint/2010/main" val="372218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1815-678F-FCF2-69D0-B8835BA2EBF9}"/>
              </a:ext>
            </a:extLst>
          </p:cNvPr>
          <p:cNvSpPr>
            <a:spLocks noGrp="1"/>
          </p:cNvSpPr>
          <p:nvPr>
            <p:ph type="title"/>
          </p:nvPr>
        </p:nvSpPr>
        <p:spPr>
          <a:xfrm>
            <a:off x="838200" y="365126"/>
            <a:ext cx="10515600" cy="609660"/>
          </a:xfrm>
        </p:spPr>
        <p:txBody>
          <a:bodyPr>
            <a:normAutofit fontScale="90000"/>
          </a:bodyPr>
          <a:lstStyle/>
          <a:p>
            <a:r>
              <a:rPr lang="en-US" dirty="0"/>
              <a:t>How to convert pixel in to rem</a:t>
            </a:r>
            <a:endParaRPr lang="en-IN" dirty="0"/>
          </a:p>
        </p:txBody>
      </p:sp>
      <p:sp>
        <p:nvSpPr>
          <p:cNvPr id="3" name="Content Placeholder 2">
            <a:extLst>
              <a:ext uri="{FF2B5EF4-FFF2-40B4-BE49-F238E27FC236}">
                <a16:creationId xmlns:a16="http://schemas.microsoft.com/office/drawing/2014/main" id="{709CAFB6-B8F9-C5D1-F814-3BE184E669AC}"/>
              </a:ext>
            </a:extLst>
          </p:cNvPr>
          <p:cNvSpPr>
            <a:spLocks noGrp="1"/>
          </p:cNvSpPr>
          <p:nvPr>
            <p:ph idx="1"/>
          </p:nvPr>
        </p:nvSpPr>
        <p:spPr/>
        <p:txBody>
          <a:bodyPr/>
          <a:lstStyle/>
          <a:p>
            <a:r>
              <a:rPr lang="en-US" b="0" i="0" dirty="0">
                <a:solidFill>
                  <a:srgbClr val="202124"/>
                </a:solidFill>
                <a:effectLst/>
                <a:latin typeface="Google Sans"/>
              </a:rPr>
              <a:t> just </a:t>
            </a:r>
            <a:r>
              <a:rPr lang="en-US" b="0" i="0" dirty="0">
                <a:solidFill>
                  <a:srgbClr val="040C28"/>
                </a:solidFill>
                <a:effectLst/>
                <a:latin typeface="Google Sans"/>
              </a:rPr>
              <a:t>multiply the pixel value (</a:t>
            </a:r>
            <a:r>
              <a:rPr lang="en-US" b="0" i="0" dirty="0" err="1">
                <a:solidFill>
                  <a:srgbClr val="040C28"/>
                </a:solidFill>
                <a:effectLst/>
                <a:latin typeface="Google Sans"/>
              </a:rPr>
              <a:t>px</a:t>
            </a:r>
            <a:r>
              <a:rPr lang="en-US" b="0" i="0" dirty="0">
                <a:solidFill>
                  <a:srgbClr val="040C28"/>
                </a:solidFill>
                <a:effectLst/>
                <a:latin typeface="Google Sans"/>
              </a:rPr>
              <a:t>) by 16, and then divide it by 10</a:t>
            </a:r>
            <a:r>
              <a:rPr lang="en-US" b="0" i="0" dirty="0">
                <a:solidFill>
                  <a:srgbClr val="202124"/>
                </a:solidFill>
                <a:effectLst/>
                <a:latin typeface="Google Sans"/>
              </a:rPr>
              <a:t>.</a:t>
            </a:r>
          </a:p>
          <a:p>
            <a:pPr marL="0" indent="0" algn="ctr">
              <a:buNone/>
            </a:pPr>
            <a:r>
              <a:rPr lang="en-US" b="0" i="0" dirty="0">
                <a:solidFill>
                  <a:srgbClr val="202124"/>
                </a:solidFill>
                <a:effectLst/>
                <a:latin typeface="Google Sans"/>
              </a:rPr>
              <a:t> rem = </a:t>
            </a:r>
            <a:r>
              <a:rPr lang="en-US" b="0" i="0" dirty="0" err="1">
                <a:solidFill>
                  <a:srgbClr val="202124"/>
                </a:solidFill>
                <a:effectLst/>
                <a:latin typeface="Google Sans"/>
              </a:rPr>
              <a:t>px</a:t>
            </a:r>
            <a:r>
              <a:rPr lang="en-US" b="0" i="0" dirty="0">
                <a:solidFill>
                  <a:srgbClr val="202124"/>
                </a:solidFill>
                <a:effectLst/>
                <a:latin typeface="Google Sans"/>
              </a:rPr>
              <a:t> *16/10;</a:t>
            </a:r>
            <a:endParaRPr lang="en-IN" dirty="0"/>
          </a:p>
        </p:txBody>
      </p:sp>
      <p:sp>
        <p:nvSpPr>
          <p:cNvPr id="5" name="TextBox 4">
            <a:extLst>
              <a:ext uri="{FF2B5EF4-FFF2-40B4-BE49-F238E27FC236}">
                <a16:creationId xmlns:a16="http://schemas.microsoft.com/office/drawing/2014/main" id="{96F8751E-739D-1BAE-3034-2F51189BF473}"/>
              </a:ext>
            </a:extLst>
          </p:cNvPr>
          <p:cNvSpPr txBox="1"/>
          <p:nvPr/>
        </p:nvSpPr>
        <p:spPr>
          <a:xfrm>
            <a:off x="571500" y="3244334"/>
            <a:ext cx="6094562" cy="584775"/>
          </a:xfrm>
          <a:prstGeom prst="rect">
            <a:avLst/>
          </a:prstGeom>
          <a:noFill/>
        </p:spPr>
        <p:txBody>
          <a:bodyPr wrap="square">
            <a:spAutoFit/>
          </a:bodyPr>
          <a:lstStyle/>
          <a:p>
            <a:r>
              <a:rPr lang="en-US" sz="3200" b="1" dirty="0"/>
              <a:t>How to convert pixel in to </a:t>
            </a:r>
            <a:r>
              <a:rPr lang="en-US" sz="3200" b="1" dirty="0" err="1"/>
              <a:t>em</a:t>
            </a:r>
            <a:endParaRPr lang="en-IN" sz="3200" b="1" dirty="0"/>
          </a:p>
        </p:txBody>
      </p:sp>
      <p:sp>
        <p:nvSpPr>
          <p:cNvPr id="7" name="TextBox 6">
            <a:extLst>
              <a:ext uri="{FF2B5EF4-FFF2-40B4-BE49-F238E27FC236}">
                <a16:creationId xmlns:a16="http://schemas.microsoft.com/office/drawing/2014/main" id="{B31F2D4E-E9BA-686F-16FB-06E88CF004A9}"/>
              </a:ext>
            </a:extLst>
          </p:cNvPr>
          <p:cNvSpPr txBox="1"/>
          <p:nvPr/>
        </p:nvSpPr>
        <p:spPr>
          <a:xfrm>
            <a:off x="2037991" y="4260821"/>
            <a:ext cx="8753654" cy="923330"/>
          </a:xfrm>
          <a:prstGeom prst="rect">
            <a:avLst/>
          </a:prstGeom>
          <a:noFill/>
        </p:spPr>
        <p:txBody>
          <a:bodyPr wrap="square">
            <a:spAutoFit/>
          </a:bodyPr>
          <a:lstStyle/>
          <a:p>
            <a:r>
              <a:rPr lang="en-US" b="0" i="0" dirty="0">
                <a:solidFill>
                  <a:srgbClr val="040C28"/>
                </a:solidFill>
                <a:effectLst/>
                <a:latin typeface="Google Sans"/>
              </a:rPr>
              <a:t>EM is relative to the current font size of the element</a:t>
            </a:r>
            <a:r>
              <a:rPr lang="en-US" b="0" i="0" dirty="0">
                <a:solidFill>
                  <a:srgbClr val="202124"/>
                </a:solidFill>
                <a:effectLst/>
                <a:latin typeface="Google Sans"/>
              </a:rPr>
              <a:t> (2em means 2 times the size of the current font). So, If the font size of body is 16 pixels, then 150% will be 24 pixels (1.5 * 16), and 2em will be 32 pixels (16 * 2).</a:t>
            </a:r>
            <a:endParaRPr lang="en-IN" dirty="0"/>
          </a:p>
        </p:txBody>
      </p:sp>
    </p:spTree>
    <p:extLst>
      <p:ext uri="{BB962C8B-B14F-4D97-AF65-F5344CB8AC3E}">
        <p14:creationId xmlns:p14="http://schemas.microsoft.com/office/powerpoint/2010/main" val="2470591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F837-4606-D9C6-489F-FC2D377735AF}"/>
              </a:ext>
            </a:extLst>
          </p:cNvPr>
          <p:cNvSpPr>
            <a:spLocks noGrp="1"/>
          </p:cNvSpPr>
          <p:nvPr>
            <p:ph type="title"/>
          </p:nvPr>
        </p:nvSpPr>
        <p:spPr/>
        <p:txBody>
          <a:bodyPr/>
          <a:lstStyle/>
          <a:p>
            <a:r>
              <a:rPr lang="en-US" b="0" i="0" dirty="0">
                <a:solidFill>
                  <a:srgbClr val="000000"/>
                </a:solidFill>
                <a:effectLst/>
                <a:latin typeface="NonBreakingSpaceOverride"/>
              </a:rPr>
              <a:t> To convert percentage to pixels</a:t>
            </a:r>
            <a:endParaRPr lang="en-IN" dirty="0"/>
          </a:p>
        </p:txBody>
      </p:sp>
      <p:sp>
        <p:nvSpPr>
          <p:cNvPr id="3" name="Content Placeholder 2">
            <a:extLst>
              <a:ext uri="{FF2B5EF4-FFF2-40B4-BE49-F238E27FC236}">
                <a16:creationId xmlns:a16="http://schemas.microsoft.com/office/drawing/2014/main" id="{6DBE3192-285C-2823-8C5E-3D9E5A6EBDCA}"/>
              </a:ext>
            </a:extLst>
          </p:cNvPr>
          <p:cNvSpPr>
            <a:spLocks noGrp="1"/>
          </p:cNvSpPr>
          <p:nvPr>
            <p:ph idx="1"/>
          </p:nvPr>
        </p:nvSpPr>
        <p:spPr/>
        <p:txBody>
          <a:bodyPr/>
          <a:lstStyle/>
          <a:p>
            <a:pPr marL="0" indent="0" algn="ctr">
              <a:buNone/>
            </a:pPr>
            <a:r>
              <a:rPr lang="en-US" b="1" i="0" dirty="0">
                <a:solidFill>
                  <a:srgbClr val="000000"/>
                </a:solidFill>
                <a:effectLst/>
                <a:latin typeface="NonBreakingSpaceOverride"/>
              </a:rPr>
              <a:t>Pixel (</a:t>
            </a:r>
            <a:r>
              <a:rPr lang="en-US" b="1" i="0" dirty="0" err="1">
                <a:solidFill>
                  <a:srgbClr val="000000"/>
                </a:solidFill>
                <a:effectLst/>
                <a:latin typeface="NonBreakingSpaceOverride"/>
              </a:rPr>
              <a:t>Px</a:t>
            </a:r>
            <a:r>
              <a:rPr lang="en-US" b="1" i="0" dirty="0">
                <a:solidFill>
                  <a:srgbClr val="000000"/>
                </a:solidFill>
                <a:effectLst/>
                <a:latin typeface="NonBreakingSpaceOverride"/>
              </a:rPr>
              <a:t>) = (Percent * Base)/100</a:t>
            </a:r>
            <a:endParaRPr lang="en-US" b="0" i="0" dirty="0">
              <a:solidFill>
                <a:srgbClr val="000000"/>
              </a:solidFill>
              <a:effectLst/>
              <a:latin typeface="NonBreakingSpaceOverride"/>
            </a:endParaRPr>
          </a:p>
          <a:p>
            <a:pPr marL="0" indent="0" algn="l">
              <a:buNone/>
            </a:pPr>
            <a:r>
              <a:rPr lang="en-US" b="0" i="0" dirty="0">
                <a:solidFill>
                  <a:srgbClr val="000000"/>
                </a:solidFill>
                <a:effectLst/>
                <a:latin typeface="NonBreakingSpaceOverride"/>
              </a:rPr>
              <a:t>for example, if the Percent value is 3% and the text size or font size (Base) is 16, the pixels = (3*16)/100 = 0.48 .</a:t>
            </a:r>
          </a:p>
          <a:p>
            <a:endParaRPr lang="en-IN" dirty="0"/>
          </a:p>
        </p:txBody>
      </p:sp>
    </p:spTree>
    <p:extLst>
      <p:ext uri="{BB962C8B-B14F-4D97-AF65-F5344CB8AC3E}">
        <p14:creationId xmlns:p14="http://schemas.microsoft.com/office/powerpoint/2010/main" val="152195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B37C-30C5-25DF-D7FE-74426588C8A6}"/>
              </a:ext>
            </a:extLst>
          </p:cNvPr>
          <p:cNvSpPr>
            <a:spLocks noGrp="1"/>
          </p:cNvSpPr>
          <p:nvPr>
            <p:ph type="title"/>
          </p:nvPr>
        </p:nvSpPr>
        <p:spPr>
          <a:xfrm>
            <a:off x="838200" y="365126"/>
            <a:ext cx="10515600" cy="523396"/>
          </a:xfrm>
        </p:spPr>
        <p:txBody>
          <a:bodyPr>
            <a:normAutofit fontScale="90000"/>
          </a:bodyPr>
          <a:lstStyle/>
          <a:p>
            <a:r>
              <a:rPr lang="en-US" b="1" i="0" dirty="0">
                <a:solidFill>
                  <a:srgbClr val="213343"/>
                </a:solidFill>
                <a:effectLst/>
                <a:latin typeface="Lexend Deca"/>
              </a:rPr>
              <a:t>Using Rem, Em, and Percentages in CSS</a:t>
            </a:r>
            <a:br>
              <a:rPr lang="en-US" b="1"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2DCEF7F0-FEA8-E721-8EA3-FEC327581393}"/>
              </a:ext>
            </a:extLst>
          </p:cNvPr>
          <p:cNvSpPr>
            <a:spLocks noGrp="1"/>
          </p:cNvSpPr>
          <p:nvPr>
            <p:ph idx="1"/>
          </p:nvPr>
        </p:nvSpPr>
        <p:spPr>
          <a:xfrm>
            <a:off x="838200" y="888522"/>
            <a:ext cx="10515600" cy="5288441"/>
          </a:xfrm>
        </p:spPr>
        <p:txBody>
          <a:bodyPr>
            <a:normAutofit lnSpcReduction="10000"/>
          </a:bodyPr>
          <a:lstStyle/>
          <a:p>
            <a:pPr algn="just" fontAlgn="base"/>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Rem units allow you to set sizes relative to the root element</a:t>
            </a:r>
            <a:r>
              <a:rPr lang="en-US" b="0" i="0" dirty="0">
                <a:solidFill>
                  <a:srgbClr val="213343"/>
                </a:solidFill>
                <a:effectLst/>
                <a:latin typeface="Times New Roman" panose="02020603050405020304" pitchFamily="18" charset="0"/>
                <a:cs typeface="Times New Roman" panose="02020603050405020304" pitchFamily="18" charset="0"/>
              </a:rPr>
              <a:t>. Therefore, they are different from other sizing alternatives like </a:t>
            </a:r>
            <a:r>
              <a:rPr lang="en-US" b="0" i="0" dirty="0" err="1">
                <a:solidFill>
                  <a:srgbClr val="213343"/>
                </a:solidFill>
                <a:effectLst/>
                <a:latin typeface="Times New Roman" panose="02020603050405020304" pitchFamily="18" charset="0"/>
                <a:cs typeface="Times New Roman" panose="02020603050405020304" pitchFamily="18" charset="0"/>
              </a:rPr>
              <a:t>em</a:t>
            </a:r>
            <a:r>
              <a:rPr lang="en-US" b="0" i="0" dirty="0">
                <a:solidFill>
                  <a:srgbClr val="213343"/>
                </a:solidFill>
                <a:effectLst/>
                <a:latin typeface="Times New Roman" panose="02020603050405020304" pitchFamily="18" charset="0"/>
                <a:cs typeface="Times New Roman" panose="02020603050405020304" pitchFamily="18" charset="0"/>
              </a:rPr>
              <a:t> units — which depend on a parent element — or percentages, whose real values depend on the property on which they are used.</a:t>
            </a:r>
          </a:p>
          <a:p>
            <a:pPr algn="just" fontAlgn="base"/>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When building accessible websites, you should avoid using pixels to size font elements. Their absoluteness means they are not scalable. Instead, opt for rems, </a:t>
            </a:r>
            <a:r>
              <a:rPr lang="en-US" b="0" i="0" dirty="0" err="1">
                <a:solidFill>
                  <a:srgbClr val="213343"/>
                </a:solidFill>
                <a:effectLst/>
                <a:highlight>
                  <a:srgbClr val="FFFF00"/>
                </a:highlight>
                <a:latin typeface="Times New Roman" panose="02020603050405020304" pitchFamily="18" charset="0"/>
                <a:cs typeface="Times New Roman" panose="02020603050405020304" pitchFamily="18" charset="0"/>
              </a:rPr>
              <a:t>ems</a:t>
            </a:r>
            <a:r>
              <a:rPr lang="en-US" b="0" i="0" dirty="0">
                <a:solidFill>
                  <a:srgbClr val="213343"/>
                </a:solidFill>
                <a:effectLst/>
                <a:highlight>
                  <a:srgbClr val="FFFF00"/>
                </a:highlight>
                <a:latin typeface="Times New Roman" panose="02020603050405020304" pitchFamily="18" charset="0"/>
                <a:cs typeface="Times New Roman" panose="02020603050405020304" pitchFamily="18" charset="0"/>
              </a:rPr>
              <a:t>, and percentages</a:t>
            </a:r>
            <a:r>
              <a:rPr lang="en-US" b="0" i="0" dirty="0">
                <a:solidFill>
                  <a:srgbClr val="213343"/>
                </a:solidFill>
                <a:effectLst/>
                <a:latin typeface="Times New Roman" panose="02020603050405020304" pitchFamily="18" charset="0"/>
                <a:cs typeface="Times New Roman" panose="02020603050405020304" pitchFamily="18" charset="0"/>
              </a:rPr>
              <a:t>. Use rem units to create elements that scale depending on user settings and </a:t>
            </a:r>
            <a:r>
              <a:rPr lang="en-US" b="0" i="0" dirty="0" err="1">
                <a:solidFill>
                  <a:srgbClr val="213343"/>
                </a:solidFill>
                <a:effectLst/>
                <a:latin typeface="Times New Roman" panose="02020603050405020304" pitchFamily="18" charset="0"/>
                <a:cs typeface="Times New Roman" panose="02020603050405020304" pitchFamily="18" charset="0"/>
              </a:rPr>
              <a:t>em</a:t>
            </a:r>
            <a:r>
              <a:rPr lang="en-US" b="0" i="0" dirty="0">
                <a:solidFill>
                  <a:srgbClr val="213343"/>
                </a:solidFill>
                <a:effectLst/>
                <a:latin typeface="Times New Roman" panose="02020603050405020304" pitchFamily="18" charset="0"/>
                <a:cs typeface="Times New Roman" panose="02020603050405020304" pitchFamily="18" charset="0"/>
              </a:rPr>
              <a:t> units for elements that should scale depending on their parent elements. To create fluid layouts, use percentages.</a:t>
            </a:r>
          </a:p>
          <a:p>
            <a:pPr algn="just" fontAlgn="base"/>
            <a:r>
              <a:rPr lang="en-US" b="0" i="0" dirty="0">
                <a:solidFill>
                  <a:srgbClr val="213343"/>
                </a:solidFill>
                <a:effectLst/>
                <a:latin typeface="Times New Roman" panose="02020603050405020304" pitchFamily="18" charset="0"/>
                <a:cs typeface="Times New Roman" panose="02020603050405020304" pitchFamily="18" charset="0"/>
              </a:rPr>
              <a:t>Of course, there are exceptions to each rule. Make use of trial and error as well as your best judgment, and prioritize scalability and accessibility in your web design.</a:t>
            </a:r>
          </a:p>
          <a:p>
            <a:endParaRPr lang="en-IN" dirty="0"/>
          </a:p>
        </p:txBody>
      </p:sp>
    </p:spTree>
    <p:extLst>
      <p:ext uri="{BB962C8B-B14F-4D97-AF65-F5344CB8AC3E}">
        <p14:creationId xmlns:p14="http://schemas.microsoft.com/office/powerpoint/2010/main" val="2405255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6ADC-B8F9-20EB-8E2C-D86DF97D65CC}"/>
              </a:ext>
            </a:extLst>
          </p:cNvPr>
          <p:cNvSpPr>
            <a:spLocks noGrp="1"/>
          </p:cNvSpPr>
          <p:nvPr>
            <p:ph type="title"/>
          </p:nvPr>
        </p:nvSpPr>
        <p:spPr/>
        <p:txBody>
          <a:bodyPr/>
          <a:lstStyle/>
          <a:p>
            <a:r>
              <a:rPr lang="en-IN" b="1" i="0" dirty="0">
                <a:solidFill>
                  <a:srgbClr val="242424"/>
                </a:solidFill>
                <a:effectLst/>
                <a:latin typeface="source-serif-pro"/>
              </a:rPr>
              <a:t>Flexible Layouts:</a:t>
            </a:r>
            <a:endParaRPr lang="en-IN" dirty="0"/>
          </a:p>
        </p:txBody>
      </p:sp>
      <p:sp>
        <p:nvSpPr>
          <p:cNvPr id="3" name="Content Placeholder 2">
            <a:extLst>
              <a:ext uri="{FF2B5EF4-FFF2-40B4-BE49-F238E27FC236}">
                <a16:creationId xmlns:a16="http://schemas.microsoft.com/office/drawing/2014/main" id="{542887D6-B57E-3835-4765-58E98769F5B9}"/>
              </a:ext>
            </a:extLst>
          </p:cNvPr>
          <p:cNvSpPr>
            <a:spLocks noGrp="1"/>
          </p:cNvSpPr>
          <p:nvPr>
            <p:ph idx="1"/>
          </p:nvPr>
        </p:nvSpPr>
        <p:spPr/>
        <p:txBody>
          <a:bodyPr/>
          <a:lstStyle/>
          <a:p>
            <a:pPr algn="just"/>
            <a:r>
              <a:rPr lang="en-US" b="0" i="0" dirty="0">
                <a:solidFill>
                  <a:srgbClr val="242424"/>
                </a:solidFill>
                <a:effectLst/>
                <a:latin typeface="source-serif-pro"/>
              </a:rPr>
              <a:t>Responsive web design is broken down into three main components, including flexible layouts, media queries, and flexible media. The first part, flexible layouts, is the practice of building the layout of a website with a flexible grid, capable of dynamically resizing to any width. Flexible grids are built using relative length units, most commonly percentages units.</a:t>
            </a:r>
            <a:endParaRPr lang="en-IN" dirty="0"/>
          </a:p>
        </p:txBody>
      </p:sp>
    </p:spTree>
    <p:extLst>
      <p:ext uri="{BB962C8B-B14F-4D97-AF65-F5344CB8AC3E}">
        <p14:creationId xmlns:p14="http://schemas.microsoft.com/office/powerpoint/2010/main" val="1365217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C1A-102D-3E2D-EBED-764427524A53}"/>
              </a:ext>
            </a:extLst>
          </p:cNvPr>
          <p:cNvSpPr>
            <a:spLocks noGrp="1"/>
          </p:cNvSpPr>
          <p:nvPr>
            <p:ph type="title"/>
          </p:nvPr>
        </p:nvSpPr>
        <p:spPr>
          <a:xfrm>
            <a:off x="838200" y="365126"/>
            <a:ext cx="10515600" cy="315912"/>
          </a:xfrm>
        </p:spPr>
        <p:txBody>
          <a:bodyPr>
            <a:normAutofit fontScale="90000"/>
          </a:bodyPr>
          <a:lstStyle/>
          <a:p>
            <a:r>
              <a:rPr lang="en-IN" b="1" i="0" dirty="0">
                <a:solidFill>
                  <a:srgbClr val="242424"/>
                </a:solidFill>
                <a:effectLst/>
                <a:latin typeface="source-serif-pro"/>
              </a:rPr>
              <a:t>Flexible Grids: </a:t>
            </a:r>
            <a:endParaRPr lang="en-IN" dirty="0"/>
          </a:p>
        </p:txBody>
      </p:sp>
      <p:sp>
        <p:nvSpPr>
          <p:cNvPr id="3" name="Content Placeholder 2">
            <a:extLst>
              <a:ext uri="{FF2B5EF4-FFF2-40B4-BE49-F238E27FC236}">
                <a16:creationId xmlns:a16="http://schemas.microsoft.com/office/drawing/2014/main" id="{C5CD2B15-9BBE-7F7B-B473-C82AB6565815}"/>
              </a:ext>
            </a:extLst>
          </p:cNvPr>
          <p:cNvSpPr>
            <a:spLocks noGrp="1"/>
          </p:cNvSpPr>
          <p:nvPr>
            <p:ph idx="1"/>
          </p:nvPr>
        </p:nvSpPr>
        <p:spPr>
          <a:xfrm>
            <a:off x="838200" y="897148"/>
            <a:ext cx="10515600" cy="5279816"/>
          </a:xfrm>
        </p:spPr>
        <p:txBody>
          <a:bodyPr/>
          <a:lstStyle/>
          <a:p>
            <a:pPr marL="0" indent="0" algn="l">
              <a:buNone/>
            </a:pPr>
            <a:r>
              <a:rPr lang="en-US" sz="2000" b="0" i="0" dirty="0">
                <a:solidFill>
                  <a:srgbClr val="242424"/>
                </a:solidFill>
                <a:effectLst/>
                <a:latin typeface="Times New Roman" panose="02020603050405020304" pitchFamily="18" charset="0"/>
                <a:cs typeface="Times New Roman" panose="02020603050405020304" pitchFamily="18" charset="0"/>
              </a:rPr>
              <a:t>Flexible grids are built using relative length units, most commonly percentages units.</a:t>
            </a:r>
          </a:p>
          <a:p>
            <a:pPr marL="0" indent="0" algn="l">
              <a:buNone/>
            </a:pPr>
            <a:r>
              <a:rPr lang="en-US" sz="2000" b="0" i="0" dirty="0">
                <a:solidFill>
                  <a:srgbClr val="242424"/>
                </a:solidFill>
                <a:effectLst/>
                <a:latin typeface="Times New Roman" panose="02020603050405020304" pitchFamily="18" charset="0"/>
                <a:cs typeface="Times New Roman" panose="02020603050405020304" pitchFamily="18" charset="0"/>
              </a:rPr>
              <a:t>Target/Context = Result</a:t>
            </a:r>
          </a:p>
          <a:p>
            <a:pPr marL="0" indent="0" algn="l">
              <a:buNone/>
            </a:pPr>
            <a:r>
              <a:rPr lang="en-US" sz="2000" b="0" i="0" dirty="0">
                <a:solidFill>
                  <a:srgbClr val="242424"/>
                </a:solidFill>
                <a:effectLst/>
                <a:latin typeface="Times New Roman" panose="02020603050405020304" pitchFamily="18" charset="0"/>
                <a:cs typeface="Times New Roman" panose="02020603050405020304" pitchFamily="18" charset="0"/>
              </a:rPr>
              <a:t>Let’s see how this formula works inside of a two column layout. Below we have a parent division with the class of container wrapping both the two section elements. The goal is to have </a:t>
            </a:r>
            <a:r>
              <a:rPr lang="en-US" sz="2000" b="0" i="0" dirty="0" err="1">
                <a:solidFill>
                  <a:srgbClr val="242424"/>
                </a:solidFill>
                <a:effectLst/>
                <a:latin typeface="Times New Roman" panose="02020603050405020304" pitchFamily="18" charset="0"/>
                <a:cs typeface="Times New Roman" panose="02020603050405020304" pitchFamily="18" charset="0"/>
              </a:rPr>
              <a:t>have</a:t>
            </a:r>
            <a:r>
              <a:rPr lang="en-US" sz="2000" b="0" i="0" dirty="0">
                <a:solidFill>
                  <a:srgbClr val="242424"/>
                </a:solidFill>
                <a:effectLst/>
                <a:latin typeface="Times New Roman" panose="02020603050405020304" pitchFamily="18" charset="0"/>
                <a:cs typeface="Times New Roman" panose="02020603050405020304" pitchFamily="18" charset="0"/>
              </a:rPr>
              <a:t> the first section on the left and the second section on the right, with equal margins between the two.</a:t>
            </a:r>
          </a:p>
          <a:p>
            <a:endParaRPr lang="en-IN" dirty="0"/>
          </a:p>
        </p:txBody>
      </p:sp>
      <p:sp>
        <p:nvSpPr>
          <p:cNvPr id="4" name="Rectangle 1">
            <a:extLst>
              <a:ext uri="{FF2B5EF4-FFF2-40B4-BE49-F238E27FC236}">
                <a16:creationId xmlns:a16="http://schemas.microsoft.com/office/drawing/2014/main" id="{CFDA8724-FF97-0BE0-B6E6-A66DFD76FE69}"/>
              </a:ext>
            </a:extLst>
          </p:cNvPr>
          <p:cNvSpPr>
            <a:spLocks noChangeArrowheads="1"/>
          </p:cNvSpPr>
          <p:nvPr/>
        </p:nvSpPr>
        <p:spPr bwMode="auto">
          <a:xfrm>
            <a:off x="1431985" y="2587017"/>
            <a:ext cx="5564037" cy="380605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424"/>
                </a:solidFill>
                <a:effectLst/>
                <a:latin typeface="source-code-pro"/>
              </a:rPr>
              <a:t>.</a:t>
            </a:r>
            <a:r>
              <a:rPr kumimoji="0" lang="en-US" altLang="en-US" sz="1600" b="0" i="0" u="none" strike="noStrike" cap="none" normalizeH="0" baseline="0" dirty="0">
                <a:ln>
                  <a:noFill/>
                </a:ln>
                <a:solidFill>
                  <a:srgbClr val="242424"/>
                </a:solidFill>
                <a:effectLst/>
                <a:latin typeface="source-code-pro"/>
              </a:rPr>
              <a:t>container{</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max-width : 538px;</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a:t>
            </a:r>
            <a:r>
              <a:rPr kumimoji="0" lang="en-US" altLang="en-US" sz="1600" b="0" i="0" u="none" strike="noStrike" cap="none" normalizeH="0" baseline="0" dirty="0" err="1">
                <a:ln>
                  <a:noFill/>
                </a:ln>
                <a:solidFill>
                  <a:srgbClr val="242424"/>
                </a:solidFill>
                <a:effectLst/>
                <a:latin typeface="source-code-pro"/>
              </a:rPr>
              <a:t>firstsection</a:t>
            </a:r>
            <a:r>
              <a:rPr kumimoji="0" lang="en-US" altLang="en-US" sz="1600" b="0" i="0" u="none" strike="noStrike" cap="none" normalizeH="0" baseline="0" dirty="0">
                <a:ln>
                  <a:noFill/>
                </a:ln>
                <a:solidFill>
                  <a:srgbClr val="242424"/>
                </a:solidFill>
                <a:effectLst/>
                <a:latin typeface="source-code-pro"/>
              </a:rPr>
              <a:t>,</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err="1">
                <a:ln>
                  <a:noFill/>
                </a:ln>
                <a:solidFill>
                  <a:srgbClr val="242424"/>
                </a:solidFill>
                <a:effectLst/>
                <a:latin typeface="source-code-pro"/>
              </a:rPr>
              <a:t>secondsection</a:t>
            </a:r>
            <a:r>
              <a:rPr kumimoji="0" lang="en-US" altLang="en-US" sz="1600" b="0" i="0" u="none" strike="noStrike" cap="none" normalizeH="0" baseline="0" dirty="0">
                <a:ln>
                  <a:noFill/>
                </a:ln>
                <a:solidFill>
                  <a:srgbClr val="242424"/>
                </a:solidFill>
                <a:effectLst/>
                <a:latin typeface="source-code-pro"/>
              </a:rPr>
              <a:t> {</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margin: 1.858736059%; /* 10px ÷ 538px = .018587361 */</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err="1">
                <a:ln>
                  <a:noFill/>
                </a:ln>
                <a:solidFill>
                  <a:srgbClr val="242424"/>
                </a:solidFill>
                <a:effectLst/>
                <a:latin typeface="source-code-pro"/>
              </a:rPr>
              <a:t>firstsection</a:t>
            </a:r>
            <a:r>
              <a:rPr kumimoji="0" lang="en-US" altLang="en-US" sz="1600" b="0" i="0" u="none" strike="noStrike" cap="none" normalizeH="0" baseline="0" dirty="0">
                <a:ln>
                  <a:noFill/>
                </a:ln>
                <a:solidFill>
                  <a:srgbClr val="242424"/>
                </a:solidFill>
                <a:effectLst/>
                <a:latin typeface="source-code-pro"/>
              </a:rPr>
              <a:t> {</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float: left;</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width: 63.197026%; /* 340px ÷ 538px = .63197026 */ </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err="1">
                <a:ln>
                  <a:noFill/>
                </a:ln>
                <a:solidFill>
                  <a:srgbClr val="242424"/>
                </a:solidFill>
                <a:effectLst/>
                <a:latin typeface="source-code-pro"/>
              </a:rPr>
              <a:t>secondsection</a:t>
            </a:r>
            <a:r>
              <a:rPr kumimoji="0" lang="en-US" altLang="en-US" sz="1600" b="0" i="0" u="none" strike="noStrike" cap="none" normalizeH="0" baseline="0" dirty="0">
                <a:ln>
                  <a:noFill/>
                </a:ln>
                <a:solidFill>
                  <a:srgbClr val="242424"/>
                </a:solidFill>
                <a:effectLst/>
                <a:latin typeface="source-code-pro"/>
              </a:rPr>
              <a:t> {</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float: right;</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width: 29.3680297%; /* 158px ÷ 538px = .293680297 */</a:t>
            </a:r>
            <a:br>
              <a:rPr kumimoji="0" lang="en-US" altLang="en-US" sz="1600" b="0" i="0" u="none" strike="noStrike" cap="none" normalizeH="0" baseline="0" dirty="0">
                <a:ln>
                  <a:noFill/>
                </a:ln>
                <a:solidFill>
                  <a:srgbClr val="242424"/>
                </a:solidFill>
                <a:effectLst/>
                <a:latin typeface="source-code-pro"/>
              </a:rPr>
            </a:br>
            <a:r>
              <a:rPr kumimoji="0" lang="en-US" altLang="en-US" sz="1600" b="0" i="0" u="none" strike="noStrike" cap="none" normalizeH="0" baseline="0" dirty="0">
                <a:ln>
                  <a:noFill/>
                </a:ln>
                <a:solidFill>
                  <a:srgbClr val="242424"/>
                </a:solidFill>
                <a:effectLst/>
                <a:latin typeface="source-code-pro"/>
              </a:rPr>
              <a:t>}</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98776EC-4B27-3FA6-6AFB-0CD3D2459BAC}"/>
              </a:ext>
            </a:extLst>
          </p:cNvPr>
          <p:cNvSpPr txBox="1"/>
          <p:nvPr/>
        </p:nvSpPr>
        <p:spPr>
          <a:xfrm>
            <a:off x="7118949" y="3429000"/>
            <a:ext cx="4526711" cy="2585323"/>
          </a:xfrm>
          <a:prstGeom prst="rect">
            <a:avLst/>
          </a:prstGeom>
          <a:noFill/>
        </p:spPr>
        <p:txBody>
          <a:bodyPr wrap="square">
            <a:spAutoFit/>
          </a:bodyPr>
          <a:lstStyle/>
          <a:p>
            <a:pPr algn="just"/>
            <a:r>
              <a:rPr lang="en-US" b="0" i="0" dirty="0">
                <a:solidFill>
                  <a:srgbClr val="242424"/>
                </a:solidFill>
                <a:effectLst/>
                <a:latin typeface="source-serif-pro"/>
              </a:rPr>
              <a:t>Taking the flexible layout concept, and formula, and reapplying it to all parts of a grid will create a completely dynamic website. At times the width of a browser viewport may be so small that even scaling the </a:t>
            </a:r>
            <a:r>
              <a:rPr lang="en-US" b="0" i="0" dirty="0" err="1">
                <a:solidFill>
                  <a:srgbClr val="242424"/>
                </a:solidFill>
                <a:effectLst/>
                <a:latin typeface="source-serif-pro"/>
              </a:rPr>
              <a:t>the</a:t>
            </a:r>
            <a:r>
              <a:rPr lang="en-US" b="0" i="0" dirty="0">
                <a:solidFill>
                  <a:srgbClr val="242424"/>
                </a:solidFill>
                <a:effectLst/>
                <a:latin typeface="source-serif-pro"/>
              </a:rPr>
              <a:t> layout proportionally will create columns that are too small to effectively display content. In this event, media queries can be used to help build a better experience.</a:t>
            </a:r>
            <a:endParaRPr lang="en-IN" dirty="0"/>
          </a:p>
        </p:txBody>
      </p:sp>
    </p:spTree>
    <p:extLst>
      <p:ext uri="{BB962C8B-B14F-4D97-AF65-F5344CB8AC3E}">
        <p14:creationId xmlns:p14="http://schemas.microsoft.com/office/powerpoint/2010/main" val="1686373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0742-EA15-C537-E9C6-F4FE6D37A647}"/>
              </a:ext>
            </a:extLst>
          </p:cNvPr>
          <p:cNvSpPr>
            <a:spLocks noGrp="1"/>
          </p:cNvSpPr>
          <p:nvPr>
            <p:ph type="title"/>
          </p:nvPr>
        </p:nvSpPr>
        <p:spPr>
          <a:xfrm>
            <a:off x="838200" y="365126"/>
            <a:ext cx="10515600" cy="315912"/>
          </a:xfrm>
        </p:spPr>
        <p:txBody>
          <a:bodyPr>
            <a:normAutofit fontScale="90000"/>
          </a:bodyPr>
          <a:lstStyle/>
          <a:p>
            <a:pPr algn="ctr"/>
            <a:r>
              <a:rPr lang="en-IN" b="1" i="0" dirty="0">
                <a:solidFill>
                  <a:srgbClr val="242424"/>
                </a:solidFill>
                <a:effectLst/>
                <a:latin typeface="sohne"/>
              </a:rPr>
              <a:t>Media Queries: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F60B757F-FA38-4B86-B786-93B0EB9B1852}"/>
              </a:ext>
            </a:extLst>
          </p:cNvPr>
          <p:cNvSpPr>
            <a:spLocks noGrp="1"/>
          </p:cNvSpPr>
          <p:nvPr>
            <p:ph idx="1"/>
          </p:nvPr>
        </p:nvSpPr>
        <p:spPr>
          <a:xfrm>
            <a:off x="838200" y="681038"/>
            <a:ext cx="10515600" cy="549592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Media queries provide the ability to specify different styles for individual browser and device circumstances. Like viewing a website on mobile/desktop will have different user experiences using media queries.</a:t>
            </a:r>
          </a:p>
          <a:p>
            <a:pPr marL="0" indent="0">
              <a:buNone/>
            </a:pPr>
            <a:r>
              <a:rPr lang="en-US" sz="2400" dirty="0">
                <a:latin typeface="Times New Roman" panose="02020603050405020304" pitchFamily="18" charset="0"/>
                <a:cs typeface="Times New Roman" panose="02020603050405020304" pitchFamily="18" charset="0"/>
              </a:rPr>
              <a:t>@media all and (max-width: 768px)</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..Different CSS for devices having max-width lower than 768px..</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There are three different logical operators available for use within media queries, including and, not, and only.</a:t>
            </a:r>
          </a:p>
          <a:p>
            <a:pPr marL="0" indent="0">
              <a:buNone/>
            </a:pPr>
            <a:r>
              <a:rPr lang="en-US" sz="2400" dirty="0">
                <a:latin typeface="Times New Roman" panose="02020603050405020304" pitchFamily="18" charset="0"/>
                <a:cs typeface="Times New Roman" panose="02020603050405020304" pitchFamily="18" charset="0"/>
              </a:rPr>
              <a:t>And there are different media features such as min-width and max-width, orientation media feature, Aspect Ratio Media Feature, resolution media feature and many more.</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1711D3C-10B4-A2AD-4A9F-CB9300938686}"/>
              </a:ext>
            </a:extLst>
          </p:cNvPr>
          <p:cNvSpPr txBox="1"/>
          <p:nvPr/>
        </p:nvSpPr>
        <p:spPr>
          <a:xfrm>
            <a:off x="4669047" y="5103674"/>
            <a:ext cx="6094562" cy="1754326"/>
          </a:xfrm>
          <a:prstGeom prst="rect">
            <a:avLst/>
          </a:prstGeom>
          <a:noFill/>
        </p:spPr>
        <p:txBody>
          <a:bodyPr wrap="square">
            <a:spAutoFit/>
          </a:bodyPr>
          <a:lstStyle/>
          <a:p>
            <a:r>
              <a:rPr lang="en-US" b="0" i="0" dirty="0">
                <a:solidFill>
                  <a:srgbClr val="242424"/>
                </a:solidFill>
                <a:effectLst/>
                <a:highlight>
                  <a:srgbClr val="00FF00"/>
                </a:highlight>
                <a:latin typeface="source-code-pro"/>
              </a:rPr>
              <a:t>@media all and (max-width: 768px) {</a:t>
            </a:r>
            <a:br>
              <a:rPr lang="en-US" dirty="0">
                <a:highlight>
                  <a:srgbClr val="00FF00"/>
                </a:highlight>
              </a:rPr>
            </a:br>
            <a:r>
              <a:rPr lang="en-US" b="0" i="0" dirty="0" err="1">
                <a:solidFill>
                  <a:srgbClr val="242424"/>
                </a:solidFill>
                <a:effectLst/>
                <a:highlight>
                  <a:srgbClr val="00FF00"/>
                </a:highlight>
                <a:latin typeface="source-code-pro"/>
              </a:rPr>
              <a:t>firstsection</a:t>
            </a:r>
            <a:r>
              <a:rPr lang="en-US" b="0" i="0" dirty="0">
                <a:solidFill>
                  <a:srgbClr val="242424"/>
                </a:solidFill>
                <a:effectLst/>
                <a:highlight>
                  <a:srgbClr val="00FF00"/>
                </a:highlight>
                <a:latin typeface="source-code-pro"/>
              </a:rPr>
              <a:t>, </a:t>
            </a:r>
            <a:r>
              <a:rPr lang="en-US" b="0" i="0" dirty="0" err="1">
                <a:solidFill>
                  <a:srgbClr val="242424"/>
                </a:solidFill>
                <a:effectLst/>
                <a:highlight>
                  <a:srgbClr val="00FF00"/>
                </a:highlight>
                <a:latin typeface="source-code-pro"/>
              </a:rPr>
              <a:t>secondsection</a:t>
            </a:r>
            <a:r>
              <a:rPr lang="en-US" b="0" i="0" dirty="0">
                <a:solidFill>
                  <a:srgbClr val="242424"/>
                </a:solidFill>
                <a:effectLst/>
                <a:highlight>
                  <a:srgbClr val="00FF00"/>
                </a:highlight>
                <a:latin typeface="source-code-pro"/>
              </a:rPr>
              <a:t> {</a:t>
            </a:r>
            <a:br>
              <a:rPr lang="en-US" dirty="0">
                <a:highlight>
                  <a:srgbClr val="00FF00"/>
                </a:highlight>
              </a:rPr>
            </a:br>
            <a:r>
              <a:rPr lang="en-US" b="0" i="0" dirty="0">
                <a:solidFill>
                  <a:srgbClr val="242424"/>
                </a:solidFill>
                <a:effectLst/>
                <a:highlight>
                  <a:srgbClr val="00FF00"/>
                </a:highlight>
                <a:latin typeface="source-code-pro"/>
              </a:rPr>
              <a:t>float: none;</a:t>
            </a:r>
            <a:br>
              <a:rPr lang="en-US" dirty="0">
                <a:highlight>
                  <a:srgbClr val="00FF00"/>
                </a:highlight>
              </a:rPr>
            </a:br>
            <a:r>
              <a:rPr lang="en-US" b="0" i="0" dirty="0">
                <a:solidFill>
                  <a:srgbClr val="242424"/>
                </a:solidFill>
                <a:effectLst/>
                <a:highlight>
                  <a:srgbClr val="00FF00"/>
                </a:highlight>
                <a:latin typeface="source-code-pro"/>
              </a:rPr>
              <a:t>width: 100%;</a:t>
            </a:r>
            <a:br>
              <a:rPr lang="en-US" dirty="0">
                <a:highlight>
                  <a:srgbClr val="00FF00"/>
                </a:highlight>
              </a:rPr>
            </a:br>
            <a:r>
              <a:rPr lang="en-US" b="0" i="0" dirty="0">
                <a:solidFill>
                  <a:srgbClr val="242424"/>
                </a:solidFill>
                <a:effectLst/>
                <a:highlight>
                  <a:srgbClr val="00FF00"/>
                </a:highlight>
                <a:latin typeface="source-code-pro"/>
              </a:rPr>
              <a:t>}</a:t>
            </a:r>
            <a:br>
              <a:rPr lang="en-US" dirty="0">
                <a:highlight>
                  <a:srgbClr val="00FF00"/>
                </a:highlight>
              </a:rPr>
            </a:br>
            <a:r>
              <a:rPr lang="en-US" b="0" i="0" dirty="0">
                <a:solidFill>
                  <a:srgbClr val="242424"/>
                </a:solidFill>
                <a:effectLst/>
                <a:highlight>
                  <a:srgbClr val="00FF00"/>
                </a:highlight>
                <a:latin typeface="source-code-pro"/>
              </a:rPr>
              <a:t>}</a:t>
            </a:r>
            <a:endParaRPr lang="en-IN" dirty="0">
              <a:highlight>
                <a:srgbClr val="00FF00"/>
              </a:highlight>
            </a:endParaRPr>
          </a:p>
        </p:txBody>
      </p:sp>
    </p:spTree>
    <p:extLst>
      <p:ext uri="{BB962C8B-B14F-4D97-AF65-F5344CB8AC3E}">
        <p14:creationId xmlns:p14="http://schemas.microsoft.com/office/powerpoint/2010/main" val="1744627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0096-B0C1-E7E5-70B3-4C175A84F0CE}"/>
              </a:ext>
            </a:extLst>
          </p:cNvPr>
          <p:cNvSpPr>
            <a:spLocks noGrp="1"/>
          </p:cNvSpPr>
          <p:nvPr>
            <p:ph type="title"/>
          </p:nvPr>
        </p:nvSpPr>
        <p:spPr/>
        <p:txBody>
          <a:bodyPr/>
          <a:lstStyle/>
          <a:p>
            <a:r>
              <a:rPr lang="en-US" b="1" i="0" dirty="0">
                <a:effectLst/>
                <a:latin typeface="-apple-system"/>
              </a:rPr>
              <a:t>How to Make Your Site Responsive</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764E50F8-C42E-DAA3-C3CA-1A674FC9C365}"/>
              </a:ext>
            </a:extLst>
          </p:cNvPr>
          <p:cNvSpPr>
            <a:spLocks noGrp="1"/>
          </p:cNvSpPr>
          <p:nvPr>
            <p:ph idx="1"/>
          </p:nvPr>
        </p:nvSpPr>
        <p:spPr/>
        <p:txBody>
          <a:bodyPr/>
          <a:lstStyle/>
          <a:p>
            <a:pPr marL="0" indent="0">
              <a:buNone/>
            </a:pPr>
            <a:r>
              <a:rPr lang="en-US" dirty="0"/>
              <a:t>Integrating responsive web design approaches into a project includes every part of the code – within the HTML &lt;head&gt; element, the HTML structure, the CSS, and even the JavaScript.</a:t>
            </a:r>
            <a:endParaRPr lang="en-IN" dirty="0"/>
          </a:p>
        </p:txBody>
      </p:sp>
    </p:spTree>
    <p:extLst>
      <p:ext uri="{BB962C8B-B14F-4D97-AF65-F5344CB8AC3E}">
        <p14:creationId xmlns:p14="http://schemas.microsoft.com/office/powerpoint/2010/main" val="3696860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50A-D91F-CA0F-7DBC-DED3D6BB0BDD}"/>
              </a:ext>
            </a:extLst>
          </p:cNvPr>
          <p:cNvSpPr>
            <a:spLocks noGrp="1"/>
          </p:cNvSpPr>
          <p:nvPr>
            <p:ph type="title"/>
          </p:nvPr>
        </p:nvSpPr>
        <p:spPr/>
        <p:txBody>
          <a:bodyPr/>
          <a:lstStyle/>
          <a:p>
            <a:r>
              <a:rPr lang="en-US" b="1" i="0" dirty="0">
                <a:effectLst/>
                <a:latin typeface="-apple-system"/>
              </a:rPr>
              <a:t>Set the Viewport in the Head</a:t>
            </a:r>
            <a:br>
              <a:rPr lang="en-US" b="1" i="0" dirty="0">
                <a:effectLst/>
                <a:latin typeface="-apple-system"/>
              </a:rPr>
            </a:br>
            <a:endParaRPr lang="en-IN" dirty="0"/>
          </a:p>
        </p:txBody>
      </p:sp>
      <p:sp>
        <p:nvSpPr>
          <p:cNvPr id="5" name="Rectangle 2">
            <a:extLst>
              <a:ext uri="{FF2B5EF4-FFF2-40B4-BE49-F238E27FC236}">
                <a16:creationId xmlns:a16="http://schemas.microsoft.com/office/drawing/2014/main" id="{ED87B789-F61B-D05E-B2F7-D6B4F82E25AD}"/>
              </a:ext>
            </a:extLst>
          </p:cNvPr>
          <p:cNvSpPr>
            <a:spLocks noGrp="1" noChangeArrowheads="1"/>
          </p:cNvSpPr>
          <p:nvPr>
            <p:ph idx="1"/>
          </p:nvPr>
        </p:nvSpPr>
        <p:spPr bwMode="auto">
          <a:xfrm>
            <a:off x="2227052" y="1093716"/>
            <a:ext cx="69946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99999"/>
                </a:solidFill>
                <a:effectLst/>
                <a:latin typeface="inherit"/>
              </a:rPr>
              <a:t>&lt;</a:t>
            </a:r>
            <a:r>
              <a:rPr kumimoji="0" lang="en-US" altLang="en-US" sz="1800" b="0" i="0" u="none" strike="noStrike" cap="none" normalizeH="0" baseline="0" dirty="0">
                <a:ln>
                  <a:noFill/>
                </a:ln>
                <a:solidFill>
                  <a:srgbClr val="990055"/>
                </a:solidFill>
                <a:effectLst/>
                <a:latin typeface="inherit"/>
              </a:rPr>
              <a:t>meta </a:t>
            </a:r>
            <a:r>
              <a:rPr kumimoji="0" lang="en-US" altLang="en-US" sz="1800" b="0" i="0" u="none" strike="noStrike" cap="none" normalizeH="0" baseline="0" dirty="0">
                <a:ln>
                  <a:noFill/>
                </a:ln>
                <a:solidFill>
                  <a:srgbClr val="669900"/>
                </a:solidFill>
                <a:effectLst/>
                <a:latin typeface="inherit"/>
              </a:rPr>
              <a:t>name</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77AA"/>
                </a:solidFill>
                <a:effectLst/>
                <a:latin typeface="inherit"/>
              </a:rPr>
              <a:t>viewport</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990055"/>
                </a:solidFill>
                <a:effectLst/>
                <a:latin typeface="inherit"/>
              </a:rPr>
              <a:t> </a:t>
            </a:r>
            <a:r>
              <a:rPr kumimoji="0" lang="en-US" altLang="en-US" sz="1800" b="0" i="0" u="none" strike="noStrike" cap="none" normalizeH="0" baseline="0" dirty="0">
                <a:ln>
                  <a:noFill/>
                </a:ln>
                <a:solidFill>
                  <a:srgbClr val="669900"/>
                </a:solidFill>
                <a:effectLst/>
                <a:latin typeface="inherit"/>
              </a:rPr>
              <a:t>content</a:t>
            </a:r>
            <a:r>
              <a:rPr kumimoji="0" lang="en-US" altLang="en-US" sz="1800" b="0" i="0" u="none" strike="noStrike" cap="none" normalizeH="0" baseline="0" dirty="0">
                <a:ln>
                  <a:noFill/>
                </a:ln>
                <a:solidFill>
                  <a:srgbClr val="999999"/>
                </a:solidFill>
                <a:effectLst/>
                <a:latin typeface="inherit"/>
              </a:rPr>
              <a:t>="</a:t>
            </a:r>
            <a:r>
              <a:rPr kumimoji="0" lang="en-US" altLang="en-US" sz="1800" b="0" i="0" u="none" strike="noStrike" cap="none" normalizeH="0" baseline="0" dirty="0">
                <a:ln>
                  <a:noFill/>
                </a:ln>
                <a:solidFill>
                  <a:srgbClr val="0077AA"/>
                </a:solidFill>
                <a:effectLst/>
                <a:latin typeface="inherit"/>
              </a:rPr>
              <a:t>width=device-width, initial-scale=1.0</a:t>
            </a:r>
            <a:r>
              <a:rPr kumimoji="0" lang="en-US" altLang="en-US" sz="1800" b="0" i="0" u="none" strike="noStrike" cap="none" normalizeH="0" baseline="0" dirty="0">
                <a:ln>
                  <a:noFill/>
                </a:ln>
                <a:solidFill>
                  <a:srgbClr val="999999"/>
                </a:solidFill>
                <a:effectLst/>
                <a:latin typeface="inherit"/>
              </a:rPr>
              <a:t>"&gt;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0262790-EB0D-2E9C-9E4D-B801F5DBE9E7}"/>
              </a:ext>
            </a:extLst>
          </p:cNvPr>
          <p:cNvSpPr txBox="1"/>
          <p:nvPr/>
        </p:nvSpPr>
        <p:spPr>
          <a:xfrm>
            <a:off x="276046" y="1690688"/>
            <a:ext cx="10748872" cy="830997"/>
          </a:xfrm>
          <a:prstGeom prst="rect">
            <a:avLst/>
          </a:prstGeom>
          <a:noFill/>
        </p:spPr>
        <p:txBody>
          <a:bodyPr wrap="square">
            <a:spAutoFit/>
          </a:bodyPr>
          <a:lstStyle/>
          <a:p>
            <a:pPr algn="just"/>
            <a:r>
              <a:rPr lang="en-US" sz="1600" b="0" i="0" dirty="0">
                <a:solidFill>
                  <a:srgbClr val="0A0A23"/>
                </a:solidFill>
                <a:effectLst/>
                <a:latin typeface="Lato" panose="020F0502020204030203" pitchFamily="34" charset="0"/>
              </a:rPr>
              <a:t>This tells the browser to render the width of the web page to the exact width of the device. So, if the device has a width of 1200px, the web page width will be 1200px. If the device has a width of 720px, the web page width will be 720px, and so on.</a:t>
            </a:r>
            <a:endParaRPr lang="en-IN" sz="1600" dirty="0"/>
          </a:p>
        </p:txBody>
      </p:sp>
    </p:spTree>
    <p:extLst>
      <p:ext uri="{BB962C8B-B14F-4D97-AF65-F5344CB8AC3E}">
        <p14:creationId xmlns:p14="http://schemas.microsoft.com/office/powerpoint/2010/main" val="421658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8876-4AED-8147-0EAF-BBEF8D66CBB5}"/>
              </a:ext>
            </a:extLst>
          </p:cNvPr>
          <p:cNvSpPr>
            <a:spLocks noGrp="1"/>
          </p:cNvSpPr>
          <p:nvPr>
            <p:ph type="title"/>
          </p:nvPr>
        </p:nvSpPr>
        <p:spPr/>
        <p:txBody>
          <a:bodyPr>
            <a:normAutofit/>
          </a:bodyPr>
          <a:lstStyle/>
          <a:p>
            <a:pPr algn="ctr"/>
            <a:r>
              <a:rPr lang="en-US" b="1" i="0" dirty="0">
                <a:solidFill>
                  <a:srgbClr val="222222"/>
                </a:solidFill>
                <a:effectLst/>
                <a:latin typeface="Inter"/>
              </a:rPr>
              <a:t>What is a responsive website?</a:t>
            </a:r>
            <a:br>
              <a:rPr lang="en-US" b="1" i="0" dirty="0">
                <a:solidFill>
                  <a:srgbClr val="222222"/>
                </a:solidFill>
                <a:effectLst/>
                <a:latin typeface="Inter"/>
              </a:rPr>
            </a:br>
            <a:endParaRPr lang="en-IN" dirty="0"/>
          </a:p>
        </p:txBody>
      </p:sp>
      <p:sp>
        <p:nvSpPr>
          <p:cNvPr id="3" name="Content Placeholder 2">
            <a:extLst>
              <a:ext uri="{FF2B5EF4-FFF2-40B4-BE49-F238E27FC236}">
                <a16:creationId xmlns:a16="http://schemas.microsoft.com/office/drawing/2014/main" id="{D6F486E9-DAB3-8E1E-75B2-D45C49BEAF1F}"/>
              </a:ext>
            </a:extLst>
          </p:cNvPr>
          <p:cNvSpPr>
            <a:spLocks noGrp="1"/>
          </p:cNvSpPr>
          <p:nvPr>
            <p:ph idx="1"/>
          </p:nvPr>
        </p:nvSpPr>
        <p:spPr/>
        <p:txBody>
          <a:bodyPr/>
          <a:lstStyle/>
          <a:p>
            <a:pPr marL="0" indent="0" algn="just">
              <a:lnSpc>
                <a:spcPct val="200000"/>
              </a:lnSpc>
              <a:buNone/>
            </a:pPr>
            <a:r>
              <a:rPr lang="en-US" b="0" i="0" dirty="0">
                <a:solidFill>
                  <a:srgbClr val="222222"/>
                </a:solidFill>
                <a:effectLst/>
                <a:latin typeface="Times New Roman" panose="02020603050405020304" pitchFamily="18" charset="0"/>
                <a:cs typeface="Times New Roman" panose="02020603050405020304" pitchFamily="18" charset="0"/>
              </a:rPr>
              <a:t>Responsive web design, also called RWD design, describes a modern web design approach that allows websites and pages to render (or display) on all devices and screen sizes by automatically adapting to the screen, whether it’s a desktop, laptop, tablet, smartphone, or even a smart TV!</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096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43D4-C717-AB4C-B424-008CA50A8ED2}"/>
              </a:ext>
            </a:extLst>
          </p:cNvPr>
          <p:cNvSpPr>
            <a:spLocks noGrp="1"/>
          </p:cNvSpPr>
          <p:nvPr>
            <p:ph type="title"/>
          </p:nvPr>
        </p:nvSpPr>
        <p:spPr/>
        <p:txBody>
          <a:bodyPr>
            <a:normAutofit/>
          </a:bodyPr>
          <a:lstStyle/>
          <a:p>
            <a:r>
              <a:rPr lang="en-IN" b="1" i="0" dirty="0">
                <a:effectLst/>
                <a:latin typeface="-apple-system"/>
              </a:rPr>
              <a:t>CSS Media Queries</a:t>
            </a:r>
            <a:br>
              <a:rPr lang="en-IN" b="1" i="0" dirty="0">
                <a:effectLst/>
                <a:latin typeface="-apple-system"/>
              </a:rPr>
            </a:br>
            <a:r>
              <a:rPr lang="en-US" sz="2200" b="0" i="0" dirty="0">
                <a:solidFill>
                  <a:srgbClr val="0A0A23"/>
                </a:solidFill>
                <a:effectLst/>
                <a:latin typeface="Lato" panose="020F0502020204030203" pitchFamily="34" charset="0"/>
              </a:rPr>
              <a:t>With media queries, you tell the browser to display the content in a particular way on a particular screen.</a:t>
            </a:r>
            <a:endParaRPr lang="en-IN" dirty="0"/>
          </a:p>
        </p:txBody>
      </p:sp>
      <p:sp>
        <p:nvSpPr>
          <p:cNvPr id="4" name="Rectangle 1">
            <a:extLst>
              <a:ext uri="{FF2B5EF4-FFF2-40B4-BE49-F238E27FC236}">
                <a16:creationId xmlns:a16="http://schemas.microsoft.com/office/drawing/2014/main" id="{73E257E6-3238-39E1-3567-B51FCDB8C8D2}"/>
              </a:ext>
            </a:extLst>
          </p:cNvPr>
          <p:cNvSpPr>
            <a:spLocks noGrp="1" noChangeArrowheads="1"/>
          </p:cNvSpPr>
          <p:nvPr>
            <p:ph idx="1"/>
          </p:nvPr>
        </p:nvSpPr>
        <p:spPr bwMode="auto">
          <a:xfrm>
            <a:off x="4012721" y="1721581"/>
            <a:ext cx="56857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inherit"/>
              </a:rPr>
              <a:t>@media screen and </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990055"/>
                </a:solidFill>
                <a:effectLst/>
                <a:latin typeface="inherit"/>
              </a:rPr>
              <a:t>max-width</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77AA"/>
                </a:solidFill>
                <a:effectLst/>
                <a:latin typeface="inherit"/>
              </a:rPr>
              <a:t> 720px</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708090"/>
                </a:solidFill>
                <a:effectLst/>
                <a:latin typeface="inherit"/>
              </a:rPr>
              <a:t>/*CSS codes go here*/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394142C-E890-78FC-6F08-5F568ABD28A1}"/>
              </a:ext>
            </a:extLst>
          </p:cNvPr>
          <p:cNvSpPr txBox="1"/>
          <p:nvPr/>
        </p:nvSpPr>
        <p:spPr>
          <a:xfrm>
            <a:off x="1296119" y="2228671"/>
            <a:ext cx="9115964" cy="923330"/>
          </a:xfrm>
          <a:prstGeom prst="rect">
            <a:avLst/>
          </a:prstGeom>
          <a:noFill/>
        </p:spPr>
        <p:txBody>
          <a:bodyPr wrap="square">
            <a:spAutoFit/>
          </a:bodyPr>
          <a:lstStyle/>
          <a:p>
            <a:r>
              <a:rPr lang="en-US" b="0" i="0" dirty="0">
                <a:solidFill>
                  <a:srgbClr val="0A0A23"/>
                </a:solidFill>
                <a:effectLst/>
                <a:latin typeface="Lato" panose="020F0502020204030203" pitchFamily="34" charset="0"/>
              </a:rPr>
              <a:t>This tells the browser to execute the CSS code written within the media query when the screen width is below a 720 pixel breakpoint. The breakpoint can usually be any value between 1200 pixels and 320 pixels.</a:t>
            </a:r>
            <a:endParaRPr lang="en-IN" dirty="0"/>
          </a:p>
        </p:txBody>
      </p:sp>
      <p:sp>
        <p:nvSpPr>
          <p:cNvPr id="7" name="Rectangle 2">
            <a:extLst>
              <a:ext uri="{FF2B5EF4-FFF2-40B4-BE49-F238E27FC236}">
                <a16:creationId xmlns:a16="http://schemas.microsoft.com/office/drawing/2014/main" id="{D6A3F36D-BF00-1E6F-870E-672E119D5C0E}"/>
              </a:ext>
            </a:extLst>
          </p:cNvPr>
          <p:cNvSpPr>
            <a:spLocks noChangeArrowheads="1"/>
          </p:cNvSpPr>
          <p:nvPr/>
        </p:nvSpPr>
        <p:spPr bwMode="auto">
          <a:xfrm>
            <a:off x="1296119" y="3412870"/>
            <a:ext cx="557050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inherit"/>
              </a:rPr>
              <a:t>@media screen and </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990055"/>
                </a:solidFill>
                <a:effectLst/>
                <a:latin typeface="inherit"/>
              </a:rPr>
              <a:t>max-width</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77AA"/>
                </a:solidFill>
                <a:effectLst/>
                <a:latin typeface="inherit"/>
              </a:rPr>
              <a:t> 768px</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9900"/>
                </a:solidFill>
                <a:effectLst/>
                <a:latin typeface="inherit"/>
              </a:rPr>
              <a:t>body</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0055"/>
                </a:solidFill>
                <a:effectLst/>
                <a:latin typeface="inherit"/>
              </a:rPr>
              <a:t>background-color</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green</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inherit"/>
              </a:rPr>
              <a:t>color</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red</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2C6698E-0823-EA98-2053-2287925082D7}"/>
              </a:ext>
            </a:extLst>
          </p:cNvPr>
          <p:cNvSpPr txBox="1"/>
          <p:nvPr/>
        </p:nvSpPr>
        <p:spPr>
          <a:xfrm>
            <a:off x="1025825" y="5846544"/>
            <a:ext cx="6094562" cy="646331"/>
          </a:xfrm>
          <a:prstGeom prst="rect">
            <a:avLst/>
          </a:prstGeom>
          <a:noFill/>
        </p:spPr>
        <p:txBody>
          <a:bodyPr wrap="square">
            <a:spAutoFit/>
          </a:bodyPr>
          <a:lstStyle/>
          <a:p>
            <a:r>
              <a:rPr lang="en-US" dirty="0"/>
              <a:t>the browser to change the background-color to green , and the color to red when the screen width is below 768 pixels.</a:t>
            </a:r>
            <a:endParaRPr lang="en-IN" dirty="0"/>
          </a:p>
        </p:txBody>
      </p:sp>
    </p:spTree>
    <p:extLst>
      <p:ext uri="{BB962C8B-B14F-4D97-AF65-F5344CB8AC3E}">
        <p14:creationId xmlns:p14="http://schemas.microsoft.com/office/powerpoint/2010/main" val="3586026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6053-3F86-B071-0A53-49DBEE5576E3}"/>
              </a:ext>
            </a:extLst>
          </p:cNvPr>
          <p:cNvSpPr>
            <a:spLocks noGrp="1"/>
          </p:cNvSpPr>
          <p:nvPr>
            <p:ph type="title"/>
          </p:nvPr>
        </p:nvSpPr>
        <p:spPr/>
        <p:txBody>
          <a:bodyPr>
            <a:normAutofit/>
          </a:bodyPr>
          <a:lstStyle/>
          <a:p>
            <a:r>
              <a:rPr lang="en-IN" b="1" i="0" dirty="0">
                <a:effectLst/>
                <a:latin typeface="-apple-system"/>
              </a:rPr>
              <a:t>Responsive Text</a:t>
            </a:r>
            <a:br>
              <a:rPr lang="en-IN" b="1" i="0" dirty="0">
                <a:effectLst/>
                <a:latin typeface="-apple-system"/>
              </a:rPr>
            </a:br>
            <a:r>
              <a:rPr lang="en-US" sz="2200" b="0" i="0" dirty="0">
                <a:solidFill>
                  <a:srgbClr val="0A0A23"/>
                </a:solidFill>
                <a:effectLst/>
                <a:latin typeface="Lato" panose="020F0502020204030203" pitchFamily="34" charset="0"/>
              </a:rPr>
              <a:t>Since text size won't be the same on a mobile phone as it is on a desktop, text must be made to scale down as the device screen width </a:t>
            </a:r>
            <a:r>
              <a:rPr lang="en-US" sz="2000" b="0" i="0" dirty="0">
                <a:solidFill>
                  <a:srgbClr val="0A0A23"/>
                </a:solidFill>
                <a:effectLst/>
                <a:latin typeface="Lato" panose="020F0502020204030203" pitchFamily="34" charset="0"/>
              </a:rPr>
              <a:t>reduces.</a:t>
            </a:r>
            <a:endParaRPr lang="en-IN" dirty="0"/>
          </a:p>
        </p:txBody>
      </p:sp>
      <p:sp>
        <p:nvSpPr>
          <p:cNvPr id="4" name="Rectangle 1">
            <a:extLst>
              <a:ext uri="{FF2B5EF4-FFF2-40B4-BE49-F238E27FC236}">
                <a16:creationId xmlns:a16="http://schemas.microsoft.com/office/drawing/2014/main" id="{C58EE2D7-ADA2-DCCD-7C7E-ED7663E207DA}"/>
              </a:ext>
            </a:extLst>
          </p:cNvPr>
          <p:cNvSpPr>
            <a:spLocks noGrp="1" noChangeArrowheads="1"/>
          </p:cNvSpPr>
          <p:nvPr>
            <p:ph idx="1"/>
          </p:nvPr>
        </p:nvSpPr>
        <p:spPr bwMode="auto">
          <a:xfrm>
            <a:off x="1588698" y="2058011"/>
            <a:ext cx="59933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inherit"/>
              </a:rPr>
              <a:t>@media screen and </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990055"/>
                </a:solidFill>
                <a:effectLst/>
                <a:latin typeface="inherit"/>
              </a:rPr>
              <a:t>max-width</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77AA"/>
                </a:solidFill>
                <a:effectLst/>
                <a:latin typeface="inherit"/>
              </a:rPr>
              <a:t> 768px</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inherit"/>
              </a:rPr>
              <a:t>p</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inherit"/>
              </a:rPr>
              <a:t>font-size</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1.5rem</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2F961C9-9264-27DA-18AD-68B64C09B23B}"/>
              </a:ext>
            </a:extLst>
          </p:cNvPr>
          <p:cNvSpPr txBox="1"/>
          <p:nvPr/>
        </p:nvSpPr>
        <p:spPr>
          <a:xfrm>
            <a:off x="744027" y="3070852"/>
            <a:ext cx="9167723" cy="646331"/>
          </a:xfrm>
          <a:prstGeom prst="rect">
            <a:avLst/>
          </a:prstGeom>
          <a:noFill/>
        </p:spPr>
        <p:txBody>
          <a:bodyPr wrap="square">
            <a:spAutoFit/>
          </a:bodyPr>
          <a:lstStyle/>
          <a:p>
            <a:r>
              <a:rPr lang="en-US" b="0" i="0" dirty="0">
                <a:solidFill>
                  <a:srgbClr val="0A0A23"/>
                </a:solidFill>
                <a:effectLst/>
                <a:latin typeface="Lato" panose="020F0502020204030203" pitchFamily="34" charset="0"/>
              </a:rPr>
              <a:t>the browser make the font size of the text 3rem on big screens, and 1.5rem on screens below a width of 768pixels:</a:t>
            </a:r>
            <a:endParaRPr lang="en-IN" dirty="0"/>
          </a:p>
        </p:txBody>
      </p:sp>
    </p:spTree>
    <p:extLst>
      <p:ext uri="{BB962C8B-B14F-4D97-AF65-F5344CB8AC3E}">
        <p14:creationId xmlns:p14="http://schemas.microsoft.com/office/powerpoint/2010/main" val="2458389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2D4E-34FA-55DA-D5A3-85F7BE17CE45}"/>
              </a:ext>
            </a:extLst>
          </p:cNvPr>
          <p:cNvSpPr>
            <a:spLocks noGrp="1"/>
          </p:cNvSpPr>
          <p:nvPr>
            <p:ph type="title"/>
          </p:nvPr>
        </p:nvSpPr>
        <p:spPr/>
        <p:txBody>
          <a:bodyPr/>
          <a:lstStyle/>
          <a:p>
            <a:pPr algn="ctr"/>
            <a:r>
              <a:rPr lang="en-IN" b="1" i="0" dirty="0">
                <a:effectLst/>
                <a:latin typeface="-apple-system"/>
              </a:rPr>
              <a:t>Responsive Images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9C175163-7800-7C99-61E4-BBD20911C312}"/>
              </a:ext>
            </a:extLst>
          </p:cNvPr>
          <p:cNvSpPr>
            <a:spLocks noGrp="1"/>
          </p:cNvSpPr>
          <p:nvPr>
            <p:ph idx="1"/>
          </p:nvPr>
        </p:nvSpPr>
        <p:spPr>
          <a:xfrm>
            <a:off x="838200" y="1276709"/>
            <a:ext cx="10515600" cy="4900254"/>
          </a:xfrm>
        </p:spPr>
        <p:txBody>
          <a:bodyPr>
            <a:normAutofit/>
          </a:bodyPr>
          <a:lstStyle/>
          <a:p>
            <a:r>
              <a:rPr lang="en-US" sz="1800" b="0" i="0" dirty="0">
                <a:solidFill>
                  <a:srgbClr val="0A0A23"/>
                </a:solidFill>
                <a:effectLst/>
                <a:latin typeface="Lato" panose="020F0502020204030203" pitchFamily="34" charset="0"/>
              </a:rPr>
              <a:t>Images have a fixed width and height, so when they are larger than the viewport width (screen width), a user typically has to scroll to see the whole thing, which creates a bad user experience.</a:t>
            </a:r>
            <a:endParaRPr lang="en-IN" sz="1800" dirty="0"/>
          </a:p>
        </p:txBody>
      </p:sp>
      <p:sp>
        <p:nvSpPr>
          <p:cNvPr id="4" name="Rectangle 1">
            <a:extLst>
              <a:ext uri="{FF2B5EF4-FFF2-40B4-BE49-F238E27FC236}">
                <a16:creationId xmlns:a16="http://schemas.microsoft.com/office/drawing/2014/main" id="{0C980848-433B-9F4C-C11C-A08CC9E93BBB}"/>
              </a:ext>
            </a:extLst>
          </p:cNvPr>
          <p:cNvSpPr>
            <a:spLocks noChangeArrowheads="1"/>
          </p:cNvSpPr>
          <p:nvPr/>
        </p:nvSpPr>
        <p:spPr bwMode="auto">
          <a:xfrm>
            <a:off x="417250" y="2155004"/>
            <a:ext cx="883328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&lt;picture</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source </a:t>
            </a:r>
            <a:r>
              <a:rPr kumimoji="0" lang="en-US" altLang="en-US" sz="2000" b="0" i="0" u="none" strike="noStrike" cap="none" normalizeH="0" baseline="0" dirty="0">
                <a:ln>
                  <a:noFill/>
                </a:ln>
                <a:solidFill>
                  <a:srgbClr val="669900"/>
                </a:solidFill>
                <a:effectLst/>
                <a:latin typeface="Times New Roman" panose="02020603050405020304" pitchFamily="18" charset="0"/>
                <a:cs typeface="Times New Roman" panose="02020603050405020304" pitchFamily="18" charset="0"/>
              </a:rPr>
              <a:t>media</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(max-width: 1100px)</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9900"/>
                </a:solidFill>
                <a:effectLst/>
                <a:latin typeface="Times New Roman" panose="02020603050405020304" pitchFamily="18" charset="0"/>
                <a:cs typeface="Times New Roman" panose="02020603050405020304" pitchFamily="18" charset="0"/>
              </a:rPr>
              <a:t>srcset</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xy.jpg</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source </a:t>
            </a:r>
            <a:r>
              <a:rPr kumimoji="0" lang="en-US" altLang="en-US" sz="2000" b="0" i="0" u="none" strike="noStrike" cap="none" normalizeH="0" baseline="0" dirty="0">
                <a:ln>
                  <a:noFill/>
                </a:ln>
                <a:solidFill>
                  <a:srgbClr val="669900"/>
                </a:solidFill>
                <a:effectLst/>
                <a:latin typeface="Times New Roman" panose="02020603050405020304" pitchFamily="18" charset="0"/>
                <a:cs typeface="Times New Roman" panose="02020603050405020304" pitchFamily="18" charset="0"/>
              </a:rPr>
              <a:t>media</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(max-width: 900px)</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9900"/>
                </a:solidFill>
                <a:effectLst/>
                <a:latin typeface="Times New Roman" panose="02020603050405020304" pitchFamily="18" charset="0"/>
                <a:cs typeface="Times New Roman" panose="02020603050405020304" pitchFamily="18" charset="0"/>
              </a:rPr>
              <a:t>srcset</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xy1.jpg</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source </a:t>
            </a:r>
            <a:r>
              <a:rPr kumimoji="0" lang="en-US" altLang="en-US" sz="2000" b="0" i="0" u="none" strike="noStrike" cap="none" normalizeH="0" baseline="0" dirty="0">
                <a:ln>
                  <a:noFill/>
                </a:ln>
                <a:solidFill>
                  <a:srgbClr val="669900"/>
                </a:solidFill>
                <a:effectLst/>
                <a:latin typeface="Times New Roman" panose="02020603050405020304" pitchFamily="18" charset="0"/>
                <a:cs typeface="Times New Roman" panose="02020603050405020304" pitchFamily="18" charset="0"/>
              </a:rPr>
              <a:t>media</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(max-width: 760px)</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9900"/>
                </a:solidFill>
                <a:effectLst/>
                <a:latin typeface="Times New Roman" panose="02020603050405020304" pitchFamily="18" charset="0"/>
                <a:cs typeface="Times New Roman" panose="02020603050405020304" pitchFamily="18" charset="0"/>
              </a:rPr>
              <a:t>srcset</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xy2.jpg</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rgbClr val="990055"/>
                </a:solidFill>
                <a:effectLst/>
                <a:latin typeface="Times New Roman" panose="02020603050405020304" pitchFamily="18" charset="0"/>
                <a:cs typeface="Times New Roman" panose="02020603050405020304" pitchFamily="18" charset="0"/>
              </a:rPr>
              <a:t>img</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9900"/>
                </a:solidFill>
                <a:effectLst/>
                <a:latin typeface="Times New Roman" panose="02020603050405020304" pitchFamily="18" charset="0"/>
                <a:cs typeface="Times New Roman" panose="02020603050405020304" pitchFamily="18" charset="0"/>
              </a:rPr>
              <a:t>src</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xy.jpg</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9900"/>
                </a:solidFill>
                <a:effectLst/>
                <a:latin typeface="Times New Roman" panose="02020603050405020304" pitchFamily="18" charset="0"/>
                <a:cs typeface="Times New Roman" panose="02020603050405020304" pitchFamily="18" charset="0"/>
              </a:rPr>
              <a:t>alt</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77AA"/>
                </a:solidFill>
                <a:effectLst/>
                <a:latin typeface="Times New Roman" panose="02020603050405020304" pitchFamily="18" charset="0"/>
                <a:cs typeface="Times New Roman" panose="02020603050405020304" pitchFamily="18" charset="0"/>
              </a:rPr>
              <a:t>noimage</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9900"/>
                </a:solidFill>
                <a:effectLst/>
                <a:latin typeface="Times New Roman" panose="02020603050405020304" pitchFamily="18" charset="0"/>
                <a:cs typeface="Times New Roman" panose="02020603050405020304" pitchFamily="18" charset="0"/>
              </a:rPr>
              <a:t>style</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max-width: 100%</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picture</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EB8936A-4448-1F25-ACF8-E99A8D4F583C}"/>
              </a:ext>
            </a:extLst>
          </p:cNvPr>
          <p:cNvSpPr txBox="1"/>
          <p:nvPr/>
        </p:nvSpPr>
        <p:spPr>
          <a:xfrm>
            <a:off x="1416888" y="4328878"/>
            <a:ext cx="8833281" cy="923330"/>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0A0A23"/>
                </a:solidFill>
                <a:effectLst/>
                <a:latin typeface="inherit"/>
              </a:rPr>
              <a:t>On a screen of size 1100px width and below, </a:t>
            </a:r>
            <a:r>
              <a:rPr lang="en-US" b="0" i="0" dirty="0" err="1">
                <a:solidFill>
                  <a:srgbClr val="0A0A23"/>
                </a:solidFill>
                <a:effectLst/>
                <a:latin typeface="inherit"/>
              </a:rPr>
              <a:t>xy</a:t>
            </a:r>
            <a:r>
              <a:rPr lang="en-US" b="0" i="0" dirty="0">
                <a:solidFill>
                  <a:srgbClr val="0A0A23"/>
                </a:solidFill>
                <a:effectLst/>
                <a:latin typeface="inherit"/>
              </a:rPr>
              <a:t>    will be shown</a:t>
            </a:r>
          </a:p>
          <a:p>
            <a:pPr algn="l" fontAlgn="base">
              <a:buFont typeface="Arial" panose="020B0604020202020204" pitchFamily="34" charset="0"/>
              <a:buChar char="•"/>
            </a:pPr>
            <a:r>
              <a:rPr lang="en-US" b="0" i="0" dirty="0">
                <a:solidFill>
                  <a:srgbClr val="0A0A23"/>
                </a:solidFill>
                <a:effectLst/>
                <a:latin typeface="inherit"/>
              </a:rPr>
              <a:t>On a screen of size 900px width and below, xy1 will be shown</a:t>
            </a:r>
          </a:p>
          <a:p>
            <a:pPr algn="l" fontAlgn="base">
              <a:buFont typeface="Arial" panose="020B0604020202020204" pitchFamily="34" charset="0"/>
              <a:buChar char="•"/>
            </a:pPr>
            <a:r>
              <a:rPr lang="en-US" b="0" i="0" dirty="0">
                <a:solidFill>
                  <a:srgbClr val="0A0A23"/>
                </a:solidFill>
                <a:effectLst/>
                <a:latin typeface="inherit"/>
              </a:rPr>
              <a:t>On a screen of size 760px width and below, xy2 will be shown</a:t>
            </a:r>
          </a:p>
        </p:txBody>
      </p:sp>
    </p:spTree>
    <p:extLst>
      <p:ext uri="{BB962C8B-B14F-4D97-AF65-F5344CB8AC3E}">
        <p14:creationId xmlns:p14="http://schemas.microsoft.com/office/powerpoint/2010/main" val="410556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394F-F7A5-1DF1-A593-B650C743F92B}"/>
              </a:ext>
            </a:extLst>
          </p:cNvPr>
          <p:cNvSpPr>
            <a:spLocks noGrp="1"/>
          </p:cNvSpPr>
          <p:nvPr>
            <p:ph type="title"/>
          </p:nvPr>
        </p:nvSpPr>
        <p:spPr/>
        <p:txBody>
          <a:bodyPr>
            <a:normAutofit/>
          </a:bodyPr>
          <a:lstStyle/>
          <a:p>
            <a:r>
              <a:rPr lang="en-IN" b="1" i="0" dirty="0">
                <a:effectLst/>
                <a:latin typeface="-apple-system"/>
              </a:rPr>
              <a:t>Responsive Layout</a:t>
            </a:r>
            <a:br>
              <a:rPr lang="en-IN" b="1" i="0" dirty="0">
                <a:effectLst/>
                <a:latin typeface="-apple-system"/>
              </a:rPr>
            </a:br>
            <a:r>
              <a:rPr lang="en-US" sz="2200" b="0" i="0" dirty="0">
                <a:solidFill>
                  <a:srgbClr val="0A0A23"/>
                </a:solidFill>
                <a:effectLst/>
                <a:latin typeface="Lato" panose="020F0502020204030203" pitchFamily="34" charset="0"/>
              </a:rPr>
              <a:t>The introduction of CSS Grid and Flexbox revolutionized layouts and gave more relevance to responsive design.</a:t>
            </a:r>
            <a:endParaRPr lang="en-IN" dirty="0"/>
          </a:p>
        </p:txBody>
      </p:sp>
      <p:sp>
        <p:nvSpPr>
          <p:cNvPr id="4" name="Rectangle 1">
            <a:extLst>
              <a:ext uri="{FF2B5EF4-FFF2-40B4-BE49-F238E27FC236}">
                <a16:creationId xmlns:a16="http://schemas.microsoft.com/office/drawing/2014/main" id="{99B2CA95-967F-FAF1-FC52-4274300EA3B4}"/>
              </a:ext>
            </a:extLst>
          </p:cNvPr>
          <p:cNvSpPr>
            <a:spLocks noGrp="1" noChangeArrowheads="1"/>
          </p:cNvSpPr>
          <p:nvPr>
            <p:ph idx="1"/>
          </p:nvPr>
        </p:nvSpPr>
        <p:spPr bwMode="auto">
          <a:xfrm>
            <a:off x="1683589" y="2010112"/>
            <a:ext cx="378462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9900"/>
                </a:solidFill>
                <a:effectLst/>
                <a:latin typeface="inherit"/>
              </a:rPr>
              <a:t>body</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0055"/>
                </a:solidFill>
                <a:effectLst/>
                <a:latin typeface="inherit"/>
              </a:rPr>
              <a:t>display</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flex</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9900"/>
                </a:solidFill>
                <a:effectLst/>
                <a:latin typeface="inherit"/>
              </a:rPr>
              <a:t>div</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0055"/>
                </a:solidFill>
                <a:effectLst/>
                <a:latin typeface="inherit"/>
              </a:rPr>
              <a:t>border</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2px solid #2ecc71</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0055"/>
                </a:solidFill>
                <a:effectLst/>
                <a:latin typeface="inherit"/>
              </a:rPr>
              <a:t>margin-left</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6px</a:t>
            </a:r>
            <a:r>
              <a:rPr kumimoji="0" lang="en-US" altLang="en-US" sz="1400" b="0" i="0" u="none" strike="noStrike" cap="none" normalizeH="0" baseline="0" dirty="0">
                <a:ln>
                  <a:noFill/>
                </a:ln>
                <a:solidFill>
                  <a:srgbClr val="999999"/>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inherit"/>
              </a:rPr>
              <a:t>@media screen and </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990055"/>
                </a:solidFill>
                <a:effectLst/>
                <a:latin typeface="inherit"/>
              </a:rPr>
              <a:t>max-width</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77AA"/>
                </a:solidFill>
                <a:effectLst/>
                <a:latin typeface="inherit"/>
              </a:rPr>
              <a:t> 768px</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9900"/>
                </a:solidFill>
                <a:effectLst/>
                <a:latin typeface="inherit"/>
              </a:rPr>
              <a:t>body</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0055"/>
                </a:solidFill>
                <a:effectLst/>
                <a:latin typeface="inherit"/>
              </a:rPr>
              <a:t>flex-direction</a:t>
            </a:r>
            <a:r>
              <a:rPr kumimoji="0" lang="en-US" altLang="en-US" sz="1400" b="0" i="0" u="none" strike="noStrike" cap="none" normalizeH="0" baseline="0" dirty="0">
                <a:ln>
                  <a:noFill/>
                </a:ln>
                <a:solidFill>
                  <a:srgbClr val="999999"/>
                </a:solidFill>
                <a:effectLst/>
                <a:latin typeface="inherit"/>
              </a:rPr>
              <a:t>:</a:t>
            </a:r>
            <a:r>
              <a:rPr kumimoji="0" lang="en-US" altLang="en-US" sz="1400" b="0" i="0" u="none" strike="noStrike" cap="none" normalizeH="0" baseline="0" dirty="0">
                <a:ln>
                  <a:noFill/>
                </a:ln>
                <a:solidFill>
                  <a:srgbClr val="000000"/>
                </a:solidFill>
                <a:effectLst/>
                <a:latin typeface="Consolas" panose="020B0609020204030204" pitchFamily="49" charset="0"/>
              </a:rPr>
              <a:t> column</a:t>
            </a:r>
            <a:r>
              <a:rPr kumimoji="0" lang="en-US" altLang="en-US" sz="1400" b="0" i="0" u="none" strike="noStrike" cap="none" normalizeH="0" baseline="0" dirty="0">
                <a:ln>
                  <a:noFill/>
                </a:ln>
                <a:solidFill>
                  <a:srgbClr val="999999"/>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inherit"/>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3827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D1DD-72A1-C25F-4EBD-B82CF43DFA34}"/>
              </a:ext>
            </a:extLst>
          </p:cNvPr>
          <p:cNvSpPr>
            <a:spLocks noGrp="1"/>
          </p:cNvSpPr>
          <p:nvPr>
            <p:ph type="title"/>
          </p:nvPr>
        </p:nvSpPr>
        <p:spPr/>
        <p:txBody>
          <a:bodyPr/>
          <a:lstStyle/>
          <a:p>
            <a:r>
              <a:rPr lang="en-IN" b="1" i="0" dirty="0">
                <a:effectLst/>
                <a:latin typeface="-apple-system"/>
              </a:rPr>
              <a:t>CSS Grid</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924BC410-EAB7-3C2D-BC92-AC7BBE68300A}"/>
              </a:ext>
            </a:extLst>
          </p:cNvPr>
          <p:cNvSpPr>
            <a:spLocks noGrp="1"/>
          </p:cNvSpPr>
          <p:nvPr>
            <p:ph idx="1"/>
          </p:nvPr>
        </p:nvSpPr>
        <p:spPr>
          <a:xfrm>
            <a:off x="838200" y="1216325"/>
            <a:ext cx="10515600" cy="4960638"/>
          </a:xfrm>
        </p:spPr>
        <p:txBody>
          <a:bodyPr>
            <a:normAutofit/>
          </a:bodyPr>
          <a:lstStyle/>
          <a:p>
            <a:pPr marL="0" indent="0" algn="just">
              <a:buNone/>
            </a:pPr>
            <a:r>
              <a:rPr lang="en-US" sz="1800" b="0" i="0" dirty="0">
                <a:solidFill>
                  <a:srgbClr val="0A0A23"/>
                </a:solidFill>
                <a:effectLst/>
                <a:latin typeface="Lato" panose="020F0502020204030203" pitchFamily="34" charset="0"/>
              </a:rPr>
              <a:t>CSS grid, you get to create flexible grids in a more straightforward way as you can define the columns and rows you want with the grid-auto-flow property set to either column or row.</a:t>
            </a:r>
            <a:endParaRPr lang="en-IN" sz="1800" dirty="0"/>
          </a:p>
        </p:txBody>
      </p:sp>
      <p:sp>
        <p:nvSpPr>
          <p:cNvPr id="4" name="Rectangle 1">
            <a:extLst>
              <a:ext uri="{FF2B5EF4-FFF2-40B4-BE49-F238E27FC236}">
                <a16:creationId xmlns:a16="http://schemas.microsoft.com/office/drawing/2014/main" id="{FBE193F9-7847-F5EF-30E0-1277947FF0FF}"/>
              </a:ext>
            </a:extLst>
          </p:cNvPr>
          <p:cNvSpPr>
            <a:spLocks noChangeArrowheads="1"/>
          </p:cNvSpPr>
          <p:nvPr/>
        </p:nvSpPr>
        <p:spPr bwMode="auto">
          <a:xfrm>
            <a:off x="1147313" y="2125658"/>
            <a:ext cx="917850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9900"/>
                </a:solidFill>
                <a:effectLst/>
                <a:latin typeface="inherit"/>
              </a:rPr>
              <a:t>body</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0055"/>
                </a:solidFill>
                <a:effectLst/>
                <a:latin typeface="inherit"/>
              </a:rPr>
              <a:t>display</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grid</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0055"/>
                </a:solidFill>
                <a:effectLst/>
                <a:latin typeface="inherit"/>
              </a:rPr>
              <a:t>grid-auto-flow</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column</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0055"/>
                </a:solidFill>
                <a:effectLst/>
                <a:latin typeface="inherit"/>
              </a:rPr>
              <a:t>gap</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6px</a:t>
            </a:r>
            <a:r>
              <a:rPr kumimoji="0" lang="en-US" altLang="en-US" sz="2000" b="0" i="0" u="none" strike="noStrike" cap="none" normalizeH="0" baseline="0" dirty="0">
                <a:ln>
                  <a:noFill/>
                </a:ln>
                <a:solidFill>
                  <a:srgbClr val="999999"/>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9900"/>
                </a:solidFill>
                <a:effectLst/>
                <a:latin typeface="inherit"/>
              </a:rPr>
              <a:t>div</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0055"/>
                </a:solidFill>
                <a:effectLst/>
                <a:latin typeface="inherit"/>
              </a:rPr>
              <a:t>border</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2px solid #2ecc71</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0055"/>
                </a:solidFill>
                <a:effectLst/>
                <a:latin typeface="inherit"/>
              </a:rPr>
              <a:t>margin-left</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6px</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inherit"/>
              </a:rPr>
              <a:t>@media screen and </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990055"/>
                </a:solidFill>
                <a:effectLst/>
                <a:latin typeface="inherit"/>
              </a:rPr>
              <a:t>max-width</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77AA"/>
                </a:solidFill>
                <a:effectLst/>
                <a:latin typeface="inherit"/>
              </a:rPr>
              <a:t> 768px</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9900"/>
                </a:solidFill>
                <a:effectLst/>
                <a:latin typeface="inherit"/>
              </a:rPr>
              <a:t>body</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0055"/>
                </a:solidFill>
                <a:effectLst/>
                <a:latin typeface="inherit"/>
              </a:rPr>
              <a:t>grid-auto-flow</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row</a:t>
            </a: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inherit"/>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inherit"/>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559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317A-F97E-AD03-9DEC-FD4B9C880B23}"/>
              </a:ext>
            </a:extLst>
          </p:cNvPr>
          <p:cNvSpPr>
            <a:spLocks noGrp="1"/>
          </p:cNvSpPr>
          <p:nvPr>
            <p:ph type="title"/>
          </p:nvPr>
        </p:nvSpPr>
        <p:spPr/>
        <p:txBody>
          <a:bodyPr>
            <a:normAutofit/>
          </a:bodyPr>
          <a:lstStyle/>
          <a:p>
            <a:r>
              <a:rPr lang="en-US" b="1" i="0" dirty="0">
                <a:solidFill>
                  <a:srgbClr val="222222"/>
                </a:solidFill>
                <a:effectLst/>
                <a:latin typeface="Inter"/>
              </a:rPr>
              <a:t>How does responsive web design work?</a:t>
            </a:r>
            <a:br>
              <a:rPr lang="en-US" b="1" i="0" dirty="0">
                <a:solidFill>
                  <a:srgbClr val="222222"/>
                </a:solidFill>
                <a:effectLst/>
                <a:latin typeface="Inter"/>
              </a:rPr>
            </a:br>
            <a:endParaRPr lang="en-IN" dirty="0"/>
          </a:p>
        </p:txBody>
      </p:sp>
      <p:sp>
        <p:nvSpPr>
          <p:cNvPr id="3" name="Content Placeholder 2">
            <a:extLst>
              <a:ext uri="{FF2B5EF4-FFF2-40B4-BE49-F238E27FC236}">
                <a16:creationId xmlns:a16="http://schemas.microsoft.com/office/drawing/2014/main" id="{B72888A4-73E2-51CA-D664-809FE523421A}"/>
              </a:ext>
            </a:extLst>
          </p:cNvPr>
          <p:cNvSpPr>
            <a:spLocks noGrp="1"/>
          </p:cNvSpPr>
          <p:nvPr>
            <p:ph idx="1"/>
          </p:nvPr>
        </p:nvSpPr>
        <p:spPr/>
        <p:txBody>
          <a:bodyPr>
            <a:normAutofit fontScale="92500"/>
          </a:bodyPr>
          <a:lstStyle/>
          <a:p>
            <a:pPr marL="0" indent="0" algn="just">
              <a:lnSpc>
                <a:spcPct val="200000"/>
              </a:lnSpc>
              <a:buNone/>
            </a:pPr>
            <a:r>
              <a:rPr lang="en-US" b="0" i="0" dirty="0">
                <a:solidFill>
                  <a:srgbClr val="222222"/>
                </a:solidFill>
                <a:effectLst/>
                <a:latin typeface="Times New Roman" panose="02020603050405020304" pitchFamily="18" charset="0"/>
                <a:cs typeface="Times New Roman" panose="02020603050405020304" pitchFamily="18" charset="0"/>
              </a:rPr>
              <a:t>Responsive web design works through Cascading Style Sheets (CSS), using various settings to serve different style properties depending on the screen size, orientation, resolution, color capability, and other characteristics of the user’s device. A few examples of CSS properties related to responsive web design include the viewport and media queries.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90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DDE5-E21F-3517-11A3-F7E20044ECAE}"/>
              </a:ext>
            </a:extLst>
          </p:cNvPr>
          <p:cNvSpPr>
            <a:spLocks noGrp="1"/>
          </p:cNvSpPr>
          <p:nvPr>
            <p:ph type="title"/>
          </p:nvPr>
        </p:nvSpPr>
        <p:spPr/>
        <p:txBody>
          <a:bodyPr>
            <a:normAutofit/>
          </a:bodyPr>
          <a:lstStyle/>
          <a:p>
            <a:pPr algn="ctr"/>
            <a:r>
              <a:rPr lang="en-IN" b="1" i="0" dirty="0">
                <a:solidFill>
                  <a:srgbClr val="222222"/>
                </a:solidFill>
                <a:effectLst/>
                <a:latin typeface="Inter"/>
              </a:rPr>
              <a:t>Is my website responsive?</a:t>
            </a:r>
            <a:br>
              <a:rPr lang="en-IN" b="1" i="0" dirty="0">
                <a:solidFill>
                  <a:srgbClr val="222222"/>
                </a:solidFill>
                <a:effectLst/>
                <a:latin typeface="Inter"/>
              </a:rPr>
            </a:br>
            <a:endParaRPr lang="en-IN" dirty="0"/>
          </a:p>
        </p:txBody>
      </p:sp>
      <p:sp>
        <p:nvSpPr>
          <p:cNvPr id="3" name="Content Placeholder 2">
            <a:extLst>
              <a:ext uri="{FF2B5EF4-FFF2-40B4-BE49-F238E27FC236}">
                <a16:creationId xmlns:a16="http://schemas.microsoft.com/office/drawing/2014/main" id="{6DCDC19E-CFEE-4B2C-241A-EE4107E4953E}"/>
              </a:ext>
            </a:extLst>
          </p:cNvPr>
          <p:cNvSpPr>
            <a:spLocks noGrp="1"/>
          </p:cNvSpPr>
          <p:nvPr>
            <p:ph idx="1"/>
          </p:nvPr>
        </p:nvSpPr>
        <p:spPr/>
        <p:txBody>
          <a:bodyPr/>
          <a:lstStyle/>
          <a:p>
            <a:pPr marL="0" indent="0">
              <a:buNone/>
            </a:pPr>
            <a:r>
              <a:rPr lang="en-US" b="0" i="0" dirty="0">
                <a:solidFill>
                  <a:srgbClr val="222222"/>
                </a:solidFill>
                <a:effectLst/>
                <a:latin typeface="Inter"/>
              </a:rPr>
              <a:t>You can quickly see if a website is responsive or not in your web browser.</a:t>
            </a:r>
          </a:p>
          <a:p>
            <a:pPr marL="514350" indent="-514350" algn="l">
              <a:buFont typeface="+mj-lt"/>
              <a:buAutoNum type="arabicPeriod"/>
            </a:pPr>
            <a:r>
              <a:rPr lang="en-US" b="0" i="0" dirty="0">
                <a:solidFill>
                  <a:srgbClr val="222222"/>
                </a:solidFill>
                <a:effectLst/>
                <a:latin typeface="var(--font-inter)"/>
              </a:rPr>
              <a:t>Open Google Chrome</a:t>
            </a:r>
          </a:p>
          <a:p>
            <a:pPr marL="514350" indent="-514350" algn="l">
              <a:buFont typeface="+mj-lt"/>
              <a:buAutoNum type="arabicPeriod"/>
            </a:pPr>
            <a:r>
              <a:rPr lang="en-US" b="0" i="0" dirty="0">
                <a:solidFill>
                  <a:srgbClr val="222222"/>
                </a:solidFill>
                <a:effectLst/>
                <a:latin typeface="var(--font-inter)"/>
              </a:rPr>
              <a:t>Go to your website</a:t>
            </a:r>
          </a:p>
          <a:p>
            <a:pPr marL="514350" indent="-514350" algn="l">
              <a:buFont typeface="+mj-lt"/>
              <a:buAutoNum type="arabicPeriod"/>
            </a:pPr>
            <a:r>
              <a:rPr lang="en-US" b="0" i="0" dirty="0">
                <a:solidFill>
                  <a:srgbClr val="222222"/>
                </a:solidFill>
                <a:effectLst/>
                <a:latin typeface="var(--font-inter)"/>
              </a:rPr>
              <a:t>Press Ctrl + Shift + I to open Chrome </a:t>
            </a:r>
            <a:r>
              <a:rPr lang="en-US" b="0" i="0" dirty="0" err="1">
                <a:solidFill>
                  <a:srgbClr val="222222"/>
                </a:solidFill>
                <a:effectLst/>
                <a:latin typeface="var(--font-inter)"/>
              </a:rPr>
              <a:t>DevTools</a:t>
            </a:r>
            <a:endParaRPr lang="en-US" b="0" i="0" dirty="0">
              <a:solidFill>
                <a:srgbClr val="222222"/>
              </a:solidFill>
              <a:effectLst/>
              <a:latin typeface="var(--font-inter)"/>
            </a:endParaRPr>
          </a:p>
          <a:p>
            <a:pPr marL="514350" indent="-514350" algn="l">
              <a:buFont typeface="+mj-lt"/>
              <a:buAutoNum type="arabicPeriod"/>
            </a:pPr>
            <a:r>
              <a:rPr lang="en-US" b="0" i="0" dirty="0">
                <a:solidFill>
                  <a:srgbClr val="222222"/>
                </a:solidFill>
                <a:effectLst/>
                <a:latin typeface="var(--font-inter)"/>
              </a:rPr>
              <a:t>Press Ctrl + Shift + M to toggle the device toolbar</a:t>
            </a:r>
          </a:p>
          <a:p>
            <a:pPr marL="514350" indent="-514350" algn="l">
              <a:buFont typeface="+mj-lt"/>
              <a:buAutoNum type="arabicPeriod"/>
            </a:pPr>
            <a:r>
              <a:rPr lang="en-US" b="0" i="0" dirty="0">
                <a:solidFill>
                  <a:srgbClr val="222222"/>
                </a:solidFill>
                <a:effectLst/>
                <a:latin typeface="var(--font-inter)"/>
              </a:rPr>
              <a:t>View your page from a mobile, tablet, or desktop perspective</a:t>
            </a:r>
          </a:p>
          <a:p>
            <a:pPr marL="0" indent="0">
              <a:buNone/>
            </a:pPr>
            <a:endParaRPr lang="en-IN" dirty="0"/>
          </a:p>
        </p:txBody>
      </p:sp>
    </p:spTree>
    <p:extLst>
      <p:ext uri="{BB962C8B-B14F-4D97-AF65-F5344CB8AC3E}">
        <p14:creationId xmlns:p14="http://schemas.microsoft.com/office/powerpoint/2010/main" val="24565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06FB-DA58-EA96-833F-7F93A46CC509}"/>
              </a:ext>
            </a:extLst>
          </p:cNvPr>
          <p:cNvSpPr>
            <a:spLocks noGrp="1"/>
          </p:cNvSpPr>
          <p:nvPr>
            <p:ph type="title"/>
          </p:nvPr>
        </p:nvSpPr>
        <p:spPr/>
        <p:txBody>
          <a:bodyPr>
            <a:normAutofit fontScale="90000"/>
          </a:bodyPr>
          <a:lstStyle/>
          <a:p>
            <a:pPr algn="ctr"/>
            <a:r>
              <a:rPr lang="en-US" sz="3600" b="1" i="0" dirty="0">
                <a:solidFill>
                  <a:srgbClr val="222222"/>
                </a:solidFill>
                <a:effectLst/>
                <a:latin typeface="Inter"/>
              </a:rPr>
              <a:t>Understanding the Elements of Responsive Web Design</a:t>
            </a:r>
            <a:br>
              <a:rPr lang="en-US" b="1" i="0" dirty="0">
                <a:solidFill>
                  <a:srgbClr val="222222"/>
                </a:solidFill>
                <a:effectLst/>
                <a:latin typeface="Inter"/>
              </a:rPr>
            </a:br>
            <a:endParaRPr lang="en-IN" dirty="0"/>
          </a:p>
        </p:txBody>
      </p:sp>
      <p:sp>
        <p:nvSpPr>
          <p:cNvPr id="3" name="Content Placeholder 2">
            <a:extLst>
              <a:ext uri="{FF2B5EF4-FFF2-40B4-BE49-F238E27FC236}">
                <a16:creationId xmlns:a16="http://schemas.microsoft.com/office/drawing/2014/main" id="{95588D95-5877-4719-A8E7-9EA02EE34ED7}"/>
              </a:ext>
            </a:extLst>
          </p:cNvPr>
          <p:cNvSpPr>
            <a:spLocks noGrp="1"/>
          </p:cNvSpPr>
          <p:nvPr>
            <p:ph idx="1"/>
          </p:nvPr>
        </p:nvSpPr>
        <p:spPr/>
        <p:txBody>
          <a:bodyPr/>
          <a:lstStyle/>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site must be built with a flexible grid foundation.</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Images that are incorporated into the design must be flexible themselves.</a:t>
            </a:r>
          </a:p>
          <a:p>
            <a:pPr algn="just">
              <a:lnSpc>
                <a:spcPct val="150000"/>
              </a:lnSpc>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Different views must be enabled in different contexts via </a:t>
            </a:r>
            <a:r>
              <a:rPr lang="en-US" b="1" i="0" dirty="0">
                <a:solidFill>
                  <a:srgbClr val="222222"/>
                </a:solidFill>
                <a:effectLst/>
                <a:latin typeface="Times New Roman" panose="02020603050405020304" pitchFamily="18" charset="0"/>
                <a:cs typeface="Times New Roman" panose="02020603050405020304" pitchFamily="18" charset="0"/>
              </a:rPr>
              <a:t>media queries</a:t>
            </a:r>
            <a:r>
              <a:rPr lang="en-US" b="0" i="0" dirty="0">
                <a:solidFill>
                  <a:srgbClr val="222222"/>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15862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8A0C-2BE4-B2D3-247D-DA27EA6489A9}"/>
              </a:ext>
            </a:extLst>
          </p:cNvPr>
          <p:cNvSpPr>
            <a:spLocks noGrp="1"/>
          </p:cNvSpPr>
          <p:nvPr>
            <p:ph type="title"/>
          </p:nvPr>
        </p:nvSpPr>
        <p:spPr/>
        <p:txBody>
          <a:bodyPr>
            <a:normAutofit/>
          </a:bodyPr>
          <a:lstStyle/>
          <a:p>
            <a:pPr algn="ctr"/>
            <a:r>
              <a:rPr lang="en-IN" b="1" i="0" dirty="0">
                <a:solidFill>
                  <a:srgbClr val="222222"/>
                </a:solidFill>
                <a:effectLst/>
                <a:latin typeface="Inter"/>
              </a:rPr>
              <a:t>Flexible Grid</a:t>
            </a:r>
            <a:br>
              <a:rPr lang="en-IN" b="1" i="0" dirty="0">
                <a:solidFill>
                  <a:srgbClr val="222222"/>
                </a:solidFill>
                <a:effectLst/>
                <a:latin typeface="Inter"/>
              </a:rPr>
            </a:br>
            <a:endParaRPr lang="en-IN" dirty="0"/>
          </a:p>
        </p:txBody>
      </p:sp>
      <p:sp>
        <p:nvSpPr>
          <p:cNvPr id="3" name="Content Placeholder 2">
            <a:extLst>
              <a:ext uri="{FF2B5EF4-FFF2-40B4-BE49-F238E27FC236}">
                <a16:creationId xmlns:a16="http://schemas.microsoft.com/office/drawing/2014/main" id="{78E8200C-83A0-C104-BFC1-4D137D99CB37}"/>
              </a:ext>
            </a:extLst>
          </p:cNvPr>
          <p:cNvSpPr>
            <a:spLocks noGrp="1"/>
          </p:cNvSpPr>
          <p:nvPr>
            <p:ph idx="1"/>
          </p:nvPr>
        </p:nvSpPr>
        <p:spPr>
          <a:xfrm>
            <a:off x="838200" y="1302589"/>
            <a:ext cx="10515600" cy="4874374"/>
          </a:xfrm>
        </p:spPr>
        <p:txBody>
          <a:bodyPr/>
          <a:lstStyle/>
          <a:p>
            <a:pPr marL="0" indent="0" algn="just">
              <a:buNone/>
            </a:pPr>
            <a:r>
              <a:rPr lang="en-US" b="0" i="0" dirty="0">
                <a:solidFill>
                  <a:srgbClr val="222222"/>
                </a:solidFill>
                <a:effectLst/>
                <a:latin typeface="Times New Roman" panose="02020603050405020304" pitchFamily="18" charset="0"/>
                <a:cs typeface="Times New Roman" panose="02020603050405020304" pitchFamily="18" charset="0"/>
              </a:rPr>
              <a:t>flexible grid does not mean that you are restricted to choosing from one of the dozen or so great grid systems out there. Defining your own parameters for columns, spacing and containers is often the best solution for a web design and can be just as flexible as any existing system out </a:t>
            </a:r>
            <a:r>
              <a:rPr lang="en-US" b="0" i="0" dirty="0" err="1">
                <a:solidFill>
                  <a:srgbClr val="222222"/>
                </a:solidFill>
                <a:effectLst/>
                <a:latin typeface="Times New Roman" panose="02020603050405020304" pitchFamily="18" charset="0"/>
                <a:cs typeface="Times New Roman" panose="02020603050405020304" pitchFamily="18" charset="0"/>
              </a:rPr>
              <a:t>there.In</a:t>
            </a:r>
            <a:r>
              <a:rPr lang="en-US" b="0" i="0" dirty="0">
                <a:solidFill>
                  <a:srgbClr val="222222"/>
                </a:solidFill>
                <a:effectLst/>
                <a:latin typeface="Times New Roman" panose="02020603050405020304" pitchFamily="18" charset="0"/>
                <a:cs typeface="Times New Roman" panose="02020603050405020304" pitchFamily="18" charset="0"/>
              </a:rPr>
              <a:t> fact, most existing grid systems restrictively use CSS classes to define size, space and alignment. </a:t>
            </a:r>
          </a:p>
          <a:p>
            <a:pPr algn="just"/>
            <a:r>
              <a:rPr lang="en-US" b="0" i="0" dirty="0">
                <a:solidFill>
                  <a:srgbClr val="222222"/>
                </a:solidFill>
                <a:effectLst/>
                <a:highlight>
                  <a:srgbClr val="FFFF00"/>
                </a:highlight>
                <a:latin typeface="Inter"/>
              </a:rPr>
              <a:t>Flexible grid that changes the layout depending on the size of the browser’s viewport. A change in the layout is indicated by slick, smooth animation.</a:t>
            </a:r>
            <a:endParaRPr lang="en-IN" dirty="0">
              <a:highlight>
                <a:srgbClr val="FFFF00"/>
              </a:highlight>
            </a:endParaRPr>
          </a:p>
        </p:txBody>
      </p:sp>
    </p:spTree>
    <p:extLst>
      <p:ext uri="{BB962C8B-B14F-4D97-AF65-F5344CB8AC3E}">
        <p14:creationId xmlns:p14="http://schemas.microsoft.com/office/powerpoint/2010/main" val="129143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06E2-CEBC-3677-F885-2C6ECB7D579B}"/>
              </a:ext>
            </a:extLst>
          </p:cNvPr>
          <p:cNvSpPr>
            <a:spLocks noGrp="1"/>
          </p:cNvSpPr>
          <p:nvPr>
            <p:ph type="title"/>
          </p:nvPr>
        </p:nvSpPr>
        <p:spPr/>
        <p:txBody>
          <a:bodyPr>
            <a:normAutofit/>
          </a:bodyPr>
          <a:lstStyle/>
          <a:p>
            <a:pPr algn="ctr"/>
            <a:r>
              <a:rPr lang="en-IN" b="1" i="0" dirty="0">
                <a:solidFill>
                  <a:srgbClr val="222222"/>
                </a:solidFill>
                <a:effectLst/>
                <a:latin typeface="Inter"/>
              </a:rPr>
              <a:t>Flexible Images</a:t>
            </a:r>
            <a:br>
              <a:rPr lang="en-IN" b="1" i="0" dirty="0">
                <a:solidFill>
                  <a:srgbClr val="222222"/>
                </a:solidFill>
                <a:effectLst/>
                <a:latin typeface="Inter"/>
              </a:rPr>
            </a:br>
            <a:endParaRPr lang="en-IN" dirty="0"/>
          </a:p>
        </p:txBody>
      </p:sp>
      <p:sp>
        <p:nvSpPr>
          <p:cNvPr id="3" name="Content Placeholder 2">
            <a:extLst>
              <a:ext uri="{FF2B5EF4-FFF2-40B4-BE49-F238E27FC236}">
                <a16:creationId xmlns:a16="http://schemas.microsoft.com/office/drawing/2014/main" id="{D3158AE9-35D7-5B72-41F5-B199096333D1}"/>
              </a:ext>
            </a:extLst>
          </p:cNvPr>
          <p:cNvSpPr>
            <a:spLocks noGrp="1"/>
          </p:cNvSpPr>
          <p:nvPr>
            <p:ph idx="1"/>
          </p:nvPr>
        </p:nvSpPr>
        <p:spPr/>
        <p:txBody>
          <a:bodyPr/>
          <a:lstStyle/>
          <a:p>
            <a:pPr marL="0" indent="0">
              <a:buNone/>
            </a:pPr>
            <a:r>
              <a:rPr lang="en-US" b="0" i="0" dirty="0">
                <a:solidFill>
                  <a:srgbClr val="222222"/>
                </a:solidFill>
                <a:effectLst/>
                <a:latin typeface="Inter"/>
              </a:rPr>
              <a:t>Images that move and scale with our flexible grid is another key feature of a responsive web design. </a:t>
            </a:r>
          </a:p>
          <a:p>
            <a:pPr marL="0" indent="0">
              <a:buNone/>
            </a:pPr>
            <a:endParaRPr lang="en-IN" dirty="0"/>
          </a:p>
        </p:txBody>
      </p:sp>
      <p:sp>
        <p:nvSpPr>
          <p:cNvPr id="8" name="Rectangle 5">
            <a:extLst>
              <a:ext uri="{FF2B5EF4-FFF2-40B4-BE49-F238E27FC236}">
                <a16:creationId xmlns:a16="http://schemas.microsoft.com/office/drawing/2014/main" id="{3BECE285-E746-C515-1243-D55299950240}"/>
              </a:ext>
            </a:extLst>
          </p:cNvPr>
          <p:cNvSpPr>
            <a:spLocks noChangeArrowheads="1"/>
          </p:cNvSpPr>
          <p:nvPr/>
        </p:nvSpPr>
        <p:spPr bwMode="auto">
          <a:xfrm>
            <a:off x="577969" y="2876346"/>
            <a:ext cx="10334445"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highlight>
                  <a:srgbClr val="FFFF00"/>
                </a:highlight>
                <a:latin typeface="Times New Roman" panose="02020603050405020304" pitchFamily="18" charset="0"/>
                <a:cs typeface="Times New Roman" panose="02020603050405020304" pitchFamily="18" charset="0"/>
              </a:rPr>
              <a:t>overflow: hidden) </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gives us the ability to </a:t>
            </a:r>
            <a:r>
              <a:rPr kumimoji="0" lang="en-US" altLang="en-US" sz="2000" b="0" i="0" u="none" strike="noStrike" cap="none" normalizeH="0" baseline="0" dirty="0">
                <a:ln>
                  <a:noFill/>
                </a:ln>
                <a:solidFill>
                  <a:srgbClr val="222222"/>
                </a:solidFill>
                <a:effectLst/>
                <a:highlight>
                  <a:srgbClr val="FFFF00"/>
                </a:highlight>
                <a:latin typeface="Times New Roman" panose="02020603050405020304" pitchFamily="18" charset="0"/>
                <a:cs typeface="Times New Roman" panose="02020603050405020304" pitchFamily="18" charset="0"/>
              </a:rPr>
              <a:t>crop images dynamically </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as the containers around them shift to fit new display environments. We can also have multiple versions of the image on the server, and then dynamically serve the appropriately sized version depending on the user agent using server-side or client-side feature detection in tandem with DOM manipulation. Finally we have </a:t>
            </a:r>
            <a:r>
              <a:rPr kumimoji="0" lang="en-US" altLang="en-US" sz="2000" b="0" i="0" u="none" strike="noStrike" cap="none" normalizeH="0" baseline="0" dirty="0">
                <a:ln>
                  <a:noFill/>
                </a:ln>
                <a:solidFill>
                  <a:srgbClr val="222222"/>
                </a:solidFill>
                <a:effectLst/>
                <a:highlight>
                  <a:srgbClr val="FFFF00"/>
                </a:highlight>
                <a:latin typeface="Times New Roman" panose="02020603050405020304" pitchFamily="18" charset="0"/>
                <a:cs typeface="Times New Roman" panose="02020603050405020304" pitchFamily="18" charset="0"/>
              </a:rPr>
              <a:t>the option to hide images altogether if we really want to put focus on the non-image content, using media queries </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that serve a stylesheet which sets the </a:t>
            </a:r>
            <a:r>
              <a:rPr kumimoji="0" lang="en-US" altLang="en-US" sz="2000" b="0" i="0" u="none" strike="noStrike" cap="none" normalizeH="0" baseline="0" dirty="0">
                <a:ln>
                  <a:noFill/>
                </a:ln>
                <a:solidFill>
                  <a:srgbClr val="222222"/>
                </a:solidFill>
                <a:effectLst/>
                <a:highlight>
                  <a:srgbClr val="FFFF00"/>
                </a:highlight>
                <a:latin typeface="Times New Roman" panose="02020603050405020304" pitchFamily="18" charset="0"/>
                <a:cs typeface="Times New Roman" panose="02020603050405020304" pitchFamily="18" charset="0"/>
              </a:rPr>
              <a:t>display: none property for images </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(or a subset of images by assigning optional images a class like optional-</a:t>
            </a:r>
            <a:r>
              <a:rPr kumimoji="0" lang="en-US" altLang="en-US" sz="20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img</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to allow for greater CSS selector specificity in your stylesheet).</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9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1CFC-373B-E2DD-7E54-C7637E98EBDD}"/>
              </a:ext>
            </a:extLst>
          </p:cNvPr>
          <p:cNvSpPr>
            <a:spLocks noGrp="1"/>
          </p:cNvSpPr>
          <p:nvPr>
            <p:ph type="title"/>
          </p:nvPr>
        </p:nvSpPr>
        <p:spPr/>
        <p:txBody>
          <a:bodyPr>
            <a:normAutofit/>
          </a:bodyPr>
          <a:lstStyle/>
          <a:p>
            <a:pPr algn="ctr"/>
            <a:r>
              <a:rPr lang="en-IN" b="1" i="0" dirty="0">
                <a:solidFill>
                  <a:srgbClr val="222222"/>
                </a:solidFill>
                <a:effectLst/>
                <a:latin typeface="Inter"/>
              </a:rPr>
              <a:t>Media Queries</a:t>
            </a:r>
            <a:br>
              <a:rPr lang="en-IN" b="1" i="0" dirty="0">
                <a:solidFill>
                  <a:srgbClr val="222222"/>
                </a:solidFill>
                <a:effectLst/>
                <a:latin typeface="Inter"/>
              </a:rPr>
            </a:br>
            <a:endParaRPr lang="en-IN" dirty="0"/>
          </a:p>
        </p:txBody>
      </p:sp>
      <p:sp>
        <p:nvSpPr>
          <p:cNvPr id="3" name="Content Placeholder 2">
            <a:extLst>
              <a:ext uri="{FF2B5EF4-FFF2-40B4-BE49-F238E27FC236}">
                <a16:creationId xmlns:a16="http://schemas.microsoft.com/office/drawing/2014/main" id="{93A8AADB-90A0-D783-5090-F1DBCE913BBC}"/>
              </a:ext>
            </a:extLst>
          </p:cNvPr>
          <p:cNvSpPr>
            <a:spLocks noGrp="1"/>
          </p:cNvSpPr>
          <p:nvPr>
            <p:ph idx="1"/>
          </p:nvPr>
        </p:nvSpPr>
        <p:spPr>
          <a:xfrm>
            <a:off x="838200" y="1190445"/>
            <a:ext cx="10515600" cy="4986518"/>
          </a:xfrm>
        </p:spPr>
        <p:txBody>
          <a:bodyPr>
            <a:normAutofit/>
          </a:bodyPr>
          <a:lstStyle/>
          <a:p>
            <a:pPr marL="0" indent="0" algn="just">
              <a:buNone/>
            </a:pPr>
            <a:r>
              <a:rPr lang="en-US" sz="2400" b="0" i="0" dirty="0">
                <a:solidFill>
                  <a:srgbClr val="222222"/>
                </a:solidFill>
                <a:effectLst/>
                <a:latin typeface="Times New Roman" panose="02020603050405020304" pitchFamily="18" charset="0"/>
                <a:cs typeface="Times New Roman" panose="02020603050405020304" pitchFamily="18" charset="0"/>
              </a:rPr>
              <a:t>Media queries are arguably the most exciting (and most intimidating to web designers unfamiliar with them) feature of a responsive web design. Oftentimes, people get carried away with media queries, </a:t>
            </a:r>
            <a:r>
              <a:rPr lang="en-US" sz="2400" b="0" i="0" dirty="0">
                <a:solidFill>
                  <a:srgbClr val="222222"/>
                </a:solidFill>
                <a:effectLst/>
                <a:highlight>
                  <a:srgbClr val="FFFF00"/>
                </a:highlight>
                <a:latin typeface="Times New Roman" panose="02020603050405020304" pitchFamily="18" charset="0"/>
                <a:cs typeface="Times New Roman" panose="02020603050405020304" pitchFamily="18" charset="0"/>
              </a:rPr>
              <a:t>thinking of them as the core component of a responsive design and leaving flexible page components optional</a:t>
            </a:r>
            <a:r>
              <a:rPr lang="en-US" sz="2400" b="0" i="0" dirty="0">
                <a:solidFill>
                  <a:srgbClr val="222222"/>
                </a:solidFill>
                <a:effectLst/>
                <a:latin typeface="Times New Roman" panose="02020603050405020304" pitchFamily="18" charset="0"/>
                <a:cs typeface="Times New Roman" panose="02020603050405020304" pitchFamily="18" charset="0"/>
              </a:rPr>
              <a:t>. The reality of the situation is that media queries are hardly </a:t>
            </a:r>
            <a:r>
              <a:rPr lang="en-US" sz="2400" b="0" i="0" dirty="0">
                <a:solidFill>
                  <a:srgbClr val="222222"/>
                </a:solidFill>
                <a:effectLst/>
                <a:highlight>
                  <a:srgbClr val="FFFF00"/>
                </a:highlight>
                <a:latin typeface="Times New Roman" panose="02020603050405020304" pitchFamily="18" charset="0"/>
                <a:cs typeface="Times New Roman" panose="02020603050405020304" pitchFamily="18" charset="0"/>
              </a:rPr>
              <a:t>useful without the existing implementation of a rock-solid HTML and CSS foundation that includes not only a flexible grid, but flexible images as well</a:t>
            </a:r>
            <a:r>
              <a:rPr lang="en-US" sz="2400" b="0" i="0" dirty="0">
                <a:solidFill>
                  <a:srgbClr val="222222"/>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288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3445</Words>
  <Application>Microsoft Office PowerPoint</Application>
  <PresentationFormat>Widescreen</PresentationFormat>
  <Paragraphs>210</Paragraphs>
  <Slides>34</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34</vt:i4>
      </vt:variant>
    </vt:vector>
  </HeadingPairs>
  <TitlesOfParts>
    <vt:vector size="56" baseType="lpstr">
      <vt:lpstr>-apple-system</vt:lpstr>
      <vt:lpstr>Arial</vt:lpstr>
      <vt:lpstr>Arial</vt:lpstr>
      <vt:lpstr>Calibri</vt:lpstr>
      <vt:lpstr>Calibri Light</vt:lpstr>
      <vt:lpstr>Consolas</vt:lpstr>
      <vt:lpstr>Google Sans</vt:lpstr>
      <vt:lpstr>inherit</vt:lpstr>
      <vt:lpstr>Inter</vt:lpstr>
      <vt:lpstr>Lato</vt:lpstr>
      <vt:lpstr>Lexend Deca</vt:lpstr>
      <vt:lpstr>NonBreakingSpaceOverride</vt:lpstr>
      <vt:lpstr>Nunito</vt:lpstr>
      <vt:lpstr>sohne</vt:lpstr>
      <vt:lpstr>Source Sans 3</vt:lpstr>
      <vt:lpstr>source-code-pro</vt:lpstr>
      <vt:lpstr>source-serif-pro</vt:lpstr>
      <vt:lpstr>Times New Roman</vt:lpstr>
      <vt:lpstr>var(--font-inter)</vt:lpstr>
      <vt:lpstr>var(--font-secondary)</vt:lpstr>
      <vt:lpstr>Verdana,Bold</vt:lpstr>
      <vt:lpstr>Office Theme</vt:lpstr>
      <vt:lpstr>Getting started with responsive web design</vt:lpstr>
      <vt:lpstr>What Is Responsive Web Design? </vt:lpstr>
      <vt:lpstr>What is a responsive website? </vt:lpstr>
      <vt:lpstr>How does responsive web design work? </vt:lpstr>
      <vt:lpstr>Is my website responsive? </vt:lpstr>
      <vt:lpstr>Understanding the Elements of Responsive Web Design </vt:lpstr>
      <vt:lpstr>Flexible Grid </vt:lpstr>
      <vt:lpstr>Flexible Images </vt:lpstr>
      <vt:lpstr>Media Queries </vt:lpstr>
      <vt:lpstr>Advantages and Disadvantages of Responsive Web Design </vt:lpstr>
      <vt:lpstr>Disadvantages   </vt:lpstr>
      <vt:lpstr>Percentage based layout for fluid Width CSS</vt:lpstr>
      <vt:lpstr>Setting Fixed Widths </vt:lpstr>
      <vt:lpstr>What is em CSS? </vt:lpstr>
      <vt:lpstr>Em units are relative specifically to the parent element, enabling an element to scale in the context of the parent.</vt:lpstr>
      <vt:lpstr>What is rem CSS? </vt:lpstr>
      <vt:lpstr>PowerPoint Presentation</vt:lpstr>
      <vt:lpstr>PowerPoint Presentation</vt:lpstr>
      <vt:lpstr>Why should you use rem units? </vt:lpstr>
      <vt:lpstr>Rem Units vs. Percentages </vt:lpstr>
      <vt:lpstr>Rem vs. Em Units </vt:lpstr>
      <vt:lpstr>How to convert pixel in to rem</vt:lpstr>
      <vt:lpstr> To convert percentage to pixels</vt:lpstr>
      <vt:lpstr>Using Rem, Em, and Percentages in CSS </vt:lpstr>
      <vt:lpstr>Flexible Layouts:</vt:lpstr>
      <vt:lpstr>Flexible Grids: </vt:lpstr>
      <vt:lpstr>Media Queries: </vt:lpstr>
      <vt:lpstr>How to Make Your Site Responsive </vt:lpstr>
      <vt:lpstr>Set the Viewport in the Head </vt:lpstr>
      <vt:lpstr>CSS Media Queries With media queries, you tell the browser to display the content in a particular way on a particular screen.</vt:lpstr>
      <vt:lpstr>Responsive Text Since text size won't be the same on a mobile phone as it is on a desktop, text must be made to scale down as the device screen width reduces.</vt:lpstr>
      <vt:lpstr>Responsive Images </vt:lpstr>
      <vt:lpstr>Responsive Layout The introduction of CSS Grid and Flexbox revolutionized layouts and gave more relevance to responsive design.</vt:lpstr>
      <vt:lpstr>CSS Grid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responsive web design</dc:title>
  <dc:creator>vishal choudhary</dc:creator>
  <cp:lastModifiedBy>vishal choudhary</cp:lastModifiedBy>
  <cp:revision>8</cp:revision>
  <dcterms:created xsi:type="dcterms:W3CDTF">2024-01-17T05:20:44Z</dcterms:created>
  <dcterms:modified xsi:type="dcterms:W3CDTF">2024-01-17T08:08:53Z</dcterms:modified>
</cp:coreProperties>
</file>