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6E87-AA9A-DFBA-F5A9-CD572CABC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8D9246-0B7C-E98E-4AFD-D82D9CCF1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42B5B4-F9A8-53FE-52F1-8B8E16822AA7}"/>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1F2DA4F8-9B56-C5F4-579D-9FBB90630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74597-F721-6A05-AC25-A7BFD172C923}"/>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127310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231A-CE17-175C-0FA1-452A545087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43D0E0-4F3F-46EF-61EF-0DA1FF652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211F2-0237-712E-5BBE-9D05192BD941}"/>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E39CCBD0-308C-881D-2D8F-A027EE400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2A6FA-1AC6-6243-5E71-F71AD9FA6039}"/>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119153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66620-C565-9FEE-9C79-9D9A84165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F4B6B-0B4A-87E1-6CB4-87F6B0067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D9D57-6FE0-7C9B-4D6B-C3CFC64B4D6D}"/>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D0BCCDF7-EFEA-5427-E13F-FEAD12163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1FA49-E597-B406-A636-BD2A5C0982FB}"/>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63053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F052-4D86-80ED-728E-9C70DD3ADE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287A46-F79D-417E-DE84-C5E2E05D2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B2590-7CC6-4D3D-8D53-420303EFFD98}"/>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C0EEC0C9-EF42-B7DB-3641-A9CFA69AB3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924E7-F242-4B9C-198F-E1C4953FB7B5}"/>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226353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F2E7-9240-0965-1AFB-8567B3B2F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A1CCAA-7A93-6EF6-FBEC-2EEE4C950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BB10F-A1F8-33E9-7B22-CEF5F0C475BC}"/>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A7BA4A11-273D-2D94-FB94-90CE47476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DA2A3-B223-89E4-65F7-B8F65C60DFA2}"/>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88885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7902-9005-40C7-4019-A4D7D87AD1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DD5AD-E2A7-6952-5DD4-DA45E89FA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37D9A8-3EB4-901F-A421-AC57A034C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2FD606-7A58-EBD1-1DE1-D97349174EA5}"/>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6" name="Footer Placeholder 5">
            <a:extLst>
              <a:ext uri="{FF2B5EF4-FFF2-40B4-BE49-F238E27FC236}">
                <a16:creationId xmlns:a16="http://schemas.microsoft.com/office/drawing/2014/main" id="{6737518A-3D07-65B5-B022-B087618EBC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535E49-9C6B-5ACB-3F2C-E375A7320B63}"/>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20405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D1BC-8FE4-53D6-A04B-A2A245343D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D2F4F-B240-1E19-E983-40190F1E4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0D701-5373-56D7-EE78-664EFE940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3B8F21-B6C8-417C-C2DE-CDC39E70E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1A849-3BBC-9046-A2BA-64F1A1024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6EC020-A471-3BF4-B913-CE0E38CD6416}"/>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8" name="Footer Placeholder 7">
            <a:extLst>
              <a:ext uri="{FF2B5EF4-FFF2-40B4-BE49-F238E27FC236}">
                <a16:creationId xmlns:a16="http://schemas.microsoft.com/office/drawing/2014/main" id="{AB9E6666-A0AA-4B7C-869A-2B264EAF96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3FE1A3-C541-0662-0AA0-1F76FF0DACB5}"/>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64695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8234-2914-BED3-F0DA-B1CABE83C2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597384-09AB-BC5F-6392-2E0A9BC39721}"/>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4" name="Footer Placeholder 3">
            <a:extLst>
              <a:ext uri="{FF2B5EF4-FFF2-40B4-BE49-F238E27FC236}">
                <a16:creationId xmlns:a16="http://schemas.microsoft.com/office/drawing/2014/main" id="{B1E6D8BE-E94A-1BB2-CB94-18F48B0F09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08736A-F064-09EE-A8AF-973D9C8D8E47}"/>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51501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25A24-4BBA-E92E-92A9-01232BFC4B88}"/>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3" name="Footer Placeholder 2">
            <a:extLst>
              <a:ext uri="{FF2B5EF4-FFF2-40B4-BE49-F238E27FC236}">
                <a16:creationId xmlns:a16="http://schemas.microsoft.com/office/drawing/2014/main" id="{6BE30D7D-B7AE-913F-045D-1BE6F562B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91ED69-AFF8-BBA9-AFCC-953DF623A078}"/>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292594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C226-6773-763F-F884-D9B0EAC3B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5FBDB8-580A-23C8-4B99-03A60155E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3BA26E-69A8-6C5B-3CF8-2E0D92529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951CA-EF4B-C659-AA85-09441AD99804}"/>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6" name="Footer Placeholder 5">
            <a:extLst>
              <a:ext uri="{FF2B5EF4-FFF2-40B4-BE49-F238E27FC236}">
                <a16:creationId xmlns:a16="http://schemas.microsoft.com/office/drawing/2014/main" id="{100CC73E-A6A5-9E9C-F525-DB9E7F6A36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3ABE5E-5F78-EEE1-A65B-CFE0ECBF4474}"/>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13626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E05A-C3D5-C31B-31FE-A1D1A3CC8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414836-9423-676A-F5FC-83A1D37B8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BA969C-483C-C95E-7767-5DDB4400D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9BD06-B976-E5B0-75D8-8F8A103F742E}"/>
              </a:ext>
            </a:extLst>
          </p:cNvPr>
          <p:cNvSpPr>
            <a:spLocks noGrp="1"/>
          </p:cNvSpPr>
          <p:nvPr>
            <p:ph type="dt" sz="half" idx="10"/>
          </p:nvPr>
        </p:nvSpPr>
        <p:spPr/>
        <p:txBody>
          <a:bodyPr/>
          <a:lstStyle/>
          <a:p>
            <a:fld id="{3BDB555D-69DB-4897-9325-69E1DC3D1BE1}" type="datetimeFigureOut">
              <a:rPr lang="en-IN" smtClean="0"/>
              <a:t>27-02-2024</a:t>
            </a:fld>
            <a:endParaRPr lang="en-IN"/>
          </a:p>
        </p:txBody>
      </p:sp>
      <p:sp>
        <p:nvSpPr>
          <p:cNvPr id="6" name="Footer Placeholder 5">
            <a:extLst>
              <a:ext uri="{FF2B5EF4-FFF2-40B4-BE49-F238E27FC236}">
                <a16:creationId xmlns:a16="http://schemas.microsoft.com/office/drawing/2014/main" id="{C0A854D5-1F0E-4A35-29DA-F6E46A024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6DC0DF-3120-B486-7613-C5627F4705A0}"/>
              </a:ext>
            </a:extLst>
          </p:cNvPr>
          <p:cNvSpPr>
            <a:spLocks noGrp="1"/>
          </p:cNvSpPr>
          <p:nvPr>
            <p:ph type="sldNum" sz="quarter" idx="12"/>
          </p:nvPr>
        </p:nvSpPr>
        <p:spPr/>
        <p:txBody>
          <a:bodyPr/>
          <a:lstStyle/>
          <a:p>
            <a:fld id="{38F6DEAF-E36A-437C-BF4C-BBB696791D7D}" type="slidenum">
              <a:rPr lang="en-IN" smtClean="0"/>
              <a:t>‹#›</a:t>
            </a:fld>
            <a:endParaRPr lang="en-IN"/>
          </a:p>
        </p:txBody>
      </p:sp>
    </p:spTree>
    <p:extLst>
      <p:ext uri="{BB962C8B-B14F-4D97-AF65-F5344CB8AC3E}">
        <p14:creationId xmlns:p14="http://schemas.microsoft.com/office/powerpoint/2010/main" val="357555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D2424-FC62-B981-9819-819E01AB7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0AAF16-DDC1-64A9-4834-4760E25F5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C39B5-73B1-6816-FF51-F5795BED0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B555D-69DB-4897-9325-69E1DC3D1BE1}" type="datetimeFigureOut">
              <a:rPr lang="en-IN" smtClean="0"/>
              <a:t>27-02-2024</a:t>
            </a:fld>
            <a:endParaRPr lang="en-IN"/>
          </a:p>
        </p:txBody>
      </p:sp>
      <p:sp>
        <p:nvSpPr>
          <p:cNvPr id="5" name="Footer Placeholder 4">
            <a:extLst>
              <a:ext uri="{FF2B5EF4-FFF2-40B4-BE49-F238E27FC236}">
                <a16:creationId xmlns:a16="http://schemas.microsoft.com/office/drawing/2014/main" id="{00F6C1B4-C772-91F7-0F48-DE7955D03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B496BB-25D8-6688-3DBB-61BB890F6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6DEAF-E36A-437C-BF4C-BBB696791D7D}" type="slidenum">
              <a:rPr lang="en-IN" smtClean="0"/>
              <a:t>‹#›</a:t>
            </a:fld>
            <a:endParaRPr lang="en-IN"/>
          </a:p>
        </p:txBody>
      </p:sp>
    </p:spTree>
    <p:extLst>
      <p:ext uri="{BB962C8B-B14F-4D97-AF65-F5344CB8AC3E}">
        <p14:creationId xmlns:p14="http://schemas.microsoft.com/office/powerpoint/2010/main" val="414782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utorialspoint.com/css/css_border-end-start-radius.htm" TargetMode="External"/><Relationship Id="rId3" Type="http://schemas.openxmlformats.org/officeDocument/2006/relationships/hyperlink" Target="https://www.tutorialspoint.com/css/css_border-top-right-radius.htm" TargetMode="External"/><Relationship Id="rId7" Type="http://schemas.openxmlformats.org/officeDocument/2006/relationships/hyperlink" Target="https://www.tutorialspoint.com/css/css_border-start-end-radius.htm" TargetMode="External"/><Relationship Id="rId2" Type="http://schemas.openxmlformats.org/officeDocument/2006/relationships/hyperlink" Target="https://www.tutorialspoint.com/css/css_border-top-left-radius.htm" TargetMode="External"/><Relationship Id="rId1" Type="http://schemas.openxmlformats.org/officeDocument/2006/relationships/slideLayout" Target="../slideLayouts/slideLayout2.xml"/><Relationship Id="rId6" Type="http://schemas.openxmlformats.org/officeDocument/2006/relationships/hyperlink" Target="https://www.tutorialspoint.com/css/css_border-start-start-radius.htm" TargetMode="External"/><Relationship Id="rId5" Type="http://schemas.openxmlformats.org/officeDocument/2006/relationships/hyperlink" Target="https://www.tutorialspoint.com/css/css_border-bottom-left-radius.htm" TargetMode="External"/><Relationship Id="rId4" Type="http://schemas.openxmlformats.org/officeDocument/2006/relationships/hyperlink" Target="https://www.tutorialspoint.com/css/css_border-bottom-right-radius.htm" TargetMode="External"/><Relationship Id="rId9" Type="http://schemas.openxmlformats.org/officeDocument/2006/relationships/hyperlink" Target="https://www.tutorialspoint.com/css/css_border-end-end-radius.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E2C2-A2CB-312C-FA6D-5F9AC738771D}"/>
              </a:ext>
            </a:extLst>
          </p:cNvPr>
          <p:cNvSpPr>
            <a:spLocks noGrp="1"/>
          </p:cNvSpPr>
          <p:nvPr>
            <p:ph type="ctrTitle"/>
          </p:nvPr>
        </p:nvSpPr>
        <p:spPr/>
        <p:txBody>
          <a:bodyPr/>
          <a:lstStyle/>
          <a:p>
            <a:r>
              <a:rPr lang="en-IN" b="1" i="0" dirty="0">
                <a:solidFill>
                  <a:srgbClr val="000000"/>
                </a:solidFill>
                <a:effectLst/>
                <a:latin typeface="var(--ff-lato)"/>
              </a:rPr>
              <a:t>CSS3</a:t>
            </a:r>
            <a:br>
              <a:rPr lang="en-IN" b="1" i="0" dirty="0">
                <a:solidFill>
                  <a:srgbClr val="000000"/>
                </a:solidFill>
                <a:effectLst/>
                <a:latin typeface="var(--ff-lato)"/>
              </a:rPr>
            </a:br>
            <a:endParaRPr lang="en-IN" dirty="0"/>
          </a:p>
        </p:txBody>
      </p:sp>
      <p:sp>
        <p:nvSpPr>
          <p:cNvPr id="3" name="Subtitle 2">
            <a:extLst>
              <a:ext uri="{FF2B5EF4-FFF2-40B4-BE49-F238E27FC236}">
                <a16:creationId xmlns:a16="http://schemas.microsoft.com/office/drawing/2014/main" id="{FBD516AF-396E-02D4-D463-B2A7B94D05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8495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855A-4BB8-9B9F-DCC7-F926325804FC}"/>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linear-gradient() Function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40E5E84-ACAA-7A25-2A50-BAEE543B2981}"/>
              </a:ext>
            </a:extLst>
          </p:cNvPr>
          <p:cNvSpPr>
            <a:spLocks noGrp="1"/>
          </p:cNvSpPr>
          <p:nvPr>
            <p:ph idx="1"/>
          </p:nvPr>
        </p:nvSpPr>
        <p:spPr>
          <a:xfrm>
            <a:off x="838200" y="1527717"/>
            <a:ext cx="10515600" cy="4649246"/>
          </a:xfrm>
        </p:spPr>
        <p:txBody>
          <a:bodyPr>
            <a:normAutofit/>
          </a:bodyPr>
          <a:lstStyle/>
          <a:p>
            <a:r>
              <a:rPr lang="en-US" sz="2000" b="0" i="0" dirty="0">
                <a:solidFill>
                  <a:srgbClr val="000000"/>
                </a:solidFill>
                <a:effectLst/>
                <a:latin typeface="Verdana" panose="020B0604030504040204" pitchFamily="34" charset="0"/>
              </a:rPr>
              <a:t>This linear gradient starts at the top. It starts red, transitioning to yellow, then to blue:</a:t>
            </a:r>
            <a:endParaRPr lang="en-IN" sz="2000" dirty="0"/>
          </a:p>
        </p:txBody>
      </p:sp>
      <p:sp>
        <p:nvSpPr>
          <p:cNvPr id="5" name="TextBox 4">
            <a:extLst>
              <a:ext uri="{FF2B5EF4-FFF2-40B4-BE49-F238E27FC236}">
                <a16:creationId xmlns:a16="http://schemas.microsoft.com/office/drawing/2014/main" id="{56D7A303-5B93-1562-944E-6EC2DDD9ABB4}"/>
              </a:ext>
            </a:extLst>
          </p:cNvPr>
          <p:cNvSpPr txBox="1"/>
          <p:nvPr/>
        </p:nvSpPr>
        <p:spPr>
          <a:xfrm>
            <a:off x="2634476" y="1914436"/>
            <a:ext cx="8226812" cy="923330"/>
          </a:xfrm>
          <a:prstGeom prst="rect">
            <a:avLst/>
          </a:prstGeom>
          <a:noFill/>
        </p:spPr>
        <p:txBody>
          <a:bodyPr wrap="square">
            <a:spAutoFit/>
          </a:bodyPr>
          <a:lstStyle/>
          <a:p>
            <a:r>
              <a:rPr lang="en-US" b="0" i="0" dirty="0">
                <a:solidFill>
                  <a:srgbClr val="A52A2A"/>
                </a:solidFill>
                <a:effectLst/>
                <a:latin typeface="Consolas" panose="020B0609020204030204" pitchFamily="49" charset="0"/>
              </a:rPr>
              <a:t>#grad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linear-gradient(red, yellow,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8EE72208-09FF-E0BB-438C-5F9FF05B8DC2}"/>
              </a:ext>
            </a:extLst>
          </p:cNvPr>
          <p:cNvSpPr txBox="1"/>
          <p:nvPr/>
        </p:nvSpPr>
        <p:spPr>
          <a:xfrm>
            <a:off x="446049" y="3085715"/>
            <a:ext cx="10169912" cy="3139321"/>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#grad1 {</a:t>
            </a:r>
          </a:p>
          <a:p>
            <a:r>
              <a:rPr lang="en-US" dirty="0"/>
              <a:t>  height: 200px;</a:t>
            </a:r>
          </a:p>
          <a:p>
            <a:r>
              <a:rPr lang="en-US" dirty="0"/>
              <a:t>  background-image: linear-gradient(red, yellow, blue);</a:t>
            </a:r>
          </a:p>
          <a:p>
            <a:r>
              <a:rPr lang="en-US" dirty="0"/>
              <a:t>}</a:t>
            </a:r>
          </a:p>
          <a:p>
            <a:r>
              <a:rPr lang="en-US" dirty="0"/>
              <a:t>&lt;/style&gt;</a:t>
            </a:r>
          </a:p>
          <a:p>
            <a:r>
              <a:rPr lang="en-US" dirty="0"/>
              <a:t>&lt;/head&gt;</a:t>
            </a:r>
          </a:p>
          <a:p>
            <a:endParaRPr lang="en-IN" dirty="0"/>
          </a:p>
        </p:txBody>
      </p:sp>
      <p:sp>
        <p:nvSpPr>
          <p:cNvPr id="9" name="TextBox 8">
            <a:extLst>
              <a:ext uri="{FF2B5EF4-FFF2-40B4-BE49-F238E27FC236}">
                <a16:creationId xmlns:a16="http://schemas.microsoft.com/office/drawing/2014/main" id="{BD49E7E7-929C-1EE1-EA59-966583ED40ED}"/>
              </a:ext>
            </a:extLst>
          </p:cNvPr>
          <p:cNvSpPr txBox="1"/>
          <p:nvPr/>
        </p:nvSpPr>
        <p:spPr>
          <a:xfrm>
            <a:off x="6097860" y="2870511"/>
            <a:ext cx="6094140" cy="2862322"/>
          </a:xfrm>
          <a:prstGeom prst="rect">
            <a:avLst/>
          </a:prstGeom>
          <a:solidFill>
            <a:schemeClr val="accent4">
              <a:lumMod val="20000"/>
              <a:lumOff val="80000"/>
            </a:schemeClr>
          </a:solidFill>
        </p:spPr>
        <p:txBody>
          <a:bodyPr wrap="square">
            <a:spAutoFit/>
          </a:bodyPr>
          <a:lstStyle/>
          <a:p>
            <a:r>
              <a:rPr lang="en-US" dirty="0"/>
              <a:t>&lt;body&gt;</a:t>
            </a:r>
          </a:p>
          <a:p>
            <a:endParaRPr lang="en-US" dirty="0"/>
          </a:p>
          <a:p>
            <a:r>
              <a:rPr lang="en-US" dirty="0"/>
              <a:t>&lt;h3&gt;Linear Gradient - Top to Bottom&lt;/h3&gt;</a:t>
            </a:r>
          </a:p>
          <a:p>
            <a:r>
              <a:rPr lang="en-US" dirty="0"/>
              <a:t>&lt;p&gt;This linear gradient starts at the top. It starts red, transitioning to yellow, then to blue:&lt;/p&gt;</a:t>
            </a:r>
          </a:p>
          <a:p>
            <a:endParaRPr lang="en-US" dirty="0"/>
          </a:p>
          <a:p>
            <a:r>
              <a:rPr lang="en-US" dirty="0"/>
              <a:t>&lt;div id="grad1"&gt;&lt;/div&gt;</a:t>
            </a:r>
          </a:p>
          <a:p>
            <a:endParaRPr lang="en-US" dirty="0"/>
          </a:p>
          <a:p>
            <a:r>
              <a:rPr lang="en-US" dirty="0"/>
              <a:t>&lt;/body&gt;</a:t>
            </a:r>
          </a:p>
          <a:p>
            <a:r>
              <a:rPr lang="en-US" dirty="0"/>
              <a:t>&lt;/html&gt;</a:t>
            </a:r>
            <a:endParaRPr lang="en-IN" dirty="0"/>
          </a:p>
        </p:txBody>
      </p:sp>
    </p:spTree>
    <p:extLst>
      <p:ext uri="{BB962C8B-B14F-4D97-AF65-F5344CB8AC3E}">
        <p14:creationId xmlns:p14="http://schemas.microsoft.com/office/powerpoint/2010/main" val="95479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0B75-31B8-461F-D51D-BD3A7349887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repeating-linear-gradient() Function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292ED4D-0A65-F39A-D4D6-FBA6382E5E0F}"/>
              </a:ext>
            </a:extLst>
          </p:cNvPr>
          <p:cNvSpPr>
            <a:spLocks noGrp="1"/>
          </p:cNvSpPr>
          <p:nvPr>
            <p:ph idx="1"/>
          </p:nvPr>
        </p:nvSpPr>
        <p:spPr/>
        <p:txBody>
          <a:bodyPr>
            <a:normAutofit/>
          </a:bodyPr>
          <a:lstStyle/>
          <a:p>
            <a:pPr marL="0" indent="0">
              <a:buNone/>
            </a:pPr>
            <a:r>
              <a:rPr lang="en-IN" sz="2200" dirty="0"/>
              <a:t>&lt;!DOCTYPE html&gt;</a:t>
            </a:r>
          </a:p>
          <a:p>
            <a:pPr marL="0" indent="0">
              <a:buNone/>
            </a:pPr>
            <a:r>
              <a:rPr lang="en-IN" sz="2200" dirty="0"/>
              <a:t>&lt;html&gt;</a:t>
            </a:r>
          </a:p>
          <a:p>
            <a:pPr marL="0" indent="0">
              <a:buNone/>
            </a:pPr>
            <a:r>
              <a:rPr lang="en-IN" sz="2200" dirty="0"/>
              <a:t>&lt;head&gt;</a:t>
            </a:r>
          </a:p>
          <a:p>
            <a:pPr marL="0" indent="0">
              <a:buNone/>
            </a:pPr>
            <a:r>
              <a:rPr lang="en-IN" sz="2200" dirty="0"/>
              <a:t>&lt;style&gt;</a:t>
            </a:r>
          </a:p>
          <a:p>
            <a:pPr marL="0" indent="0">
              <a:buNone/>
            </a:pPr>
            <a:r>
              <a:rPr lang="en-IN" sz="2200" dirty="0"/>
              <a:t>#grad1 {</a:t>
            </a:r>
          </a:p>
          <a:p>
            <a:pPr marL="0" indent="0">
              <a:buNone/>
            </a:pPr>
            <a:r>
              <a:rPr lang="en-IN" sz="2200" dirty="0"/>
              <a:t>  height: 200px;</a:t>
            </a:r>
          </a:p>
          <a:p>
            <a:pPr marL="0" indent="0">
              <a:buNone/>
            </a:pPr>
            <a:r>
              <a:rPr lang="en-IN" sz="2200" dirty="0"/>
              <a:t>  background-image: repeating-linear-gradient(red, yellow 10%, green 20%);</a:t>
            </a:r>
          </a:p>
          <a:p>
            <a:pPr marL="0" indent="0">
              <a:buNone/>
            </a:pPr>
            <a:r>
              <a:rPr lang="en-IN" sz="2200" dirty="0"/>
              <a:t>}</a:t>
            </a:r>
          </a:p>
          <a:p>
            <a:pPr marL="0" indent="0">
              <a:buNone/>
            </a:pPr>
            <a:r>
              <a:rPr lang="en-IN" sz="2200" dirty="0"/>
              <a:t>&lt;/style&gt;</a:t>
            </a:r>
          </a:p>
          <a:p>
            <a:pPr marL="0" indent="0">
              <a:buNone/>
            </a:pPr>
            <a:r>
              <a:rPr lang="en-IN" sz="2200" dirty="0"/>
              <a:t>&lt;/head&gt;</a:t>
            </a:r>
          </a:p>
          <a:p>
            <a:endParaRPr lang="en-IN" dirty="0"/>
          </a:p>
        </p:txBody>
      </p:sp>
      <p:sp>
        <p:nvSpPr>
          <p:cNvPr id="5" name="TextBox 4">
            <a:extLst>
              <a:ext uri="{FF2B5EF4-FFF2-40B4-BE49-F238E27FC236}">
                <a16:creationId xmlns:a16="http://schemas.microsoft.com/office/drawing/2014/main" id="{33544553-CF68-B368-91AC-4539E0948D19}"/>
              </a:ext>
            </a:extLst>
          </p:cNvPr>
          <p:cNvSpPr txBox="1"/>
          <p:nvPr/>
        </p:nvSpPr>
        <p:spPr>
          <a:xfrm>
            <a:off x="8076271" y="1605765"/>
            <a:ext cx="3944744" cy="2308324"/>
          </a:xfrm>
          <a:prstGeom prst="rect">
            <a:avLst/>
          </a:prstGeom>
          <a:solidFill>
            <a:schemeClr val="accent5">
              <a:lumMod val="20000"/>
              <a:lumOff val="80000"/>
            </a:schemeClr>
          </a:solidFill>
        </p:spPr>
        <p:txBody>
          <a:bodyPr wrap="square">
            <a:spAutoFit/>
          </a:bodyPr>
          <a:lstStyle/>
          <a:p>
            <a:r>
              <a:rPr lang="en-IN" dirty="0"/>
              <a:t>&lt;body&gt;</a:t>
            </a:r>
          </a:p>
          <a:p>
            <a:endParaRPr lang="en-IN" dirty="0"/>
          </a:p>
          <a:p>
            <a:r>
              <a:rPr lang="en-IN" dirty="0"/>
              <a:t>&lt;h3&gt;Repeating Linear Gradient&lt;/h3&gt;</a:t>
            </a:r>
          </a:p>
          <a:p>
            <a:endParaRPr lang="en-IN" dirty="0"/>
          </a:p>
          <a:p>
            <a:r>
              <a:rPr lang="en-IN" dirty="0"/>
              <a:t>&lt;div id="grad1"&gt;&lt;/div&gt;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0172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3D1B-383A-55FA-F2BA-CA433F4BF16B}"/>
              </a:ext>
            </a:extLst>
          </p:cNvPr>
          <p:cNvSpPr>
            <a:spLocks noGrp="1"/>
          </p:cNvSpPr>
          <p:nvPr>
            <p:ph type="title"/>
          </p:nvPr>
        </p:nvSpPr>
        <p:spPr/>
        <p:txBody>
          <a:bodyPr/>
          <a:lstStyle/>
          <a:p>
            <a:pPr algn="ctr"/>
            <a:r>
              <a:rPr lang="en-IN" b="1" i="0" dirty="0">
                <a:solidFill>
                  <a:srgbClr val="000000"/>
                </a:solidFill>
                <a:effectLst/>
                <a:latin typeface="var(--ff-lato)"/>
              </a:rPr>
              <a:t>CSS3 - Rounded Corners</a:t>
            </a:r>
            <a:br>
              <a:rPr lang="en-IN"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D6D9A1F7-CE34-159C-E9B0-04288C725332}"/>
              </a:ext>
            </a:extLst>
          </p:cNvPr>
          <p:cNvSpPr>
            <a:spLocks noGrp="1"/>
          </p:cNvSpPr>
          <p:nvPr>
            <p:ph idx="1"/>
          </p:nvPr>
        </p:nvSpPr>
        <p:spPr>
          <a:xfrm>
            <a:off x="468351" y="1471960"/>
            <a:ext cx="10885449" cy="4906537"/>
          </a:xfrm>
        </p:spPr>
        <p:txBody>
          <a:bodyPr>
            <a:normAutofit/>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CSS3 rounded corners are created using the </a:t>
            </a:r>
            <a:r>
              <a:rPr lang="en-US" b="0" i="0" u="none" strike="noStrike" dirty="0">
                <a:solidFill>
                  <a:srgbClr val="008000"/>
                </a:solidFill>
                <a:effectLst/>
                <a:latin typeface="Times New Roman" panose="02020603050405020304" pitchFamily="18" charset="0"/>
                <a:cs typeface="Times New Roman" panose="02020603050405020304" pitchFamily="18" charset="0"/>
              </a:rPr>
              <a:t>border-radius</a:t>
            </a:r>
            <a:r>
              <a:rPr lang="en-US" b="0" i="0" dirty="0">
                <a:solidFill>
                  <a:srgbClr val="000000"/>
                </a:solidFill>
                <a:effectLst/>
                <a:latin typeface="Times New Roman" panose="02020603050405020304" pitchFamily="18" charset="0"/>
                <a:cs typeface="Times New Roman" panose="02020603050405020304" pitchFamily="18" charset="0"/>
              </a:rPr>
              <a:t> property. This property allows you to specify the radius of the corners of an element's outer border edge.</a:t>
            </a:r>
          </a:p>
          <a:p>
            <a:pPr marL="0" indent="0" algn="just">
              <a:buNone/>
            </a:pPr>
            <a:r>
              <a:rPr lang="en-US" b="1" i="0" dirty="0">
                <a:solidFill>
                  <a:srgbClr val="000000"/>
                </a:solidFill>
                <a:effectLst/>
                <a:latin typeface="Times New Roman" panose="02020603050405020304" pitchFamily="18" charset="0"/>
                <a:cs typeface="Times New Roman" panose="02020603050405020304" pitchFamily="18" charset="0"/>
              </a:rPr>
              <a:t>Possible Values</a:t>
            </a:r>
          </a:p>
          <a:p>
            <a:pPr marL="0" indent="0" algn="just">
              <a:buNone/>
            </a:pPr>
            <a:r>
              <a:rPr lang="en-US" b="1" i="0" dirty="0">
                <a:solidFill>
                  <a:srgbClr val="000000"/>
                </a:solidFill>
                <a:effectLst/>
                <a:latin typeface="Times New Roman" panose="02020603050405020304" pitchFamily="18" charset="0"/>
                <a:cs typeface="Times New Roman" panose="02020603050405020304" pitchFamily="18" charset="0"/>
              </a:rPr>
              <a:t>&lt;length&gt;</a:t>
            </a:r>
            <a:r>
              <a:rPr lang="en-US" b="0" i="0" dirty="0">
                <a:solidFill>
                  <a:srgbClr val="000000"/>
                </a:solidFill>
                <a:effectLst/>
                <a:latin typeface="Times New Roman" panose="02020603050405020304" pitchFamily="18" charset="0"/>
                <a:cs typeface="Times New Roman" panose="02020603050405020304" pitchFamily="18" charset="0"/>
              </a:rPr>
              <a:t>: Size of circle radius is denoted, using length values. Negative values are not valid.</a:t>
            </a:r>
          </a:p>
          <a:p>
            <a:pPr marL="0" indent="0" algn="just">
              <a:buNone/>
            </a:pPr>
            <a:r>
              <a:rPr lang="en-US" b="1" i="0" dirty="0">
                <a:solidFill>
                  <a:srgbClr val="000000"/>
                </a:solidFill>
                <a:effectLst/>
                <a:latin typeface="Times New Roman" panose="02020603050405020304" pitchFamily="18" charset="0"/>
                <a:cs typeface="Times New Roman" panose="02020603050405020304" pitchFamily="18" charset="0"/>
              </a:rPr>
              <a:t>&lt;percentage&gt;</a:t>
            </a:r>
            <a:r>
              <a:rPr lang="en-US" b="0" i="0" dirty="0">
                <a:solidFill>
                  <a:srgbClr val="000000"/>
                </a:solidFill>
                <a:effectLst/>
                <a:latin typeface="Times New Roman" panose="02020603050405020304" pitchFamily="18" charset="0"/>
                <a:cs typeface="Times New Roman" panose="02020603050405020304" pitchFamily="18" charset="0"/>
              </a:rPr>
              <a:t>: Size of circle radius is denoted, using percentage values.</a:t>
            </a:r>
          </a:p>
          <a:p>
            <a:pPr marL="742950" lvl="1"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Horizontal axis percentage is referred to the width of the box.</a:t>
            </a:r>
          </a:p>
          <a:p>
            <a:pPr marL="742950" lvl="1"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Vertical axis percentage is referred to the height of the box.</a:t>
            </a:r>
          </a:p>
          <a:p>
            <a:pPr marL="742950" lvl="1"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Negative values are not valid.</a:t>
            </a:r>
          </a:p>
          <a:p>
            <a:endParaRPr lang="en-IN" dirty="0"/>
          </a:p>
        </p:txBody>
      </p:sp>
    </p:spTree>
    <p:extLst>
      <p:ext uri="{BB962C8B-B14F-4D97-AF65-F5344CB8AC3E}">
        <p14:creationId xmlns:p14="http://schemas.microsoft.com/office/powerpoint/2010/main" val="55786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6334-660E-097C-3051-1E56E18ECE01}"/>
              </a:ext>
            </a:extLst>
          </p:cNvPr>
          <p:cNvSpPr>
            <a:spLocks noGrp="1"/>
          </p:cNvSpPr>
          <p:nvPr>
            <p:ph type="title"/>
          </p:nvPr>
        </p:nvSpPr>
        <p:spPr>
          <a:xfrm>
            <a:off x="838200" y="365126"/>
            <a:ext cx="10515600" cy="177800"/>
          </a:xfrm>
        </p:spPr>
        <p:txBody>
          <a:bodyPr>
            <a:noAutofit/>
          </a:bodyPr>
          <a:lstStyle/>
          <a:p>
            <a:pPr algn="just"/>
            <a:r>
              <a:rPr lang="en-US" sz="2800" b="0" i="0" dirty="0">
                <a:solidFill>
                  <a:srgbClr val="000000"/>
                </a:solidFill>
                <a:effectLst/>
                <a:latin typeface="Verdana" panose="020B0604030504040204" pitchFamily="34" charset="0"/>
              </a:rPr>
              <a:t>The following diagram demonstrates the different border-radius corners for reference:</a:t>
            </a:r>
            <a:endParaRPr lang="en-IN" sz="2800" dirty="0"/>
          </a:p>
        </p:txBody>
      </p:sp>
      <p:graphicFrame>
        <p:nvGraphicFramePr>
          <p:cNvPr id="7" name="Table 6">
            <a:extLst>
              <a:ext uri="{FF2B5EF4-FFF2-40B4-BE49-F238E27FC236}">
                <a16:creationId xmlns:a16="http://schemas.microsoft.com/office/drawing/2014/main" id="{D3F41636-878E-09ED-D874-57DD07D69B70}"/>
              </a:ext>
            </a:extLst>
          </p:cNvPr>
          <p:cNvGraphicFramePr>
            <a:graphicFrameLocks noGrp="1"/>
          </p:cNvGraphicFramePr>
          <p:nvPr>
            <p:extLst>
              <p:ext uri="{D42A27DB-BD31-4B8C-83A1-F6EECF244321}">
                <p14:modId xmlns:p14="http://schemas.microsoft.com/office/powerpoint/2010/main" val="1100286588"/>
              </p:ext>
            </p:extLst>
          </p:nvPr>
        </p:nvGraphicFramePr>
        <p:xfrm>
          <a:off x="619125" y="875123"/>
          <a:ext cx="11245774" cy="5334000"/>
        </p:xfrm>
        <a:graphic>
          <a:graphicData uri="http://schemas.openxmlformats.org/drawingml/2006/table">
            <a:tbl>
              <a:tblPr firstRow="1" bandRow="1">
                <a:tableStyleId>{5C22544A-7EE6-4342-B048-85BDC9FD1C3A}</a:tableStyleId>
              </a:tblPr>
              <a:tblGrid>
                <a:gridCol w="2726241">
                  <a:extLst>
                    <a:ext uri="{9D8B030D-6E8A-4147-A177-3AD203B41FA5}">
                      <a16:colId xmlns:a16="http://schemas.microsoft.com/office/drawing/2014/main" val="3391715611"/>
                    </a:ext>
                  </a:extLst>
                </a:gridCol>
                <a:gridCol w="177800">
                  <a:extLst>
                    <a:ext uri="{9D8B030D-6E8A-4147-A177-3AD203B41FA5}">
                      <a16:colId xmlns:a16="http://schemas.microsoft.com/office/drawing/2014/main" val="976304200"/>
                    </a:ext>
                  </a:extLst>
                </a:gridCol>
                <a:gridCol w="8053559">
                  <a:extLst>
                    <a:ext uri="{9D8B030D-6E8A-4147-A177-3AD203B41FA5}">
                      <a16:colId xmlns:a16="http://schemas.microsoft.com/office/drawing/2014/main" val="4211924134"/>
                    </a:ext>
                  </a:extLst>
                </a:gridCol>
                <a:gridCol w="288174">
                  <a:extLst>
                    <a:ext uri="{9D8B030D-6E8A-4147-A177-3AD203B41FA5}">
                      <a16:colId xmlns:a16="http://schemas.microsoft.com/office/drawing/2014/main" val="874278998"/>
                    </a:ext>
                  </a:extLst>
                </a:gridCol>
              </a:tblGrid>
              <a:tr h="370840">
                <a:tc>
                  <a:txBody>
                    <a:bodyPr/>
                    <a:lstStyle/>
                    <a:p>
                      <a:pPr algn="ctr"/>
                      <a:r>
                        <a:rPr lang="en-IN" b="1" dirty="0">
                          <a:effectLst/>
                          <a:latin typeface="inherit"/>
                        </a:rPr>
                        <a:t>Value</a:t>
                      </a:r>
                    </a:p>
                  </a:txBody>
                  <a:tcPr marL="76200" marR="76200" marT="76200" marB="76200" anchor="ctr"/>
                </a:tc>
                <a:tc>
                  <a:txBody>
                    <a:bodyPr/>
                    <a:lstStyle/>
                    <a:p>
                      <a:pPr algn="ctr"/>
                      <a:endParaRPr lang="en-IN" b="1">
                        <a:effectLst/>
                        <a:latin typeface="inherit"/>
                      </a:endParaRPr>
                    </a:p>
                  </a:txBody>
                  <a:tcPr marL="76200" marR="76200" marT="76200" marB="76200" anchor="ctr"/>
                </a:tc>
                <a:tc>
                  <a:txBody>
                    <a:bodyPr/>
                    <a:lstStyle/>
                    <a:p>
                      <a:pPr algn="ctr"/>
                      <a:r>
                        <a:rPr lang="en-IN" b="1" dirty="0">
                          <a:effectLst/>
                          <a:latin typeface="inherit"/>
                        </a:rPr>
                        <a:t>Description</a:t>
                      </a:r>
                    </a:p>
                  </a:txBody>
                  <a:tcPr marL="76200" marR="76200" marT="76200" marB="76200" anchor="ctr"/>
                </a:tc>
                <a:tc>
                  <a:txBody>
                    <a:bodyPr/>
                    <a:lstStyle/>
                    <a:p>
                      <a:endParaRPr lang="en-IN" dirty="0"/>
                    </a:p>
                  </a:txBody>
                  <a:tcPr/>
                </a:tc>
                <a:extLst>
                  <a:ext uri="{0D108BD9-81ED-4DB2-BD59-A6C34878D82A}">
                    <a16:rowId xmlns:a16="http://schemas.microsoft.com/office/drawing/2014/main" val="1077756302"/>
                  </a:ext>
                </a:extLst>
              </a:tr>
              <a:tr h="370840">
                <a:tc>
                  <a:txBody>
                    <a:bodyPr/>
                    <a:lstStyle/>
                    <a:p>
                      <a:pPr algn="l"/>
                      <a:r>
                        <a:rPr lang="en-IN">
                          <a:effectLst/>
                        </a:rPr>
                        <a:t>radius</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a:effectLst/>
                        </a:rPr>
                        <a:t>Is a &lt;length&gt; or a &lt;percentage&gt; that sets the radius for all four corners of the element. It is used only in the one-value syntax.</a:t>
                      </a:r>
                    </a:p>
                  </a:txBody>
                  <a:tcPr marL="76200" marR="76200" marT="76200" marB="76200" anchor="ctr"/>
                </a:tc>
                <a:tc>
                  <a:txBody>
                    <a:bodyPr/>
                    <a:lstStyle/>
                    <a:p>
                      <a:endParaRPr lang="en-IN" dirty="0"/>
                    </a:p>
                  </a:txBody>
                  <a:tcPr/>
                </a:tc>
                <a:extLst>
                  <a:ext uri="{0D108BD9-81ED-4DB2-BD59-A6C34878D82A}">
                    <a16:rowId xmlns:a16="http://schemas.microsoft.com/office/drawing/2014/main" val="1127184020"/>
                  </a:ext>
                </a:extLst>
              </a:tr>
              <a:tr h="370840">
                <a:tc>
                  <a:txBody>
                    <a:bodyPr/>
                    <a:lstStyle/>
                    <a:p>
                      <a:pPr algn="l"/>
                      <a:r>
                        <a:rPr lang="en-IN">
                          <a:effectLst/>
                        </a:rPr>
                        <a:t>top-left and bottom-right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dirty="0">
                          <a:effectLst/>
                        </a:rPr>
                        <a:t>Is a &lt;length&gt; or a &lt;percentage&gt; that sets the radius for the top-left and bottom-right corners of the element. It is used only in the two-value syntax.</a:t>
                      </a:r>
                    </a:p>
                  </a:txBody>
                  <a:tcPr marL="76200" marR="76200" marT="76200" marB="76200" anchor="ctr"/>
                </a:tc>
                <a:tc>
                  <a:txBody>
                    <a:bodyPr/>
                    <a:lstStyle/>
                    <a:p>
                      <a:endParaRPr lang="en-IN" dirty="0"/>
                    </a:p>
                  </a:txBody>
                  <a:tcPr/>
                </a:tc>
                <a:extLst>
                  <a:ext uri="{0D108BD9-81ED-4DB2-BD59-A6C34878D82A}">
                    <a16:rowId xmlns:a16="http://schemas.microsoft.com/office/drawing/2014/main" val="3292005456"/>
                  </a:ext>
                </a:extLst>
              </a:tr>
              <a:tr h="370840">
                <a:tc>
                  <a:txBody>
                    <a:bodyPr/>
                    <a:lstStyle/>
                    <a:p>
                      <a:pPr algn="l"/>
                      <a:r>
                        <a:rPr lang="en-IN">
                          <a:effectLst/>
                        </a:rPr>
                        <a:t>top-right and bottom-left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a:effectLst/>
                        </a:rPr>
                        <a:t>Is a &lt;length&gt; or a &lt;percentage&gt; that sets the radius for the top-right and bottom-left corners of the element. It is used only in the two- and three-value syntaxes.</a:t>
                      </a:r>
                    </a:p>
                  </a:txBody>
                  <a:tcPr marL="76200" marR="76200" marT="76200" marB="76200" anchor="ctr"/>
                </a:tc>
                <a:tc>
                  <a:txBody>
                    <a:bodyPr/>
                    <a:lstStyle/>
                    <a:p>
                      <a:endParaRPr lang="en-IN" dirty="0"/>
                    </a:p>
                  </a:txBody>
                  <a:tcPr/>
                </a:tc>
                <a:extLst>
                  <a:ext uri="{0D108BD9-81ED-4DB2-BD59-A6C34878D82A}">
                    <a16:rowId xmlns:a16="http://schemas.microsoft.com/office/drawing/2014/main" val="3737812040"/>
                  </a:ext>
                </a:extLst>
              </a:tr>
              <a:tr h="370840">
                <a:tc>
                  <a:txBody>
                    <a:bodyPr/>
                    <a:lstStyle/>
                    <a:p>
                      <a:pPr algn="l"/>
                      <a:r>
                        <a:rPr lang="en-IN">
                          <a:effectLst/>
                        </a:rPr>
                        <a:t>top-left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a:effectLst/>
                        </a:rPr>
                        <a:t>Is a &lt;length&gt; or a &lt;percentage&gt; that sets the radius for the top-left corner of the element. It is used on three and four value syntaxes.</a:t>
                      </a:r>
                    </a:p>
                  </a:txBody>
                  <a:tcPr marL="76200" marR="76200" marT="76200" marB="76200" anchor="ctr"/>
                </a:tc>
                <a:tc>
                  <a:txBody>
                    <a:bodyPr/>
                    <a:lstStyle/>
                    <a:p>
                      <a:endParaRPr lang="en-IN" dirty="0"/>
                    </a:p>
                  </a:txBody>
                  <a:tcPr/>
                </a:tc>
                <a:extLst>
                  <a:ext uri="{0D108BD9-81ED-4DB2-BD59-A6C34878D82A}">
                    <a16:rowId xmlns:a16="http://schemas.microsoft.com/office/drawing/2014/main" val="760666551"/>
                  </a:ext>
                </a:extLst>
              </a:tr>
              <a:tr h="370840">
                <a:tc>
                  <a:txBody>
                    <a:bodyPr/>
                    <a:lstStyle/>
                    <a:p>
                      <a:pPr algn="l"/>
                      <a:r>
                        <a:rPr lang="en-IN">
                          <a:effectLst/>
                        </a:rPr>
                        <a:t>top-right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a:effectLst/>
                        </a:rPr>
                        <a:t>Is a &lt;length&gt; or a &lt;percentage&gt; that sets the radius for the top-right corners of the element. It is used only in the four-value syntax.</a:t>
                      </a:r>
                    </a:p>
                  </a:txBody>
                  <a:tcPr marL="76200" marR="76200" marT="76200" marB="76200" anchor="ctr"/>
                </a:tc>
                <a:tc>
                  <a:txBody>
                    <a:bodyPr/>
                    <a:lstStyle/>
                    <a:p>
                      <a:endParaRPr lang="en-IN"/>
                    </a:p>
                  </a:txBody>
                  <a:tcPr/>
                </a:tc>
                <a:extLst>
                  <a:ext uri="{0D108BD9-81ED-4DB2-BD59-A6C34878D82A}">
                    <a16:rowId xmlns:a16="http://schemas.microsoft.com/office/drawing/2014/main" val="1239555771"/>
                  </a:ext>
                </a:extLst>
              </a:tr>
              <a:tr h="370840">
                <a:tc>
                  <a:txBody>
                    <a:bodyPr/>
                    <a:lstStyle/>
                    <a:p>
                      <a:pPr algn="l"/>
                      <a:r>
                        <a:rPr lang="en-IN">
                          <a:effectLst/>
                        </a:rPr>
                        <a:t>bottom-right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a:effectLst/>
                        </a:rPr>
                        <a:t>Is a &lt;length&gt; or a &lt;percentage&gt; that sets the radius for the bottom-right corners of the element. It is used only in the three and four-value syntaxes.</a:t>
                      </a:r>
                    </a:p>
                  </a:txBody>
                  <a:tcPr marL="76200" marR="76200" marT="76200" marB="76200" anchor="ctr"/>
                </a:tc>
                <a:tc>
                  <a:txBody>
                    <a:bodyPr/>
                    <a:lstStyle/>
                    <a:p>
                      <a:endParaRPr lang="en-IN"/>
                    </a:p>
                  </a:txBody>
                  <a:tcPr/>
                </a:tc>
                <a:extLst>
                  <a:ext uri="{0D108BD9-81ED-4DB2-BD59-A6C34878D82A}">
                    <a16:rowId xmlns:a16="http://schemas.microsoft.com/office/drawing/2014/main" val="3993452452"/>
                  </a:ext>
                </a:extLst>
              </a:tr>
              <a:tr h="370840">
                <a:tc>
                  <a:txBody>
                    <a:bodyPr/>
                    <a:lstStyle/>
                    <a:p>
                      <a:pPr algn="l"/>
                      <a:r>
                        <a:rPr lang="en-IN">
                          <a:effectLst/>
                        </a:rPr>
                        <a:t>bottom-left</a:t>
                      </a:r>
                    </a:p>
                  </a:txBody>
                  <a:tcPr marL="76200" marR="76200" marT="76200" marB="76200" anchor="ctr"/>
                </a:tc>
                <a:tc>
                  <a:txBody>
                    <a:bodyPr/>
                    <a:lstStyle/>
                    <a:p>
                      <a:pPr algn="l"/>
                      <a:endParaRPr lang="en-IN">
                        <a:effectLst/>
                      </a:endParaRPr>
                    </a:p>
                  </a:txBody>
                  <a:tcPr marL="76200" marR="76200" marT="76200" marB="76200" anchor="ctr"/>
                </a:tc>
                <a:tc>
                  <a:txBody>
                    <a:bodyPr/>
                    <a:lstStyle/>
                    <a:p>
                      <a:pPr algn="l"/>
                      <a:r>
                        <a:rPr lang="en-US" dirty="0">
                          <a:effectLst/>
                        </a:rPr>
                        <a:t>Is a &lt;length&gt; or a &lt;percentage&gt; that sets the radius for the bottom-left corners of the element. It is used only in the four-value syntax.</a:t>
                      </a:r>
                    </a:p>
                  </a:txBody>
                  <a:tcPr marL="76200" marR="76200" marT="76200" marB="76200" anchor="ctr"/>
                </a:tc>
                <a:tc>
                  <a:txBody>
                    <a:bodyPr/>
                    <a:lstStyle/>
                    <a:p>
                      <a:endParaRPr lang="en-IN" dirty="0"/>
                    </a:p>
                  </a:txBody>
                  <a:tcPr/>
                </a:tc>
                <a:extLst>
                  <a:ext uri="{0D108BD9-81ED-4DB2-BD59-A6C34878D82A}">
                    <a16:rowId xmlns:a16="http://schemas.microsoft.com/office/drawing/2014/main" val="2525389433"/>
                  </a:ext>
                </a:extLst>
              </a:tr>
            </a:tbl>
          </a:graphicData>
        </a:graphic>
      </p:graphicFrame>
    </p:spTree>
    <p:extLst>
      <p:ext uri="{BB962C8B-B14F-4D97-AF65-F5344CB8AC3E}">
        <p14:creationId xmlns:p14="http://schemas.microsoft.com/office/powerpoint/2010/main" val="24890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83C07-45E4-5B06-B867-69FDE250006B}"/>
              </a:ext>
            </a:extLst>
          </p:cNvPr>
          <p:cNvSpPr txBox="1"/>
          <p:nvPr/>
        </p:nvSpPr>
        <p:spPr>
          <a:xfrm>
            <a:off x="459988" y="376888"/>
            <a:ext cx="3978197" cy="5078313"/>
          </a:xfrm>
          <a:prstGeom prst="rect">
            <a:avLst/>
          </a:prstGeom>
          <a:solidFill>
            <a:schemeClr val="bg2">
              <a:lumMod val="90000"/>
            </a:schemeClr>
          </a:solidFill>
        </p:spPr>
        <p:txBody>
          <a:bodyPr wrap="square">
            <a:spAutoFit/>
          </a:bodyPr>
          <a:lstStyle/>
          <a:p>
            <a:r>
              <a:rPr lang="en-US" dirty="0"/>
              <a:t>html&gt;</a:t>
            </a:r>
          </a:p>
          <a:p>
            <a:r>
              <a:rPr lang="en-US" dirty="0"/>
              <a:t>&lt;head&gt;</a:t>
            </a:r>
          </a:p>
          <a:p>
            <a:r>
              <a:rPr lang="en-US" dirty="0"/>
              <a:t>&lt;style&gt;</a:t>
            </a:r>
          </a:p>
          <a:p>
            <a:r>
              <a:rPr lang="en-US" dirty="0"/>
              <a:t>   .rounded-box {</a:t>
            </a:r>
          </a:p>
          <a:p>
            <a:r>
              <a:rPr lang="en-US" dirty="0"/>
              <a:t>      width: 200px;</a:t>
            </a:r>
          </a:p>
          <a:p>
            <a:r>
              <a:rPr lang="en-US" dirty="0"/>
              <a:t>      height: 100px;</a:t>
            </a:r>
          </a:p>
          <a:p>
            <a:r>
              <a:rPr lang="en-US" dirty="0"/>
              <a:t>      background-color: pink;</a:t>
            </a:r>
          </a:p>
          <a:p>
            <a:r>
              <a:rPr lang="en-US" dirty="0"/>
              <a:t>      line-height: 100px;</a:t>
            </a:r>
          </a:p>
          <a:p>
            <a:r>
              <a:rPr lang="en-US" dirty="0"/>
              <a:t>      border-radius: 20px;</a:t>
            </a:r>
          </a:p>
          <a:p>
            <a:r>
              <a:rPr lang="en-US" dirty="0"/>
              <a:t>   }</a:t>
            </a:r>
          </a:p>
          <a:p>
            <a:r>
              <a:rPr lang="en-US" dirty="0"/>
              <a:t>&lt;/style&gt;</a:t>
            </a:r>
          </a:p>
          <a:p>
            <a:r>
              <a:rPr lang="en-US" dirty="0"/>
              <a:t>&lt;/head&gt;</a:t>
            </a:r>
          </a:p>
          <a:p>
            <a:r>
              <a:rPr lang="en-US" dirty="0"/>
              <a:t>&lt;body&gt;</a:t>
            </a:r>
          </a:p>
          <a:p>
            <a:r>
              <a:rPr lang="en-US" dirty="0"/>
              <a:t>   &lt;div class="rounded-box"&gt;</a:t>
            </a:r>
          </a:p>
          <a:p>
            <a:r>
              <a:rPr lang="en-US" dirty="0"/>
              <a:t>      This is a rounded corner box.</a:t>
            </a:r>
          </a:p>
          <a:p>
            <a:r>
              <a:rPr lang="en-US" dirty="0"/>
              <a:t>   &lt;/div&gt;</a:t>
            </a:r>
          </a:p>
          <a:p>
            <a:r>
              <a:rPr lang="en-US" dirty="0"/>
              <a:t>&lt;/body&gt;</a:t>
            </a:r>
          </a:p>
          <a:p>
            <a:r>
              <a:rPr lang="en-US" dirty="0"/>
              <a:t>&lt;/html&gt;</a:t>
            </a:r>
            <a:endParaRPr lang="en-IN" dirty="0"/>
          </a:p>
        </p:txBody>
      </p:sp>
      <p:sp>
        <p:nvSpPr>
          <p:cNvPr id="11" name="TextBox 10">
            <a:extLst>
              <a:ext uri="{FF2B5EF4-FFF2-40B4-BE49-F238E27FC236}">
                <a16:creationId xmlns:a16="http://schemas.microsoft.com/office/drawing/2014/main" id="{53776EA6-0FEA-F09C-1699-2ACC19F470D5}"/>
              </a:ext>
            </a:extLst>
          </p:cNvPr>
          <p:cNvSpPr txBox="1"/>
          <p:nvPr/>
        </p:nvSpPr>
        <p:spPr>
          <a:xfrm>
            <a:off x="4599878" y="335845"/>
            <a:ext cx="3978197" cy="6186309"/>
          </a:xfrm>
          <a:prstGeom prst="rect">
            <a:avLst/>
          </a:prstGeom>
          <a:solidFill>
            <a:schemeClr val="accent1">
              <a:lumMod val="20000"/>
              <a:lumOff val="80000"/>
            </a:schemeClr>
          </a:solidFill>
        </p:spPr>
        <p:txBody>
          <a:bodyPr wrap="square">
            <a:spAutoFit/>
          </a:bodyPr>
          <a:lstStyle/>
          <a:p>
            <a:r>
              <a:rPr lang="en-IN" sz="1400" dirty="0"/>
              <a:t>&lt;html&gt;</a:t>
            </a:r>
          </a:p>
          <a:p>
            <a:r>
              <a:rPr lang="en-IN" sz="1400" dirty="0"/>
              <a:t>&lt;head&gt;</a:t>
            </a:r>
          </a:p>
          <a:p>
            <a:r>
              <a:rPr lang="en-IN" sz="1400" dirty="0"/>
              <a:t>&lt;style&gt;</a:t>
            </a:r>
          </a:p>
          <a:p>
            <a:r>
              <a:rPr lang="en-IN" sz="1400" dirty="0"/>
              <a:t>   .rounded-box {</a:t>
            </a:r>
          </a:p>
          <a:p>
            <a:r>
              <a:rPr lang="en-IN" sz="1400" dirty="0"/>
              <a:t>      width: 200px;</a:t>
            </a:r>
          </a:p>
          <a:p>
            <a:r>
              <a:rPr lang="en-IN" sz="1400" dirty="0"/>
              <a:t>      height: 100px;</a:t>
            </a:r>
          </a:p>
          <a:p>
            <a:r>
              <a:rPr lang="en-IN" sz="1400" dirty="0"/>
              <a:t>      background-</a:t>
            </a:r>
            <a:r>
              <a:rPr lang="en-IN" sz="1400" dirty="0" err="1"/>
              <a:t>color</a:t>
            </a:r>
            <a:r>
              <a:rPr lang="en-IN" sz="1400" dirty="0"/>
              <a:t>: pink;</a:t>
            </a:r>
          </a:p>
          <a:p>
            <a:r>
              <a:rPr lang="en-IN" sz="1400" dirty="0"/>
              <a:t>      border-radius: 20px;</a:t>
            </a:r>
          </a:p>
          <a:p>
            <a:r>
              <a:rPr lang="en-IN" sz="1400" dirty="0"/>
              <a:t>      margin-bottom: 10px;</a:t>
            </a:r>
          </a:p>
          <a:p>
            <a:r>
              <a:rPr lang="en-IN" sz="1400" dirty="0"/>
              <a:t>   }</a:t>
            </a:r>
          </a:p>
          <a:p>
            <a:r>
              <a:rPr lang="en-IN" sz="1400" dirty="0"/>
              <a:t>   .border-box </a:t>
            </a:r>
          </a:p>
          <a:p>
            <a:r>
              <a:rPr lang="en-IN" sz="1400" dirty="0"/>
              <a:t>{</a:t>
            </a:r>
          </a:p>
          <a:p>
            <a:r>
              <a:rPr lang="en-IN" sz="1400" dirty="0"/>
              <a:t>      width: 200px;</a:t>
            </a:r>
          </a:p>
          <a:p>
            <a:r>
              <a:rPr lang="en-IN" sz="1400" dirty="0"/>
              <a:t>      height: 100px;</a:t>
            </a:r>
          </a:p>
          <a:p>
            <a:r>
              <a:rPr lang="en-IN" sz="1400" dirty="0"/>
              <a:t>      border-radius: 2em;</a:t>
            </a:r>
          </a:p>
          <a:p>
            <a:r>
              <a:rPr lang="en-IN" sz="1400" dirty="0"/>
              <a:t>      border: 3px solid green; </a:t>
            </a:r>
          </a:p>
          <a:p>
            <a:r>
              <a:rPr lang="en-IN" sz="1400" dirty="0"/>
              <a:t>      margin-bottom: 20px;   </a:t>
            </a:r>
          </a:p>
          <a:p>
            <a:r>
              <a:rPr lang="en-IN" sz="1400" dirty="0"/>
              <a:t>   }</a:t>
            </a:r>
          </a:p>
          <a:p>
            <a:r>
              <a:rPr lang="en-IN" sz="1400" dirty="0"/>
              <a:t>   .</a:t>
            </a:r>
            <a:r>
              <a:rPr lang="en-IN" sz="1400" dirty="0" err="1"/>
              <a:t>img</a:t>
            </a:r>
            <a:r>
              <a:rPr lang="en-IN" sz="1400" dirty="0"/>
              <a:t>-border-radius {</a:t>
            </a:r>
          </a:p>
          <a:p>
            <a:r>
              <a:rPr lang="en-IN" sz="1400" dirty="0"/>
              <a:t>      background-image: </a:t>
            </a:r>
            <a:r>
              <a:rPr lang="en-IN" sz="1400" dirty="0" err="1"/>
              <a:t>url</a:t>
            </a:r>
            <a:r>
              <a:rPr lang="en-IN" sz="1400" dirty="0"/>
              <a:t>(images/tree.jpg);</a:t>
            </a:r>
          </a:p>
          <a:p>
            <a:r>
              <a:rPr lang="en-IN" sz="1400" dirty="0"/>
              <a:t>      background-size: 100% 100%;</a:t>
            </a:r>
          </a:p>
          <a:p>
            <a:r>
              <a:rPr lang="en-IN" sz="1400" dirty="0"/>
              <a:t>      border-radius: 20%;</a:t>
            </a:r>
          </a:p>
          <a:p>
            <a:r>
              <a:rPr lang="en-IN" sz="1400" dirty="0"/>
              <a:t>      width: 200px;</a:t>
            </a:r>
          </a:p>
          <a:p>
            <a:r>
              <a:rPr lang="en-IN" sz="1400" dirty="0"/>
              <a:t>      height: 150px;</a:t>
            </a:r>
          </a:p>
          <a:p>
            <a:r>
              <a:rPr lang="en-IN" sz="1400" dirty="0"/>
              <a:t>   }</a:t>
            </a:r>
          </a:p>
          <a:p>
            <a:r>
              <a:rPr lang="en-IN" sz="1400" dirty="0"/>
              <a:t>&lt;/style&gt;</a:t>
            </a:r>
          </a:p>
          <a:p>
            <a:r>
              <a:rPr lang="en-IN" sz="1400" dirty="0"/>
              <a:t>&lt;/head&gt;</a:t>
            </a:r>
          </a:p>
          <a:p>
            <a:endParaRPr lang="en-IN" dirty="0"/>
          </a:p>
        </p:txBody>
      </p:sp>
      <p:sp>
        <p:nvSpPr>
          <p:cNvPr id="13" name="TextBox 12">
            <a:extLst>
              <a:ext uri="{FF2B5EF4-FFF2-40B4-BE49-F238E27FC236}">
                <a16:creationId xmlns:a16="http://schemas.microsoft.com/office/drawing/2014/main" id="{14F1D33D-532F-2DB1-3D91-0D5AA01179C0}"/>
              </a:ext>
            </a:extLst>
          </p:cNvPr>
          <p:cNvSpPr txBox="1"/>
          <p:nvPr/>
        </p:nvSpPr>
        <p:spPr>
          <a:xfrm>
            <a:off x="8578075" y="1074069"/>
            <a:ext cx="3487545" cy="3416320"/>
          </a:xfrm>
          <a:prstGeom prst="rect">
            <a:avLst/>
          </a:prstGeom>
          <a:solidFill>
            <a:schemeClr val="accent6">
              <a:lumMod val="40000"/>
              <a:lumOff val="60000"/>
            </a:schemeClr>
          </a:solidFill>
        </p:spPr>
        <p:txBody>
          <a:bodyPr wrap="square">
            <a:spAutoFit/>
          </a:bodyPr>
          <a:lstStyle/>
          <a:p>
            <a:r>
              <a:rPr lang="en-IN" dirty="0"/>
              <a:t>&lt;body&gt;</a:t>
            </a:r>
          </a:p>
          <a:p>
            <a:r>
              <a:rPr lang="en-IN" dirty="0"/>
              <a:t>   &lt;div class="rounded-box"&gt;</a:t>
            </a:r>
          </a:p>
          <a:p>
            <a:r>
              <a:rPr lang="en-IN" dirty="0"/>
              <a:t>      This is a rounded corner box.</a:t>
            </a:r>
          </a:p>
          <a:p>
            <a:r>
              <a:rPr lang="en-IN" dirty="0"/>
              <a:t>   &lt;/div&gt;</a:t>
            </a:r>
          </a:p>
          <a:p>
            <a:r>
              <a:rPr lang="en-IN" dirty="0"/>
              <a:t>   &lt;div class="border-box"&gt;</a:t>
            </a:r>
          </a:p>
          <a:p>
            <a:r>
              <a:rPr lang="en-IN" dirty="0"/>
              <a:t>      This is a rounded corner box.</a:t>
            </a:r>
          </a:p>
          <a:p>
            <a:r>
              <a:rPr lang="en-IN" dirty="0"/>
              <a:t>   &lt;/div&gt;</a:t>
            </a:r>
          </a:p>
          <a:p>
            <a:r>
              <a:rPr lang="en-IN" dirty="0"/>
              <a:t>   &lt;div class="</a:t>
            </a:r>
            <a:r>
              <a:rPr lang="en-IN" dirty="0" err="1"/>
              <a:t>img</a:t>
            </a:r>
            <a:r>
              <a:rPr lang="en-IN" dirty="0"/>
              <a:t>-border-radius"&gt;</a:t>
            </a:r>
          </a:p>
          <a:p>
            <a:r>
              <a:rPr lang="en-IN" dirty="0"/>
              <a:t>      This is a rounded corner image.</a:t>
            </a:r>
          </a:p>
          <a:p>
            <a:r>
              <a:rPr lang="en-IN" dirty="0"/>
              <a:t>   &lt;/div&gt;</a:t>
            </a:r>
          </a:p>
          <a:p>
            <a:r>
              <a:rPr lang="en-IN" dirty="0"/>
              <a:t>&lt;/body&gt;</a:t>
            </a:r>
          </a:p>
          <a:p>
            <a:r>
              <a:rPr lang="en-IN" dirty="0"/>
              <a:t>&lt;/html&gt;</a:t>
            </a:r>
          </a:p>
        </p:txBody>
      </p:sp>
    </p:spTree>
    <p:extLst>
      <p:ext uri="{BB962C8B-B14F-4D97-AF65-F5344CB8AC3E}">
        <p14:creationId xmlns:p14="http://schemas.microsoft.com/office/powerpoint/2010/main" val="80961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6DBE-C52D-781C-1089-7A3F36D6F710}"/>
              </a:ext>
            </a:extLst>
          </p:cNvPr>
          <p:cNvSpPr>
            <a:spLocks noGrp="1"/>
          </p:cNvSpPr>
          <p:nvPr>
            <p:ph type="title"/>
          </p:nvPr>
        </p:nvSpPr>
        <p:spPr/>
        <p:txBody>
          <a:bodyPr/>
          <a:lstStyle/>
          <a:p>
            <a:r>
              <a:rPr lang="en-IN" b="0" i="0" dirty="0">
                <a:solidFill>
                  <a:srgbClr val="000000"/>
                </a:solidFill>
                <a:effectLst/>
                <a:latin typeface="var(--ff-lato)"/>
              </a:rPr>
              <a:t>CSS border-radius - Related Properties</a:t>
            </a:r>
            <a:br>
              <a:rPr lang="en-IN" b="0" i="0" dirty="0">
                <a:solidFill>
                  <a:srgbClr val="000000"/>
                </a:solidFill>
                <a:effectLst/>
                <a:latin typeface="var(--ff-lato)"/>
              </a:rPr>
            </a:br>
            <a:endParaRPr lang="en-IN" dirty="0"/>
          </a:p>
        </p:txBody>
      </p:sp>
      <p:graphicFrame>
        <p:nvGraphicFramePr>
          <p:cNvPr id="4" name="Content Placeholder 3">
            <a:extLst>
              <a:ext uri="{FF2B5EF4-FFF2-40B4-BE49-F238E27FC236}">
                <a16:creationId xmlns:a16="http://schemas.microsoft.com/office/drawing/2014/main" id="{7C9B026E-B9F6-CCD3-2586-F1D35D9ABB6E}"/>
              </a:ext>
            </a:extLst>
          </p:cNvPr>
          <p:cNvGraphicFramePr>
            <a:graphicFrameLocks noGrp="1"/>
          </p:cNvGraphicFramePr>
          <p:nvPr>
            <p:ph idx="1"/>
            <p:extLst>
              <p:ext uri="{D42A27DB-BD31-4B8C-83A1-F6EECF244321}">
                <p14:modId xmlns:p14="http://schemas.microsoft.com/office/powerpoint/2010/main" val="1317299837"/>
              </p:ext>
            </p:extLst>
          </p:nvPr>
        </p:nvGraphicFramePr>
        <p:xfrm>
          <a:off x="1349297" y="1079213"/>
          <a:ext cx="8118088" cy="5413662"/>
        </p:xfrm>
        <a:graphic>
          <a:graphicData uri="http://schemas.openxmlformats.org/drawingml/2006/table">
            <a:tbl>
              <a:tblPr>
                <a:tableStyleId>{616DA210-FB5B-4158-B5E0-FEB733F419BA}</a:tableStyleId>
              </a:tblPr>
              <a:tblGrid>
                <a:gridCol w="3128037">
                  <a:extLst>
                    <a:ext uri="{9D8B030D-6E8A-4147-A177-3AD203B41FA5}">
                      <a16:colId xmlns:a16="http://schemas.microsoft.com/office/drawing/2014/main" val="276305666"/>
                    </a:ext>
                  </a:extLst>
                </a:gridCol>
                <a:gridCol w="4990051">
                  <a:extLst>
                    <a:ext uri="{9D8B030D-6E8A-4147-A177-3AD203B41FA5}">
                      <a16:colId xmlns:a16="http://schemas.microsoft.com/office/drawing/2014/main" val="1829857195"/>
                    </a:ext>
                  </a:extLst>
                </a:gridCol>
              </a:tblGrid>
              <a:tr h="233405">
                <a:tc>
                  <a:txBody>
                    <a:bodyPr/>
                    <a:lstStyle/>
                    <a:p>
                      <a:pPr algn="just"/>
                      <a:r>
                        <a:rPr lang="en-IN" sz="1800" b="1" dirty="0">
                          <a:effectLst/>
                        </a:rPr>
                        <a:t>property</a:t>
                      </a:r>
                      <a:endParaRPr lang="en-IN" sz="1800" b="1" dirty="0">
                        <a:effectLst/>
                        <a:latin typeface="inherit"/>
                      </a:endParaRPr>
                    </a:p>
                  </a:txBody>
                  <a:tcPr marL="41679" marR="41679" marT="41679" marB="41679" anchor="ctr"/>
                </a:tc>
                <a:tc>
                  <a:txBody>
                    <a:bodyPr/>
                    <a:lstStyle/>
                    <a:p>
                      <a:pPr algn="just"/>
                      <a:r>
                        <a:rPr lang="en-IN" sz="1800" b="1">
                          <a:effectLst/>
                        </a:rPr>
                        <a:t>value</a:t>
                      </a:r>
                      <a:endParaRPr lang="en-IN" sz="1800" b="1">
                        <a:effectLst/>
                        <a:latin typeface="inherit"/>
                      </a:endParaRPr>
                    </a:p>
                  </a:txBody>
                  <a:tcPr marL="41679" marR="41679" marT="41679" marB="41679" anchor="ctr"/>
                </a:tc>
                <a:extLst>
                  <a:ext uri="{0D108BD9-81ED-4DB2-BD59-A6C34878D82A}">
                    <a16:rowId xmlns:a16="http://schemas.microsoft.com/office/drawing/2014/main" val="1530188758"/>
                  </a:ext>
                </a:extLst>
              </a:tr>
              <a:tr h="383451">
                <a:tc>
                  <a:txBody>
                    <a:bodyPr/>
                    <a:lstStyle/>
                    <a:p>
                      <a:pPr algn="just"/>
                      <a:r>
                        <a:rPr lang="en-IN" sz="1800" b="1" u="none" strike="noStrike" dirty="0">
                          <a:solidFill>
                            <a:srgbClr val="008000"/>
                          </a:solidFill>
                          <a:effectLst/>
                          <a:hlinkClick r:id="rId2"/>
                        </a:rPr>
                        <a:t>border-top-left-radius</a:t>
                      </a:r>
                      <a:endParaRPr lang="en-IN" sz="1800" dirty="0">
                        <a:effectLst/>
                      </a:endParaRPr>
                    </a:p>
                  </a:txBody>
                  <a:tcPr marL="41679" marR="41679" marT="41679" marB="41679" anchor="ctr"/>
                </a:tc>
                <a:tc>
                  <a:txBody>
                    <a:bodyPr/>
                    <a:lstStyle/>
                    <a:p>
                      <a:pPr algn="just"/>
                      <a:r>
                        <a:rPr lang="en-US" sz="1800">
                          <a:effectLst/>
                        </a:rPr>
                        <a:t>Sets the roundness of the top-left corner of an element's border.</a:t>
                      </a:r>
                    </a:p>
                  </a:txBody>
                  <a:tcPr marL="41679" marR="41679" marT="41679" marB="41679" anchor="ctr"/>
                </a:tc>
                <a:extLst>
                  <a:ext uri="{0D108BD9-81ED-4DB2-BD59-A6C34878D82A}">
                    <a16:rowId xmlns:a16="http://schemas.microsoft.com/office/drawing/2014/main" val="2050457213"/>
                  </a:ext>
                </a:extLst>
              </a:tr>
              <a:tr h="453857">
                <a:tc>
                  <a:txBody>
                    <a:bodyPr/>
                    <a:lstStyle/>
                    <a:p>
                      <a:pPr algn="just"/>
                      <a:r>
                        <a:rPr lang="en-IN" sz="1800" b="1" u="none" strike="noStrike" dirty="0">
                          <a:solidFill>
                            <a:srgbClr val="008000"/>
                          </a:solidFill>
                          <a:effectLst/>
                          <a:hlinkClick r:id="rId3"/>
                        </a:rPr>
                        <a:t>border-top-right-radius</a:t>
                      </a:r>
                      <a:endParaRPr lang="en-IN" sz="1800" dirty="0">
                        <a:effectLst/>
                      </a:endParaRPr>
                    </a:p>
                  </a:txBody>
                  <a:tcPr marL="41679" marR="41679" marT="41679" marB="41679" anchor="ctr"/>
                </a:tc>
                <a:tc>
                  <a:txBody>
                    <a:bodyPr/>
                    <a:lstStyle/>
                    <a:p>
                      <a:pPr algn="just"/>
                      <a:r>
                        <a:rPr lang="en-US" sz="1800" dirty="0">
                          <a:effectLst/>
                        </a:rPr>
                        <a:t>Sets the roundness of the top-right corner of an element's border.</a:t>
                      </a:r>
                    </a:p>
                  </a:txBody>
                  <a:tcPr marL="41679" marR="41679" marT="41679" marB="41679" anchor="ctr"/>
                </a:tc>
                <a:extLst>
                  <a:ext uri="{0D108BD9-81ED-4DB2-BD59-A6C34878D82A}">
                    <a16:rowId xmlns:a16="http://schemas.microsoft.com/office/drawing/2014/main" val="2356115212"/>
                  </a:ext>
                </a:extLst>
              </a:tr>
              <a:tr h="533497">
                <a:tc>
                  <a:txBody>
                    <a:bodyPr/>
                    <a:lstStyle/>
                    <a:p>
                      <a:pPr algn="just"/>
                      <a:r>
                        <a:rPr lang="en-IN" sz="1800" b="1" u="none" strike="noStrike">
                          <a:solidFill>
                            <a:srgbClr val="008000"/>
                          </a:solidFill>
                          <a:effectLst/>
                          <a:hlinkClick r:id="rId4"/>
                        </a:rPr>
                        <a:t>border-bottom-right-radius</a:t>
                      </a:r>
                      <a:endParaRPr lang="en-IN" sz="1800">
                        <a:effectLst/>
                      </a:endParaRPr>
                    </a:p>
                  </a:txBody>
                  <a:tcPr marL="41679" marR="41679" marT="41679" marB="41679" anchor="ctr"/>
                </a:tc>
                <a:tc>
                  <a:txBody>
                    <a:bodyPr/>
                    <a:lstStyle/>
                    <a:p>
                      <a:pPr algn="just"/>
                      <a:r>
                        <a:rPr lang="en-US" sz="1800" dirty="0">
                          <a:effectLst/>
                        </a:rPr>
                        <a:t>Sets the roundness of the bottom-right corner of an element's border.</a:t>
                      </a:r>
                    </a:p>
                  </a:txBody>
                  <a:tcPr marL="41679" marR="41679" marT="41679" marB="41679" anchor="ctr"/>
                </a:tc>
                <a:extLst>
                  <a:ext uri="{0D108BD9-81ED-4DB2-BD59-A6C34878D82A}">
                    <a16:rowId xmlns:a16="http://schemas.microsoft.com/office/drawing/2014/main" val="3746863834"/>
                  </a:ext>
                </a:extLst>
              </a:tr>
              <a:tr h="533497">
                <a:tc>
                  <a:txBody>
                    <a:bodyPr/>
                    <a:lstStyle/>
                    <a:p>
                      <a:pPr algn="just"/>
                      <a:r>
                        <a:rPr lang="en-IN" sz="1800" b="1" u="none" strike="noStrike">
                          <a:solidFill>
                            <a:srgbClr val="008000"/>
                          </a:solidFill>
                          <a:effectLst/>
                          <a:hlinkClick r:id="rId5"/>
                        </a:rPr>
                        <a:t>border-bottom-left-radius</a:t>
                      </a:r>
                      <a:endParaRPr lang="en-IN" sz="1800">
                        <a:effectLst/>
                      </a:endParaRPr>
                    </a:p>
                  </a:txBody>
                  <a:tcPr marL="41679" marR="41679" marT="41679" marB="41679" anchor="ctr"/>
                </a:tc>
                <a:tc>
                  <a:txBody>
                    <a:bodyPr/>
                    <a:lstStyle/>
                    <a:p>
                      <a:pPr algn="just"/>
                      <a:r>
                        <a:rPr lang="en-US" sz="1800" dirty="0">
                          <a:effectLst/>
                        </a:rPr>
                        <a:t>Sets the roundness of the bottom-left corner of an element's border.</a:t>
                      </a:r>
                    </a:p>
                  </a:txBody>
                  <a:tcPr marL="41679" marR="41679" marT="41679" marB="41679" anchor="ctr"/>
                </a:tc>
                <a:extLst>
                  <a:ext uri="{0D108BD9-81ED-4DB2-BD59-A6C34878D82A}">
                    <a16:rowId xmlns:a16="http://schemas.microsoft.com/office/drawing/2014/main" val="2205443928"/>
                  </a:ext>
                </a:extLst>
              </a:tr>
              <a:tr h="533497">
                <a:tc>
                  <a:txBody>
                    <a:bodyPr/>
                    <a:lstStyle/>
                    <a:p>
                      <a:pPr algn="just"/>
                      <a:r>
                        <a:rPr lang="en-IN" sz="1800" b="1" u="none" strike="noStrike">
                          <a:solidFill>
                            <a:srgbClr val="008000"/>
                          </a:solidFill>
                          <a:effectLst/>
                          <a:hlinkClick r:id="rId6"/>
                        </a:rPr>
                        <a:t>border-start-start-radius</a:t>
                      </a:r>
                      <a:endParaRPr lang="en-IN" sz="1800">
                        <a:effectLst/>
                      </a:endParaRPr>
                    </a:p>
                  </a:txBody>
                  <a:tcPr marL="41679" marR="41679" marT="41679" marB="41679" anchor="ctr"/>
                </a:tc>
                <a:tc>
                  <a:txBody>
                    <a:bodyPr/>
                    <a:lstStyle/>
                    <a:p>
                      <a:pPr algn="just"/>
                      <a:r>
                        <a:rPr lang="en-US" sz="1800" dirty="0">
                          <a:effectLst/>
                        </a:rPr>
                        <a:t>Sets the roundness of the block-start and inline-start corner of an element's border.</a:t>
                      </a:r>
                    </a:p>
                  </a:txBody>
                  <a:tcPr marL="41679" marR="41679" marT="41679" marB="41679" anchor="ctr"/>
                </a:tc>
                <a:extLst>
                  <a:ext uri="{0D108BD9-81ED-4DB2-BD59-A6C34878D82A}">
                    <a16:rowId xmlns:a16="http://schemas.microsoft.com/office/drawing/2014/main" val="1054378017"/>
                  </a:ext>
                </a:extLst>
              </a:tr>
              <a:tr h="533497">
                <a:tc>
                  <a:txBody>
                    <a:bodyPr/>
                    <a:lstStyle/>
                    <a:p>
                      <a:pPr algn="just"/>
                      <a:r>
                        <a:rPr lang="en-IN" sz="1800" b="1" u="none" strike="noStrike">
                          <a:solidFill>
                            <a:srgbClr val="008000"/>
                          </a:solidFill>
                          <a:effectLst/>
                          <a:hlinkClick r:id="rId7"/>
                        </a:rPr>
                        <a:t>border-start-end-radius</a:t>
                      </a:r>
                      <a:endParaRPr lang="en-IN" sz="1800">
                        <a:effectLst/>
                      </a:endParaRPr>
                    </a:p>
                  </a:txBody>
                  <a:tcPr marL="41679" marR="41679" marT="41679" marB="41679" anchor="ctr"/>
                </a:tc>
                <a:tc>
                  <a:txBody>
                    <a:bodyPr/>
                    <a:lstStyle/>
                    <a:p>
                      <a:pPr algn="just"/>
                      <a:r>
                        <a:rPr lang="en-US" sz="1800" dirty="0">
                          <a:effectLst/>
                        </a:rPr>
                        <a:t>Sets the roundness of the block-start and inline-end corner of an element's border.</a:t>
                      </a:r>
                    </a:p>
                  </a:txBody>
                  <a:tcPr marL="41679" marR="41679" marT="41679" marB="41679" anchor="ctr"/>
                </a:tc>
                <a:extLst>
                  <a:ext uri="{0D108BD9-81ED-4DB2-BD59-A6C34878D82A}">
                    <a16:rowId xmlns:a16="http://schemas.microsoft.com/office/drawing/2014/main" val="1017028623"/>
                  </a:ext>
                </a:extLst>
              </a:tr>
              <a:tr h="533497">
                <a:tc>
                  <a:txBody>
                    <a:bodyPr/>
                    <a:lstStyle/>
                    <a:p>
                      <a:pPr algn="just"/>
                      <a:r>
                        <a:rPr lang="en-IN" sz="1800" b="1" u="none" strike="noStrike">
                          <a:solidFill>
                            <a:srgbClr val="008000"/>
                          </a:solidFill>
                          <a:effectLst/>
                          <a:hlinkClick r:id="rId8"/>
                        </a:rPr>
                        <a:t>border-end-start-radius</a:t>
                      </a:r>
                      <a:endParaRPr lang="en-IN" sz="1800">
                        <a:effectLst/>
                      </a:endParaRPr>
                    </a:p>
                  </a:txBody>
                  <a:tcPr marL="41679" marR="41679" marT="41679" marB="41679" anchor="ctr"/>
                </a:tc>
                <a:tc>
                  <a:txBody>
                    <a:bodyPr/>
                    <a:lstStyle/>
                    <a:p>
                      <a:pPr algn="just"/>
                      <a:r>
                        <a:rPr lang="en-US" sz="1800" dirty="0">
                          <a:effectLst/>
                        </a:rPr>
                        <a:t>Sets the roundness of the block-end and inline-start corner of an element's border.</a:t>
                      </a:r>
                    </a:p>
                  </a:txBody>
                  <a:tcPr marL="41679" marR="41679" marT="41679" marB="41679" anchor="ctr"/>
                </a:tc>
                <a:extLst>
                  <a:ext uri="{0D108BD9-81ED-4DB2-BD59-A6C34878D82A}">
                    <a16:rowId xmlns:a16="http://schemas.microsoft.com/office/drawing/2014/main" val="1824916923"/>
                  </a:ext>
                </a:extLst>
              </a:tr>
              <a:tr h="533497">
                <a:tc>
                  <a:txBody>
                    <a:bodyPr/>
                    <a:lstStyle/>
                    <a:p>
                      <a:pPr algn="just"/>
                      <a:r>
                        <a:rPr lang="en-IN" sz="1800" b="1" u="none" strike="noStrike">
                          <a:solidFill>
                            <a:srgbClr val="008000"/>
                          </a:solidFill>
                          <a:effectLst/>
                          <a:hlinkClick r:id="rId9"/>
                        </a:rPr>
                        <a:t>border-end-end-radius</a:t>
                      </a:r>
                      <a:endParaRPr lang="en-IN" sz="1800">
                        <a:effectLst/>
                      </a:endParaRPr>
                    </a:p>
                  </a:txBody>
                  <a:tcPr marL="41679" marR="41679" marT="41679" marB="41679" anchor="ctr"/>
                </a:tc>
                <a:tc>
                  <a:txBody>
                    <a:bodyPr/>
                    <a:lstStyle/>
                    <a:p>
                      <a:pPr algn="just"/>
                      <a:r>
                        <a:rPr lang="en-US" sz="1800" dirty="0">
                          <a:effectLst/>
                        </a:rPr>
                        <a:t>Sets the roundness of the block-end and inline-end corner of an element's border.</a:t>
                      </a:r>
                    </a:p>
                  </a:txBody>
                  <a:tcPr marL="41679" marR="41679" marT="41679" marB="41679" anchor="ctr"/>
                </a:tc>
                <a:extLst>
                  <a:ext uri="{0D108BD9-81ED-4DB2-BD59-A6C34878D82A}">
                    <a16:rowId xmlns:a16="http://schemas.microsoft.com/office/drawing/2014/main" val="2391620784"/>
                  </a:ext>
                </a:extLst>
              </a:tr>
            </a:tbl>
          </a:graphicData>
        </a:graphic>
      </p:graphicFrame>
    </p:spTree>
    <p:extLst>
      <p:ext uri="{BB962C8B-B14F-4D97-AF65-F5344CB8AC3E}">
        <p14:creationId xmlns:p14="http://schemas.microsoft.com/office/powerpoint/2010/main" val="218351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2139-6728-AC19-7683-72C95A0BF21D}"/>
              </a:ext>
            </a:extLst>
          </p:cNvPr>
          <p:cNvSpPr>
            <a:spLocks noGrp="1"/>
          </p:cNvSpPr>
          <p:nvPr>
            <p:ph type="title"/>
          </p:nvPr>
        </p:nvSpPr>
        <p:spPr>
          <a:xfrm>
            <a:off x="838200" y="365126"/>
            <a:ext cx="10515600" cy="504670"/>
          </a:xfrm>
        </p:spPr>
        <p:txBody>
          <a:bodyP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CSS Multiple Backgrounds - Using background-image property</a:t>
            </a:r>
            <a:br>
              <a:rPr lang="en-US" sz="3200" b="0" i="0" dirty="0">
                <a:solidFill>
                  <a:srgbClr val="000000"/>
                </a:solidFill>
                <a:effectLst/>
                <a:latin typeface="var(--ff-lato)"/>
              </a:rPr>
            </a:br>
            <a:endParaRPr lang="en-IN" sz="3200" dirty="0"/>
          </a:p>
        </p:txBody>
      </p:sp>
      <p:sp>
        <p:nvSpPr>
          <p:cNvPr id="3" name="Content Placeholder 2">
            <a:extLst>
              <a:ext uri="{FF2B5EF4-FFF2-40B4-BE49-F238E27FC236}">
                <a16:creationId xmlns:a16="http://schemas.microsoft.com/office/drawing/2014/main" id="{81D4BC88-93B0-B053-D9F1-5270EFB7C628}"/>
              </a:ext>
            </a:extLst>
          </p:cNvPr>
          <p:cNvSpPr>
            <a:spLocks noGrp="1"/>
          </p:cNvSpPr>
          <p:nvPr>
            <p:ph idx="1"/>
          </p:nvPr>
        </p:nvSpPr>
        <p:spPr>
          <a:xfrm>
            <a:off x="929268" y="777411"/>
            <a:ext cx="10515600" cy="4351338"/>
          </a:xfrm>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adding two background images using </a:t>
            </a:r>
            <a:r>
              <a:rPr lang="en-US" b="1" i="0" u="none" strike="noStrike" dirty="0">
                <a:solidFill>
                  <a:srgbClr val="008000"/>
                </a:solidFill>
                <a:effectLst/>
                <a:latin typeface="Times New Roman" panose="02020603050405020304" pitchFamily="18" charset="0"/>
                <a:cs typeface="Times New Roman" panose="02020603050405020304" pitchFamily="18" charset="0"/>
              </a:rPr>
              <a:t>background-image</a:t>
            </a:r>
            <a:r>
              <a:rPr lang="en-US" b="0" i="0" dirty="0">
                <a:solidFill>
                  <a:srgbClr val="000000"/>
                </a:solidFill>
                <a:effectLst/>
                <a:latin typeface="Times New Roman" panose="02020603050405020304" pitchFamily="18" charset="0"/>
                <a:cs typeface="Times New Roman" panose="02020603050405020304" pitchFamily="18" charset="0"/>
              </a:rPr>
              <a:t> property, where the first image is stacked on top and the second is behind it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58693B-186E-7D2B-5621-D1D2CA7563B8}"/>
              </a:ext>
            </a:extLst>
          </p:cNvPr>
          <p:cNvSpPr txBox="1"/>
          <p:nvPr/>
        </p:nvSpPr>
        <p:spPr>
          <a:xfrm>
            <a:off x="838200" y="1696295"/>
            <a:ext cx="10424531" cy="4862870"/>
          </a:xfrm>
          <a:prstGeom prst="rect">
            <a:avLst/>
          </a:prstGeom>
          <a:noFill/>
        </p:spPr>
        <p:txBody>
          <a:bodyPr wrap="square">
            <a:spAutoFit/>
          </a:bodyPr>
          <a:lstStyle/>
          <a:p>
            <a:r>
              <a:rPr lang="en-US" sz="1600" dirty="0"/>
              <a:t>&lt;html&gt;</a:t>
            </a:r>
          </a:p>
          <a:p>
            <a:r>
              <a:rPr lang="en-US" sz="1600" dirty="0"/>
              <a:t>&lt;head&gt;</a:t>
            </a:r>
          </a:p>
          <a:p>
            <a:r>
              <a:rPr lang="en-US" sz="1600" dirty="0"/>
              <a:t>&lt;style&gt;</a:t>
            </a:r>
          </a:p>
          <a:p>
            <a:r>
              <a:rPr lang="en-US" sz="1600" dirty="0"/>
              <a:t>   .</a:t>
            </a:r>
            <a:r>
              <a:rPr lang="en-US" sz="1600" dirty="0" err="1"/>
              <a:t>multibackgrounds</a:t>
            </a:r>
            <a:r>
              <a:rPr lang="en-US" sz="1600" dirty="0"/>
              <a:t> {</a:t>
            </a:r>
          </a:p>
          <a:p>
            <a:r>
              <a:rPr lang="en-US" sz="1600" dirty="0"/>
              <a:t>      background-image: </a:t>
            </a:r>
            <a:r>
              <a:rPr lang="en-US" sz="1600" dirty="0" err="1"/>
              <a:t>url</a:t>
            </a:r>
            <a:r>
              <a:rPr lang="en-US" sz="1600" dirty="0"/>
              <a:t>(images/logo.png), </a:t>
            </a:r>
            <a:r>
              <a:rPr lang="en-US" sz="1600" dirty="0" err="1"/>
              <a:t>url</a:t>
            </a:r>
            <a:r>
              <a:rPr lang="en-US" sz="1600" dirty="0"/>
              <a:t>(images/see.jpg);</a:t>
            </a:r>
          </a:p>
          <a:p>
            <a:r>
              <a:rPr lang="en-US" sz="1600" dirty="0"/>
              <a:t>      background-position: left top, right top;</a:t>
            </a:r>
          </a:p>
          <a:p>
            <a:r>
              <a:rPr lang="en-US" sz="1600" dirty="0"/>
              <a:t>      background-repeat: no-repeat, repeat;</a:t>
            </a:r>
          </a:p>
          <a:p>
            <a:r>
              <a:rPr lang="en-US" sz="1600" dirty="0"/>
              <a:t>      padding: 70px;</a:t>
            </a:r>
          </a:p>
          <a:p>
            <a:r>
              <a:rPr lang="en-US" sz="1600" dirty="0"/>
              <a:t>   }</a:t>
            </a:r>
          </a:p>
          <a:p>
            <a:r>
              <a:rPr lang="en-US" sz="1600" dirty="0"/>
              <a:t>&lt;/style&gt;</a:t>
            </a:r>
          </a:p>
          <a:p>
            <a:r>
              <a:rPr lang="en-US" sz="1600" dirty="0"/>
              <a:t>&lt;/head&gt;</a:t>
            </a:r>
          </a:p>
          <a:p>
            <a:r>
              <a:rPr lang="en-US" sz="1600" dirty="0"/>
              <a:t>&lt;body&gt;</a:t>
            </a:r>
          </a:p>
          <a:p>
            <a:r>
              <a:rPr lang="en-US" sz="1600" dirty="0"/>
              <a:t>   &lt;div class="</a:t>
            </a:r>
            <a:r>
              <a:rPr lang="en-US" sz="1600" dirty="0" err="1"/>
              <a:t>multibackgrounds</a:t>
            </a:r>
            <a:r>
              <a:rPr lang="en-US" sz="1600" dirty="0"/>
              <a:t>"&gt;</a:t>
            </a:r>
          </a:p>
          <a:p>
            <a:r>
              <a:rPr lang="en-US" sz="1600" dirty="0"/>
              <a:t>      &lt;p&gt;Lorem Ipsum is simply dummy text of the printing and typesetting industry. Lorem Ipsum has been the industry's standard dummy text ever since the 1500s, when an unknown printer took a galley of type and scrambled it to make a type specimen book.&lt;/p&gt;</a:t>
            </a:r>
          </a:p>
          <a:p>
            <a:r>
              <a:rPr lang="en-US" sz="1600" dirty="0"/>
              <a:t>   &lt;/div&gt;</a:t>
            </a:r>
          </a:p>
          <a:p>
            <a:r>
              <a:rPr lang="en-US" sz="1600" dirty="0"/>
              <a:t>&lt;/body&gt;</a:t>
            </a:r>
          </a:p>
          <a:p>
            <a:r>
              <a:rPr lang="en-US" sz="1600" dirty="0"/>
              <a:t>&lt;/html&gt;</a:t>
            </a:r>
            <a:endParaRPr lang="en-IN" dirty="0"/>
          </a:p>
        </p:txBody>
      </p:sp>
    </p:spTree>
    <p:extLst>
      <p:ext uri="{BB962C8B-B14F-4D97-AF65-F5344CB8AC3E}">
        <p14:creationId xmlns:p14="http://schemas.microsoft.com/office/powerpoint/2010/main" val="25137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D328-DAAF-6A07-7779-1FDE3EEFFAF1}"/>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cursor Property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96F3840-FDFB-0249-787D-E2996BEF4615}"/>
              </a:ext>
            </a:extLst>
          </p:cNvPr>
          <p:cNvSpPr>
            <a:spLocks noGrp="1"/>
          </p:cNvSpPr>
          <p:nvPr>
            <p:ph idx="1"/>
          </p:nvPr>
        </p:nvSpPr>
        <p:spPr>
          <a:xfrm>
            <a:off x="838200" y="1170878"/>
            <a:ext cx="10515600" cy="5006085"/>
          </a:xfrm>
        </p:spPr>
        <p:txBody>
          <a:bodyPr>
            <a:normAutofit fontScale="92500" lnSpcReduction="10000"/>
          </a:bodyPr>
          <a:lstStyle/>
          <a:p>
            <a:r>
              <a:rPr lang="en-IN" sz="1200" b="0" i="0" dirty="0">
                <a:solidFill>
                  <a:srgbClr val="A52A2A"/>
                </a:solidFill>
                <a:effectLst/>
                <a:latin typeface="Consolas" panose="020B0609020204030204" pitchFamily="49" charset="0"/>
              </a:rPr>
              <a:t>.alias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alias</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.all-scroll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all-scroll</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.auto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auto</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.cell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cell</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.col-resize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col-resize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.context-menu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context-menu</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.copy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copy</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.crosshair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crosshair</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.default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default</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.e-resize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e-resize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ew</a:t>
            </a:r>
            <a:r>
              <a:rPr lang="en-IN" sz="1200" b="0" i="0" dirty="0">
                <a:solidFill>
                  <a:srgbClr val="A52A2A"/>
                </a:solidFill>
                <a:effectLst/>
                <a:latin typeface="Consolas" panose="020B0609020204030204" pitchFamily="49" charset="0"/>
              </a:rPr>
              <a:t>-resize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ew</a:t>
            </a:r>
            <a:r>
              <a:rPr lang="en-IN" sz="1200" b="0" i="0" dirty="0">
                <a:solidFill>
                  <a:srgbClr val="0000CD"/>
                </a:solidFill>
                <a:effectLst/>
                <a:latin typeface="Consolas" panose="020B0609020204030204" pitchFamily="49" charset="0"/>
              </a:rPr>
              <a:t>-resize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.grab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grab</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.grabbing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grabbing</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.help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help</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.move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move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.ne-resize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ne-resize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nesw</a:t>
            </a:r>
            <a:r>
              <a:rPr lang="en-IN" sz="1200" b="0" i="0" dirty="0">
                <a:solidFill>
                  <a:srgbClr val="A52A2A"/>
                </a:solidFill>
                <a:effectLst/>
                <a:latin typeface="Consolas" panose="020B0609020204030204" pitchFamily="49" charset="0"/>
              </a:rPr>
              <a:t>-resize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nesw</a:t>
            </a:r>
            <a:r>
              <a:rPr lang="en-IN" sz="1200" b="0" i="0" dirty="0">
                <a:solidFill>
                  <a:srgbClr val="0000CD"/>
                </a:solidFill>
                <a:effectLst/>
                <a:latin typeface="Consolas" panose="020B0609020204030204" pitchFamily="49" charset="0"/>
              </a:rPr>
              <a:t>-resize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.ns-resize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ns-resize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nw</a:t>
            </a:r>
            <a:r>
              <a:rPr lang="en-IN" sz="1200" b="0" i="0" dirty="0">
                <a:solidFill>
                  <a:srgbClr val="A52A2A"/>
                </a:solidFill>
                <a:effectLst/>
                <a:latin typeface="Consolas" panose="020B0609020204030204" pitchFamily="49" charset="0"/>
              </a:rPr>
              <a:t>-resize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nw</a:t>
            </a:r>
            <a:r>
              <a:rPr lang="en-IN" sz="1200" b="0" i="0" dirty="0">
                <a:solidFill>
                  <a:srgbClr val="0000CD"/>
                </a:solidFill>
                <a:effectLst/>
                <a:latin typeface="Consolas" panose="020B0609020204030204" pitchFamily="49" charset="0"/>
              </a:rPr>
              <a:t>-resize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nwse</a:t>
            </a:r>
            <a:r>
              <a:rPr lang="en-IN" sz="1200" b="0" i="0" dirty="0">
                <a:solidFill>
                  <a:srgbClr val="A52A2A"/>
                </a:solidFill>
                <a:effectLst/>
                <a:latin typeface="Consolas" panose="020B0609020204030204" pitchFamily="49" charset="0"/>
              </a:rPr>
              <a:t>-resize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nwse</a:t>
            </a:r>
            <a:r>
              <a:rPr lang="en-IN" sz="1200" b="0" i="0" dirty="0">
                <a:solidFill>
                  <a:srgbClr val="0000CD"/>
                </a:solidFill>
                <a:effectLst/>
                <a:latin typeface="Consolas" panose="020B0609020204030204" pitchFamily="49" charset="0"/>
              </a:rPr>
              <a:t>-resize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.no-drop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no-drop</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.none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none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.not-allowed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not-allowed</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.pointer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pointer</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.progress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progress</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.row-resize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row-resize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.s-resize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s-resize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.se-resize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se-resize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sw</a:t>
            </a:r>
            <a:r>
              <a:rPr lang="en-IN" sz="1200" b="0" i="0" dirty="0">
                <a:solidFill>
                  <a:srgbClr val="A52A2A"/>
                </a:solidFill>
                <a:effectLst/>
                <a:latin typeface="Consolas" panose="020B0609020204030204" pitchFamily="49" charset="0"/>
              </a:rPr>
              <a:t>-resize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sw</a:t>
            </a:r>
            <a:r>
              <a:rPr lang="en-IN" sz="1200" b="0" i="0" dirty="0">
                <a:solidFill>
                  <a:srgbClr val="0000CD"/>
                </a:solidFill>
                <a:effectLst/>
                <a:latin typeface="Consolas" panose="020B0609020204030204" pitchFamily="49" charset="0"/>
              </a:rPr>
              <a:t>-resize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.text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text</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a:t>
            </a:r>
            <a:r>
              <a:rPr lang="en-IN" sz="1200" b="0" i="0" dirty="0" err="1">
                <a:solidFill>
                  <a:srgbClr val="A52A2A"/>
                </a:solidFill>
                <a:effectLst/>
                <a:latin typeface="Consolas" panose="020B0609020204030204" pitchFamily="49" charset="0"/>
              </a:rPr>
              <a:t>url</a:t>
            </a:r>
            <a:r>
              <a:rPr lang="en-IN" sz="1200" b="0" i="0" dirty="0">
                <a:solidFill>
                  <a:srgbClr val="A52A2A"/>
                </a:solidFill>
                <a:effectLst/>
                <a:latin typeface="Consolas" panose="020B0609020204030204" pitchFamily="49" charset="0"/>
              </a:rPr>
              <a:t>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a:t>
            </a:r>
            <a:r>
              <a:rPr lang="en-IN" sz="1200" b="0" i="0" dirty="0" err="1">
                <a:solidFill>
                  <a:srgbClr val="0000CD"/>
                </a:solidFill>
                <a:effectLst/>
                <a:latin typeface="Consolas" panose="020B0609020204030204" pitchFamily="49" charset="0"/>
              </a:rPr>
              <a:t>url</a:t>
            </a:r>
            <a:r>
              <a:rPr lang="en-IN" sz="1200" b="0" i="0" dirty="0">
                <a:solidFill>
                  <a:srgbClr val="0000CD"/>
                </a:solidFill>
                <a:effectLst/>
                <a:latin typeface="Consolas" panose="020B0609020204030204" pitchFamily="49" charset="0"/>
              </a:rPr>
              <a:t>(</a:t>
            </a:r>
            <a:r>
              <a:rPr lang="en-IN" sz="1200" b="0" i="0" dirty="0" err="1">
                <a:solidFill>
                  <a:srgbClr val="0000CD"/>
                </a:solidFill>
                <a:effectLst/>
                <a:latin typeface="Consolas" panose="020B0609020204030204" pitchFamily="49" charset="0"/>
              </a:rPr>
              <a:t>myBall.cur</a:t>
            </a:r>
            <a:r>
              <a:rPr lang="en-IN" sz="1200" b="0" i="0" dirty="0">
                <a:solidFill>
                  <a:srgbClr val="0000CD"/>
                </a:solidFill>
                <a:effectLst/>
                <a:latin typeface="Consolas" panose="020B0609020204030204" pitchFamily="49" charset="0"/>
              </a:rPr>
              <a:t>),auto</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.w-resize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w-resize</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.wait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wait</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.zoom-in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zoom-in</a:t>
            </a:r>
            <a:r>
              <a:rPr lang="en-IN" sz="1200" b="0" i="0" dirty="0">
                <a:solidFill>
                  <a:srgbClr val="000000"/>
                </a:solidFill>
                <a:effectLst/>
                <a:latin typeface="Consolas" panose="020B0609020204030204" pitchFamily="49" charset="0"/>
              </a:rPr>
              <a:t>;}</a:t>
            </a:r>
            <a:br>
              <a:rPr lang="en-IN" sz="1200" dirty="0"/>
            </a:br>
            <a:r>
              <a:rPr lang="en-IN" sz="1200" b="0" i="0" dirty="0">
                <a:solidFill>
                  <a:srgbClr val="A52A2A"/>
                </a:solidFill>
                <a:effectLst/>
                <a:latin typeface="Consolas" panose="020B0609020204030204" pitchFamily="49" charset="0"/>
              </a:rPr>
              <a:t>.zoom-out </a:t>
            </a:r>
            <a:r>
              <a:rPr lang="en-IN" sz="1200" b="0" i="0" dirty="0">
                <a:solidFill>
                  <a:srgbClr val="000000"/>
                </a:solidFill>
                <a:effectLst/>
                <a:latin typeface="Consolas" panose="020B0609020204030204" pitchFamily="49" charset="0"/>
              </a:rPr>
              <a:t>{</a:t>
            </a:r>
            <a:r>
              <a:rPr lang="en-IN" sz="1200" b="0" i="0" dirty="0">
                <a:solidFill>
                  <a:srgbClr val="FF0000"/>
                </a:solidFill>
                <a:effectLst/>
                <a:latin typeface="Consolas" panose="020B0609020204030204" pitchFamily="49" charset="0"/>
              </a:rPr>
              <a:t>cursor</a:t>
            </a:r>
            <a:r>
              <a:rPr lang="en-IN" sz="1200" b="0" i="0" dirty="0">
                <a:solidFill>
                  <a:srgbClr val="000000"/>
                </a:solidFill>
                <a:effectLst/>
                <a:latin typeface="Consolas" panose="020B0609020204030204" pitchFamily="49" charset="0"/>
              </a:rPr>
              <a:t>:</a:t>
            </a:r>
            <a:r>
              <a:rPr lang="en-IN" sz="1200" b="0" i="0" dirty="0">
                <a:solidFill>
                  <a:srgbClr val="0000CD"/>
                </a:solidFill>
                <a:effectLst/>
                <a:latin typeface="Consolas" panose="020B0609020204030204" pitchFamily="49" charset="0"/>
              </a:rPr>
              <a:t> zoom-out</a:t>
            </a:r>
            <a:r>
              <a:rPr lang="en-IN" sz="1200" b="0" i="0" dirty="0">
                <a:solidFill>
                  <a:srgbClr val="000000"/>
                </a:solidFill>
                <a:effectLst/>
                <a:latin typeface="Consolas" panose="020B0609020204030204" pitchFamily="49" charset="0"/>
              </a:rPr>
              <a:t>;}</a:t>
            </a:r>
            <a:endParaRPr lang="en-IN" sz="1200" dirty="0"/>
          </a:p>
        </p:txBody>
      </p:sp>
    </p:spTree>
    <p:extLst>
      <p:ext uri="{BB962C8B-B14F-4D97-AF65-F5344CB8AC3E}">
        <p14:creationId xmlns:p14="http://schemas.microsoft.com/office/powerpoint/2010/main" val="311785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B82F-89D4-2543-132B-F0E6BB0DBFB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cubic-</a:t>
            </a:r>
            <a:r>
              <a:rPr lang="en-IN" b="0" i="0" dirty="0" err="1">
                <a:solidFill>
                  <a:srgbClr val="000000"/>
                </a:solidFill>
                <a:effectLst/>
                <a:latin typeface="Segoe UI" panose="020B0502040204020203" pitchFamily="34" charset="0"/>
              </a:rPr>
              <a:t>bezier</a:t>
            </a:r>
            <a:r>
              <a:rPr lang="en-IN" b="0" i="0" dirty="0">
                <a:solidFill>
                  <a:srgbClr val="000000"/>
                </a:solidFill>
                <a:effectLst/>
                <a:latin typeface="Segoe UI" panose="020B0502040204020203" pitchFamily="34" charset="0"/>
              </a:rPr>
              <a:t>() Function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93CD27-F0D2-FBA5-9856-A4FD25FE6F71}"/>
              </a:ext>
            </a:extLst>
          </p:cNvPr>
          <p:cNvSpPr>
            <a:spLocks noGrp="1"/>
          </p:cNvSpPr>
          <p:nvPr>
            <p:ph idx="1"/>
          </p:nvPr>
        </p:nvSpPr>
        <p:spPr>
          <a:xfrm>
            <a:off x="838200" y="1253331"/>
            <a:ext cx="10515600" cy="4351338"/>
          </a:xfrm>
        </p:spPr>
        <p:txBody>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cubic-</a:t>
            </a:r>
            <a:r>
              <a:rPr lang="en-US" sz="2000" b="0" i="0" dirty="0" err="1">
                <a:solidFill>
                  <a:srgbClr val="000000"/>
                </a:solidFill>
                <a:effectLst/>
                <a:latin typeface="Times New Roman" panose="02020603050405020304" pitchFamily="18" charset="0"/>
                <a:cs typeface="Times New Roman" panose="02020603050405020304" pitchFamily="18" charset="0"/>
              </a:rPr>
              <a:t>bezier</a:t>
            </a:r>
            <a:r>
              <a:rPr lang="en-US" sz="2000" b="0" i="0" dirty="0">
                <a:solidFill>
                  <a:srgbClr val="000000"/>
                </a:solidFill>
                <a:effectLst/>
                <a:latin typeface="Times New Roman" panose="02020603050405020304" pitchFamily="18" charset="0"/>
                <a:cs typeface="Times New Roman" panose="02020603050405020304" pitchFamily="18" charset="0"/>
              </a:rPr>
              <a:t>() function defines a Cubic Bezier curve.</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A Cubic Bezier curve is defined by four points P0, P1, P2, and P3. P0 and P3 are the start and the end of the curve and, in CSS these points are fixed as the coordinates are ratios. P0 is (0, 0) and represents the initial time and the initial state, P3 is (1, 1) and represents the final time and the final state.</a:t>
            </a:r>
          </a:p>
          <a:p>
            <a:endParaRPr lang="en-IN" dirty="0"/>
          </a:p>
        </p:txBody>
      </p:sp>
      <p:sp>
        <p:nvSpPr>
          <p:cNvPr id="5" name="TextBox 4">
            <a:extLst>
              <a:ext uri="{FF2B5EF4-FFF2-40B4-BE49-F238E27FC236}">
                <a16:creationId xmlns:a16="http://schemas.microsoft.com/office/drawing/2014/main" id="{09C2C2B5-3472-93D2-FC3C-618B5C509ECC}"/>
              </a:ext>
            </a:extLst>
          </p:cNvPr>
          <p:cNvSpPr txBox="1"/>
          <p:nvPr/>
        </p:nvSpPr>
        <p:spPr>
          <a:xfrm>
            <a:off x="691376" y="3612984"/>
            <a:ext cx="9411629" cy="2031325"/>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width 2s</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transition-timing-function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cubic-</a:t>
            </a:r>
            <a:r>
              <a:rPr lang="en-US" b="0" i="0" dirty="0" err="1">
                <a:solidFill>
                  <a:srgbClr val="0000CD"/>
                </a:solidFill>
                <a:effectLst/>
                <a:latin typeface="Consolas" panose="020B0609020204030204" pitchFamily="49" charset="0"/>
              </a:rPr>
              <a:t>bezier</a:t>
            </a:r>
            <a:r>
              <a:rPr lang="en-US" b="0" i="0" dirty="0">
                <a:solidFill>
                  <a:srgbClr val="0000CD"/>
                </a:solidFill>
                <a:effectLst/>
                <a:latin typeface="Consolas" panose="020B0609020204030204" pitchFamily="49" charset="0"/>
              </a:rPr>
              <a:t>(0.1, 0.7, 1.0, 0.1)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13820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3A08-A6CC-D021-6DE3-9BBDB19A7E7A}"/>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counter() Function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32E6FB-F65C-FB36-E4E6-746A430C5215}"/>
              </a:ext>
            </a:extLst>
          </p:cNvPr>
          <p:cNvSpPr>
            <a:spLocks noGrp="1"/>
          </p:cNvSpPr>
          <p:nvPr>
            <p:ph idx="1"/>
          </p:nvPr>
        </p:nvSpPr>
        <p:spPr>
          <a:xfrm>
            <a:off x="838200" y="1304693"/>
            <a:ext cx="10515600" cy="4872270"/>
          </a:xfrm>
        </p:spPr>
        <p:txBody>
          <a:bodyPr>
            <a:normAutofit/>
          </a:bodyPr>
          <a:lstStyle/>
          <a:p>
            <a:pPr algn="just"/>
            <a:r>
              <a:rPr lang="en-US" sz="1800" b="0" i="0" dirty="0">
                <a:solidFill>
                  <a:srgbClr val="000000"/>
                </a:solidFill>
                <a:effectLst/>
                <a:latin typeface="Verdana" panose="020B0604030504040204" pitchFamily="34" charset="0"/>
              </a:rPr>
              <a:t>Create a counter for the page (in the body selector). Increment the counter value for each &lt;h2&gt; element, and add the text "Section &lt;</a:t>
            </a:r>
            <a:r>
              <a:rPr lang="en-US" sz="1800" b="0" i="1" dirty="0">
                <a:solidFill>
                  <a:srgbClr val="000000"/>
                </a:solidFill>
                <a:effectLst/>
                <a:latin typeface="Verdana" panose="020B0604030504040204" pitchFamily="34" charset="0"/>
              </a:rPr>
              <a:t>value of the counter</a:t>
            </a:r>
            <a:r>
              <a:rPr lang="en-US" sz="1800" b="0" i="0" dirty="0">
                <a:solidFill>
                  <a:srgbClr val="000000"/>
                </a:solidFill>
                <a:effectLst/>
                <a:latin typeface="Verdana" panose="020B0604030504040204" pitchFamily="34" charset="0"/>
              </a:rPr>
              <a:t>&gt;:" before each &lt;h2&gt; element:</a:t>
            </a:r>
            <a:endParaRPr lang="en-IN" sz="1800" dirty="0"/>
          </a:p>
        </p:txBody>
      </p:sp>
      <p:sp>
        <p:nvSpPr>
          <p:cNvPr id="5" name="TextBox 4">
            <a:extLst>
              <a:ext uri="{FF2B5EF4-FFF2-40B4-BE49-F238E27FC236}">
                <a16:creationId xmlns:a16="http://schemas.microsoft.com/office/drawing/2014/main" id="{A8AC7B51-C4CD-3059-52A9-1228765014C8}"/>
              </a:ext>
            </a:extLst>
          </p:cNvPr>
          <p:cNvSpPr txBox="1"/>
          <p:nvPr/>
        </p:nvSpPr>
        <p:spPr>
          <a:xfrm>
            <a:off x="657922" y="2245558"/>
            <a:ext cx="8527894" cy="4247317"/>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body {</a:t>
            </a:r>
          </a:p>
          <a:p>
            <a:r>
              <a:rPr lang="en-IN" dirty="0"/>
              <a:t>  counter-reset: section;</a:t>
            </a:r>
          </a:p>
          <a:p>
            <a:r>
              <a:rPr lang="en-IN" dirty="0"/>
              <a:t>}</a:t>
            </a:r>
          </a:p>
          <a:p>
            <a:endParaRPr lang="en-IN" dirty="0"/>
          </a:p>
          <a:p>
            <a:r>
              <a:rPr lang="en-IN" dirty="0"/>
              <a:t>h2::before {</a:t>
            </a:r>
          </a:p>
          <a:p>
            <a:r>
              <a:rPr lang="en-IN" dirty="0"/>
              <a:t>  counter-increment: section;</a:t>
            </a:r>
          </a:p>
          <a:p>
            <a:r>
              <a:rPr lang="en-IN" dirty="0"/>
              <a:t>  content: "Section " counter(section, upper-roman) ": ";</a:t>
            </a:r>
          </a:p>
          <a:p>
            <a:r>
              <a:rPr lang="en-IN" dirty="0"/>
              <a:t>}</a:t>
            </a:r>
          </a:p>
          <a:p>
            <a:r>
              <a:rPr lang="en-IN" dirty="0"/>
              <a:t>&lt;/style&gt;</a:t>
            </a:r>
          </a:p>
          <a:p>
            <a:r>
              <a:rPr lang="en-IN" dirty="0"/>
              <a:t>&lt;/head&gt;</a:t>
            </a:r>
          </a:p>
          <a:p>
            <a:endParaRPr lang="en-IN" dirty="0"/>
          </a:p>
        </p:txBody>
      </p:sp>
      <p:sp>
        <p:nvSpPr>
          <p:cNvPr id="7" name="TextBox 6">
            <a:extLst>
              <a:ext uri="{FF2B5EF4-FFF2-40B4-BE49-F238E27FC236}">
                <a16:creationId xmlns:a16="http://schemas.microsoft.com/office/drawing/2014/main" id="{E0E61D51-90A0-9294-8513-EB9920279B3D}"/>
              </a:ext>
            </a:extLst>
          </p:cNvPr>
          <p:cNvSpPr txBox="1"/>
          <p:nvPr/>
        </p:nvSpPr>
        <p:spPr>
          <a:xfrm>
            <a:off x="7529862" y="2537783"/>
            <a:ext cx="4662138" cy="2585323"/>
          </a:xfrm>
          <a:prstGeom prst="rect">
            <a:avLst/>
          </a:prstGeom>
          <a:noFill/>
        </p:spPr>
        <p:txBody>
          <a:bodyPr wrap="square">
            <a:spAutoFit/>
          </a:bodyPr>
          <a:lstStyle/>
          <a:p>
            <a:r>
              <a:rPr lang="en-IN" dirty="0"/>
              <a:t>&lt;body&gt;</a:t>
            </a:r>
          </a:p>
          <a:p>
            <a:endParaRPr lang="en-IN" dirty="0"/>
          </a:p>
          <a:p>
            <a:r>
              <a:rPr lang="en-IN" dirty="0"/>
              <a:t>&lt;h1&gt;Using CSS Counters:&lt;/h1&gt;</a:t>
            </a:r>
          </a:p>
          <a:p>
            <a:r>
              <a:rPr lang="en-IN" dirty="0"/>
              <a:t>&lt;h2&gt;HTML Tutorial&lt;/h2&gt;</a:t>
            </a:r>
          </a:p>
          <a:p>
            <a:r>
              <a:rPr lang="en-IN" dirty="0"/>
              <a:t>&lt;h2&gt;CSS Tutorial&lt;/h2&gt;</a:t>
            </a:r>
          </a:p>
          <a:p>
            <a:r>
              <a:rPr lang="en-IN" dirty="0"/>
              <a:t>&lt;h2&gt;JavaScript Tutorial&lt;/h2&gt;</a:t>
            </a:r>
          </a:p>
          <a:p>
            <a:endParaRPr lang="en-IN" dirty="0"/>
          </a:p>
          <a:p>
            <a:r>
              <a:rPr lang="en-IN" dirty="0"/>
              <a:t>&lt;/body&gt;</a:t>
            </a:r>
          </a:p>
          <a:p>
            <a:r>
              <a:rPr lang="en-IN" dirty="0"/>
              <a:t>&lt;/html&gt;</a:t>
            </a:r>
          </a:p>
        </p:txBody>
      </p:sp>
    </p:spTree>
    <p:extLst>
      <p:ext uri="{BB962C8B-B14F-4D97-AF65-F5344CB8AC3E}">
        <p14:creationId xmlns:p14="http://schemas.microsoft.com/office/powerpoint/2010/main" val="91960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1672</Words>
  <Application>Microsoft Office PowerPoint</Application>
  <PresentationFormat>Widescreen</PresentationFormat>
  <Paragraphs>193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Consolas</vt:lpstr>
      <vt:lpstr>inherit</vt:lpstr>
      <vt:lpstr>Segoe UI</vt:lpstr>
      <vt:lpstr>Times New Roman</vt:lpstr>
      <vt:lpstr>var(--ff-lato)</vt:lpstr>
      <vt:lpstr>Verdana</vt:lpstr>
      <vt:lpstr>Office Theme</vt:lpstr>
      <vt:lpstr>CSS3 </vt:lpstr>
      <vt:lpstr>CSS3 - Rounded Corners </vt:lpstr>
      <vt:lpstr>The following diagram demonstrates the different border-radius corners for reference:</vt:lpstr>
      <vt:lpstr>PowerPoint Presentation</vt:lpstr>
      <vt:lpstr>CSS border-radius - Related Properties </vt:lpstr>
      <vt:lpstr>CSS Multiple Backgrounds - Using background-image property </vt:lpstr>
      <vt:lpstr>CSS cursor Property </vt:lpstr>
      <vt:lpstr>CSS cubic-bezier() Function </vt:lpstr>
      <vt:lpstr>CSS counter() Function </vt:lpstr>
      <vt:lpstr>CSS linear-gradient() Function </vt:lpstr>
      <vt:lpstr>CSS repeating-linear-gradient()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dc:title>
  <dc:creator>vishal choudhary</dc:creator>
  <cp:lastModifiedBy>vishal choudhary</cp:lastModifiedBy>
  <cp:revision>4</cp:revision>
  <dcterms:created xsi:type="dcterms:W3CDTF">2024-02-27T09:54:07Z</dcterms:created>
  <dcterms:modified xsi:type="dcterms:W3CDTF">2024-02-27T11:25:48Z</dcterms:modified>
</cp:coreProperties>
</file>