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6" d="100"/>
          <a:sy n="86" d="100"/>
        </p:scale>
        <p:origin x="7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AE97-19F2-3B86-9918-65DF5DA496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E482E68-DF3F-493B-51D3-D7591F50CA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52E06C-2DA6-BF64-B0B5-E17BB3E7737A}"/>
              </a:ext>
            </a:extLst>
          </p:cNvPr>
          <p:cNvSpPr>
            <a:spLocks noGrp="1"/>
          </p:cNvSpPr>
          <p:nvPr>
            <p:ph type="dt" sz="half" idx="10"/>
          </p:nvPr>
        </p:nvSpPr>
        <p:spPr/>
        <p:txBody>
          <a:bodyPr/>
          <a:lstStyle/>
          <a:p>
            <a:fld id="{9AB0557D-A266-41A4-9D6B-BC2BDC1DBBA9}" type="datetimeFigureOut">
              <a:rPr lang="en-IN" smtClean="0"/>
              <a:t>13-03-2024</a:t>
            </a:fld>
            <a:endParaRPr lang="en-IN"/>
          </a:p>
        </p:txBody>
      </p:sp>
      <p:sp>
        <p:nvSpPr>
          <p:cNvPr id="5" name="Footer Placeholder 4">
            <a:extLst>
              <a:ext uri="{FF2B5EF4-FFF2-40B4-BE49-F238E27FC236}">
                <a16:creationId xmlns:a16="http://schemas.microsoft.com/office/drawing/2014/main" id="{8DD71082-4DCA-CD22-3321-DA73700EAE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D85A64-E2C7-9A3C-08BE-DAAC53139873}"/>
              </a:ext>
            </a:extLst>
          </p:cNvPr>
          <p:cNvSpPr>
            <a:spLocks noGrp="1"/>
          </p:cNvSpPr>
          <p:nvPr>
            <p:ph type="sldNum" sz="quarter" idx="12"/>
          </p:nvPr>
        </p:nvSpPr>
        <p:spPr/>
        <p:txBody>
          <a:bodyPr/>
          <a:lstStyle/>
          <a:p>
            <a:fld id="{C11E07F7-DE8A-48B0-AC67-0F8DA0EC585C}" type="slidenum">
              <a:rPr lang="en-IN" smtClean="0"/>
              <a:t>‹#›</a:t>
            </a:fld>
            <a:endParaRPr lang="en-IN"/>
          </a:p>
        </p:txBody>
      </p:sp>
    </p:spTree>
    <p:extLst>
      <p:ext uri="{BB962C8B-B14F-4D97-AF65-F5344CB8AC3E}">
        <p14:creationId xmlns:p14="http://schemas.microsoft.com/office/powerpoint/2010/main" val="1972693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F451-3C63-2158-46CE-CA8342BFBBB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7E6FD4-4D9C-2A0D-6613-9925003B55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27FB27-4EAE-A72C-FDA7-1F78FD15F1A7}"/>
              </a:ext>
            </a:extLst>
          </p:cNvPr>
          <p:cNvSpPr>
            <a:spLocks noGrp="1"/>
          </p:cNvSpPr>
          <p:nvPr>
            <p:ph type="dt" sz="half" idx="10"/>
          </p:nvPr>
        </p:nvSpPr>
        <p:spPr/>
        <p:txBody>
          <a:bodyPr/>
          <a:lstStyle/>
          <a:p>
            <a:fld id="{9AB0557D-A266-41A4-9D6B-BC2BDC1DBBA9}" type="datetimeFigureOut">
              <a:rPr lang="en-IN" smtClean="0"/>
              <a:t>13-03-2024</a:t>
            </a:fld>
            <a:endParaRPr lang="en-IN"/>
          </a:p>
        </p:txBody>
      </p:sp>
      <p:sp>
        <p:nvSpPr>
          <p:cNvPr id="5" name="Footer Placeholder 4">
            <a:extLst>
              <a:ext uri="{FF2B5EF4-FFF2-40B4-BE49-F238E27FC236}">
                <a16:creationId xmlns:a16="http://schemas.microsoft.com/office/drawing/2014/main" id="{4B453AEF-48CE-7EA9-D8A8-01B0BC8FC6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B454A5-AF8E-6546-E8D1-1842B2D8D561}"/>
              </a:ext>
            </a:extLst>
          </p:cNvPr>
          <p:cNvSpPr>
            <a:spLocks noGrp="1"/>
          </p:cNvSpPr>
          <p:nvPr>
            <p:ph type="sldNum" sz="quarter" idx="12"/>
          </p:nvPr>
        </p:nvSpPr>
        <p:spPr/>
        <p:txBody>
          <a:bodyPr/>
          <a:lstStyle/>
          <a:p>
            <a:fld id="{C11E07F7-DE8A-48B0-AC67-0F8DA0EC585C}" type="slidenum">
              <a:rPr lang="en-IN" smtClean="0"/>
              <a:t>‹#›</a:t>
            </a:fld>
            <a:endParaRPr lang="en-IN"/>
          </a:p>
        </p:txBody>
      </p:sp>
    </p:spTree>
    <p:extLst>
      <p:ext uri="{BB962C8B-B14F-4D97-AF65-F5344CB8AC3E}">
        <p14:creationId xmlns:p14="http://schemas.microsoft.com/office/powerpoint/2010/main" val="1867604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C2E1D5-FC00-BD3A-95E8-654C2A4685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568FBD-E7D7-E7C1-18CD-B39587AA1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E19C97-636C-0C24-7FB1-A027D779E465}"/>
              </a:ext>
            </a:extLst>
          </p:cNvPr>
          <p:cNvSpPr>
            <a:spLocks noGrp="1"/>
          </p:cNvSpPr>
          <p:nvPr>
            <p:ph type="dt" sz="half" idx="10"/>
          </p:nvPr>
        </p:nvSpPr>
        <p:spPr/>
        <p:txBody>
          <a:bodyPr/>
          <a:lstStyle/>
          <a:p>
            <a:fld id="{9AB0557D-A266-41A4-9D6B-BC2BDC1DBBA9}" type="datetimeFigureOut">
              <a:rPr lang="en-IN" smtClean="0"/>
              <a:t>13-03-2024</a:t>
            </a:fld>
            <a:endParaRPr lang="en-IN"/>
          </a:p>
        </p:txBody>
      </p:sp>
      <p:sp>
        <p:nvSpPr>
          <p:cNvPr id="5" name="Footer Placeholder 4">
            <a:extLst>
              <a:ext uri="{FF2B5EF4-FFF2-40B4-BE49-F238E27FC236}">
                <a16:creationId xmlns:a16="http://schemas.microsoft.com/office/drawing/2014/main" id="{0E450CCF-D1C2-73FD-BF88-F5B30215F4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BAA61F-F6E0-FF4D-CD12-46D9E6402E33}"/>
              </a:ext>
            </a:extLst>
          </p:cNvPr>
          <p:cNvSpPr>
            <a:spLocks noGrp="1"/>
          </p:cNvSpPr>
          <p:nvPr>
            <p:ph type="sldNum" sz="quarter" idx="12"/>
          </p:nvPr>
        </p:nvSpPr>
        <p:spPr/>
        <p:txBody>
          <a:bodyPr/>
          <a:lstStyle/>
          <a:p>
            <a:fld id="{C11E07F7-DE8A-48B0-AC67-0F8DA0EC585C}" type="slidenum">
              <a:rPr lang="en-IN" smtClean="0"/>
              <a:t>‹#›</a:t>
            </a:fld>
            <a:endParaRPr lang="en-IN"/>
          </a:p>
        </p:txBody>
      </p:sp>
    </p:spTree>
    <p:extLst>
      <p:ext uri="{BB962C8B-B14F-4D97-AF65-F5344CB8AC3E}">
        <p14:creationId xmlns:p14="http://schemas.microsoft.com/office/powerpoint/2010/main" val="3740730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2E049-0BDC-6E8F-4AAF-376C6C8425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D7F219-BE57-0CBC-2E79-EEAD68229C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E4F368-38C3-37FC-2FAA-8EF2D5BF0B76}"/>
              </a:ext>
            </a:extLst>
          </p:cNvPr>
          <p:cNvSpPr>
            <a:spLocks noGrp="1"/>
          </p:cNvSpPr>
          <p:nvPr>
            <p:ph type="dt" sz="half" idx="10"/>
          </p:nvPr>
        </p:nvSpPr>
        <p:spPr/>
        <p:txBody>
          <a:bodyPr/>
          <a:lstStyle/>
          <a:p>
            <a:fld id="{9AB0557D-A266-41A4-9D6B-BC2BDC1DBBA9}" type="datetimeFigureOut">
              <a:rPr lang="en-IN" smtClean="0"/>
              <a:t>13-03-2024</a:t>
            </a:fld>
            <a:endParaRPr lang="en-IN"/>
          </a:p>
        </p:txBody>
      </p:sp>
      <p:sp>
        <p:nvSpPr>
          <p:cNvPr id="5" name="Footer Placeholder 4">
            <a:extLst>
              <a:ext uri="{FF2B5EF4-FFF2-40B4-BE49-F238E27FC236}">
                <a16:creationId xmlns:a16="http://schemas.microsoft.com/office/drawing/2014/main" id="{34DEDB8B-0F01-D2AB-8143-3B4C8F9BB9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143963-4B19-6359-4E63-248399479733}"/>
              </a:ext>
            </a:extLst>
          </p:cNvPr>
          <p:cNvSpPr>
            <a:spLocks noGrp="1"/>
          </p:cNvSpPr>
          <p:nvPr>
            <p:ph type="sldNum" sz="quarter" idx="12"/>
          </p:nvPr>
        </p:nvSpPr>
        <p:spPr/>
        <p:txBody>
          <a:bodyPr/>
          <a:lstStyle/>
          <a:p>
            <a:fld id="{C11E07F7-DE8A-48B0-AC67-0F8DA0EC585C}" type="slidenum">
              <a:rPr lang="en-IN" smtClean="0"/>
              <a:t>‹#›</a:t>
            </a:fld>
            <a:endParaRPr lang="en-IN"/>
          </a:p>
        </p:txBody>
      </p:sp>
    </p:spTree>
    <p:extLst>
      <p:ext uri="{BB962C8B-B14F-4D97-AF65-F5344CB8AC3E}">
        <p14:creationId xmlns:p14="http://schemas.microsoft.com/office/powerpoint/2010/main" val="2429882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8AC23-65F4-05D4-2796-3E200BFE8E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7F649E1-3764-A395-2642-4696B3DCFC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E31B88-C4C2-3457-8948-B68243D3B97C}"/>
              </a:ext>
            </a:extLst>
          </p:cNvPr>
          <p:cNvSpPr>
            <a:spLocks noGrp="1"/>
          </p:cNvSpPr>
          <p:nvPr>
            <p:ph type="dt" sz="half" idx="10"/>
          </p:nvPr>
        </p:nvSpPr>
        <p:spPr/>
        <p:txBody>
          <a:bodyPr/>
          <a:lstStyle/>
          <a:p>
            <a:fld id="{9AB0557D-A266-41A4-9D6B-BC2BDC1DBBA9}" type="datetimeFigureOut">
              <a:rPr lang="en-IN" smtClean="0"/>
              <a:t>13-03-2024</a:t>
            </a:fld>
            <a:endParaRPr lang="en-IN"/>
          </a:p>
        </p:txBody>
      </p:sp>
      <p:sp>
        <p:nvSpPr>
          <p:cNvPr id="5" name="Footer Placeholder 4">
            <a:extLst>
              <a:ext uri="{FF2B5EF4-FFF2-40B4-BE49-F238E27FC236}">
                <a16:creationId xmlns:a16="http://schemas.microsoft.com/office/drawing/2014/main" id="{68489A4F-C52E-1731-A1D9-7B315412EF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754814-3802-9389-CB79-32ECE8B17DE2}"/>
              </a:ext>
            </a:extLst>
          </p:cNvPr>
          <p:cNvSpPr>
            <a:spLocks noGrp="1"/>
          </p:cNvSpPr>
          <p:nvPr>
            <p:ph type="sldNum" sz="quarter" idx="12"/>
          </p:nvPr>
        </p:nvSpPr>
        <p:spPr/>
        <p:txBody>
          <a:bodyPr/>
          <a:lstStyle/>
          <a:p>
            <a:fld id="{C11E07F7-DE8A-48B0-AC67-0F8DA0EC585C}" type="slidenum">
              <a:rPr lang="en-IN" smtClean="0"/>
              <a:t>‹#›</a:t>
            </a:fld>
            <a:endParaRPr lang="en-IN"/>
          </a:p>
        </p:txBody>
      </p:sp>
    </p:spTree>
    <p:extLst>
      <p:ext uri="{BB962C8B-B14F-4D97-AF65-F5344CB8AC3E}">
        <p14:creationId xmlns:p14="http://schemas.microsoft.com/office/powerpoint/2010/main" val="284597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3943B-9A38-D7A6-A32F-91DB257F74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BBC417-EDCF-78F7-E75D-78DACD6117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86C6FF-0116-1DD9-CD12-D4FAC44BD0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4371BA-4D15-2AE3-31D9-B7F171CCA475}"/>
              </a:ext>
            </a:extLst>
          </p:cNvPr>
          <p:cNvSpPr>
            <a:spLocks noGrp="1"/>
          </p:cNvSpPr>
          <p:nvPr>
            <p:ph type="dt" sz="half" idx="10"/>
          </p:nvPr>
        </p:nvSpPr>
        <p:spPr/>
        <p:txBody>
          <a:bodyPr/>
          <a:lstStyle/>
          <a:p>
            <a:fld id="{9AB0557D-A266-41A4-9D6B-BC2BDC1DBBA9}" type="datetimeFigureOut">
              <a:rPr lang="en-IN" smtClean="0"/>
              <a:t>13-03-2024</a:t>
            </a:fld>
            <a:endParaRPr lang="en-IN"/>
          </a:p>
        </p:txBody>
      </p:sp>
      <p:sp>
        <p:nvSpPr>
          <p:cNvPr id="6" name="Footer Placeholder 5">
            <a:extLst>
              <a:ext uri="{FF2B5EF4-FFF2-40B4-BE49-F238E27FC236}">
                <a16:creationId xmlns:a16="http://schemas.microsoft.com/office/drawing/2014/main" id="{E0740947-E723-D332-9267-C63BC903F9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E1678D-B76F-A3BE-A28E-79F0F54D15D8}"/>
              </a:ext>
            </a:extLst>
          </p:cNvPr>
          <p:cNvSpPr>
            <a:spLocks noGrp="1"/>
          </p:cNvSpPr>
          <p:nvPr>
            <p:ph type="sldNum" sz="quarter" idx="12"/>
          </p:nvPr>
        </p:nvSpPr>
        <p:spPr/>
        <p:txBody>
          <a:bodyPr/>
          <a:lstStyle/>
          <a:p>
            <a:fld id="{C11E07F7-DE8A-48B0-AC67-0F8DA0EC585C}" type="slidenum">
              <a:rPr lang="en-IN" smtClean="0"/>
              <a:t>‹#›</a:t>
            </a:fld>
            <a:endParaRPr lang="en-IN"/>
          </a:p>
        </p:txBody>
      </p:sp>
    </p:spTree>
    <p:extLst>
      <p:ext uri="{BB962C8B-B14F-4D97-AF65-F5344CB8AC3E}">
        <p14:creationId xmlns:p14="http://schemas.microsoft.com/office/powerpoint/2010/main" val="721068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F623-3533-78A3-B6C9-DE1AAB25ED6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E80DAC-FD0B-4487-A24A-CB83DC52A6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47D147-BD4F-2BC5-DBA8-9D7CF83E4E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FD769A6-3982-D03C-889C-1F92DEDA3E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097C8F-54A5-8706-08AA-033C0969F9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867922-7B57-8D97-D1DB-613B3B6805E6}"/>
              </a:ext>
            </a:extLst>
          </p:cNvPr>
          <p:cNvSpPr>
            <a:spLocks noGrp="1"/>
          </p:cNvSpPr>
          <p:nvPr>
            <p:ph type="dt" sz="half" idx="10"/>
          </p:nvPr>
        </p:nvSpPr>
        <p:spPr/>
        <p:txBody>
          <a:bodyPr/>
          <a:lstStyle/>
          <a:p>
            <a:fld id="{9AB0557D-A266-41A4-9D6B-BC2BDC1DBBA9}" type="datetimeFigureOut">
              <a:rPr lang="en-IN" smtClean="0"/>
              <a:t>13-03-2024</a:t>
            </a:fld>
            <a:endParaRPr lang="en-IN"/>
          </a:p>
        </p:txBody>
      </p:sp>
      <p:sp>
        <p:nvSpPr>
          <p:cNvPr id="8" name="Footer Placeholder 7">
            <a:extLst>
              <a:ext uri="{FF2B5EF4-FFF2-40B4-BE49-F238E27FC236}">
                <a16:creationId xmlns:a16="http://schemas.microsoft.com/office/drawing/2014/main" id="{4D77ACA8-3410-3AFB-48CE-8E967515F2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3ECC73-4AB6-FFE5-42C3-59F134389509}"/>
              </a:ext>
            </a:extLst>
          </p:cNvPr>
          <p:cNvSpPr>
            <a:spLocks noGrp="1"/>
          </p:cNvSpPr>
          <p:nvPr>
            <p:ph type="sldNum" sz="quarter" idx="12"/>
          </p:nvPr>
        </p:nvSpPr>
        <p:spPr/>
        <p:txBody>
          <a:bodyPr/>
          <a:lstStyle/>
          <a:p>
            <a:fld id="{C11E07F7-DE8A-48B0-AC67-0F8DA0EC585C}" type="slidenum">
              <a:rPr lang="en-IN" smtClean="0"/>
              <a:t>‹#›</a:t>
            </a:fld>
            <a:endParaRPr lang="en-IN"/>
          </a:p>
        </p:txBody>
      </p:sp>
    </p:spTree>
    <p:extLst>
      <p:ext uri="{BB962C8B-B14F-4D97-AF65-F5344CB8AC3E}">
        <p14:creationId xmlns:p14="http://schemas.microsoft.com/office/powerpoint/2010/main" val="3840056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8C69F-F1C1-7EF5-00FB-C98890D446C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EF3F507-8666-9B58-C1B2-7D0553034E18}"/>
              </a:ext>
            </a:extLst>
          </p:cNvPr>
          <p:cNvSpPr>
            <a:spLocks noGrp="1"/>
          </p:cNvSpPr>
          <p:nvPr>
            <p:ph type="dt" sz="half" idx="10"/>
          </p:nvPr>
        </p:nvSpPr>
        <p:spPr/>
        <p:txBody>
          <a:bodyPr/>
          <a:lstStyle/>
          <a:p>
            <a:fld id="{9AB0557D-A266-41A4-9D6B-BC2BDC1DBBA9}" type="datetimeFigureOut">
              <a:rPr lang="en-IN" smtClean="0"/>
              <a:t>13-03-2024</a:t>
            </a:fld>
            <a:endParaRPr lang="en-IN"/>
          </a:p>
        </p:txBody>
      </p:sp>
      <p:sp>
        <p:nvSpPr>
          <p:cNvPr id="4" name="Footer Placeholder 3">
            <a:extLst>
              <a:ext uri="{FF2B5EF4-FFF2-40B4-BE49-F238E27FC236}">
                <a16:creationId xmlns:a16="http://schemas.microsoft.com/office/drawing/2014/main" id="{78095B4D-D97F-8226-9D7E-096C09D888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67CA72D-9AFB-5725-3658-E0679AC706ED}"/>
              </a:ext>
            </a:extLst>
          </p:cNvPr>
          <p:cNvSpPr>
            <a:spLocks noGrp="1"/>
          </p:cNvSpPr>
          <p:nvPr>
            <p:ph type="sldNum" sz="quarter" idx="12"/>
          </p:nvPr>
        </p:nvSpPr>
        <p:spPr/>
        <p:txBody>
          <a:bodyPr/>
          <a:lstStyle/>
          <a:p>
            <a:fld id="{C11E07F7-DE8A-48B0-AC67-0F8DA0EC585C}" type="slidenum">
              <a:rPr lang="en-IN" smtClean="0"/>
              <a:t>‹#›</a:t>
            </a:fld>
            <a:endParaRPr lang="en-IN"/>
          </a:p>
        </p:txBody>
      </p:sp>
    </p:spTree>
    <p:extLst>
      <p:ext uri="{BB962C8B-B14F-4D97-AF65-F5344CB8AC3E}">
        <p14:creationId xmlns:p14="http://schemas.microsoft.com/office/powerpoint/2010/main" val="771910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B58073-B736-FBAF-8D20-A38E3B90298A}"/>
              </a:ext>
            </a:extLst>
          </p:cNvPr>
          <p:cNvSpPr>
            <a:spLocks noGrp="1"/>
          </p:cNvSpPr>
          <p:nvPr>
            <p:ph type="dt" sz="half" idx="10"/>
          </p:nvPr>
        </p:nvSpPr>
        <p:spPr/>
        <p:txBody>
          <a:bodyPr/>
          <a:lstStyle/>
          <a:p>
            <a:fld id="{9AB0557D-A266-41A4-9D6B-BC2BDC1DBBA9}" type="datetimeFigureOut">
              <a:rPr lang="en-IN" smtClean="0"/>
              <a:t>13-03-2024</a:t>
            </a:fld>
            <a:endParaRPr lang="en-IN"/>
          </a:p>
        </p:txBody>
      </p:sp>
      <p:sp>
        <p:nvSpPr>
          <p:cNvPr id="3" name="Footer Placeholder 2">
            <a:extLst>
              <a:ext uri="{FF2B5EF4-FFF2-40B4-BE49-F238E27FC236}">
                <a16:creationId xmlns:a16="http://schemas.microsoft.com/office/drawing/2014/main" id="{97A75645-1FA5-EE35-1C3A-C1FD09802EA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9043FFB-56CF-E1BE-41CB-7C4F6A22D6E5}"/>
              </a:ext>
            </a:extLst>
          </p:cNvPr>
          <p:cNvSpPr>
            <a:spLocks noGrp="1"/>
          </p:cNvSpPr>
          <p:nvPr>
            <p:ph type="sldNum" sz="quarter" idx="12"/>
          </p:nvPr>
        </p:nvSpPr>
        <p:spPr/>
        <p:txBody>
          <a:bodyPr/>
          <a:lstStyle/>
          <a:p>
            <a:fld id="{C11E07F7-DE8A-48B0-AC67-0F8DA0EC585C}" type="slidenum">
              <a:rPr lang="en-IN" smtClean="0"/>
              <a:t>‹#›</a:t>
            </a:fld>
            <a:endParaRPr lang="en-IN"/>
          </a:p>
        </p:txBody>
      </p:sp>
    </p:spTree>
    <p:extLst>
      <p:ext uri="{BB962C8B-B14F-4D97-AF65-F5344CB8AC3E}">
        <p14:creationId xmlns:p14="http://schemas.microsoft.com/office/powerpoint/2010/main" val="246677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961E0-31F7-703F-278D-B73A50B044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B91DB6-E5D6-F933-8A83-1AEB4835DC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81571A-FD7A-223E-A263-937DC5941D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95CA1B-CC10-B007-7BD0-A6A8186D8BF5}"/>
              </a:ext>
            </a:extLst>
          </p:cNvPr>
          <p:cNvSpPr>
            <a:spLocks noGrp="1"/>
          </p:cNvSpPr>
          <p:nvPr>
            <p:ph type="dt" sz="half" idx="10"/>
          </p:nvPr>
        </p:nvSpPr>
        <p:spPr/>
        <p:txBody>
          <a:bodyPr/>
          <a:lstStyle/>
          <a:p>
            <a:fld id="{9AB0557D-A266-41A4-9D6B-BC2BDC1DBBA9}" type="datetimeFigureOut">
              <a:rPr lang="en-IN" smtClean="0"/>
              <a:t>13-03-2024</a:t>
            </a:fld>
            <a:endParaRPr lang="en-IN"/>
          </a:p>
        </p:txBody>
      </p:sp>
      <p:sp>
        <p:nvSpPr>
          <p:cNvPr id="6" name="Footer Placeholder 5">
            <a:extLst>
              <a:ext uri="{FF2B5EF4-FFF2-40B4-BE49-F238E27FC236}">
                <a16:creationId xmlns:a16="http://schemas.microsoft.com/office/drawing/2014/main" id="{D8E08FE6-1A21-1D6C-A8F1-665C1482C9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13D9AA-FFFC-B899-EF9E-D008ADF752A8}"/>
              </a:ext>
            </a:extLst>
          </p:cNvPr>
          <p:cNvSpPr>
            <a:spLocks noGrp="1"/>
          </p:cNvSpPr>
          <p:nvPr>
            <p:ph type="sldNum" sz="quarter" idx="12"/>
          </p:nvPr>
        </p:nvSpPr>
        <p:spPr/>
        <p:txBody>
          <a:bodyPr/>
          <a:lstStyle/>
          <a:p>
            <a:fld id="{C11E07F7-DE8A-48B0-AC67-0F8DA0EC585C}" type="slidenum">
              <a:rPr lang="en-IN" smtClean="0"/>
              <a:t>‹#›</a:t>
            </a:fld>
            <a:endParaRPr lang="en-IN"/>
          </a:p>
        </p:txBody>
      </p:sp>
    </p:spTree>
    <p:extLst>
      <p:ext uri="{BB962C8B-B14F-4D97-AF65-F5344CB8AC3E}">
        <p14:creationId xmlns:p14="http://schemas.microsoft.com/office/powerpoint/2010/main" val="3514769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E38C8-7805-1F65-091E-978A94F3C0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66894E-5A78-FBED-5B02-4E184D0012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C484AED-8D41-1489-2D67-9D045909DA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A6261A-A684-E99A-B9F2-2125A6669A80}"/>
              </a:ext>
            </a:extLst>
          </p:cNvPr>
          <p:cNvSpPr>
            <a:spLocks noGrp="1"/>
          </p:cNvSpPr>
          <p:nvPr>
            <p:ph type="dt" sz="half" idx="10"/>
          </p:nvPr>
        </p:nvSpPr>
        <p:spPr/>
        <p:txBody>
          <a:bodyPr/>
          <a:lstStyle/>
          <a:p>
            <a:fld id="{9AB0557D-A266-41A4-9D6B-BC2BDC1DBBA9}" type="datetimeFigureOut">
              <a:rPr lang="en-IN" smtClean="0"/>
              <a:t>13-03-2024</a:t>
            </a:fld>
            <a:endParaRPr lang="en-IN"/>
          </a:p>
        </p:txBody>
      </p:sp>
      <p:sp>
        <p:nvSpPr>
          <p:cNvPr id="6" name="Footer Placeholder 5">
            <a:extLst>
              <a:ext uri="{FF2B5EF4-FFF2-40B4-BE49-F238E27FC236}">
                <a16:creationId xmlns:a16="http://schemas.microsoft.com/office/drawing/2014/main" id="{60DB66D4-4B9C-AF6B-DD20-2FA208A712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7E86E5-1AAB-65B1-C06A-88556B94380C}"/>
              </a:ext>
            </a:extLst>
          </p:cNvPr>
          <p:cNvSpPr>
            <a:spLocks noGrp="1"/>
          </p:cNvSpPr>
          <p:nvPr>
            <p:ph type="sldNum" sz="quarter" idx="12"/>
          </p:nvPr>
        </p:nvSpPr>
        <p:spPr/>
        <p:txBody>
          <a:bodyPr/>
          <a:lstStyle/>
          <a:p>
            <a:fld id="{C11E07F7-DE8A-48B0-AC67-0F8DA0EC585C}" type="slidenum">
              <a:rPr lang="en-IN" smtClean="0"/>
              <a:t>‹#›</a:t>
            </a:fld>
            <a:endParaRPr lang="en-IN"/>
          </a:p>
        </p:txBody>
      </p:sp>
    </p:spTree>
    <p:extLst>
      <p:ext uri="{BB962C8B-B14F-4D97-AF65-F5344CB8AC3E}">
        <p14:creationId xmlns:p14="http://schemas.microsoft.com/office/powerpoint/2010/main" val="4185021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30C156-2D74-87A8-8C91-870CBEDCE2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F33BF9-A068-B3AE-38AB-876FAEB0FD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2B7E88-597D-B1DF-E113-C8D09C6A8C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B0557D-A266-41A4-9D6B-BC2BDC1DBBA9}" type="datetimeFigureOut">
              <a:rPr lang="en-IN" smtClean="0"/>
              <a:t>13-03-2024</a:t>
            </a:fld>
            <a:endParaRPr lang="en-IN"/>
          </a:p>
        </p:txBody>
      </p:sp>
      <p:sp>
        <p:nvSpPr>
          <p:cNvPr id="5" name="Footer Placeholder 4">
            <a:extLst>
              <a:ext uri="{FF2B5EF4-FFF2-40B4-BE49-F238E27FC236}">
                <a16:creationId xmlns:a16="http://schemas.microsoft.com/office/drawing/2014/main" id="{B8149D80-E6AA-80E0-5FB4-0B12B07A46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104FD2-6936-6C44-2CB7-F0D3B3A066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E07F7-DE8A-48B0-AC67-0F8DA0EC585C}" type="slidenum">
              <a:rPr lang="en-IN" smtClean="0"/>
              <a:t>‹#›</a:t>
            </a:fld>
            <a:endParaRPr lang="en-IN"/>
          </a:p>
        </p:txBody>
      </p:sp>
    </p:spTree>
    <p:extLst>
      <p:ext uri="{BB962C8B-B14F-4D97-AF65-F5344CB8AC3E}">
        <p14:creationId xmlns:p14="http://schemas.microsoft.com/office/powerpoint/2010/main" val="2200570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031F9-715C-AB65-D524-E52B2C2AB23D}"/>
              </a:ext>
            </a:extLst>
          </p:cNvPr>
          <p:cNvSpPr>
            <a:spLocks noGrp="1"/>
          </p:cNvSpPr>
          <p:nvPr>
            <p:ph type="ctrTitle"/>
          </p:nvPr>
        </p:nvSpPr>
        <p:spPr/>
        <p:txBody>
          <a:bodyPr>
            <a:normAutofit/>
          </a:bodyPr>
          <a:lstStyle/>
          <a:p>
            <a:r>
              <a:rPr lang="en-IN" dirty="0"/>
              <a:t>Fluid Layout in CSS</a:t>
            </a:r>
          </a:p>
        </p:txBody>
      </p:sp>
      <p:sp>
        <p:nvSpPr>
          <p:cNvPr id="3" name="Subtitle 2">
            <a:extLst>
              <a:ext uri="{FF2B5EF4-FFF2-40B4-BE49-F238E27FC236}">
                <a16:creationId xmlns:a16="http://schemas.microsoft.com/office/drawing/2014/main" id="{8F432837-1909-0B76-19DD-C35C5BD97C2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88413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D4E27-CB8A-AF9E-A91F-9E95AD7866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BAA8C35-04D1-1A03-8F3F-7893AAF03160}"/>
              </a:ext>
            </a:extLst>
          </p:cNvPr>
          <p:cNvSpPr>
            <a:spLocks noGrp="1"/>
          </p:cNvSpPr>
          <p:nvPr>
            <p:ph idx="1"/>
          </p:nvPr>
        </p:nvSpPr>
        <p:spPr/>
        <p:txBody>
          <a:bodyPr>
            <a:normAutofit fontScale="70000" lnSpcReduction="20000"/>
          </a:bodyPr>
          <a:lstStyle/>
          <a:p>
            <a:pPr algn="l"/>
            <a:r>
              <a:rPr lang="en-US" sz="1800" b="0" i="0" u="none" strike="noStrike" baseline="0" dirty="0">
                <a:latin typeface="BookAntiqua"/>
              </a:rPr>
              <a:t>The &lt;div class="content"&gt; element represents the website's main content area.</a:t>
            </a:r>
          </a:p>
          <a:p>
            <a:pPr algn="l"/>
            <a:r>
              <a:rPr lang="en-US" sz="1800" b="0" i="0" u="none" strike="noStrike" baseline="0" dirty="0">
                <a:latin typeface="BookAntiqua"/>
              </a:rPr>
              <a:t>The &lt;h1&gt; heading welcomes users to Lovely Professional University (LPU).</a:t>
            </a:r>
          </a:p>
          <a:p>
            <a:pPr algn="l"/>
            <a:r>
              <a:rPr lang="en-US" sz="1800" b="0" i="0" u="none" strike="noStrike" baseline="0" dirty="0">
                <a:latin typeface="BookAntiqua"/>
              </a:rPr>
              <a:t>The &lt;</a:t>
            </a:r>
            <a:r>
              <a:rPr lang="en-US" sz="1800" b="0" i="0" u="none" strike="noStrike" baseline="0" dirty="0" err="1">
                <a:latin typeface="BookAntiqua"/>
              </a:rPr>
              <a:t>img</a:t>
            </a:r>
            <a:r>
              <a:rPr lang="en-US" sz="1800" b="0" i="0" u="none" strike="noStrike" baseline="0" dirty="0">
                <a:latin typeface="BookAntiqua"/>
              </a:rPr>
              <a:t>&gt; tag includes the LPU logo (replace "lpu-logo.png" with the actual image file).</a:t>
            </a:r>
          </a:p>
          <a:p>
            <a:pPr algn="l"/>
            <a:r>
              <a:rPr lang="en-US" sz="1800" b="0" i="0" u="none" strike="noStrike" baseline="0" dirty="0">
                <a:latin typeface="BookAntiqua"/>
              </a:rPr>
              <a:t>The &lt;footer class="footer"&gt; element represents the footer section of the webpage.</a:t>
            </a:r>
          </a:p>
          <a:p>
            <a:pPr algn="l"/>
            <a:r>
              <a:rPr lang="en-US" sz="1800" b="0" i="0" u="none" strike="noStrike" baseline="0" dirty="0">
                <a:latin typeface="BookAntiqua"/>
              </a:rPr>
              <a:t>CSS styles are applied to the .footer class to provide a visually appealing and consistent design.</a:t>
            </a:r>
          </a:p>
          <a:p>
            <a:pPr algn="l"/>
            <a:r>
              <a:rPr lang="en-US" sz="1800" b="0" i="0" u="none" strike="noStrike" baseline="0" dirty="0">
                <a:latin typeface="BookAntiqua"/>
              </a:rPr>
              <a:t>The footer includes a &lt;p&gt; tag with a copyright notice mentioning Lovely Professional University</a:t>
            </a:r>
          </a:p>
          <a:p>
            <a:pPr algn="l"/>
            <a:r>
              <a:rPr lang="en-IN" sz="1800" b="0" i="0" u="none" strike="noStrike" baseline="0" dirty="0">
                <a:latin typeface="BookAntiqua"/>
              </a:rPr>
              <a:t>and the current year.</a:t>
            </a:r>
          </a:p>
          <a:p>
            <a:pPr algn="l"/>
            <a:r>
              <a:rPr lang="en-US" sz="1800" b="0" i="0" u="none" strike="noStrike" baseline="0" dirty="0">
                <a:latin typeface="BookAntiqua"/>
              </a:rPr>
              <a:t>A &lt;nav&gt; element contains an unordered list (&lt;</a:t>
            </a:r>
            <a:r>
              <a:rPr lang="en-US" sz="1800" b="0" i="0" u="none" strike="noStrike" baseline="0" dirty="0" err="1">
                <a:latin typeface="BookAntiqua"/>
              </a:rPr>
              <a:t>ul</a:t>
            </a:r>
            <a:r>
              <a:rPr lang="en-US" sz="1800" b="0" i="0" u="none" strike="noStrike" baseline="0" dirty="0">
                <a:latin typeface="BookAntiqua"/>
              </a:rPr>
              <a:t>&gt;) with links for navigation, such as "Home,"</a:t>
            </a:r>
          </a:p>
          <a:p>
            <a:pPr algn="l"/>
            <a:r>
              <a:rPr lang="en-IN" sz="1800" b="0" i="0" u="none" strike="noStrike" baseline="0" dirty="0">
                <a:latin typeface="BookAntiqua"/>
              </a:rPr>
              <a:t>"About," and "Contact."</a:t>
            </a:r>
          </a:p>
          <a:p>
            <a:pPr algn="l"/>
            <a:r>
              <a:rPr lang="en-US" sz="1800" b="0" i="0" u="none" strike="noStrike" baseline="0" dirty="0">
                <a:latin typeface="BookAntiqua"/>
              </a:rPr>
              <a:t>A final &lt;p&gt; tag provides additional information, in this case, stating the university's location in</a:t>
            </a:r>
          </a:p>
          <a:p>
            <a:pPr algn="l"/>
            <a:r>
              <a:rPr lang="en-IN" sz="1800" b="0" i="0" u="none" strike="noStrike" baseline="0" dirty="0">
                <a:latin typeface="BookAntiqua"/>
              </a:rPr>
              <a:t>Punjab, India.</a:t>
            </a:r>
          </a:p>
          <a:p>
            <a:pPr algn="l"/>
            <a:r>
              <a:rPr lang="en-US" sz="1800" b="0" i="0" u="none" strike="noStrike" baseline="0" dirty="0">
                <a:latin typeface="BookAntiqua"/>
              </a:rPr>
              <a:t>By using media queries, the footer's responsiveness is enhanced. In this example, the media query</a:t>
            </a:r>
          </a:p>
          <a:p>
            <a:pPr algn="l"/>
            <a:r>
              <a:rPr lang="en-US" sz="1800" b="0" i="0" u="none" strike="noStrike" baseline="0" dirty="0">
                <a:latin typeface="BookAntiqua"/>
              </a:rPr>
              <a:t>specifies a maximum screen width of 600 pixels. Inside the media query, the footer layout is</a:t>
            </a:r>
          </a:p>
          <a:p>
            <a:pPr algn="l"/>
            <a:r>
              <a:rPr lang="en-US" sz="1800" b="0" i="0" u="none" strike="noStrike" baseline="0" dirty="0">
                <a:latin typeface="BookAntiqua"/>
              </a:rPr>
              <a:t>adjusted using flexbox properties. The .footer class is modified to use display: flex; and </a:t>
            </a:r>
            <a:r>
              <a:rPr lang="en-US" sz="1800" b="0" i="0" u="none" strike="noStrike" baseline="0" dirty="0" err="1">
                <a:latin typeface="BookAntiqua"/>
              </a:rPr>
              <a:t>justifycontent</a:t>
            </a:r>
            <a:r>
              <a:rPr lang="en-US" sz="1800" b="0" i="0" u="none" strike="noStrike" baseline="0" dirty="0">
                <a:latin typeface="BookAntiqua"/>
              </a:rPr>
              <a:t>:</a:t>
            </a:r>
          </a:p>
          <a:p>
            <a:pPr algn="l"/>
            <a:r>
              <a:rPr lang="en-US" sz="1800" b="0" i="0" u="none" strike="noStrike" baseline="0" dirty="0">
                <a:latin typeface="BookAntiqua"/>
              </a:rPr>
              <a:t>center;, ensuring the footer content is centered and responsive on smaller devices.</a:t>
            </a:r>
          </a:p>
          <a:p>
            <a:pPr algn="l"/>
            <a:r>
              <a:rPr lang="en-IN" sz="1800" b="1" i="0" u="none" strike="noStrike" baseline="0" dirty="0">
                <a:latin typeface="Book Antiqua" panose="02040602050305030304" pitchFamily="18" charset="0"/>
              </a:rPr>
              <a:t>126 </a:t>
            </a:r>
            <a:r>
              <a:rPr lang="en-IN" sz="1800" b="1" i="0" u="none" strike="noStrike" baseline="0" dirty="0">
                <a:latin typeface="Times New Roman" panose="02020603050405020304" pitchFamily="18" charset="0"/>
              </a:rPr>
              <a:t>LOVELY</a:t>
            </a:r>
            <a:endParaRPr lang="en-IN" dirty="0"/>
          </a:p>
        </p:txBody>
      </p:sp>
    </p:spTree>
    <p:extLst>
      <p:ext uri="{BB962C8B-B14F-4D97-AF65-F5344CB8AC3E}">
        <p14:creationId xmlns:p14="http://schemas.microsoft.com/office/powerpoint/2010/main" val="415086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2A63C-2C49-6952-F3A2-8021281E3F49}"/>
              </a:ext>
            </a:extLst>
          </p:cNvPr>
          <p:cNvSpPr>
            <a:spLocks noGrp="1"/>
          </p:cNvSpPr>
          <p:nvPr>
            <p:ph type="title"/>
          </p:nvPr>
        </p:nvSpPr>
        <p:spPr/>
        <p:txBody>
          <a:bodyPr/>
          <a:lstStyle/>
          <a:p>
            <a:r>
              <a:rPr lang="en-US" sz="1800" b="1" i="0" u="none" strike="noStrike" baseline="0" dirty="0">
                <a:latin typeface="BookAntiqua,Bold"/>
              </a:rPr>
              <a:t>Responsive paragraph content in the four columns</a:t>
            </a:r>
            <a:endParaRPr lang="en-IN" dirty="0"/>
          </a:p>
        </p:txBody>
      </p:sp>
      <p:sp>
        <p:nvSpPr>
          <p:cNvPr id="3" name="Content Placeholder 2">
            <a:extLst>
              <a:ext uri="{FF2B5EF4-FFF2-40B4-BE49-F238E27FC236}">
                <a16:creationId xmlns:a16="http://schemas.microsoft.com/office/drawing/2014/main" id="{CC4C714D-2E95-6A8B-2089-7BB8A08C4CF5}"/>
              </a:ext>
            </a:extLst>
          </p:cNvPr>
          <p:cNvSpPr>
            <a:spLocks noGrp="1"/>
          </p:cNvSpPr>
          <p:nvPr>
            <p:ph idx="1"/>
          </p:nvPr>
        </p:nvSpPr>
        <p:spPr/>
        <p:txBody>
          <a:bodyPr>
            <a:normAutofit fontScale="85000" lnSpcReduction="20000"/>
          </a:bodyPr>
          <a:lstStyle/>
          <a:p>
            <a:pPr marL="0" indent="0" algn="l">
              <a:buNone/>
            </a:pPr>
            <a:r>
              <a:rPr lang="en-US" sz="1800" b="0" i="0" u="none" strike="noStrike" baseline="0" dirty="0">
                <a:latin typeface="BookAntiqua"/>
              </a:rPr>
              <a:t>The paragraph content is organized within four columns, typically represented by &lt;div&gt; elements</a:t>
            </a:r>
          </a:p>
          <a:p>
            <a:pPr marL="0" indent="0" algn="l">
              <a:buNone/>
            </a:pPr>
            <a:r>
              <a:rPr lang="en-US" sz="1800" b="0" i="0" u="none" strike="noStrike" baseline="0" dirty="0">
                <a:latin typeface="BookAntiqua"/>
              </a:rPr>
              <a:t>or any other suitable container. Each column may have its own class, such as &lt;div class="column"&gt;,</a:t>
            </a:r>
          </a:p>
          <a:p>
            <a:pPr marL="0" indent="0" algn="l">
              <a:buNone/>
            </a:pPr>
            <a:r>
              <a:rPr lang="en-US" sz="1800" b="0" i="0" u="none" strike="noStrike" baseline="0" dirty="0">
                <a:latin typeface="BookAntiqua"/>
              </a:rPr>
              <a:t>to facilitate styling and targeting.</a:t>
            </a:r>
          </a:p>
          <a:p>
            <a:pPr marL="0" indent="0" algn="l">
              <a:buNone/>
            </a:pPr>
            <a:r>
              <a:rPr lang="en-IN" sz="1800" b="1" i="0" u="none" strike="noStrike" baseline="0" dirty="0">
                <a:latin typeface="BookAntiqua,Bold"/>
              </a:rPr>
              <a:t>Paragraph Content:</a:t>
            </a:r>
          </a:p>
          <a:p>
            <a:pPr marL="0" indent="0" algn="l">
              <a:buNone/>
            </a:pPr>
            <a:r>
              <a:rPr lang="en-US" sz="1800" b="0" i="0" u="none" strike="noStrike" baseline="0" dirty="0">
                <a:latin typeface="BookAntiqua"/>
              </a:rPr>
              <a:t>Within each column, there are paragraphs of text that provide relevant information, descriptions, or</a:t>
            </a:r>
          </a:p>
          <a:p>
            <a:pPr marL="0" indent="0" algn="l">
              <a:buNone/>
            </a:pPr>
            <a:r>
              <a:rPr lang="en-US" sz="1800" b="0" i="0" u="none" strike="noStrike" baseline="0" dirty="0">
                <a:latin typeface="BookAntiqua"/>
              </a:rPr>
              <a:t>any desired content. The paragraphs may be written in HTML using &lt;p&gt; tags, allowing for proper</a:t>
            </a:r>
          </a:p>
          <a:p>
            <a:pPr marL="0" indent="0" algn="l">
              <a:buNone/>
            </a:pPr>
            <a:r>
              <a:rPr lang="en-IN" sz="1800" b="0" i="0" u="none" strike="noStrike" baseline="0" dirty="0">
                <a:latin typeface="BookAntiqua"/>
              </a:rPr>
              <a:t>formatting and readability.</a:t>
            </a:r>
          </a:p>
          <a:p>
            <a:pPr marL="0" indent="0" algn="l">
              <a:buNone/>
            </a:pPr>
            <a:r>
              <a:rPr lang="en-IN" sz="1800" b="1" i="0" u="none" strike="noStrike" baseline="0" dirty="0">
                <a:latin typeface="BookAntiqua,Bold"/>
              </a:rPr>
              <a:t>Styling and Customization:</a:t>
            </a:r>
          </a:p>
          <a:p>
            <a:pPr marL="0" indent="0" algn="l">
              <a:buNone/>
            </a:pPr>
            <a:r>
              <a:rPr lang="en-US" sz="1800" b="0" i="0" u="none" strike="noStrike" baseline="0" dirty="0">
                <a:latin typeface="BookAntiqua"/>
              </a:rPr>
              <a:t>The paragraph content can be customized using CSS to match the desired design and layout of the</a:t>
            </a:r>
          </a:p>
          <a:p>
            <a:pPr marL="0" indent="0" algn="l">
              <a:buNone/>
            </a:pPr>
            <a:r>
              <a:rPr lang="en-US" sz="1800" b="0" i="0" u="none" strike="noStrike" baseline="0" dirty="0">
                <a:latin typeface="BookAntiqua"/>
              </a:rPr>
              <a:t>webpage. We can apply various styles, such as font size, color, margin, or padding, to enhance the</a:t>
            </a:r>
          </a:p>
          <a:p>
            <a:pPr marL="0" indent="0" algn="l">
              <a:buNone/>
            </a:pPr>
            <a:r>
              <a:rPr lang="en-US" sz="1800" b="0" i="0" u="none" strike="noStrike" baseline="0" dirty="0">
                <a:latin typeface="BookAntiqua"/>
              </a:rPr>
              <a:t>visual appearance of the paragraphs. Additionally, CSS frameworks or libraries like Bootstrap can</a:t>
            </a:r>
          </a:p>
          <a:p>
            <a:pPr marL="0" indent="0" algn="l">
              <a:buNone/>
            </a:pPr>
            <a:r>
              <a:rPr lang="en-US" sz="1800" b="0" i="0" u="none" strike="noStrike" baseline="0" dirty="0">
                <a:latin typeface="BookAntiqua"/>
              </a:rPr>
              <a:t>be utilized to further streamline the styling process and create responsive column layouts.</a:t>
            </a:r>
          </a:p>
          <a:p>
            <a:pPr marL="0" indent="0" algn="l">
              <a:buNone/>
            </a:pPr>
            <a:r>
              <a:rPr lang="en-US" sz="1800" b="0" i="0" u="none" strike="noStrike" baseline="0" dirty="0">
                <a:latin typeface="BookAntiqua"/>
              </a:rPr>
              <a:t>By organizing the content into four columns with paragraph elements, you can present information</a:t>
            </a:r>
          </a:p>
          <a:p>
            <a:pPr marL="0" indent="0" algn="l">
              <a:buNone/>
            </a:pPr>
            <a:r>
              <a:rPr lang="en-US" sz="1800" b="0" i="0" u="none" strike="noStrike" baseline="0" dirty="0">
                <a:latin typeface="BookAntiqua"/>
              </a:rPr>
              <a:t>in a structured and visually pleasing manner. This arrangement allows for better readability and</a:t>
            </a:r>
          </a:p>
          <a:p>
            <a:pPr marL="0" indent="0" algn="l">
              <a:buNone/>
            </a:pPr>
            <a:r>
              <a:rPr lang="en-US" sz="1800" b="0" i="0" u="none" strike="noStrike" baseline="0" dirty="0">
                <a:latin typeface="BookAntiqua"/>
              </a:rPr>
              <a:t>organization, enabling users to easily comprehend and navigate through the provided information.</a:t>
            </a:r>
            <a:endParaRPr lang="en-IN" dirty="0"/>
          </a:p>
        </p:txBody>
      </p:sp>
    </p:spTree>
    <p:extLst>
      <p:ext uri="{BB962C8B-B14F-4D97-AF65-F5344CB8AC3E}">
        <p14:creationId xmlns:p14="http://schemas.microsoft.com/office/powerpoint/2010/main" val="2312764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9C8D4B-AF37-7AFD-5437-1B862C49133F}"/>
              </a:ext>
            </a:extLst>
          </p:cNvPr>
          <p:cNvSpPr>
            <a:spLocks noGrp="1"/>
          </p:cNvSpPr>
          <p:nvPr>
            <p:ph idx="1"/>
          </p:nvPr>
        </p:nvSpPr>
        <p:spPr>
          <a:xfrm>
            <a:off x="838200" y="345688"/>
            <a:ext cx="10515600" cy="5831275"/>
          </a:xfrm>
        </p:spPr>
        <p:txBody>
          <a:bodyPr>
            <a:normAutofit fontScale="92500" lnSpcReduction="20000"/>
          </a:bodyPr>
          <a:lstStyle/>
          <a:p>
            <a:pPr marL="0" indent="0" algn="l">
              <a:buNone/>
            </a:pPr>
            <a:r>
              <a:rPr lang="en-IN" sz="1800" b="0" i="0" u="none" strike="noStrike" baseline="0" dirty="0">
                <a:latin typeface="BookAntiqua"/>
              </a:rPr>
              <a:t>&lt;!DOCTYPE html&gt;</a:t>
            </a:r>
          </a:p>
          <a:p>
            <a:pPr marL="0" indent="0" algn="l">
              <a:buNone/>
            </a:pPr>
            <a:r>
              <a:rPr lang="en-IN" sz="1800" b="0" i="0" u="none" strike="noStrike" baseline="0" dirty="0">
                <a:latin typeface="BookAntiqua"/>
              </a:rPr>
              <a:t>&lt;html&gt;</a:t>
            </a:r>
          </a:p>
          <a:p>
            <a:pPr marL="0" indent="0" algn="l">
              <a:buNone/>
            </a:pPr>
            <a:r>
              <a:rPr lang="en-IN" sz="1800" b="0" i="0" u="none" strike="noStrike" baseline="0" dirty="0">
                <a:latin typeface="BookAntiqua"/>
              </a:rPr>
              <a:t>&lt;head&gt;</a:t>
            </a:r>
          </a:p>
          <a:p>
            <a:pPr marL="0" indent="0" algn="l">
              <a:buNone/>
            </a:pPr>
            <a:r>
              <a:rPr lang="en-IN" sz="1800" b="0" i="0" u="none" strike="noStrike" baseline="0" dirty="0">
                <a:latin typeface="BookAntiqua"/>
              </a:rPr>
              <a:t>&lt;style&gt;</a:t>
            </a:r>
          </a:p>
          <a:p>
            <a:pPr marL="0" indent="0" algn="l">
              <a:buNone/>
            </a:pPr>
            <a:r>
              <a:rPr lang="en-IN" sz="1800" b="0" i="0" u="none" strike="noStrike" baseline="0" dirty="0">
                <a:latin typeface="BookAntiqua"/>
              </a:rPr>
              <a:t>.column {</a:t>
            </a:r>
          </a:p>
          <a:p>
            <a:pPr marL="0" indent="0" algn="l">
              <a:buNone/>
            </a:pPr>
            <a:r>
              <a:rPr lang="en-IN" sz="1800" b="0" i="0" u="none" strike="noStrike" baseline="0" dirty="0">
                <a:latin typeface="BookAntiqua"/>
              </a:rPr>
              <a:t>width: 25%;</a:t>
            </a:r>
          </a:p>
          <a:p>
            <a:pPr marL="0" indent="0" algn="l">
              <a:buNone/>
            </a:pPr>
            <a:r>
              <a:rPr lang="en-IN" sz="1800" b="0" i="0" u="none" strike="noStrike" baseline="0" dirty="0">
                <a:latin typeface="BookAntiqua"/>
              </a:rPr>
              <a:t>float: left;</a:t>
            </a:r>
          </a:p>
          <a:p>
            <a:pPr marL="0" indent="0" algn="l">
              <a:buNone/>
            </a:pPr>
            <a:r>
              <a:rPr lang="en-IN" sz="1800" b="0" i="0" u="none" strike="noStrike" baseline="0" dirty="0">
                <a:latin typeface="BookAntiqua"/>
              </a:rPr>
              <a:t>padding: 10px;</a:t>
            </a:r>
          </a:p>
          <a:p>
            <a:pPr marL="0" indent="0" algn="l">
              <a:buNone/>
            </a:pPr>
            <a:r>
              <a:rPr lang="en-IN" sz="1800" b="0" i="0" u="none" strike="noStrike" baseline="0" dirty="0">
                <a:latin typeface="BookAntiqua"/>
              </a:rPr>
              <a:t>box-sizing: border-box;</a:t>
            </a:r>
          </a:p>
          <a:p>
            <a:pPr marL="0" indent="0" algn="l">
              <a:buNone/>
            </a:pPr>
            <a:r>
              <a:rPr lang="en-IN" sz="1800" b="0" i="0" u="none" strike="noStrike" baseline="0" dirty="0">
                <a:latin typeface="BookAntiqua"/>
              </a:rPr>
              <a:t>}</a:t>
            </a:r>
          </a:p>
          <a:p>
            <a:pPr marL="0" indent="0" algn="l">
              <a:buNone/>
            </a:pPr>
            <a:r>
              <a:rPr lang="en-IN" sz="1800" b="0" i="0" u="none" strike="noStrike" baseline="0" dirty="0">
                <a:latin typeface="BookAntiqua"/>
              </a:rPr>
              <a:t>@media (max-width: 600px) {</a:t>
            </a:r>
          </a:p>
          <a:p>
            <a:pPr marL="0" indent="0" algn="l">
              <a:buNone/>
            </a:pPr>
            <a:r>
              <a:rPr lang="en-IN" sz="1800" b="0" i="0" u="none" strike="noStrike" baseline="0" dirty="0">
                <a:latin typeface="BookAntiqua"/>
              </a:rPr>
              <a:t>.column {</a:t>
            </a:r>
          </a:p>
          <a:p>
            <a:pPr marL="0" indent="0" algn="l">
              <a:buNone/>
            </a:pPr>
            <a:r>
              <a:rPr lang="en-IN" sz="1800" b="0" i="0" u="none" strike="noStrike" baseline="0" dirty="0">
                <a:latin typeface="BookAntiqua"/>
              </a:rPr>
              <a:t>width: 100%;</a:t>
            </a:r>
          </a:p>
          <a:p>
            <a:pPr marL="0" indent="0" algn="l">
              <a:buNone/>
            </a:pPr>
            <a:r>
              <a:rPr lang="en-IN" sz="1800" b="0" i="0" u="none" strike="noStrike" baseline="0" dirty="0">
                <a:latin typeface="BookAntiqua"/>
              </a:rPr>
              <a:t>float: none;</a:t>
            </a:r>
          </a:p>
          <a:p>
            <a:pPr marL="0" indent="0" algn="l">
              <a:buNone/>
            </a:pPr>
            <a:r>
              <a:rPr lang="en-IN" sz="1800" b="0" i="0" u="none" strike="noStrike" baseline="0" dirty="0">
                <a:latin typeface="BookAntiqua"/>
              </a:rPr>
              <a:t>}</a:t>
            </a:r>
          </a:p>
          <a:p>
            <a:pPr marL="0" indent="0" algn="l">
              <a:buNone/>
            </a:pPr>
            <a:r>
              <a:rPr lang="en-IN" sz="1800" b="0" i="0" u="none" strike="noStrike" baseline="0" dirty="0">
                <a:latin typeface="BookAntiqua"/>
              </a:rPr>
              <a:t>}</a:t>
            </a:r>
          </a:p>
          <a:p>
            <a:pPr marL="0" indent="0" algn="l">
              <a:buNone/>
            </a:pPr>
            <a:r>
              <a:rPr lang="en-IN" sz="1800" b="0" i="0" u="none" strike="noStrike" baseline="0" dirty="0">
                <a:latin typeface="BookAntiqua"/>
              </a:rPr>
              <a:t>&lt;/style&gt;</a:t>
            </a:r>
          </a:p>
          <a:p>
            <a:pPr marL="0" indent="0" algn="l">
              <a:buNone/>
            </a:pPr>
            <a:r>
              <a:rPr lang="en-IN" sz="1800" b="0" i="0" u="none" strike="noStrike" baseline="0" dirty="0">
                <a:latin typeface="BookAntiqua"/>
              </a:rPr>
              <a:t>&lt;/head&gt;</a:t>
            </a:r>
            <a:endParaRPr lang="en-IN" dirty="0"/>
          </a:p>
        </p:txBody>
      </p:sp>
      <p:sp>
        <p:nvSpPr>
          <p:cNvPr id="5" name="TextBox 4">
            <a:extLst>
              <a:ext uri="{FF2B5EF4-FFF2-40B4-BE49-F238E27FC236}">
                <a16:creationId xmlns:a16="http://schemas.microsoft.com/office/drawing/2014/main" id="{A2177DB8-CC87-C262-7AE8-0E30681CCBD4}"/>
              </a:ext>
            </a:extLst>
          </p:cNvPr>
          <p:cNvSpPr txBox="1"/>
          <p:nvPr/>
        </p:nvSpPr>
        <p:spPr>
          <a:xfrm>
            <a:off x="4730905" y="289679"/>
            <a:ext cx="6094140" cy="3139321"/>
          </a:xfrm>
          <a:prstGeom prst="rect">
            <a:avLst/>
          </a:prstGeom>
          <a:noFill/>
        </p:spPr>
        <p:txBody>
          <a:bodyPr wrap="square">
            <a:spAutoFit/>
          </a:bodyPr>
          <a:lstStyle/>
          <a:p>
            <a:pPr algn="l"/>
            <a:r>
              <a:rPr lang="en-IN" sz="1800" b="0" i="0" u="none" strike="noStrike" baseline="0" dirty="0">
                <a:latin typeface="BookAntiqua"/>
              </a:rPr>
              <a:t>&lt;div class="content"&gt;</a:t>
            </a:r>
          </a:p>
          <a:p>
            <a:pPr algn="l"/>
            <a:r>
              <a:rPr lang="en-US" sz="1800" b="0" i="0" u="none" strike="noStrike" baseline="0" dirty="0">
                <a:latin typeface="BookAntiqua"/>
              </a:rPr>
              <a:t>&lt;h1&gt;Welcome to Lovely Professional University&lt;/h1&gt;</a:t>
            </a:r>
          </a:p>
          <a:p>
            <a:pPr algn="l"/>
            <a:r>
              <a:rPr lang="en-IN" sz="1800" b="0" i="0" u="none" strike="noStrike" baseline="0" dirty="0">
                <a:latin typeface="BookAntiqua"/>
              </a:rPr>
              <a:t>&lt;div class="column"&gt;</a:t>
            </a:r>
          </a:p>
          <a:p>
            <a:pPr algn="l"/>
            <a:r>
              <a:rPr lang="en-US" sz="1800" b="0" i="0" u="none" strike="noStrike" baseline="0" dirty="0">
                <a:latin typeface="BookAntiqua"/>
              </a:rPr>
              <a:t>&lt;p&gt;Lovely Professional University (LPU) is a leading private university in Punjab, India. It offers a</a:t>
            </a:r>
          </a:p>
          <a:p>
            <a:pPr algn="l"/>
            <a:r>
              <a:rPr lang="en-US" sz="1800" b="0" i="0" u="none" strike="noStrike" baseline="0" dirty="0">
                <a:latin typeface="BookAntiqua"/>
              </a:rPr>
              <a:t>wide range of undergraduate and postgraduate programs.&lt;/p&gt;</a:t>
            </a:r>
          </a:p>
          <a:p>
            <a:pPr algn="l"/>
            <a:r>
              <a:rPr lang="en-IN" sz="1800" b="0" i="0" u="none" strike="noStrike" baseline="0" dirty="0">
                <a:latin typeface="BookAntiqua"/>
              </a:rPr>
              <a:t>&lt;/div&gt;</a:t>
            </a:r>
          </a:p>
          <a:p>
            <a:pPr algn="l"/>
            <a:r>
              <a:rPr lang="en-IN" sz="1800" b="0" i="0" u="none" strike="noStrike" baseline="0" dirty="0">
                <a:latin typeface="BookAntiqua"/>
              </a:rPr>
              <a:t>&lt;div class="column"&gt;</a:t>
            </a:r>
          </a:p>
          <a:p>
            <a:pPr algn="l"/>
            <a:r>
              <a:rPr lang="en-US" sz="1800" b="0" i="0" u="none" strike="noStrike" baseline="0" dirty="0">
                <a:latin typeface="BookAntiqua"/>
              </a:rPr>
              <a:t>&lt;p&gt;At LPU, students experience a vibrant campus life, with state-of-the-art facilities and a </a:t>
            </a:r>
            <a:r>
              <a:rPr lang="en-US" sz="1800" b="0" i="0" u="none" strike="noStrike" baseline="0" dirty="0" err="1">
                <a:latin typeface="BookAntiqua"/>
              </a:rPr>
              <a:t>studentcentric</a:t>
            </a:r>
            <a:endParaRPr lang="en-US" sz="1800" b="0" i="0" u="none" strike="noStrike" baseline="0" dirty="0">
              <a:latin typeface="BookAntiqua"/>
            </a:endParaRPr>
          </a:p>
          <a:p>
            <a:pPr algn="l"/>
            <a:r>
              <a:rPr lang="en-IN" sz="1800" b="0" i="0" u="none" strike="noStrike" baseline="0" dirty="0">
                <a:latin typeface="BookAntiqua"/>
              </a:rPr>
              <a:t>learning environment.&lt;/p&gt;</a:t>
            </a:r>
            <a:endParaRPr lang="en-IN" dirty="0"/>
          </a:p>
        </p:txBody>
      </p:sp>
      <p:sp>
        <p:nvSpPr>
          <p:cNvPr id="7" name="TextBox 6">
            <a:extLst>
              <a:ext uri="{FF2B5EF4-FFF2-40B4-BE49-F238E27FC236}">
                <a16:creationId xmlns:a16="http://schemas.microsoft.com/office/drawing/2014/main" id="{F68EA698-1DD8-4FD7-D819-9741C1C04BE0}"/>
              </a:ext>
            </a:extLst>
          </p:cNvPr>
          <p:cNvSpPr txBox="1"/>
          <p:nvPr/>
        </p:nvSpPr>
        <p:spPr>
          <a:xfrm>
            <a:off x="4716037" y="3261325"/>
            <a:ext cx="6094140" cy="3539430"/>
          </a:xfrm>
          <a:prstGeom prst="rect">
            <a:avLst/>
          </a:prstGeom>
          <a:noFill/>
        </p:spPr>
        <p:txBody>
          <a:bodyPr wrap="square">
            <a:spAutoFit/>
          </a:bodyPr>
          <a:lstStyle/>
          <a:p>
            <a:pPr algn="l"/>
            <a:r>
              <a:rPr lang="en-IN" sz="1600" b="0" i="0" u="none" strike="noStrike" baseline="0" dirty="0">
                <a:latin typeface="BookAntiqua"/>
              </a:rPr>
              <a:t>&lt;/div&gt;</a:t>
            </a:r>
          </a:p>
          <a:p>
            <a:pPr algn="l"/>
            <a:r>
              <a:rPr lang="en-IN" sz="1600" b="0" i="0" u="none" strike="noStrike" baseline="0" dirty="0">
                <a:latin typeface="BookAntiqua"/>
              </a:rPr>
              <a:t>&lt;div class="column"&gt;</a:t>
            </a:r>
          </a:p>
          <a:p>
            <a:pPr algn="l"/>
            <a:r>
              <a:rPr lang="en-US" sz="1600" b="0" i="0" u="none" strike="noStrike" baseline="0" dirty="0">
                <a:latin typeface="BookAntiqua"/>
              </a:rPr>
              <a:t>&lt;p&gt;The university focuses on industry integration, providing students with ample opportunities</a:t>
            </a:r>
          </a:p>
          <a:p>
            <a:pPr algn="l"/>
            <a:r>
              <a:rPr lang="en-US" sz="1600" b="0" i="0" u="none" strike="noStrike" baseline="0" dirty="0">
                <a:latin typeface="BookAntiqua"/>
              </a:rPr>
              <a:t>for internships, industry exposure, and placements.&lt;/p&gt;</a:t>
            </a:r>
          </a:p>
          <a:p>
            <a:pPr algn="l"/>
            <a:r>
              <a:rPr lang="en-IN" sz="1600" b="0" i="0" u="none" strike="noStrike" baseline="0" dirty="0">
                <a:latin typeface="BookAntiqua"/>
              </a:rPr>
              <a:t>&lt;/div&gt;</a:t>
            </a:r>
          </a:p>
          <a:p>
            <a:pPr algn="l"/>
            <a:r>
              <a:rPr lang="en-IN" sz="1600" b="0" i="0" u="none" strike="noStrike" baseline="0" dirty="0">
                <a:latin typeface="BookAntiqua"/>
              </a:rPr>
              <a:t>&lt;div class="column"&gt;</a:t>
            </a:r>
          </a:p>
          <a:p>
            <a:pPr algn="l"/>
            <a:r>
              <a:rPr lang="en-US" sz="1600" b="0" i="0" u="none" strike="noStrike" baseline="0" dirty="0">
                <a:latin typeface="BookAntiqua"/>
              </a:rPr>
              <a:t>&lt;p&gt;LPU is committed to holistic development and emphasizes co-curricular activities, cultural</a:t>
            </a:r>
          </a:p>
          <a:p>
            <a:pPr algn="l"/>
            <a:r>
              <a:rPr lang="en-US" sz="1600" b="0" i="0" u="none" strike="noStrike" baseline="0" dirty="0">
                <a:latin typeface="BookAntiqua"/>
              </a:rPr>
              <a:t>events, and sports to nurture well-rounded individuals.&lt;/p&gt;</a:t>
            </a:r>
          </a:p>
          <a:p>
            <a:pPr algn="l"/>
            <a:r>
              <a:rPr lang="en-IN" sz="1600" b="0" i="0" u="none" strike="noStrike" baseline="0" dirty="0">
                <a:latin typeface="BookAntiqua"/>
              </a:rPr>
              <a:t>&lt;/div&gt;</a:t>
            </a:r>
          </a:p>
          <a:p>
            <a:pPr algn="l"/>
            <a:r>
              <a:rPr lang="en-IN" sz="1600" b="0" i="0" u="none" strike="noStrike" baseline="0" dirty="0">
                <a:latin typeface="BookAntiqua"/>
              </a:rPr>
              <a:t>&lt;/div&gt;</a:t>
            </a:r>
          </a:p>
          <a:p>
            <a:pPr algn="l"/>
            <a:r>
              <a:rPr lang="en-IN" sz="1600" b="0" i="0" u="none" strike="noStrike" baseline="0" dirty="0">
                <a:latin typeface="BookAntiqua"/>
              </a:rPr>
              <a:t>&lt;/body&gt;</a:t>
            </a:r>
          </a:p>
          <a:p>
            <a:pPr algn="l"/>
            <a:r>
              <a:rPr lang="en-IN" sz="1600" b="0" i="0" u="none" strike="noStrike" baseline="0" dirty="0">
                <a:latin typeface="BookAntiqua"/>
              </a:rPr>
              <a:t>&lt;/html&gt;</a:t>
            </a:r>
            <a:endParaRPr lang="en-IN" dirty="0"/>
          </a:p>
        </p:txBody>
      </p:sp>
    </p:spTree>
    <p:extLst>
      <p:ext uri="{BB962C8B-B14F-4D97-AF65-F5344CB8AC3E}">
        <p14:creationId xmlns:p14="http://schemas.microsoft.com/office/powerpoint/2010/main" val="887295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95974B-6E0D-0A0B-6E6F-F75212E688FE}"/>
              </a:ext>
            </a:extLst>
          </p:cNvPr>
          <p:cNvSpPr>
            <a:spLocks noGrp="1"/>
          </p:cNvSpPr>
          <p:nvPr>
            <p:ph idx="1"/>
          </p:nvPr>
        </p:nvSpPr>
        <p:spPr>
          <a:xfrm>
            <a:off x="838200" y="323385"/>
            <a:ext cx="10515600" cy="5853578"/>
          </a:xfrm>
        </p:spPr>
        <p:txBody>
          <a:bodyPr>
            <a:normAutofit/>
          </a:bodyPr>
          <a:lstStyle/>
          <a:p>
            <a:pPr marL="0" indent="0" algn="just">
              <a:lnSpc>
                <a:spcPct val="200000"/>
              </a:lnSpc>
              <a:buNone/>
            </a:pPr>
            <a:r>
              <a:rPr lang="en-US" sz="2400" b="0" i="0" u="none" strike="noStrike" baseline="0" dirty="0">
                <a:latin typeface="BookAntiqua"/>
              </a:rPr>
              <a:t>A fluid layout, also called a flexible layout, is a way of designing that lets a website or app's content change and adapt to fit different screen sizes and devices. Fluid layouts, as opposed to set layouts with fixed measurements, use relative units and flexible grids to make sure that parts adjust and move themselves in an equal way, giving users the same experience on all devices. By using media queries and CSS methods, fluid layouts can adapt to a wide range of screen sizes, from desktop computers to smartphones. This gives users a design that is easier to use and looks better, as well as one that fits their needs and preferences.</a:t>
            </a:r>
            <a:endParaRPr lang="en-IN" sz="3600" dirty="0"/>
          </a:p>
        </p:txBody>
      </p:sp>
    </p:spTree>
    <p:extLst>
      <p:ext uri="{BB962C8B-B14F-4D97-AF65-F5344CB8AC3E}">
        <p14:creationId xmlns:p14="http://schemas.microsoft.com/office/powerpoint/2010/main" val="3743372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AF45D-1AA0-B929-CFBB-B40E8A1C8AE3}"/>
              </a:ext>
            </a:extLst>
          </p:cNvPr>
          <p:cNvSpPr>
            <a:spLocks noGrp="1"/>
          </p:cNvSpPr>
          <p:nvPr>
            <p:ph type="title"/>
          </p:nvPr>
        </p:nvSpPr>
        <p:spPr/>
        <p:txBody>
          <a:bodyPr>
            <a:normAutofit/>
          </a:bodyPr>
          <a:lstStyle/>
          <a:p>
            <a:r>
              <a:rPr lang="en-US" sz="3600" b="1" i="0" u="none" strike="noStrike" baseline="0" dirty="0">
                <a:latin typeface="BookAntiqua,Bold"/>
              </a:rPr>
              <a:t>What is Fluid Layout in Media Query?</a:t>
            </a:r>
            <a:endParaRPr lang="en-IN" sz="7200" dirty="0"/>
          </a:p>
        </p:txBody>
      </p:sp>
      <p:sp>
        <p:nvSpPr>
          <p:cNvPr id="3" name="Content Placeholder 2">
            <a:extLst>
              <a:ext uri="{FF2B5EF4-FFF2-40B4-BE49-F238E27FC236}">
                <a16:creationId xmlns:a16="http://schemas.microsoft.com/office/drawing/2014/main" id="{AE39AC06-14E1-4CEB-7507-88CB49C4B206}"/>
              </a:ext>
            </a:extLst>
          </p:cNvPr>
          <p:cNvSpPr>
            <a:spLocks noGrp="1"/>
          </p:cNvSpPr>
          <p:nvPr>
            <p:ph idx="1"/>
          </p:nvPr>
        </p:nvSpPr>
        <p:spPr/>
        <p:txBody>
          <a:bodyPr>
            <a:normAutofit/>
          </a:bodyPr>
          <a:lstStyle/>
          <a:p>
            <a:pPr marL="0" indent="0" algn="just">
              <a:buNone/>
            </a:pPr>
            <a:r>
              <a:rPr lang="en-US" sz="1800" b="0" i="0" u="none" strike="noStrike" baseline="0" dirty="0">
                <a:latin typeface="Times New Roman" panose="02020603050405020304" pitchFamily="18" charset="0"/>
                <a:cs typeface="Times New Roman" panose="02020603050405020304" pitchFamily="18" charset="0"/>
              </a:rPr>
              <a:t>A flexible layout is a way of designing that lets content adapt and change size based on the amount of space on the screen. It uses relative units and flexible grids to ensure an adaptable design across different devices. Fluid styles make sure that the user experience stays the same, even when the screen size or position changes.</a:t>
            </a:r>
          </a:p>
          <a:p>
            <a:pPr marL="0" indent="0" algn="just">
              <a:buNone/>
            </a:pPr>
            <a:r>
              <a:rPr lang="en-US" sz="1800" b="0" i="0" u="none" strike="noStrike" baseline="0" dirty="0">
                <a:latin typeface="Times New Roman" panose="02020603050405020304" pitchFamily="18" charset="0"/>
                <a:cs typeface="Times New Roman" panose="02020603050405020304" pitchFamily="18" charset="0"/>
              </a:rPr>
              <a:t>There are two main kinds of plans that are fluid:</a:t>
            </a:r>
          </a:p>
          <a:p>
            <a:pPr marL="0" indent="0" algn="just">
              <a:buNone/>
            </a:pPr>
            <a:r>
              <a:rPr lang="en-US" sz="1800" b="1" i="0" u="none" strike="noStrike" baseline="0" dirty="0">
                <a:latin typeface="Times New Roman" panose="02020603050405020304" pitchFamily="18" charset="0"/>
                <a:cs typeface="Times New Roman" panose="02020603050405020304" pitchFamily="18" charset="0"/>
              </a:rPr>
              <a:t>Flexible Fluid Layout</a:t>
            </a:r>
            <a:r>
              <a:rPr lang="en-US" sz="1800" b="0" i="0" u="none" strike="noStrike" baseline="0" dirty="0">
                <a:latin typeface="Times New Roman" panose="02020603050405020304" pitchFamily="18" charset="0"/>
                <a:cs typeface="Times New Roman" panose="02020603050405020304" pitchFamily="18" charset="0"/>
              </a:rPr>
              <a:t>: In a flexible fluid layout, the lengths of the layout's parts change based on how much room is available. This is done by setting lengths with relative numbers, such as percentages. As the size of the window or container changes, the parts also change size. This type of fluid style has a design that stays the same and can be changed to fit different screen sizes.</a:t>
            </a:r>
          </a:p>
          <a:p>
            <a:pPr marL="0" indent="0" algn="just">
              <a:buNone/>
            </a:pPr>
            <a:r>
              <a:rPr lang="en-US" sz="1800" b="1" i="0" u="none" strike="noStrike" baseline="0" dirty="0">
                <a:latin typeface="Times New Roman" panose="02020603050405020304" pitchFamily="18" charset="0"/>
                <a:cs typeface="Times New Roman" panose="02020603050405020304" pitchFamily="18" charset="0"/>
              </a:rPr>
              <a:t>Adaptive Fluid Layout: </a:t>
            </a:r>
            <a:r>
              <a:rPr lang="en-US" sz="1800" b="0" i="0" u="none" strike="noStrike" baseline="0" dirty="0">
                <a:latin typeface="Times New Roman" panose="02020603050405020304" pitchFamily="18" charset="0"/>
                <a:cs typeface="Times New Roman" panose="02020603050405020304" pitchFamily="18" charset="0"/>
              </a:rPr>
              <a:t>An adaptive fluid layout, also called a flexible layout, does more than just resize parts. It includes using CSS media queries to apply different styles based on certain breakpoints or sets of screen sizes. With customizable fluid layouts, you can define different sets of rules and change not only the width but also the general layout, placement, and style of parts to make a more </a:t>
            </a:r>
            <a:r>
              <a:rPr lang="en-US" sz="1800" b="0" i="0" u="none" strike="noStrike" baseline="0" dirty="0" err="1">
                <a:latin typeface="Times New Roman" panose="02020603050405020304" pitchFamily="18" charset="0"/>
                <a:cs typeface="Times New Roman" panose="02020603050405020304" pitchFamily="18" charset="0"/>
              </a:rPr>
              <a:t>personalised</a:t>
            </a:r>
            <a:r>
              <a:rPr lang="en-US" sz="1800" b="0" i="0" u="none" strike="noStrike" baseline="0" dirty="0">
                <a:latin typeface="Times New Roman" panose="02020603050405020304" pitchFamily="18" charset="0"/>
                <a:cs typeface="Times New Roman" panose="02020603050405020304" pitchFamily="18" charset="0"/>
              </a:rPr>
              <a:t> experience for different devices. This makes it easier to decide how the information is shown on different-sized screens</a:t>
            </a:r>
            <a:r>
              <a:rPr lang="en-US" sz="1800" b="0" i="0" u="none" strike="noStrike" baseline="0" dirty="0">
                <a:latin typeface="BookAntiqua"/>
              </a:rPr>
              <a:t>.</a:t>
            </a:r>
            <a:endParaRPr lang="en-IN" dirty="0"/>
          </a:p>
        </p:txBody>
      </p:sp>
    </p:spTree>
    <p:extLst>
      <p:ext uri="{BB962C8B-B14F-4D97-AF65-F5344CB8AC3E}">
        <p14:creationId xmlns:p14="http://schemas.microsoft.com/office/powerpoint/2010/main" val="4079082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D606B4-40BB-53D5-6540-5B26FD2F1B60}"/>
              </a:ext>
            </a:extLst>
          </p:cNvPr>
          <p:cNvSpPr>
            <a:spLocks noGrp="1"/>
          </p:cNvSpPr>
          <p:nvPr>
            <p:ph idx="1"/>
          </p:nvPr>
        </p:nvSpPr>
        <p:spPr>
          <a:xfrm>
            <a:off x="838200" y="613317"/>
            <a:ext cx="10515600" cy="5563646"/>
          </a:xfrm>
        </p:spPr>
        <p:txBody>
          <a:bodyPr/>
          <a:lstStyle/>
          <a:p>
            <a:pPr algn="just">
              <a:lnSpc>
                <a:spcPct val="200000"/>
              </a:lnSpc>
            </a:pPr>
            <a:r>
              <a:rPr lang="en-US" sz="2400" b="0" i="0" u="none" strike="noStrike" baseline="0" dirty="0">
                <a:latin typeface="BookAntiqua"/>
              </a:rPr>
              <a:t>It's important to note that these two types of flexible layouts don't contradict each other and can be used together to make a more complete and strong adaptable design. By using a mix of relative units, fluid grids, and media queries, you can make a style that works well on a wide range of devices and screen resolutions and is very flexible and easy to use.</a:t>
            </a:r>
          </a:p>
          <a:p>
            <a:pPr algn="just">
              <a:lnSpc>
                <a:spcPct val="200000"/>
              </a:lnSpc>
            </a:pPr>
            <a:r>
              <a:rPr lang="en-US" sz="2400" b="0" i="0" u="none" strike="noStrike" baseline="0" dirty="0">
                <a:latin typeface="BookAntiqua"/>
              </a:rPr>
              <a:t>Here's an example of how you can add media queries to a fluid layout:</a:t>
            </a:r>
            <a:endParaRPr lang="en-IN" dirty="0"/>
          </a:p>
        </p:txBody>
      </p:sp>
    </p:spTree>
    <p:extLst>
      <p:ext uri="{BB962C8B-B14F-4D97-AF65-F5344CB8AC3E}">
        <p14:creationId xmlns:p14="http://schemas.microsoft.com/office/powerpoint/2010/main" val="235372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648025-EF65-1D9A-77C9-C3BF2AAFCFCC}"/>
              </a:ext>
            </a:extLst>
          </p:cNvPr>
          <p:cNvSpPr>
            <a:spLocks noGrp="1"/>
          </p:cNvSpPr>
          <p:nvPr>
            <p:ph idx="1"/>
          </p:nvPr>
        </p:nvSpPr>
        <p:spPr>
          <a:xfrm>
            <a:off x="838200" y="345688"/>
            <a:ext cx="10515600" cy="5831275"/>
          </a:xfrm>
        </p:spPr>
        <p:txBody>
          <a:bodyPr>
            <a:normAutofit/>
          </a:bodyPr>
          <a:lstStyle/>
          <a:p>
            <a:pPr marL="0" indent="0" algn="l">
              <a:buNone/>
            </a:pPr>
            <a:r>
              <a:rPr lang="en-US" sz="1800" b="0" i="0" u="none" strike="noStrike" baseline="0" dirty="0">
                <a:latin typeface="BookAntiqua"/>
              </a:rPr>
              <a:t>/* Default styles for all screen sizes */</a:t>
            </a:r>
          </a:p>
          <a:p>
            <a:pPr marL="0" indent="0" algn="l">
              <a:buNone/>
            </a:pPr>
            <a:r>
              <a:rPr lang="en-IN" sz="1800" b="0" i="0" u="none" strike="noStrike" baseline="0" dirty="0">
                <a:latin typeface="BookAntiqua"/>
              </a:rPr>
              <a:t>.container {</a:t>
            </a:r>
          </a:p>
          <a:p>
            <a:pPr marL="0" indent="0" algn="l">
              <a:buNone/>
            </a:pPr>
            <a:r>
              <a:rPr lang="en-IN" sz="1800" b="0" i="0" u="none" strike="noStrike" baseline="0" dirty="0">
                <a:latin typeface="BookAntiqua"/>
              </a:rPr>
              <a:t>width: 100%;</a:t>
            </a:r>
          </a:p>
          <a:p>
            <a:pPr marL="0" indent="0" algn="l">
              <a:buNone/>
            </a:pPr>
            <a:r>
              <a:rPr lang="en-IN" sz="1800" b="0" i="0" u="none" strike="noStrike" baseline="0" dirty="0">
                <a:latin typeface="BookAntiqua"/>
              </a:rPr>
              <a:t>max-width: 960px;</a:t>
            </a:r>
          </a:p>
          <a:p>
            <a:pPr marL="0" indent="0" algn="l">
              <a:buNone/>
            </a:pPr>
            <a:r>
              <a:rPr lang="en-IN" sz="1800" b="0" i="0" u="none" strike="noStrike" baseline="0" dirty="0">
                <a:latin typeface="BookAntiqua"/>
              </a:rPr>
              <a:t>margin: 0 auto;</a:t>
            </a:r>
          </a:p>
          <a:p>
            <a:pPr marL="0" indent="0" algn="l">
              <a:buNone/>
            </a:pPr>
            <a:r>
              <a:rPr lang="en-IN" sz="1800" b="0" i="0" u="none" strike="noStrike" baseline="0" dirty="0">
                <a:latin typeface="BookAntiqua"/>
              </a:rPr>
              <a:t>padding: 20px;</a:t>
            </a:r>
          </a:p>
          <a:p>
            <a:pPr marL="0" indent="0" algn="l">
              <a:buNone/>
            </a:pPr>
            <a:r>
              <a:rPr lang="en-IN" sz="1800" b="0" i="0" u="none" strike="noStrike" baseline="0" dirty="0">
                <a:latin typeface="BookAntiqua"/>
              </a:rPr>
              <a:t>}</a:t>
            </a:r>
          </a:p>
          <a:p>
            <a:pPr marL="0" indent="0" algn="l">
              <a:buNone/>
            </a:pPr>
            <a:endParaRPr lang="en-IN" dirty="0"/>
          </a:p>
        </p:txBody>
      </p:sp>
      <p:sp>
        <p:nvSpPr>
          <p:cNvPr id="5" name="TextBox 4">
            <a:extLst>
              <a:ext uri="{FF2B5EF4-FFF2-40B4-BE49-F238E27FC236}">
                <a16:creationId xmlns:a16="http://schemas.microsoft.com/office/drawing/2014/main" id="{918EFCB0-D5E2-FF11-59CA-375B37AA0D74}"/>
              </a:ext>
            </a:extLst>
          </p:cNvPr>
          <p:cNvSpPr txBox="1"/>
          <p:nvPr/>
        </p:nvSpPr>
        <p:spPr>
          <a:xfrm>
            <a:off x="5455734" y="1018313"/>
            <a:ext cx="6094140" cy="3416320"/>
          </a:xfrm>
          <a:prstGeom prst="rect">
            <a:avLst/>
          </a:prstGeom>
          <a:noFill/>
        </p:spPr>
        <p:txBody>
          <a:bodyPr wrap="square">
            <a:spAutoFit/>
          </a:bodyPr>
          <a:lstStyle/>
          <a:p>
            <a:pPr marL="0" indent="0" algn="l">
              <a:buNone/>
            </a:pPr>
            <a:r>
              <a:rPr lang="en-US" sz="1800" b="0" i="0" u="none" strike="noStrike" baseline="0" dirty="0">
                <a:latin typeface="BookAntiqua"/>
              </a:rPr>
              <a:t>/* Styles for screens larger than 768px */</a:t>
            </a:r>
          </a:p>
          <a:p>
            <a:pPr marL="0" indent="0" algn="l">
              <a:buNone/>
            </a:pPr>
            <a:r>
              <a:rPr lang="en-IN" sz="1800" b="0" i="0" u="none" strike="noStrike" baseline="0" dirty="0">
                <a:latin typeface="BookAntiqua"/>
              </a:rPr>
              <a:t>@media (min-width: 768px) {</a:t>
            </a:r>
          </a:p>
          <a:p>
            <a:pPr marL="0" indent="0" algn="l">
              <a:buNone/>
            </a:pPr>
            <a:r>
              <a:rPr lang="en-IN" sz="1800" b="0" i="0" u="none" strike="noStrike" baseline="0" dirty="0">
                <a:latin typeface="BookAntiqua"/>
              </a:rPr>
              <a:t>.container {</a:t>
            </a:r>
          </a:p>
          <a:p>
            <a:pPr marL="0" indent="0" algn="l">
              <a:buNone/>
            </a:pPr>
            <a:r>
              <a:rPr lang="en-IN" sz="1800" b="0" i="0" u="none" strike="noStrike" baseline="0" dirty="0">
                <a:latin typeface="BookAntiqua"/>
              </a:rPr>
              <a:t>padding: 40px;</a:t>
            </a:r>
          </a:p>
          <a:p>
            <a:pPr marL="0" indent="0" algn="l">
              <a:buNone/>
            </a:pPr>
            <a:r>
              <a:rPr lang="en-IN" sz="1800" b="0" i="0" u="none" strike="noStrike" baseline="0" dirty="0">
                <a:latin typeface="BookAntiqua"/>
              </a:rPr>
              <a:t>}</a:t>
            </a:r>
          </a:p>
          <a:p>
            <a:pPr marL="0" indent="0" algn="l">
              <a:buNone/>
            </a:pPr>
            <a:r>
              <a:rPr lang="en-IN" sz="1800" b="0" i="0" u="none" strike="noStrike" baseline="0" dirty="0">
                <a:latin typeface="BookAntiqua"/>
              </a:rPr>
              <a:t>}</a:t>
            </a:r>
          </a:p>
          <a:p>
            <a:pPr marL="0" indent="0" algn="l">
              <a:buNone/>
            </a:pPr>
            <a:r>
              <a:rPr lang="en-US" sz="1800" b="0" i="0" u="none" strike="noStrike" baseline="0" dirty="0">
                <a:latin typeface="BookAntiqua"/>
              </a:rPr>
              <a:t>/* Styles for screens larger than 1200px */</a:t>
            </a:r>
          </a:p>
          <a:p>
            <a:pPr marL="0" indent="0" algn="l">
              <a:buNone/>
            </a:pPr>
            <a:r>
              <a:rPr lang="en-IN" sz="1800" b="0" i="0" u="none" strike="noStrike" baseline="0" dirty="0">
                <a:latin typeface="BookAntiqua"/>
              </a:rPr>
              <a:t>@media (min-width: 1200px) {</a:t>
            </a:r>
          </a:p>
          <a:p>
            <a:pPr marL="0" indent="0" algn="l">
              <a:buNone/>
            </a:pPr>
            <a:r>
              <a:rPr lang="en-IN" sz="1800" b="0" i="0" u="none" strike="noStrike" baseline="0" dirty="0">
                <a:latin typeface="BookAntiqua"/>
              </a:rPr>
              <a:t>.container {</a:t>
            </a:r>
          </a:p>
          <a:p>
            <a:pPr marL="0" indent="0" algn="l">
              <a:buNone/>
            </a:pPr>
            <a:r>
              <a:rPr lang="en-IN" sz="1800" b="0" i="0" u="none" strike="noStrike" baseline="0" dirty="0">
                <a:latin typeface="BookAntiqua"/>
              </a:rPr>
              <a:t>max-width: 1140px;</a:t>
            </a:r>
          </a:p>
          <a:p>
            <a:pPr marL="0" indent="0" algn="l">
              <a:buNone/>
            </a:pPr>
            <a:r>
              <a:rPr lang="en-IN" sz="1800" b="0" i="0" u="none" strike="noStrike" baseline="0" dirty="0">
                <a:latin typeface="BookAntiqua"/>
              </a:rPr>
              <a:t>}</a:t>
            </a:r>
          </a:p>
          <a:p>
            <a:pPr marL="0" indent="0" algn="l">
              <a:buNone/>
            </a:pPr>
            <a:r>
              <a:rPr lang="en-IN" sz="1800" b="0" i="0" u="none" strike="noStrike" baseline="0" dirty="0">
                <a:latin typeface="BookAntiqua"/>
              </a:rPr>
              <a:t>}</a:t>
            </a:r>
            <a:endParaRPr lang="en-IN" dirty="0"/>
          </a:p>
        </p:txBody>
      </p:sp>
    </p:spTree>
    <p:extLst>
      <p:ext uri="{BB962C8B-B14F-4D97-AF65-F5344CB8AC3E}">
        <p14:creationId xmlns:p14="http://schemas.microsoft.com/office/powerpoint/2010/main" val="514173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AA5139-0784-5483-D40C-6104CB2A028F}"/>
              </a:ext>
            </a:extLst>
          </p:cNvPr>
          <p:cNvSpPr>
            <a:spLocks noGrp="1"/>
          </p:cNvSpPr>
          <p:nvPr>
            <p:ph idx="1"/>
          </p:nvPr>
        </p:nvSpPr>
        <p:spPr>
          <a:xfrm>
            <a:off x="838200" y="602166"/>
            <a:ext cx="10515600" cy="5574797"/>
          </a:xfrm>
        </p:spPr>
        <p:txBody>
          <a:bodyPr>
            <a:normAutofit lnSpcReduction="10000"/>
          </a:bodyPr>
          <a:lstStyle/>
          <a:p>
            <a:pPr algn="l">
              <a:lnSpc>
                <a:spcPct val="200000"/>
              </a:lnSpc>
            </a:pPr>
            <a:r>
              <a:rPr lang="en-US" sz="1800" b="0" i="0" u="none" strike="noStrike" baseline="0" dirty="0">
                <a:latin typeface="BookAntiqua"/>
              </a:rPr>
              <a:t>In this example, the .container class represents the main container element of your fluid layout. By default, it has a width of 100%, a maximum width of 960 pixels, and some padding. This will ensure that the layout adjusts fluidly to different screen </a:t>
            </a:r>
            <a:r>
              <a:rPr lang="en-US" sz="1800" b="0" i="0" u="none" strike="noStrike" baseline="0" dirty="0" err="1">
                <a:latin typeface="BookAntiqua"/>
              </a:rPr>
              <a:t>sizes.The</a:t>
            </a:r>
            <a:r>
              <a:rPr lang="en-US" sz="1800" b="0" i="0" u="none" strike="noStrike" baseline="0" dirty="0">
                <a:latin typeface="BookAntiqua"/>
              </a:rPr>
              <a:t> first media query is defined with @media (min-width: 768px) and targets screens larger than 768 pixels. Within this media query block, you can override the default styles and apply different styling, such as increasing the padding.</a:t>
            </a:r>
          </a:p>
          <a:p>
            <a:pPr algn="l">
              <a:lnSpc>
                <a:spcPct val="200000"/>
              </a:lnSpc>
            </a:pPr>
            <a:r>
              <a:rPr lang="en-US" sz="1800" b="0" i="0" u="none" strike="noStrike" baseline="0" dirty="0">
                <a:latin typeface="BookAntiqua"/>
              </a:rPr>
              <a:t>The second media query is defined with @media (min-width: 1200px) and targets screens larger than 1200 pixels. Here, you can further modify the .container styles, in this case, changing the </a:t>
            </a:r>
            <a:r>
              <a:rPr lang="en-IN" sz="1800" b="0" i="0" u="none" strike="noStrike" baseline="0" dirty="0">
                <a:latin typeface="BookAntiqua"/>
              </a:rPr>
              <a:t>maximum width</a:t>
            </a:r>
            <a:r>
              <a:rPr lang="en-US" sz="1800" b="0" i="0" u="none" strike="noStrike" baseline="0" dirty="0">
                <a:latin typeface="BookAntiqua"/>
              </a:rPr>
              <a:t>You can add more media queries with different breakpoints to fine-tune the layout for various screen sizes. It's important to consider the needs of your specific design and adjust the styles </a:t>
            </a:r>
            <a:r>
              <a:rPr lang="en-IN" sz="1800" b="0" i="0" u="none" strike="noStrike" baseline="0" dirty="0">
                <a:latin typeface="BookAntiqua"/>
              </a:rPr>
              <a:t>accordingly.</a:t>
            </a:r>
            <a:r>
              <a:rPr lang="en-US" sz="1800" b="0" i="0" u="none" strike="noStrike" baseline="0" dirty="0">
                <a:latin typeface="BookAntiqua"/>
              </a:rPr>
              <a:t>Remember to include the appropriate meta tag in the &lt;head&gt; section of your HTML file to ensure </a:t>
            </a:r>
            <a:r>
              <a:rPr lang="en-IN" sz="1800" b="0" i="0" u="none" strike="noStrike" baseline="0" dirty="0">
                <a:latin typeface="BookAntiqua"/>
              </a:rPr>
              <a:t>proper viewport scaling:</a:t>
            </a:r>
            <a:endParaRPr lang="en-IN" dirty="0"/>
          </a:p>
        </p:txBody>
      </p:sp>
    </p:spTree>
    <p:extLst>
      <p:ext uri="{BB962C8B-B14F-4D97-AF65-F5344CB8AC3E}">
        <p14:creationId xmlns:p14="http://schemas.microsoft.com/office/powerpoint/2010/main" val="4207438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CBB79-2327-27C2-74F7-66C3C9966A8E}"/>
              </a:ext>
            </a:extLst>
          </p:cNvPr>
          <p:cNvSpPr>
            <a:spLocks noGrp="1"/>
          </p:cNvSpPr>
          <p:nvPr>
            <p:ph type="title"/>
          </p:nvPr>
        </p:nvSpPr>
        <p:spPr/>
        <p:txBody>
          <a:bodyPr/>
          <a:lstStyle/>
          <a:p>
            <a:r>
              <a:rPr lang="en-US" sz="1800" b="0" i="0" u="none" strike="noStrike" baseline="0" dirty="0">
                <a:latin typeface="BookAntiqua"/>
              </a:rPr>
              <a:t>&lt;meta name="viewport" content="width=device-width, initial-scale=1.0"&gt;</a:t>
            </a:r>
            <a:endParaRPr lang="en-IN" dirty="0"/>
          </a:p>
        </p:txBody>
      </p:sp>
      <p:sp>
        <p:nvSpPr>
          <p:cNvPr id="3" name="Content Placeholder 2">
            <a:extLst>
              <a:ext uri="{FF2B5EF4-FFF2-40B4-BE49-F238E27FC236}">
                <a16:creationId xmlns:a16="http://schemas.microsoft.com/office/drawing/2014/main" id="{35CFE646-47A7-4F01-F417-AD26443E746D}"/>
              </a:ext>
            </a:extLst>
          </p:cNvPr>
          <p:cNvSpPr>
            <a:spLocks noGrp="1"/>
          </p:cNvSpPr>
          <p:nvPr>
            <p:ph idx="1"/>
          </p:nvPr>
        </p:nvSpPr>
        <p:spPr/>
        <p:txBody>
          <a:bodyPr/>
          <a:lstStyle/>
          <a:p>
            <a:pPr algn="l"/>
            <a:r>
              <a:rPr lang="en-US" sz="1800" b="0" i="0" u="none" strike="noStrike" baseline="0" dirty="0">
                <a:latin typeface="BookAntiqua"/>
              </a:rPr>
              <a:t>This tag tells the browser to set the viewport width to the device width and scale the content accordingly, ensuring that your media queries work as intended on mobile devices.</a:t>
            </a:r>
            <a:endParaRPr lang="en-IN" dirty="0"/>
          </a:p>
        </p:txBody>
      </p:sp>
    </p:spTree>
    <p:extLst>
      <p:ext uri="{BB962C8B-B14F-4D97-AF65-F5344CB8AC3E}">
        <p14:creationId xmlns:p14="http://schemas.microsoft.com/office/powerpoint/2010/main" val="2231329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7549E-9EDE-DAB5-A1E5-6321D09B143A}"/>
              </a:ext>
            </a:extLst>
          </p:cNvPr>
          <p:cNvSpPr>
            <a:spLocks noGrp="1"/>
          </p:cNvSpPr>
          <p:nvPr>
            <p:ph type="title"/>
          </p:nvPr>
        </p:nvSpPr>
        <p:spPr/>
        <p:txBody>
          <a:bodyPr/>
          <a:lstStyle/>
          <a:p>
            <a:r>
              <a:rPr lang="en-US" sz="1800" b="1" i="0" u="none" strike="noStrike" baseline="0" dirty="0">
                <a:latin typeface="BookAntiqua,Bold"/>
              </a:rPr>
              <a:t>Enhancing Responsive Design: Optimizing Footer</a:t>
            </a:r>
            <a:endParaRPr lang="en-IN" dirty="0"/>
          </a:p>
        </p:txBody>
      </p:sp>
      <p:sp>
        <p:nvSpPr>
          <p:cNvPr id="3" name="Content Placeholder 2">
            <a:extLst>
              <a:ext uri="{FF2B5EF4-FFF2-40B4-BE49-F238E27FC236}">
                <a16:creationId xmlns:a16="http://schemas.microsoft.com/office/drawing/2014/main" id="{1DD4256C-ED92-3B03-5A97-E874B40DE749}"/>
              </a:ext>
            </a:extLst>
          </p:cNvPr>
          <p:cNvSpPr>
            <a:spLocks noGrp="1"/>
          </p:cNvSpPr>
          <p:nvPr>
            <p:ph idx="1"/>
          </p:nvPr>
        </p:nvSpPr>
        <p:spPr>
          <a:xfrm>
            <a:off x="838200" y="1260088"/>
            <a:ext cx="10515600" cy="4916875"/>
          </a:xfrm>
        </p:spPr>
        <p:txBody>
          <a:bodyPr>
            <a:normAutofit/>
          </a:bodyPr>
          <a:lstStyle/>
          <a:p>
            <a:pPr algn="just"/>
            <a:r>
              <a:rPr lang="en-US" sz="1800" b="0" i="0" u="none" strike="noStrike" baseline="0" dirty="0">
                <a:latin typeface="BookAntiqua"/>
              </a:rPr>
              <a:t>In the realm of responsive web design, optimizing the footer plays a crucial role in creating a seamless user experience across various screen sizes. The footer, located at the bottom of a web page, typically contains important information, links, and supplementary content. Enhancing the footer's responsiveness involves adjusting its content to fill the available width on different devices.</a:t>
            </a:r>
          </a:p>
          <a:p>
            <a:pPr algn="just"/>
            <a:endParaRPr lang="en-US" sz="1800" dirty="0">
              <a:latin typeface="BookAntiqua"/>
            </a:endParaRPr>
          </a:p>
          <a:p>
            <a:pPr algn="just"/>
            <a:r>
              <a:rPr lang="en-US" sz="1800" b="0" i="0" u="none" strike="noStrike" baseline="0" dirty="0">
                <a:latin typeface="BookAntiqua"/>
              </a:rPr>
              <a:t>By applying responsive techniques, the footer content can be intelligently adjusted to adapt to various screen sizes. This may involve utilizing CSS properties like display: flex or grid to create a responsive grid system that evenly distributes the content and expands it to fill the available </a:t>
            </a:r>
            <a:r>
              <a:rPr lang="en-US" sz="1800" b="0" i="0" u="none" strike="noStrike" baseline="0" dirty="0" err="1">
                <a:latin typeface="BookAntiqua"/>
              </a:rPr>
              <a:t>width.Additionally</a:t>
            </a:r>
            <a:r>
              <a:rPr lang="en-US" sz="1800" b="0" i="0" u="none" strike="noStrike" baseline="0" dirty="0">
                <a:latin typeface="BookAntiqua"/>
              </a:rPr>
              <a:t>, media queries can be employed to make specific adjustments to the footer layout and styling based on different screen breakpoints.</a:t>
            </a:r>
          </a:p>
          <a:p>
            <a:pPr algn="just"/>
            <a:r>
              <a:rPr lang="en-US" sz="1800" b="0" i="0" u="none" strike="noStrike" baseline="0" dirty="0">
                <a:latin typeface="BookAntiqua"/>
              </a:rPr>
              <a:t>Furthermore, optimizing the footer may include enhancing the visibility of its content on smaller devices. This can be achieved by employing techniques such as font size adjustments, increasing spacing between links, or utilizing collapsible sections to efficiently manage content without </a:t>
            </a:r>
            <a:r>
              <a:rPr lang="en-IN" sz="1800" b="0" i="0" u="none" strike="noStrike" baseline="0" dirty="0">
                <a:latin typeface="BookAntiqua"/>
              </a:rPr>
              <a:t>overwhelming the user interface. </a:t>
            </a:r>
            <a:r>
              <a:rPr lang="en-US" sz="1800" b="0" i="0" u="none" strike="noStrike" baseline="0" dirty="0">
                <a:latin typeface="BookAntiqua"/>
              </a:rPr>
              <a:t>The goal of enhancing the footer in responsive design is to ensure that it remains informative, visually appealing, and user-friendly across a range of devices. By implementing effective responsive design strategies, the footer can seamlessly adapt to different screen sizes, providing an optimized user experience and ensuring that users can access essential information regardless of the device they are using.</a:t>
            </a:r>
            <a:endParaRPr lang="en-IN" dirty="0"/>
          </a:p>
        </p:txBody>
      </p:sp>
    </p:spTree>
    <p:extLst>
      <p:ext uri="{BB962C8B-B14F-4D97-AF65-F5344CB8AC3E}">
        <p14:creationId xmlns:p14="http://schemas.microsoft.com/office/powerpoint/2010/main" val="2984352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129454-AF07-DCCD-7780-B2848ECDA188}"/>
              </a:ext>
            </a:extLst>
          </p:cNvPr>
          <p:cNvSpPr>
            <a:spLocks noGrp="1"/>
          </p:cNvSpPr>
          <p:nvPr>
            <p:ph idx="1"/>
          </p:nvPr>
        </p:nvSpPr>
        <p:spPr>
          <a:xfrm>
            <a:off x="626327" y="262460"/>
            <a:ext cx="7045712" cy="6333080"/>
          </a:xfrm>
        </p:spPr>
        <p:txBody>
          <a:bodyPr>
            <a:normAutofit fontScale="77500" lnSpcReduction="20000"/>
          </a:bodyPr>
          <a:lstStyle/>
          <a:p>
            <a:pPr marL="0" indent="0" algn="l">
              <a:buNone/>
            </a:pPr>
            <a:r>
              <a:rPr lang="en-IN" sz="1800" b="0" i="0" u="none" strike="noStrike" baseline="0" dirty="0">
                <a:latin typeface="BookAntiqua"/>
              </a:rPr>
              <a:t>&lt;!DOCTYPE html&gt;</a:t>
            </a:r>
          </a:p>
          <a:p>
            <a:pPr marL="0" indent="0" algn="l">
              <a:buNone/>
            </a:pPr>
            <a:r>
              <a:rPr lang="en-IN" sz="1800" b="0" i="0" u="none" strike="noStrike" baseline="0" dirty="0">
                <a:latin typeface="BookAntiqua"/>
              </a:rPr>
              <a:t>&lt;html&gt;</a:t>
            </a:r>
          </a:p>
          <a:p>
            <a:pPr marL="0" indent="0" algn="l">
              <a:buNone/>
            </a:pPr>
            <a:r>
              <a:rPr lang="en-IN" sz="1800" b="0" i="0" u="none" strike="noStrike" baseline="0" dirty="0">
                <a:latin typeface="BookAntiqua"/>
              </a:rPr>
              <a:t>&lt;head&gt;</a:t>
            </a:r>
          </a:p>
          <a:p>
            <a:pPr marL="0" indent="0" algn="l">
              <a:buNone/>
            </a:pPr>
            <a:r>
              <a:rPr lang="en-IN" sz="1800" b="0" i="0" u="none" strike="noStrike" baseline="0" dirty="0">
                <a:latin typeface="BookAntiqua"/>
              </a:rPr>
              <a:t>&lt;style&gt;</a:t>
            </a:r>
          </a:p>
          <a:p>
            <a:pPr marL="0" indent="0" algn="l">
              <a:buNone/>
            </a:pPr>
            <a:r>
              <a:rPr lang="en-IN" sz="1800" b="0" i="0" u="none" strike="noStrike" baseline="0" dirty="0">
                <a:latin typeface="BookAntiqua"/>
              </a:rPr>
              <a:t>.footer {</a:t>
            </a:r>
          </a:p>
          <a:p>
            <a:pPr marL="0" indent="0" algn="l">
              <a:buNone/>
            </a:pPr>
            <a:r>
              <a:rPr lang="en-IN" sz="1800" b="0" i="0" u="none" strike="noStrike" baseline="0" dirty="0">
                <a:latin typeface="BookAntiqua"/>
              </a:rPr>
              <a:t>background-</a:t>
            </a:r>
            <a:r>
              <a:rPr lang="en-IN" sz="1800" b="0" i="0" u="none" strike="noStrike" baseline="0" dirty="0" err="1">
                <a:latin typeface="BookAntiqua"/>
              </a:rPr>
              <a:t>color</a:t>
            </a:r>
            <a:r>
              <a:rPr lang="en-IN" sz="1800" b="0" i="0" u="none" strike="noStrike" baseline="0" dirty="0">
                <a:latin typeface="BookAntiqua"/>
              </a:rPr>
              <a:t>: #333;</a:t>
            </a:r>
          </a:p>
          <a:p>
            <a:pPr marL="0" indent="0" algn="l">
              <a:buNone/>
            </a:pPr>
            <a:r>
              <a:rPr lang="en-IN" sz="1800" b="0" i="0" u="none" strike="noStrike" baseline="0" dirty="0" err="1">
                <a:latin typeface="BookAntiqua"/>
              </a:rPr>
              <a:t>color</a:t>
            </a:r>
            <a:r>
              <a:rPr lang="en-IN" sz="1800" b="0" i="0" u="none" strike="noStrike" baseline="0" dirty="0">
                <a:latin typeface="BookAntiqua"/>
              </a:rPr>
              <a:t>: #fff;</a:t>
            </a:r>
          </a:p>
          <a:p>
            <a:pPr marL="0" indent="0" algn="l">
              <a:buNone/>
            </a:pPr>
            <a:r>
              <a:rPr lang="en-IN" sz="1800" b="0" i="0" u="none" strike="noStrike" baseline="0" dirty="0">
                <a:latin typeface="BookAntiqua"/>
              </a:rPr>
              <a:t>padding: 20px;</a:t>
            </a:r>
          </a:p>
          <a:p>
            <a:pPr marL="0" indent="0" algn="l">
              <a:buNone/>
            </a:pPr>
            <a:r>
              <a:rPr lang="en-IN" sz="1800" b="0" i="0" u="none" strike="noStrike" baseline="0" dirty="0">
                <a:latin typeface="BookAntiqua"/>
              </a:rPr>
              <a:t>text-align: </a:t>
            </a:r>
            <a:r>
              <a:rPr lang="en-IN" sz="1800" b="0" i="0" u="none" strike="noStrike" baseline="0" dirty="0" err="1">
                <a:latin typeface="BookAntiqua"/>
              </a:rPr>
              <a:t>center</a:t>
            </a:r>
            <a:r>
              <a:rPr lang="en-IN" sz="1800" b="0" i="0" u="none" strike="noStrike" baseline="0" dirty="0">
                <a:latin typeface="BookAntiqua"/>
              </a:rPr>
              <a:t>;</a:t>
            </a:r>
          </a:p>
          <a:p>
            <a:pPr marL="0" indent="0" algn="l">
              <a:buNone/>
            </a:pPr>
            <a:r>
              <a:rPr lang="en-IN" sz="1800" b="0" i="0" u="none" strike="noStrike" baseline="0" dirty="0">
                <a:latin typeface="BookAntiqua"/>
              </a:rPr>
              <a:t>}</a:t>
            </a:r>
          </a:p>
          <a:p>
            <a:pPr marL="0" indent="0" algn="l">
              <a:buNone/>
            </a:pPr>
            <a:r>
              <a:rPr lang="en-IN" sz="1800" b="0" i="0" u="none" strike="noStrike" baseline="0" dirty="0">
                <a:latin typeface="BookAntiqua"/>
              </a:rPr>
              <a:t>@media (max-width: 600px) {</a:t>
            </a:r>
          </a:p>
          <a:p>
            <a:pPr marL="0" indent="0" algn="l">
              <a:buNone/>
            </a:pPr>
            <a:r>
              <a:rPr lang="en-IN" sz="1800" b="0" i="0" u="none" strike="noStrike" baseline="0" dirty="0">
                <a:latin typeface="BookAntiqua"/>
              </a:rPr>
              <a:t>.footer {</a:t>
            </a:r>
          </a:p>
          <a:p>
            <a:pPr marL="0" indent="0" algn="l">
              <a:buNone/>
            </a:pPr>
            <a:r>
              <a:rPr lang="en-IN" sz="1800" b="0" i="0" u="none" strike="noStrike" baseline="0" dirty="0">
                <a:latin typeface="BookAntiqua"/>
              </a:rPr>
              <a:t>display: flex;</a:t>
            </a:r>
          </a:p>
          <a:p>
            <a:pPr marL="0" indent="0" algn="l">
              <a:buNone/>
            </a:pPr>
            <a:r>
              <a:rPr lang="en-IN" sz="1800" b="0" i="0" u="none" strike="noStrike" baseline="0" dirty="0">
                <a:latin typeface="BookAntiqua"/>
              </a:rPr>
              <a:t>flex-wrap: wrap;</a:t>
            </a:r>
          </a:p>
          <a:p>
            <a:pPr marL="0" indent="0" algn="l">
              <a:buNone/>
            </a:pPr>
            <a:r>
              <a:rPr lang="en-IN" sz="1800" b="0" i="0" u="none" strike="noStrike" baseline="0" dirty="0">
                <a:latin typeface="BookAntiqua"/>
              </a:rPr>
              <a:t>justify-content: </a:t>
            </a:r>
            <a:r>
              <a:rPr lang="en-IN" sz="1800" b="0" i="0" u="none" strike="noStrike" baseline="0" dirty="0" err="1">
                <a:latin typeface="BookAntiqua"/>
              </a:rPr>
              <a:t>center</a:t>
            </a:r>
            <a:r>
              <a:rPr lang="en-IN" sz="1800" b="0" i="0" u="none" strike="noStrike" baseline="0" dirty="0">
                <a:latin typeface="BookAntiqua"/>
              </a:rPr>
              <a:t>;</a:t>
            </a:r>
          </a:p>
          <a:p>
            <a:pPr marL="0" indent="0" algn="l">
              <a:buNone/>
            </a:pPr>
            <a:r>
              <a:rPr lang="en-IN" sz="1800" b="0" i="0" u="none" strike="noStrike" baseline="0" dirty="0">
                <a:latin typeface="BookAntiqua"/>
              </a:rPr>
              <a:t>}</a:t>
            </a:r>
          </a:p>
          <a:p>
            <a:pPr marL="0" indent="0" algn="l">
              <a:buNone/>
            </a:pPr>
            <a:r>
              <a:rPr lang="en-IN" sz="1800" b="0" i="0" u="none" strike="noStrike" baseline="0" dirty="0">
                <a:latin typeface="BookAntiqua"/>
              </a:rPr>
              <a:t>}</a:t>
            </a:r>
          </a:p>
          <a:p>
            <a:pPr marL="0" indent="0" algn="l">
              <a:buNone/>
            </a:pPr>
            <a:r>
              <a:rPr lang="en-IN" sz="1800" b="0" i="0" u="none" strike="noStrike" baseline="0" dirty="0">
                <a:latin typeface="BookAntiqua"/>
              </a:rPr>
              <a:t>&lt;/style&gt;</a:t>
            </a:r>
          </a:p>
          <a:p>
            <a:pPr marL="0" indent="0" algn="l">
              <a:buNone/>
            </a:pPr>
            <a:r>
              <a:rPr lang="en-IN" sz="1800" b="0" i="0" u="none" strike="noStrike" baseline="0" dirty="0">
                <a:latin typeface="BookAntiqua"/>
              </a:rPr>
              <a:t>&lt;/head&gt;</a:t>
            </a:r>
          </a:p>
          <a:p>
            <a:pPr marL="0" indent="0" algn="l">
              <a:buNone/>
            </a:pPr>
            <a:r>
              <a:rPr lang="en-IN" sz="1800" b="0" i="0" u="none" strike="noStrike" baseline="0" dirty="0">
                <a:latin typeface="BookAntiqua"/>
              </a:rPr>
              <a:t>&lt;body&gt;</a:t>
            </a:r>
          </a:p>
          <a:p>
            <a:pPr marL="0" indent="0" algn="l">
              <a:buNone/>
            </a:pPr>
            <a:r>
              <a:rPr lang="en-IN" sz="1800" b="0" i="0" u="none" strike="noStrike" baseline="0" dirty="0">
                <a:latin typeface="BookAntiqua"/>
              </a:rPr>
              <a:t>&lt;div class="content"&gt;</a:t>
            </a:r>
          </a:p>
          <a:p>
            <a:pPr marL="0" indent="0" algn="l">
              <a:buNone/>
            </a:pPr>
            <a:r>
              <a:rPr lang="en-US" sz="1800" b="0" i="0" u="none" strike="noStrike" baseline="0" dirty="0">
                <a:latin typeface="BookAntiqua"/>
              </a:rPr>
              <a:t>&lt;center&gt;&lt;h1&gt;Welcome to Lovely Professional University&lt;/h1&gt;&lt;/center&gt;</a:t>
            </a:r>
          </a:p>
          <a:p>
            <a:pPr marL="0" indent="0" algn="l">
              <a:buNone/>
            </a:pPr>
            <a:r>
              <a:rPr lang="en-IN" sz="1800" b="0" i="0" u="none" strike="noStrike" baseline="0" dirty="0">
                <a:latin typeface="BookAntiqua"/>
              </a:rPr>
              <a:t>&lt;</a:t>
            </a:r>
            <a:r>
              <a:rPr lang="en-IN" sz="1800" b="0" i="0" u="none" strike="noStrike" baseline="0" dirty="0" err="1">
                <a:latin typeface="BookAntiqua"/>
              </a:rPr>
              <a:t>imgsrc</a:t>
            </a:r>
            <a:r>
              <a:rPr lang="en-IN" sz="1800" b="0" i="0" u="none" strike="noStrike" baseline="0" dirty="0">
                <a:latin typeface="BookAntiqua"/>
              </a:rPr>
              <a:t>="lpu.png" alt="LPU Logo" width="300" height="100"&gt;</a:t>
            </a:r>
            <a:endParaRPr lang="en-IN" dirty="0"/>
          </a:p>
        </p:txBody>
      </p:sp>
      <p:sp>
        <p:nvSpPr>
          <p:cNvPr id="5" name="TextBox 4">
            <a:extLst>
              <a:ext uri="{FF2B5EF4-FFF2-40B4-BE49-F238E27FC236}">
                <a16:creationId xmlns:a16="http://schemas.microsoft.com/office/drawing/2014/main" id="{DA4C8EB5-F66E-D436-AC69-AF5F5B2C2799}"/>
              </a:ext>
            </a:extLst>
          </p:cNvPr>
          <p:cNvSpPr txBox="1"/>
          <p:nvPr/>
        </p:nvSpPr>
        <p:spPr>
          <a:xfrm>
            <a:off x="3842525" y="262460"/>
            <a:ext cx="8349475" cy="5262979"/>
          </a:xfrm>
          <a:prstGeom prst="rect">
            <a:avLst/>
          </a:prstGeom>
          <a:solidFill>
            <a:schemeClr val="accent4">
              <a:lumMod val="20000"/>
              <a:lumOff val="80000"/>
            </a:schemeClr>
          </a:solidFill>
        </p:spPr>
        <p:txBody>
          <a:bodyPr wrap="square">
            <a:spAutoFit/>
          </a:bodyPr>
          <a:lstStyle/>
          <a:p>
            <a:pPr algn="l"/>
            <a:r>
              <a:rPr lang="en-US" sz="1600" b="0" i="0" u="none" strike="noStrike" baseline="0" dirty="0">
                <a:latin typeface="BookAntiqua"/>
              </a:rPr>
              <a:t>&lt;p align="justify"&gt;Lovely Professional University (LPU) is a private university situated in Punjab,</a:t>
            </a:r>
          </a:p>
          <a:p>
            <a:pPr algn="l"/>
            <a:r>
              <a:rPr lang="en-US" sz="1600" b="0" i="0" u="none" strike="noStrike" baseline="0" dirty="0">
                <a:latin typeface="BookAntiqua"/>
              </a:rPr>
              <a:t>India. It is the largest single-campus university in India, offering a wide range of undergraduate</a:t>
            </a:r>
          </a:p>
          <a:p>
            <a:pPr algn="l"/>
            <a:r>
              <a:rPr lang="en-US" sz="1600" b="0" i="0" u="none" strike="noStrike" baseline="0" dirty="0">
                <a:latin typeface="BookAntiqua"/>
              </a:rPr>
              <a:t>and postgraduate programs. LPU focuses on providing quality education and a conducive learning</a:t>
            </a:r>
          </a:p>
          <a:p>
            <a:pPr algn="l"/>
            <a:r>
              <a:rPr lang="en-US" sz="1600" b="0" i="0" u="none" strike="noStrike" baseline="0" dirty="0">
                <a:latin typeface="BookAntiqua"/>
              </a:rPr>
              <a:t>environment to its students.&lt;/p&gt;</a:t>
            </a:r>
          </a:p>
          <a:p>
            <a:pPr algn="l"/>
            <a:r>
              <a:rPr lang="en-US" sz="1600" b="0" i="0" u="none" strike="noStrike" baseline="0" dirty="0">
                <a:latin typeface="BookAntiqua"/>
              </a:rPr>
              <a:t>&lt;p align="justify"&gt;At LPU, students can benefit from state-of-the-art facilities, experienced faculty,</a:t>
            </a:r>
          </a:p>
          <a:p>
            <a:pPr algn="l"/>
            <a:r>
              <a:rPr lang="en-US" sz="1600" b="0" i="0" u="none" strike="noStrike" baseline="0" dirty="0">
                <a:latin typeface="BookAntiqua"/>
              </a:rPr>
              <a:t>and a vibrant campus life. The university places a strong emphasis on industry exposure,</a:t>
            </a:r>
          </a:p>
          <a:p>
            <a:pPr algn="l"/>
            <a:r>
              <a:rPr lang="en-US" sz="1600" b="0" i="0" u="none" strike="noStrike" baseline="0" dirty="0">
                <a:latin typeface="BookAntiqua"/>
              </a:rPr>
              <a:t>entrepreneurship, and practical learning through internships and industry tie-ups.&lt;/p&gt;</a:t>
            </a:r>
          </a:p>
          <a:p>
            <a:pPr algn="l"/>
            <a:r>
              <a:rPr lang="en-IN" sz="1600" b="0" i="0" u="none" strike="noStrike" baseline="0" dirty="0">
                <a:latin typeface="BookAntiqua"/>
              </a:rPr>
              <a:t>&lt;/div&gt;</a:t>
            </a:r>
          </a:p>
          <a:p>
            <a:pPr algn="l"/>
            <a:r>
              <a:rPr lang="en-IN" sz="1600" b="0" i="0" u="none" strike="noStrike" baseline="0" dirty="0">
                <a:latin typeface="BookAntiqua"/>
              </a:rPr>
              <a:t>&lt;footer class="footer"&gt;</a:t>
            </a:r>
          </a:p>
          <a:p>
            <a:pPr algn="l"/>
            <a:r>
              <a:rPr lang="en-US" sz="1600" b="0" i="0" u="none" strike="noStrike" baseline="0" dirty="0">
                <a:latin typeface="BookAntiqua"/>
              </a:rPr>
              <a:t>&lt;p&gt;&amp;copy; 2023 Lovely Professional University. All rights reserved.&lt;/p&gt;</a:t>
            </a:r>
          </a:p>
          <a:p>
            <a:pPr algn="l"/>
            <a:r>
              <a:rPr lang="en-IN" sz="1600" b="0" i="0" u="none" strike="noStrike" baseline="0" dirty="0">
                <a:latin typeface="BookAntiqua"/>
              </a:rPr>
              <a:t>&lt;nav&gt;</a:t>
            </a:r>
          </a:p>
          <a:p>
            <a:pPr algn="l"/>
            <a:r>
              <a:rPr lang="en-IN" sz="1600" b="0" i="0" u="none" strike="noStrike" baseline="0" dirty="0">
                <a:latin typeface="BookAntiqua"/>
              </a:rPr>
              <a:t>&lt;</a:t>
            </a:r>
            <a:r>
              <a:rPr lang="en-IN" sz="1600" b="0" i="0" u="none" strike="noStrike" baseline="0" dirty="0" err="1">
                <a:latin typeface="BookAntiqua"/>
              </a:rPr>
              <a:t>ul</a:t>
            </a:r>
            <a:r>
              <a:rPr lang="en-IN" sz="1600" b="0" i="0" u="none" strike="noStrike" baseline="0" dirty="0">
                <a:latin typeface="BookAntiqua"/>
              </a:rPr>
              <a:t>&gt;</a:t>
            </a:r>
          </a:p>
          <a:p>
            <a:pPr algn="l"/>
            <a:r>
              <a:rPr lang="it-IT" sz="1600" b="0" i="0" u="none" strike="noStrike" baseline="0" dirty="0">
                <a:latin typeface="BookAntiqua"/>
              </a:rPr>
              <a:t>&lt;li&gt;&lt;a href="#"&gt;Home&lt;/a&gt;&lt;/li&gt;</a:t>
            </a:r>
          </a:p>
          <a:p>
            <a:pPr algn="l"/>
            <a:r>
              <a:rPr lang="it-IT" sz="1600" b="0" i="0" u="none" strike="noStrike" baseline="0" dirty="0">
                <a:latin typeface="BookAntiqua"/>
              </a:rPr>
              <a:t>&lt;li&gt;&lt;a href="#"&gt;About&lt;/a&gt;&lt;/li&gt;</a:t>
            </a:r>
          </a:p>
          <a:p>
            <a:pPr algn="l"/>
            <a:r>
              <a:rPr lang="it-IT" sz="1600" b="0" i="0" u="none" strike="noStrike" baseline="0" dirty="0">
                <a:latin typeface="BookAntiqua"/>
              </a:rPr>
              <a:t>&lt;li&gt;&lt;a href="#"&gt;Contact&lt;/a&gt;&lt;/li&gt;</a:t>
            </a:r>
          </a:p>
          <a:p>
            <a:pPr algn="l"/>
            <a:r>
              <a:rPr lang="en-IN" sz="1600" b="0" i="0" u="none" strike="noStrike" baseline="0" dirty="0">
                <a:latin typeface="BookAntiqua"/>
              </a:rPr>
              <a:t>&lt;/</a:t>
            </a:r>
            <a:r>
              <a:rPr lang="en-IN" sz="1600" b="0" i="0" u="none" strike="noStrike" baseline="0" dirty="0" err="1">
                <a:latin typeface="BookAntiqua"/>
              </a:rPr>
              <a:t>ul</a:t>
            </a:r>
            <a:r>
              <a:rPr lang="en-IN" sz="1600" b="0" i="0" u="none" strike="noStrike" baseline="0" dirty="0">
                <a:latin typeface="BookAntiqua"/>
              </a:rPr>
              <a:t>&gt;</a:t>
            </a:r>
          </a:p>
          <a:p>
            <a:pPr algn="l"/>
            <a:r>
              <a:rPr lang="en-IN" sz="1600" b="0" i="0" u="none" strike="noStrike" baseline="0" dirty="0">
                <a:latin typeface="BookAntiqua"/>
              </a:rPr>
              <a:t>&lt;/nav&gt;</a:t>
            </a:r>
          </a:p>
          <a:p>
            <a:pPr algn="l"/>
            <a:r>
              <a:rPr lang="en-IN" sz="1600" b="0" i="0" u="none" strike="noStrike" baseline="0" dirty="0">
                <a:latin typeface="BookAntiqua"/>
              </a:rPr>
              <a:t>&lt;p&gt;Located in Punjab, India&lt;/p&gt;</a:t>
            </a:r>
          </a:p>
          <a:p>
            <a:pPr algn="l"/>
            <a:r>
              <a:rPr lang="en-IN" sz="1600" b="0" i="0" u="none" strike="noStrike" baseline="0" dirty="0">
                <a:latin typeface="BookAntiqua"/>
              </a:rPr>
              <a:t>&lt;/footer&gt;</a:t>
            </a:r>
          </a:p>
          <a:p>
            <a:pPr algn="l"/>
            <a:r>
              <a:rPr lang="en-IN" sz="1600" b="0" i="0" u="none" strike="noStrike" baseline="0" dirty="0">
                <a:latin typeface="BookAntiqua"/>
              </a:rPr>
              <a:t>&lt;/body&gt;</a:t>
            </a:r>
          </a:p>
          <a:p>
            <a:pPr algn="l"/>
            <a:r>
              <a:rPr lang="en-IN" sz="1600" b="0" i="0" u="none" strike="noStrike" baseline="0" dirty="0">
                <a:latin typeface="BookAntiqua"/>
              </a:rPr>
              <a:t>&lt;/html&gt;</a:t>
            </a:r>
            <a:endParaRPr lang="en-IN" dirty="0"/>
          </a:p>
        </p:txBody>
      </p:sp>
    </p:spTree>
    <p:extLst>
      <p:ext uri="{BB962C8B-B14F-4D97-AF65-F5344CB8AC3E}">
        <p14:creationId xmlns:p14="http://schemas.microsoft.com/office/powerpoint/2010/main" val="1842390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2034</Words>
  <Application>Microsoft Office PowerPoint</Application>
  <PresentationFormat>Widescreen</PresentationFormat>
  <Paragraphs>152</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Book Antiqua</vt:lpstr>
      <vt:lpstr>BookAntiqua</vt:lpstr>
      <vt:lpstr>BookAntiqua,Bold</vt:lpstr>
      <vt:lpstr>Calibri</vt:lpstr>
      <vt:lpstr>Calibri Light</vt:lpstr>
      <vt:lpstr>Times New Roman</vt:lpstr>
      <vt:lpstr>Office Theme</vt:lpstr>
      <vt:lpstr>Fluid Layout in CSS</vt:lpstr>
      <vt:lpstr>PowerPoint Presentation</vt:lpstr>
      <vt:lpstr>What is Fluid Layout in Media Query?</vt:lpstr>
      <vt:lpstr>PowerPoint Presentation</vt:lpstr>
      <vt:lpstr>PowerPoint Presentation</vt:lpstr>
      <vt:lpstr>PowerPoint Presentation</vt:lpstr>
      <vt:lpstr>&lt;meta name="viewport" content="width=device-width, initial-scale=1.0"&gt;</vt:lpstr>
      <vt:lpstr>Enhancing Responsive Design: Optimizing Footer</vt:lpstr>
      <vt:lpstr>PowerPoint Presentation</vt:lpstr>
      <vt:lpstr>PowerPoint Presentation</vt:lpstr>
      <vt:lpstr>Responsive paragraph content in the four columns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Fluid Layout in CSS</dc:title>
  <dc:creator>vishal choudhary</dc:creator>
  <cp:lastModifiedBy>vishal choudhary</cp:lastModifiedBy>
  <cp:revision>1</cp:revision>
  <dcterms:created xsi:type="dcterms:W3CDTF">2024-03-13T05:24:29Z</dcterms:created>
  <dcterms:modified xsi:type="dcterms:W3CDTF">2024-03-13T05:27:58Z</dcterms:modified>
</cp:coreProperties>
</file>