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6" d="100"/>
          <a:sy n="86" d="100"/>
        </p:scale>
        <p:origin x="73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BC316-BE2E-DBE8-639F-6BF68D0A4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3371062-8A35-DAFB-12A5-DEA914F581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F821BD7-1C82-891E-6D42-DB09DB6B22E0}"/>
              </a:ext>
            </a:extLst>
          </p:cNvPr>
          <p:cNvSpPr>
            <a:spLocks noGrp="1"/>
          </p:cNvSpPr>
          <p:nvPr>
            <p:ph type="dt" sz="half" idx="10"/>
          </p:nvPr>
        </p:nvSpPr>
        <p:spPr/>
        <p:txBody>
          <a:bodyPr/>
          <a:lstStyle/>
          <a:p>
            <a:fld id="{43AF4992-E4A8-4F77-A4F2-421C97981D60}" type="datetimeFigureOut">
              <a:rPr lang="en-IN" smtClean="0"/>
              <a:t>17-03-2024</a:t>
            </a:fld>
            <a:endParaRPr lang="en-IN"/>
          </a:p>
        </p:txBody>
      </p:sp>
      <p:sp>
        <p:nvSpPr>
          <p:cNvPr id="5" name="Footer Placeholder 4">
            <a:extLst>
              <a:ext uri="{FF2B5EF4-FFF2-40B4-BE49-F238E27FC236}">
                <a16:creationId xmlns:a16="http://schemas.microsoft.com/office/drawing/2014/main" id="{8C07617F-0876-35DA-65F8-77B2DC683C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2A2190-9726-9A61-73C6-83EC7271F8A9}"/>
              </a:ext>
            </a:extLst>
          </p:cNvPr>
          <p:cNvSpPr>
            <a:spLocks noGrp="1"/>
          </p:cNvSpPr>
          <p:nvPr>
            <p:ph type="sldNum" sz="quarter" idx="12"/>
          </p:nvPr>
        </p:nvSpPr>
        <p:spPr/>
        <p:txBody>
          <a:bodyPr/>
          <a:lstStyle/>
          <a:p>
            <a:fld id="{4022B9BC-2538-4FC3-9220-B8F2DBD963C5}" type="slidenum">
              <a:rPr lang="en-IN" smtClean="0"/>
              <a:t>‹#›</a:t>
            </a:fld>
            <a:endParaRPr lang="en-IN"/>
          </a:p>
        </p:txBody>
      </p:sp>
    </p:spTree>
    <p:extLst>
      <p:ext uri="{BB962C8B-B14F-4D97-AF65-F5344CB8AC3E}">
        <p14:creationId xmlns:p14="http://schemas.microsoft.com/office/powerpoint/2010/main" val="3219133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9D1E4-664A-B020-87A1-35D20336003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306B2F-D532-F23D-EC69-EB4FC46FE6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183F11-09F9-5621-0EF6-D158ECD01D2C}"/>
              </a:ext>
            </a:extLst>
          </p:cNvPr>
          <p:cNvSpPr>
            <a:spLocks noGrp="1"/>
          </p:cNvSpPr>
          <p:nvPr>
            <p:ph type="dt" sz="half" idx="10"/>
          </p:nvPr>
        </p:nvSpPr>
        <p:spPr/>
        <p:txBody>
          <a:bodyPr/>
          <a:lstStyle/>
          <a:p>
            <a:fld id="{43AF4992-E4A8-4F77-A4F2-421C97981D60}" type="datetimeFigureOut">
              <a:rPr lang="en-IN" smtClean="0"/>
              <a:t>17-03-2024</a:t>
            </a:fld>
            <a:endParaRPr lang="en-IN"/>
          </a:p>
        </p:txBody>
      </p:sp>
      <p:sp>
        <p:nvSpPr>
          <p:cNvPr id="5" name="Footer Placeholder 4">
            <a:extLst>
              <a:ext uri="{FF2B5EF4-FFF2-40B4-BE49-F238E27FC236}">
                <a16:creationId xmlns:a16="http://schemas.microsoft.com/office/drawing/2014/main" id="{092AD1BD-362C-F219-6C8E-FE44FF1D2D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D7EBDE-7584-5594-BC6C-A2788A385871}"/>
              </a:ext>
            </a:extLst>
          </p:cNvPr>
          <p:cNvSpPr>
            <a:spLocks noGrp="1"/>
          </p:cNvSpPr>
          <p:nvPr>
            <p:ph type="sldNum" sz="quarter" idx="12"/>
          </p:nvPr>
        </p:nvSpPr>
        <p:spPr/>
        <p:txBody>
          <a:bodyPr/>
          <a:lstStyle/>
          <a:p>
            <a:fld id="{4022B9BC-2538-4FC3-9220-B8F2DBD963C5}" type="slidenum">
              <a:rPr lang="en-IN" smtClean="0"/>
              <a:t>‹#›</a:t>
            </a:fld>
            <a:endParaRPr lang="en-IN"/>
          </a:p>
        </p:txBody>
      </p:sp>
    </p:spTree>
    <p:extLst>
      <p:ext uri="{BB962C8B-B14F-4D97-AF65-F5344CB8AC3E}">
        <p14:creationId xmlns:p14="http://schemas.microsoft.com/office/powerpoint/2010/main" val="2719393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C4ABEC-0447-BEE5-EF69-365A181F39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85C689-ABA1-8396-29A3-B4F8DC0D0A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61AC56-F286-276C-D049-3B13B0C04BA6}"/>
              </a:ext>
            </a:extLst>
          </p:cNvPr>
          <p:cNvSpPr>
            <a:spLocks noGrp="1"/>
          </p:cNvSpPr>
          <p:nvPr>
            <p:ph type="dt" sz="half" idx="10"/>
          </p:nvPr>
        </p:nvSpPr>
        <p:spPr/>
        <p:txBody>
          <a:bodyPr/>
          <a:lstStyle/>
          <a:p>
            <a:fld id="{43AF4992-E4A8-4F77-A4F2-421C97981D60}" type="datetimeFigureOut">
              <a:rPr lang="en-IN" smtClean="0"/>
              <a:t>17-03-2024</a:t>
            </a:fld>
            <a:endParaRPr lang="en-IN"/>
          </a:p>
        </p:txBody>
      </p:sp>
      <p:sp>
        <p:nvSpPr>
          <p:cNvPr id="5" name="Footer Placeholder 4">
            <a:extLst>
              <a:ext uri="{FF2B5EF4-FFF2-40B4-BE49-F238E27FC236}">
                <a16:creationId xmlns:a16="http://schemas.microsoft.com/office/drawing/2014/main" id="{6DD0C58F-7551-F76B-1B26-3889A884B8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B8360A-3533-3FC6-1664-9EE9DF03DE5A}"/>
              </a:ext>
            </a:extLst>
          </p:cNvPr>
          <p:cNvSpPr>
            <a:spLocks noGrp="1"/>
          </p:cNvSpPr>
          <p:nvPr>
            <p:ph type="sldNum" sz="quarter" idx="12"/>
          </p:nvPr>
        </p:nvSpPr>
        <p:spPr/>
        <p:txBody>
          <a:bodyPr/>
          <a:lstStyle/>
          <a:p>
            <a:fld id="{4022B9BC-2538-4FC3-9220-B8F2DBD963C5}" type="slidenum">
              <a:rPr lang="en-IN" smtClean="0"/>
              <a:t>‹#›</a:t>
            </a:fld>
            <a:endParaRPr lang="en-IN"/>
          </a:p>
        </p:txBody>
      </p:sp>
    </p:spTree>
    <p:extLst>
      <p:ext uri="{BB962C8B-B14F-4D97-AF65-F5344CB8AC3E}">
        <p14:creationId xmlns:p14="http://schemas.microsoft.com/office/powerpoint/2010/main" val="3171898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F76F2-70B8-998D-2A88-76B54FAD9A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9F4E3B-72A1-AAFC-03FD-AF11FA5AF9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ACF6D2-80DC-BB42-908E-D3CCA88A5BBC}"/>
              </a:ext>
            </a:extLst>
          </p:cNvPr>
          <p:cNvSpPr>
            <a:spLocks noGrp="1"/>
          </p:cNvSpPr>
          <p:nvPr>
            <p:ph type="dt" sz="half" idx="10"/>
          </p:nvPr>
        </p:nvSpPr>
        <p:spPr/>
        <p:txBody>
          <a:bodyPr/>
          <a:lstStyle/>
          <a:p>
            <a:fld id="{43AF4992-E4A8-4F77-A4F2-421C97981D60}" type="datetimeFigureOut">
              <a:rPr lang="en-IN" smtClean="0"/>
              <a:t>17-03-2024</a:t>
            </a:fld>
            <a:endParaRPr lang="en-IN"/>
          </a:p>
        </p:txBody>
      </p:sp>
      <p:sp>
        <p:nvSpPr>
          <p:cNvPr id="5" name="Footer Placeholder 4">
            <a:extLst>
              <a:ext uri="{FF2B5EF4-FFF2-40B4-BE49-F238E27FC236}">
                <a16:creationId xmlns:a16="http://schemas.microsoft.com/office/drawing/2014/main" id="{DB671AC2-85B7-F66B-36A9-CB813B2178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1B1985-EFCC-A721-2D64-46534B0C5FCD}"/>
              </a:ext>
            </a:extLst>
          </p:cNvPr>
          <p:cNvSpPr>
            <a:spLocks noGrp="1"/>
          </p:cNvSpPr>
          <p:nvPr>
            <p:ph type="sldNum" sz="quarter" idx="12"/>
          </p:nvPr>
        </p:nvSpPr>
        <p:spPr/>
        <p:txBody>
          <a:bodyPr/>
          <a:lstStyle/>
          <a:p>
            <a:fld id="{4022B9BC-2538-4FC3-9220-B8F2DBD963C5}" type="slidenum">
              <a:rPr lang="en-IN" smtClean="0"/>
              <a:t>‹#›</a:t>
            </a:fld>
            <a:endParaRPr lang="en-IN"/>
          </a:p>
        </p:txBody>
      </p:sp>
    </p:spTree>
    <p:extLst>
      <p:ext uri="{BB962C8B-B14F-4D97-AF65-F5344CB8AC3E}">
        <p14:creationId xmlns:p14="http://schemas.microsoft.com/office/powerpoint/2010/main" val="3012597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F9B23-081F-4337-5551-76ED21AF25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AECF1F-CCA6-4AFD-6028-53B8210D3E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B74F44-AE5A-44C0-7A0F-37594A2DEBCD}"/>
              </a:ext>
            </a:extLst>
          </p:cNvPr>
          <p:cNvSpPr>
            <a:spLocks noGrp="1"/>
          </p:cNvSpPr>
          <p:nvPr>
            <p:ph type="dt" sz="half" idx="10"/>
          </p:nvPr>
        </p:nvSpPr>
        <p:spPr/>
        <p:txBody>
          <a:bodyPr/>
          <a:lstStyle/>
          <a:p>
            <a:fld id="{43AF4992-E4A8-4F77-A4F2-421C97981D60}" type="datetimeFigureOut">
              <a:rPr lang="en-IN" smtClean="0"/>
              <a:t>17-03-2024</a:t>
            </a:fld>
            <a:endParaRPr lang="en-IN"/>
          </a:p>
        </p:txBody>
      </p:sp>
      <p:sp>
        <p:nvSpPr>
          <p:cNvPr id="5" name="Footer Placeholder 4">
            <a:extLst>
              <a:ext uri="{FF2B5EF4-FFF2-40B4-BE49-F238E27FC236}">
                <a16:creationId xmlns:a16="http://schemas.microsoft.com/office/drawing/2014/main" id="{9797F344-360F-3E8C-B301-9AEAEE8399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29BD4A-AF56-BE52-54C6-A188CABBE923}"/>
              </a:ext>
            </a:extLst>
          </p:cNvPr>
          <p:cNvSpPr>
            <a:spLocks noGrp="1"/>
          </p:cNvSpPr>
          <p:nvPr>
            <p:ph type="sldNum" sz="quarter" idx="12"/>
          </p:nvPr>
        </p:nvSpPr>
        <p:spPr/>
        <p:txBody>
          <a:bodyPr/>
          <a:lstStyle/>
          <a:p>
            <a:fld id="{4022B9BC-2538-4FC3-9220-B8F2DBD963C5}" type="slidenum">
              <a:rPr lang="en-IN" smtClean="0"/>
              <a:t>‹#›</a:t>
            </a:fld>
            <a:endParaRPr lang="en-IN"/>
          </a:p>
        </p:txBody>
      </p:sp>
    </p:spTree>
    <p:extLst>
      <p:ext uri="{BB962C8B-B14F-4D97-AF65-F5344CB8AC3E}">
        <p14:creationId xmlns:p14="http://schemas.microsoft.com/office/powerpoint/2010/main" val="1432287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7F4C9-68A5-49F3-21F5-40861E5C58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4CA3D6-AC96-DAFF-E147-3211B65191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446B6BC-27EA-7FD4-64CA-BA5D7163E0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E73314-8125-D2F0-55FF-A01518F1C581}"/>
              </a:ext>
            </a:extLst>
          </p:cNvPr>
          <p:cNvSpPr>
            <a:spLocks noGrp="1"/>
          </p:cNvSpPr>
          <p:nvPr>
            <p:ph type="dt" sz="half" idx="10"/>
          </p:nvPr>
        </p:nvSpPr>
        <p:spPr/>
        <p:txBody>
          <a:bodyPr/>
          <a:lstStyle/>
          <a:p>
            <a:fld id="{43AF4992-E4A8-4F77-A4F2-421C97981D60}" type="datetimeFigureOut">
              <a:rPr lang="en-IN" smtClean="0"/>
              <a:t>17-03-2024</a:t>
            </a:fld>
            <a:endParaRPr lang="en-IN"/>
          </a:p>
        </p:txBody>
      </p:sp>
      <p:sp>
        <p:nvSpPr>
          <p:cNvPr id="6" name="Footer Placeholder 5">
            <a:extLst>
              <a:ext uri="{FF2B5EF4-FFF2-40B4-BE49-F238E27FC236}">
                <a16:creationId xmlns:a16="http://schemas.microsoft.com/office/drawing/2014/main" id="{170D7A5A-33FF-1CF5-F76A-D2BEBC19CD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2C92A3-C240-2531-B5F4-C5AE2F747BE8}"/>
              </a:ext>
            </a:extLst>
          </p:cNvPr>
          <p:cNvSpPr>
            <a:spLocks noGrp="1"/>
          </p:cNvSpPr>
          <p:nvPr>
            <p:ph type="sldNum" sz="quarter" idx="12"/>
          </p:nvPr>
        </p:nvSpPr>
        <p:spPr/>
        <p:txBody>
          <a:bodyPr/>
          <a:lstStyle/>
          <a:p>
            <a:fld id="{4022B9BC-2538-4FC3-9220-B8F2DBD963C5}" type="slidenum">
              <a:rPr lang="en-IN" smtClean="0"/>
              <a:t>‹#›</a:t>
            </a:fld>
            <a:endParaRPr lang="en-IN"/>
          </a:p>
        </p:txBody>
      </p:sp>
    </p:spTree>
    <p:extLst>
      <p:ext uri="{BB962C8B-B14F-4D97-AF65-F5344CB8AC3E}">
        <p14:creationId xmlns:p14="http://schemas.microsoft.com/office/powerpoint/2010/main" val="779175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BAD0E-76F4-3234-A62F-58DDFC007F6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7790CB-19AF-7936-C230-FCC448641A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62D561-C3F5-B38D-BC7E-2491DD2E0D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F2D73C-5D86-BD58-C62D-08FF508A3A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ECD853-0FB7-BB68-23FF-CB2965830C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ADF3B66-7C69-84B7-813D-B9E957B331D0}"/>
              </a:ext>
            </a:extLst>
          </p:cNvPr>
          <p:cNvSpPr>
            <a:spLocks noGrp="1"/>
          </p:cNvSpPr>
          <p:nvPr>
            <p:ph type="dt" sz="half" idx="10"/>
          </p:nvPr>
        </p:nvSpPr>
        <p:spPr/>
        <p:txBody>
          <a:bodyPr/>
          <a:lstStyle/>
          <a:p>
            <a:fld id="{43AF4992-E4A8-4F77-A4F2-421C97981D60}" type="datetimeFigureOut">
              <a:rPr lang="en-IN" smtClean="0"/>
              <a:t>17-03-2024</a:t>
            </a:fld>
            <a:endParaRPr lang="en-IN"/>
          </a:p>
        </p:txBody>
      </p:sp>
      <p:sp>
        <p:nvSpPr>
          <p:cNvPr id="8" name="Footer Placeholder 7">
            <a:extLst>
              <a:ext uri="{FF2B5EF4-FFF2-40B4-BE49-F238E27FC236}">
                <a16:creationId xmlns:a16="http://schemas.microsoft.com/office/drawing/2014/main" id="{7B921198-286A-5CBE-7CDE-9E251A87ED6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C8D8F93-9E32-91C0-7795-1ABBEDA2E1A8}"/>
              </a:ext>
            </a:extLst>
          </p:cNvPr>
          <p:cNvSpPr>
            <a:spLocks noGrp="1"/>
          </p:cNvSpPr>
          <p:nvPr>
            <p:ph type="sldNum" sz="quarter" idx="12"/>
          </p:nvPr>
        </p:nvSpPr>
        <p:spPr/>
        <p:txBody>
          <a:bodyPr/>
          <a:lstStyle/>
          <a:p>
            <a:fld id="{4022B9BC-2538-4FC3-9220-B8F2DBD963C5}" type="slidenum">
              <a:rPr lang="en-IN" smtClean="0"/>
              <a:t>‹#›</a:t>
            </a:fld>
            <a:endParaRPr lang="en-IN"/>
          </a:p>
        </p:txBody>
      </p:sp>
    </p:spTree>
    <p:extLst>
      <p:ext uri="{BB962C8B-B14F-4D97-AF65-F5344CB8AC3E}">
        <p14:creationId xmlns:p14="http://schemas.microsoft.com/office/powerpoint/2010/main" val="3609824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8AEC6-517D-96C9-798B-E097B66666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0DD0305-99D2-1E01-DD4C-486264CAB8F6}"/>
              </a:ext>
            </a:extLst>
          </p:cNvPr>
          <p:cNvSpPr>
            <a:spLocks noGrp="1"/>
          </p:cNvSpPr>
          <p:nvPr>
            <p:ph type="dt" sz="half" idx="10"/>
          </p:nvPr>
        </p:nvSpPr>
        <p:spPr/>
        <p:txBody>
          <a:bodyPr/>
          <a:lstStyle/>
          <a:p>
            <a:fld id="{43AF4992-E4A8-4F77-A4F2-421C97981D60}" type="datetimeFigureOut">
              <a:rPr lang="en-IN" smtClean="0"/>
              <a:t>17-03-2024</a:t>
            </a:fld>
            <a:endParaRPr lang="en-IN"/>
          </a:p>
        </p:txBody>
      </p:sp>
      <p:sp>
        <p:nvSpPr>
          <p:cNvPr id="4" name="Footer Placeholder 3">
            <a:extLst>
              <a:ext uri="{FF2B5EF4-FFF2-40B4-BE49-F238E27FC236}">
                <a16:creationId xmlns:a16="http://schemas.microsoft.com/office/drawing/2014/main" id="{7E10E2CB-6A25-8DCB-B9C1-8AD67EA0B3B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97474A8-F158-EDAC-E25C-29A29691A74B}"/>
              </a:ext>
            </a:extLst>
          </p:cNvPr>
          <p:cNvSpPr>
            <a:spLocks noGrp="1"/>
          </p:cNvSpPr>
          <p:nvPr>
            <p:ph type="sldNum" sz="quarter" idx="12"/>
          </p:nvPr>
        </p:nvSpPr>
        <p:spPr/>
        <p:txBody>
          <a:bodyPr/>
          <a:lstStyle/>
          <a:p>
            <a:fld id="{4022B9BC-2538-4FC3-9220-B8F2DBD963C5}" type="slidenum">
              <a:rPr lang="en-IN" smtClean="0"/>
              <a:t>‹#›</a:t>
            </a:fld>
            <a:endParaRPr lang="en-IN"/>
          </a:p>
        </p:txBody>
      </p:sp>
    </p:spTree>
    <p:extLst>
      <p:ext uri="{BB962C8B-B14F-4D97-AF65-F5344CB8AC3E}">
        <p14:creationId xmlns:p14="http://schemas.microsoft.com/office/powerpoint/2010/main" val="1423120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EA0AEA-D161-81DB-DD00-41B3ABA15B37}"/>
              </a:ext>
            </a:extLst>
          </p:cNvPr>
          <p:cNvSpPr>
            <a:spLocks noGrp="1"/>
          </p:cNvSpPr>
          <p:nvPr>
            <p:ph type="dt" sz="half" idx="10"/>
          </p:nvPr>
        </p:nvSpPr>
        <p:spPr/>
        <p:txBody>
          <a:bodyPr/>
          <a:lstStyle/>
          <a:p>
            <a:fld id="{43AF4992-E4A8-4F77-A4F2-421C97981D60}" type="datetimeFigureOut">
              <a:rPr lang="en-IN" smtClean="0"/>
              <a:t>17-03-2024</a:t>
            </a:fld>
            <a:endParaRPr lang="en-IN"/>
          </a:p>
        </p:txBody>
      </p:sp>
      <p:sp>
        <p:nvSpPr>
          <p:cNvPr id="3" name="Footer Placeholder 2">
            <a:extLst>
              <a:ext uri="{FF2B5EF4-FFF2-40B4-BE49-F238E27FC236}">
                <a16:creationId xmlns:a16="http://schemas.microsoft.com/office/drawing/2014/main" id="{4590339A-B925-7A40-7EE9-CEE5E04C753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7393E44-B2E0-384F-97CE-128054C54556}"/>
              </a:ext>
            </a:extLst>
          </p:cNvPr>
          <p:cNvSpPr>
            <a:spLocks noGrp="1"/>
          </p:cNvSpPr>
          <p:nvPr>
            <p:ph type="sldNum" sz="quarter" idx="12"/>
          </p:nvPr>
        </p:nvSpPr>
        <p:spPr/>
        <p:txBody>
          <a:bodyPr/>
          <a:lstStyle/>
          <a:p>
            <a:fld id="{4022B9BC-2538-4FC3-9220-B8F2DBD963C5}" type="slidenum">
              <a:rPr lang="en-IN" smtClean="0"/>
              <a:t>‹#›</a:t>
            </a:fld>
            <a:endParaRPr lang="en-IN"/>
          </a:p>
        </p:txBody>
      </p:sp>
    </p:spTree>
    <p:extLst>
      <p:ext uri="{BB962C8B-B14F-4D97-AF65-F5344CB8AC3E}">
        <p14:creationId xmlns:p14="http://schemas.microsoft.com/office/powerpoint/2010/main" val="2229992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22FA-7716-F0B9-A861-B731A1FCC3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247C00D-C46A-68FC-68A1-ED8E7A92E7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B826F9E-894F-1241-5E01-B7D0CB841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88EC0F-2B6B-8C49-6C87-F715A3E1EB85}"/>
              </a:ext>
            </a:extLst>
          </p:cNvPr>
          <p:cNvSpPr>
            <a:spLocks noGrp="1"/>
          </p:cNvSpPr>
          <p:nvPr>
            <p:ph type="dt" sz="half" idx="10"/>
          </p:nvPr>
        </p:nvSpPr>
        <p:spPr/>
        <p:txBody>
          <a:bodyPr/>
          <a:lstStyle/>
          <a:p>
            <a:fld id="{43AF4992-E4A8-4F77-A4F2-421C97981D60}" type="datetimeFigureOut">
              <a:rPr lang="en-IN" smtClean="0"/>
              <a:t>17-03-2024</a:t>
            </a:fld>
            <a:endParaRPr lang="en-IN"/>
          </a:p>
        </p:txBody>
      </p:sp>
      <p:sp>
        <p:nvSpPr>
          <p:cNvPr id="6" name="Footer Placeholder 5">
            <a:extLst>
              <a:ext uri="{FF2B5EF4-FFF2-40B4-BE49-F238E27FC236}">
                <a16:creationId xmlns:a16="http://schemas.microsoft.com/office/drawing/2014/main" id="{A5867514-99F8-7F11-F5E2-C1BCC46345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392A7E-A569-8BA8-D255-F01AA44D8840}"/>
              </a:ext>
            </a:extLst>
          </p:cNvPr>
          <p:cNvSpPr>
            <a:spLocks noGrp="1"/>
          </p:cNvSpPr>
          <p:nvPr>
            <p:ph type="sldNum" sz="quarter" idx="12"/>
          </p:nvPr>
        </p:nvSpPr>
        <p:spPr/>
        <p:txBody>
          <a:bodyPr/>
          <a:lstStyle/>
          <a:p>
            <a:fld id="{4022B9BC-2538-4FC3-9220-B8F2DBD963C5}" type="slidenum">
              <a:rPr lang="en-IN" smtClean="0"/>
              <a:t>‹#›</a:t>
            </a:fld>
            <a:endParaRPr lang="en-IN"/>
          </a:p>
        </p:txBody>
      </p:sp>
    </p:spTree>
    <p:extLst>
      <p:ext uri="{BB962C8B-B14F-4D97-AF65-F5344CB8AC3E}">
        <p14:creationId xmlns:p14="http://schemas.microsoft.com/office/powerpoint/2010/main" val="323188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9A017-B5BD-37DF-CC87-362436F2DB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BF217FC-EC7F-6284-CCAA-3F39552B14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15CFCB9-BF83-464B-76CC-4C60156575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8E73DC-0EE2-1DD7-6817-526AB268C2E7}"/>
              </a:ext>
            </a:extLst>
          </p:cNvPr>
          <p:cNvSpPr>
            <a:spLocks noGrp="1"/>
          </p:cNvSpPr>
          <p:nvPr>
            <p:ph type="dt" sz="half" idx="10"/>
          </p:nvPr>
        </p:nvSpPr>
        <p:spPr/>
        <p:txBody>
          <a:bodyPr/>
          <a:lstStyle/>
          <a:p>
            <a:fld id="{43AF4992-E4A8-4F77-A4F2-421C97981D60}" type="datetimeFigureOut">
              <a:rPr lang="en-IN" smtClean="0"/>
              <a:t>17-03-2024</a:t>
            </a:fld>
            <a:endParaRPr lang="en-IN"/>
          </a:p>
        </p:txBody>
      </p:sp>
      <p:sp>
        <p:nvSpPr>
          <p:cNvPr id="6" name="Footer Placeholder 5">
            <a:extLst>
              <a:ext uri="{FF2B5EF4-FFF2-40B4-BE49-F238E27FC236}">
                <a16:creationId xmlns:a16="http://schemas.microsoft.com/office/drawing/2014/main" id="{1B957C01-2A67-D8E7-E873-37F1E7A6EF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8C603D-7381-EFFC-04DC-A9A05BE4352F}"/>
              </a:ext>
            </a:extLst>
          </p:cNvPr>
          <p:cNvSpPr>
            <a:spLocks noGrp="1"/>
          </p:cNvSpPr>
          <p:nvPr>
            <p:ph type="sldNum" sz="quarter" idx="12"/>
          </p:nvPr>
        </p:nvSpPr>
        <p:spPr/>
        <p:txBody>
          <a:bodyPr/>
          <a:lstStyle/>
          <a:p>
            <a:fld id="{4022B9BC-2538-4FC3-9220-B8F2DBD963C5}" type="slidenum">
              <a:rPr lang="en-IN" smtClean="0"/>
              <a:t>‹#›</a:t>
            </a:fld>
            <a:endParaRPr lang="en-IN"/>
          </a:p>
        </p:txBody>
      </p:sp>
    </p:spTree>
    <p:extLst>
      <p:ext uri="{BB962C8B-B14F-4D97-AF65-F5344CB8AC3E}">
        <p14:creationId xmlns:p14="http://schemas.microsoft.com/office/powerpoint/2010/main" val="3587875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3ED3BB-2F5C-6A2F-5C5F-E21CBE4104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9C4A01-1B44-0C25-FEED-CEE12A05C5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7C25D9-48BC-C164-82BB-E966DFBB74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AF4992-E4A8-4F77-A4F2-421C97981D60}" type="datetimeFigureOut">
              <a:rPr lang="en-IN" smtClean="0"/>
              <a:t>17-03-2024</a:t>
            </a:fld>
            <a:endParaRPr lang="en-IN"/>
          </a:p>
        </p:txBody>
      </p:sp>
      <p:sp>
        <p:nvSpPr>
          <p:cNvPr id="5" name="Footer Placeholder 4">
            <a:extLst>
              <a:ext uri="{FF2B5EF4-FFF2-40B4-BE49-F238E27FC236}">
                <a16:creationId xmlns:a16="http://schemas.microsoft.com/office/drawing/2014/main" id="{E74E5B96-E7EB-6775-5684-69749E46C5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2B1E714-BE10-6D4A-C16C-D1235914C6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22B9BC-2538-4FC3-9220-B8F2DBD963C5}" type="slidenum">
              <a:rPr lang="en-IN" smtClean="0"/>
              <a:t>‹#›</a:t>
            </a:fld>
            <a:endParaRPr lang="en-IN"/>
          </a:p>
        </p:txBody>
      </p:sp>
    </p:spTree>
    <p:extLst>
      <p:ext uri="{BB962C8B-B14F-4D97-AF65-F5344CB8AC3E}">
        <p14:creationId xmlns:p14="http://schemas.microsoft.com/office/powerpoint/2010/main" val="2706255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22377-BB7B-F28B-63F8-409A9559C58F}"/>
              </a:ext>
            </a:extLst>
          </p:cNvPr>
          <p:cNvSpPr>
            <a:spLocks noGrp="1"/>
          </p:cNvSpPr>
          <p:nvPr>
            <p:ph type="ctrTitle"/>
          </p:nvPr>
        </p:nvSpPr>
        <p:spPr/>
        <p:txBody>
          <a:bodyPr>
            <a:normAutofit/>
          </a:bodyPr>
          <a:lstStyle/>
          <a:p>
            <a:r>
              <a:rPr lang="en-IN" sz="5400" dirty="0">
                <a:latin typeface="Verdana" panose="020B0604030504040204" pitchFamily="34" charset="0"/>
              </a:rPr>
              <a:t>R</a:t>
            </a:r>
            <a:r>
              <a:rPr lang="en-IN" sz="5400" b="0" i="0" u="none" strike="noStrike" baseline="0" dirty="0">
                <a:latin typeface="Verdana" panose="020B0604030504040204" pitchFamily="34" charset="0"/>
              </a:rPr>
              <a:t>esponsive design tools</a:t>
            </a:r>
            <a:endParaRPr lang="en-IN" sz="19900" dirty="0"/>
          </a:p>
        </p:txBody>
      </p:sp>
      <p:sp>
        <p:nvSpPr>
          <p:cNvPr id="3" name="Subtitle 2">
            <a:extLst>
              <a:ext uri="{FF2B5EF4-FFF2-40B4-BE49-F238E27FC236}">
                <a16:creationId xmlns:a16="http://schemas.microsoft.com/office/drawing/2014/main" id="{77A7A78C-4E48-4634-3873-5DC7A055000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78717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6D2C78-7177-7127-AFE1-60BC0369988C}"/>
              </a:ext>
            </a:extLst>
          </p:cNvPr>
          <p:cNvSpPr>
            <a:spLocks noGrp="1"/>
          </p:cNvSpPr>
          <p:nvPr>
            <p:ph idx="1"/>
          </p:nvPr>
        </p:nvSpPr>
        <p:spPr>
          <a:xfrm>
            <a:off x="223024" y="245327"/>
            <a:ext cx="11130776" cy="5931636"/>
          </a:xfrm>
        </p:spPr>
        <p:txBody>
          <a:bodyPr>
            <a:normAutofit fontScale="62500" lnSpcReduction="20000"/>
          </a:bodyPr>
          <a:lstStyle/>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Responsive Grid System</a:t>
            </a:r>
            <a:r>
              <a:rPr lang="en-US" b="0" i="0" dirty="0">
                <a:solidFill>
                  <a:srgbClr val="0D0D0D"/>
                </a:solidFill>
                <a:effectLst/>
                <a:latin typeface="Times New Roman" panose="02020603050405020304" pitchFamily="18" charset="0"/>
                <a:cs typeface="Times New Roman" panose="02020603050405020304" pitchFamily="18" charset="0"/>
              </a:rPr>
              <a:t>: Bootstrap provides a responsive grid system based on a 12-column layout. Developers can easily create responsive layouts by placing content within grid columns, which automatically adjust and stack based on the screen size and device.</a:t>
            </a:r>
          </a:p>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CSS Components</a:t>
            </a:r>
            <a:r>
              <a:rPr lang="en-US" b="0" i="0" dirty="0">
                <a:solidFill>
                  <a:srgbClr val="0D0D0D"/>
                </a:solidFill>
                <a:effectLst/>
                <a:latin typeface="Times New Roman" panose="02020603050405020304" pitchFamily="18" charset="0"/>
                <a:cs typeface="Times New Roman" panose="02020603050405020304" pitchFamily="18" charset="0"/>
              </a:rPr>
              <a:t>: Bootstrap includes a wide range of CSS components such as buttons, forms, navigation bars, dropdowns, alerts, badges, and more. These components come with pre-defined styles and classes, making it easy to add common UI elements to a website or web application.</a:t>
            </a:r>
          </a:p>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Responsive Utilities</a:t>
            </a:r>
            <a:r>
              <a:rPr lang="en-US" b="0" i="0" dirty="0">
                <a:solidFill>
                  <a:srgbClr val="0D0D0D"/>
                </a:solidFill>
                <a:effectLst/>
                <a:latin typeface="Times New Roman" panose="02020603050405020304" pitchFamily="18" charset="0"/>
                <a:cs typeface="Times New Roman" panose="02020603050405020304" pitchFamily="18" charset="0"/>
              </a:rPr>
              <a:t>: Bootstrap offers a set of responsive utility classes that allow developers to control the visibility, alignment, spacing, and other aspects of elements based on the screen size. This makes it easier to create responsive designs and customize the layout for different devices.</a:t>
            </a:r>
          </a:p>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JavaScript Plugins</a:t>
            </a:r>
            <a:r>
              <a:rPr lang="en-US" b="0" i="0" dirty="0">
                <a:solidFill>
                  <a:srgbClr val="0D0D0D"/>
                </a:solidFill>
                <a:effectLst/>
                <a:latin typeface="Times New Roman" panose="02020603050405020304" pitchFamily="18" charset="0"/>
                <a:cs typeface="Times New Roman" panose="02020603050405020304" pitchFamily="18" charset="0"/>
              </a:rPr>
              <a:t>: Bootstrap includes JavaScript plugins for adding interactivity and functionality to web pages. These plugins cover features such as carousels, modals, tooltips, popovers, tabs, and accordions, saving developers time and effort in implementing common UI interactions.</a:t>
            </a:r>
          </a:p>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Customizable Themes</a:t>
            </a:r>
            <a:r>
              <a:rPr lang="en-US" b="0" i="0" dirty="0">
                <a:solidFill>
                  <a:srgbClr val="0D0D0D"/>
                </a:solidFill>
                <a:effectLst/>
                <a:latin typeface="Times New Roman" panose="02020603050405020304" pitchFamily="18" charset="0"/>
                <a:cs typeface="Times New Roman" panose="02020603050405020304" pitchFamily="18" charset="0"/>
              </a:rPr>
              <a:t>: Bootstrap can be customized using Sass variables and </a:t>
            </a:r>
            <a:r>
              <a:rPr lang="en-US" b="0" i="0" dirty="0" err="1">
                <a:solidFill>
                  <a:srgbClr val="0D0D0D"/>
                </a:solidFill>
                <a:effectLst/>
                <a:latin typeface="Times New Roman" panose="02020603050405020304" pitchFamily="18" charset="0"/>
                <a:cs typeface="Times New Roman" panose="02020603050405020304" pitchFamily="18" charset="0"/>
              </a:rPr>
              <a:t>mixins</a:t>
            </a:r>
            <a:r>
              <a:rPr lang="en-US" b="0" i="0" dirty="0">
                <a:solidFill>
                  <a:srgbClr val="0D0D0D"/>
                </a:solidFill>
                <a:effectLst/>
                <a:latin typeface="Times New Roman" panose="02020603050405020304" pitchFamily="18" charset="0"/>
                <a:cs typeface="Times New Roman" panose="02020603050405020304" pitchFamily="18" charset="0"/>
              </a:rPr>
              <a:t> to create custom themes and styles that match the design requirements of a project. Developers can modify colors, fonts, spacing, and other aspects of the framework to achieve a unique look and feel.</a:t>
            </a:r>
          </a:p>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Documentation and Community</a:t>
            </a:r>
            <a:r>
              <a:rPr lang="en-US" b="0" i="0" dirty="0">
                <a:solidFill>
                  <a:srgbClr val="0D0D0D"/>
                </a:solidFill>
                <a:effectLst/>
                <a:latin typeface="Times New Roman" panose="02020603050405020304" pitchFamily="18" charset="0"/>
                <a:cs typeface="Times New Roman" panose="02020603050405020304" pitchFamily="18" charset="0"/>
              </a:rPr>
              <a:t>: Bootstrap comes with extensive documentation that provides guidance on using its features and components. Additionally, Bootstrap has a large and active community of developers who contribute resources, tutorials, and third-party extensions, making it easy to find support and resources for building with Bootstrap.</a:t>
            </a:r>
          </a:p>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Browser Compatibility</a:t>
            </a:r>
            <a:r>
              <a:rPr lang="en-US" b="0" i="0" dirty="0">
                <a:solidFill>
                  <a:srgbClr val="0D0D0D"/>
                </a:solidFill>
                <a:effectLst/>
                <a:latin typeface="Times New Roman" panose="02020603050405020304" pitchFamily="18" charset="0"/>
                <a:cs typeface="Times New Roman" panose="02020603050405020304" pitchFamily="18" charset="0"/>
              </a:rPr>
              <a:t>: Bootstrap is designed to be compatible with modern web browsers, ensuring consistent rendering and functionality across different platforms and devices. It also includes optional </a:t>
            </a:r>
            <a:r>
              <a:rPr lang="en-US" b="0" i="0" dirty="0" err="1">
                <a:solidFill>
                  <a:srgbClr val="0D0D0D"/>
                </a:solidFill>
                <a:effectLst/>
                <a:latin typeface="Times New Roman" panose="02020603050405020304" pitchFamily="18" charset="0"/>
                <a:cs typeface="Times New Roman" panose="02020603050405020304" pitchFamily="18" charset="0"/>
              </a:rPr>
              <a:t>polyfills</a:t>
            </a:r>
            <a:r>
              <a:rPr lang="en-US" b="0" i="0" dirty="0">
                <a:solidFill>
                  <a:srgbClr val="0D0D0D"/>
                </a:solidFill>
                <a:effectLst/>
                <a:latin typeface="Times New Roman" panose="02020603050405020304" pitchFamily="18" charset="0"/>
                <a:cs typeface="Times New Roman" panose="02020603050405020304" pitchFamily="18" charset="0"/>
              </a:rPr>
              <a:t> and fallbacks for older browsers to provide a consistent user experience.</a:t>
            </a:r>
          </a:p>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Integration with Other Tools</a:t>
            </a:r>
            <a:r>
              <a:rPr lang="en-US" b="0" i="0" dirty="0">
                <a:solidFill>
                  <a:srgbClr val="0D0D0D"/>
                </a:solidFill>
                <a:effectLst/>
                <a:latin typeface="Times New Roman" panose="02020603050405020304" pitchFamily="18" charset="0"/>
                <a:cs typeface="Times New Roman" panose="02020603050405020304" pitchFamily="18" charset="0"/>
              </a:rPr>
              <a:t>: Bootstrap can be easily integrated with other front-end development tools and frameworks, such as JavaScript libraries like jQuery or modern build tools like Webpack. This flexibility allows developers to leverage Bootstrap alongside other technologies in their projects.</a:t>
            </a:r>
          </a:p>
          <a:p>
            <a:endParaRPr lang="en-IN" dirty="0"/>
          </a:p>
        </p:txBody>
      </p:sp>
    </p:spTree>
    <p:extLst>
      <p:ext uri="{BB962C8B-B14F-4D97-AF65-F5344CB8AC3E}">
        <p14:creationId xmlns:p14="http://schemas.microsoft.com/office/powerpoint/2010/main" val="3518298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2CC7D3-5F1D-35A5-A153-17A3D7A87126}"/>
              </a:ext>
            </a:extLst>
          </p:cNvPr>
          <p:cNvSpPr>
            <a:spLocks noGrp="1"/>
          </p:cNvSpPr>
          <p:nvPr>
            <p:ph idx="1"/>
          </p:nvPr>
        </p:nvSpPr>
        <p:spPr>
          <a:xfrm>
            <a:off x="838200" y="0"/>
            <a:ext cx="10515600" cy="6176963"/>
          </a:xfrm>
        </p:spPr>
        <p:txBody>
          <a:bodyPr/>
          <a:lstStyle/>
          <a:p>
            <a:pPr marL="0" indent="0" algn="just">
              <a:lnSpc>
                <a:spcPct val="300000"/>
              </a:lnSpc>
              <a:buNone/>
            </a:pPr>
            <a:r>
              <a:rPr lang="en-US" b="0" i="0" dirty="0">
                <a:solidFill>
                  <a:srgbClr val="0D0D0D"/>
                </a:solidFill>
                <a:effectLst/>
                <a:latin typeface="Times New Roman" panose="02020603050405020304" pitchFamily="18" charset="0"/>
                <a:cs typeface="Times New Roman" panose="02020603050405020304" pitchFamily="18" charset="0"/>
              </a:rPr>
              <a:t>Overall, Bootstrap simplifies and accelerates the process of building responsive and visually appealing websites and web applications by providing a comprehensive set of tools, components, and utilities that address common design and development challenges.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5862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FD8AB-5EEE-1643-B0D2-564FA00AA968}"/>
              </a:ext>
            </a:extLst>
          </p:cNvPr>
          <p:cNvSpPr>
            <a:spLocks noGrp="1"/>
          </p:cNvSpPr>
          <p:nvPr>
            <p:ph type="title"/>
          </p:nvPr>
        </p:nvSpPr>
        <p:spPr/>
        <p:txBody>
          <a:bodyPr/>
          <a:lstStyle/>
          <a:p>
            <a:pPr algn="ctr"/>
            <a:r>
              <a:rPr lang="en-IN" b="1" i="0" dirty="0">
                <a:solidFill>
                  <a:srgbClr val="0D0D0D"/>
                </a:solidFill>
                <a:effectLst/>
                <a:latin typeface="Söhne"/>
              </a:rPr>
              <a:t>Responsive Design Mode in Browsers</a:t>
            </a:r>
            <a:endParaRPr lang="en-IN" dirty="0"/>
          </a:p>
        </p:txBody>
      </p:sp>
      <p:sp>
        <p:nvSpPr>
          <p:cNvPr id="3" name="Content Placeholder 2">
            <a:extLst>
              <a:ext uri="{FF2B5EF4-FFF2-40B4-BE49-F238E27FC236}">
                <a16:creationId xmlns:a16="http://schemas.microsoft.com/office/drawing/2014/main" id="{41C87AF2-89E6-B617-9394-30B5755099FE}"/>
              </a:ext>
            </a:extLst>
          </p:cNvPr>
          <p:cNvSpPr>
            <a:spLocks noGrp="1"/>
          </p:cNvSpPr>
          <p:nvPr>
            <p:ph idx="1"/>
          </p:nvPr>
        </p:nvSpPr>
        <p:spPr/>
        <p:txBody>
          <a:bodyPr>
            <a:normAutofit lnSpcReduction="10000"/>
          </a:bodyPr>
          <a:lstStyle/>
          <a:p>
            <a:pPr marL="0" indent="0" algn="just">
              <a:lnSpc>
                <a:spcPct val="150000"/>
              </a:lnSpc>
              <a:buNone/>
            </a:pPr>
            <a:r>
              <a:rPr lang="en-US" b="0" i="0" dirty="0">
                <a:solidFill>
                  <a:srgbClr val="0D0D0D"/>
                </a:solidFill>
                <a:effectLst/>
                <a:latin typeface="Times New Roman" panose="02020603050405020304" pitchFamily="18" charset="0"/>
                <a:cs typeface="Times New Roman" panose="02020603050405020304" pitchFamily="18" charset="0"/>
              </a:rPr>
              <a:t>Responsive Design Mode (RDM) is a feature available in modern web browsers that allows developers and designers to test and preview websites or web applications at different screen sizes and resolutions. This feature is particularly useful for implementing responsive design principles, ensuring that web content displays appropriately across a variety of devices, including desktops, tablets, and smartphones. Here's how Responsive Design Mode works in some popular web browsers: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1777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70FBF-3AD4-D0F7-60E4-6C85582F6771}"/>
              </a:ext>
            </a:extLst>
          </p:cNvPr>
          <p:cNvSpPr>
            <a:spLocks noGrp="1"/>
          </p:cNvSpPr>
          <p:nvPr>
            <p:ph type="title"/>
          </p:nvPr>
        </p:nvSpPr>
        <p:spPr/>
        <p:txBody>
          <a:bodyPr/>
          <a:lstStyle/>
          <a:p>
            <a:pPr algn="ctr"/>
            <a:r>
              <a:rPr lang="en-IN" b="1" i="0" dirty="0">
                <a:solidFill>
                  <a:srgbClr val="0D0D0D"/>
                </a:solidFill>
                <a:effectLst/>
                <a:latin typeface="Söhne"/>
              </a:rPr>
              <a:t>Google Chrome</a:t>
            </a:r>
            <a:endParaRPr lang="en-IN" dirty="0"/>
          </a:p>
        </p:txBody>
      </p:sp>
      <p:sp>
        <p:nvSpPr>
          <p:cNvPr id="3" name="Content Placeholder 2">
            <a:extLst>
              <a:ext uri="{FF2B5EF4-FFF2-40B4-BE49-F238E27FC236}">
                <a16:creationId xmlns:a16="http://schemas.microsoft.com/office/drawing/2014/main" id="{C6A1683A-0EC1-D423-505F-458CC6E8166C}"/>
              </a:ext>
            </a:extLst>
          </p:cNvPr>
          <p:cNvSpPr>
            <a:spLocks noGrp="1"/>
          </p:cNvSpPr>
          <p:nvPr>
            <p:ph idx="1"/>
          </p:nvPr>
        </p:nvSpPr>
        <p:spPr/>
        <p:txBody>
          <a:bodyPr>
            <a:normAutofit fontScale="92500" lnSpcReduction="10000"/>
          </a:bodyPr>
          <a:lstStyle/>
          <a:p>
            <a:pPr algn="just">
              <a:lnSpc>
                <a:spcPct val="150000"/>
              </a:lnSpc>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In Google Chrome, you can access Responsive Design Mode by opening the Developer Tools (F12 or </a:t>
            </a:r>
            <a:r>
              <a:rPr lang="en-US" b="0" i="0" dirty="0" err="1">
                <a:solidFill>
                  <a:srgbClr val="0D0D0D"/>
                </a:solidFill>
                <a:effectLst/>
                <a:latin typeface="Times New Roman" panose="02020603050405020304" pitchFamily="18" charset="0"/>
                <a:cs typeface="Times New Roman" panose="02020603050405020304" pitchFamily="18" charset="0"/>
              </a:rPr>
              <a:t>Ctrl+Shift+I</a:t>
            </a:r>
            <a:r>
              <a:rPr lang="en-US" b="0" i="0" dirty="0">
                <a:solidFill>
                  <a:srgbClr val="0D0D0D"/>
                </a:solidFill>
                <a:effectLst/>
                <a:latin typeface="Times New Roman" panose="02020603050405020304" pitchFamily="18" charset="0"/>
                <a:cs typeface="Times New Roman" panose="02020603050405020304" pitchFamily="18" charset="0"/>
              </a:rPr>
              <a:t> on Windows, </a:t>
            </a:r>
            <a:r>
              <a:rPr lang="en-US" b="0" i="0" dirty="0" err="1">
                <a:solidFill>
                  <a:srgbClr val="0D0D0D"/>
                </a:solidFill>
                <a:effectLst/>
                <a:latin typeface="Times New Roman" panose="02020603050405020304" pitchFamily="18" charset="0"/>
                <a:cs typeface="Times New Roman" panose="02020603050405020304" pitchFamily="18" charset="0"/>
              </a:rPr>
              <a:t>Cmd+Opt+I</a:t>
            </a:r>
            <a:r>
              <a:rPr lang="en-US" b="0" i="0" dirty="0">
                <a:solidFill>
                  <a:srgbClr val="0D0D0D"/>
                </a:solidFill>
                <a:effectLst/>
                <a:latin typeface="Times New Roman" panose="02020603050405020304" pitchFamily="18" charset="0"/>
                <a:cs typeface="Times New Roman" panose="02020603050405020304" pitchFamily="18" charset="0"/>
              </a:rPr>
              <a:t> on macOS), and then clicking the "Toggle Device Toolbar" button (or press </a:t>
            </a:r>
            <a:r>
              <a:rPr lang="en-US" b="0" i="0" dirty="0" err="1">
                <a:solidFill>
                  <a:srgbClr val="0D0D0D"/>
                </a:solidFill>
                <a:effectLst/>
                <a:latin typeface="Times New Roman" panose="02020603050405020304" pitchFamily="18" charset="0"/>
                <a:cs typeface="Times New Roman" panose="02020603050405020304" pitchFamily="18" charset="0"/>
              </a:rPr>
              <a:t>Ctrl+Shift+M</a:t>
            </a:r>
            <a:r>
              <a:rPr lang="en-US" b="0" i="0" dirty="0">
                <a:solidFill>
                  <a:srgbClr val="0D0D0D"/>
                </a:solidFill>
                <a:effectLst/>
                <a:latin typeface="Times New Roman" panose="02020603050405020304" pitchFamily="18" charset="0"/>
                <a:cs typeface="Times New Roman" panose="02020603050405020304" pitchFamily="18" charset="0"/>
              </a:rPr>
              <a:t> or </a:t>
            </a:r>
            <a:r>
              <a:rPr lang="en-US" b="0" i="0" dirty="0" err="1">
                <a:solidFill>
                  <a:srgbClr val="0D0D0D"/>
                </a:solidFill>
                <a:effectLst/>
                <a:latin typeface="Times New Roman" panose="02020603050405020304" pitchFamily="18" charset="0"/>
                <a:cs typeface="Times New Roman" panose="02020603050405020304" pitchFamily="18" charset="0"/>
              </a:rPr>
              <a:t>Cmd+Opt+M</a:t>
            </a:r>
            <a:r>
              <a:rPr lang="en-US" b="0" i="0" dirty="0">
                <a:solidFill>
                  <a:srgbClr val="0D0D0D"/>
                </a:solidFill>
                <a:effectLst/>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This will activate the device toolbar at the top of the browser window, where you can select different device presets or enter custom screen dimensions to simulate various screen sizes and resolutions.</a:t>
            </a:r>
          </a:p>
          <a:p>
            <a:endParaRPr lang="en-IN" dirty="0"/>
          </a:p>
        </p:txBody>
      </p:sp>
    </p:spTree>
    <p:extLst>
      <p:ext uri="{BB962C8B-B14F-4D97-AF65-F5344CB8AC3E}">
        <p14:creationId xmlns:p14="http://schemas.microsoft.com/office/powerpoint/2010/main" val="3378987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69FA8-324F-A09F-D3BD-35804115E83B}"/>
              </a:ext>
            </a:extLst>
          </p:cNvPr>
          <p:cNvSpPr>
            <a:spLocks noGrp="1"/>
          </p:cNvSpPr>
          <p:nvPr>
            <p:ph type="title"/>
          </p:nvPr>
        </p:nvSpPr>
        <p:spPr/>
        <p:txBody>
          <a:bodyPr/>
          <a:lstStyle/>
          <a:p>
            <a:pPr algn="ctr"/>
            <a:r>
              <a:rPr lang="en-IN" b="1" i="0" dirty="0">
                <a:solidFill>
                  <a:srgbClr val="0D0D0D"/>
                </a:solidFill>
                <a:effectLst/>
                <a:latin typeface="Söhne"/>
              </a:rPr>
              <a:t>Mozilla Firefox</a:t>
            </a:r>
            <a:endParaRPr lang="en-IN" dirty="0"/>
          </a:p>
        </p:txBody>
      </p:sp>
      <p:sp>
        <p:nvSpPr>
          <p:cNvPr id="3" name="Content Placeholder 2">
            <a:extLst>
              <a:ext uri="{FF2B5EF4-FFF2-40B4-BE49-F238E27FC236}">
                <a16:creationId xmlns:a16="http://schemas.microsoft.com/office/drawing/2014/main" id="{A1A4949A-A224-FCFE-9A7B-0DC95B1F741F}"/>
              </a:ext>
            </a:extLst>
          </p:cNvPr>
          <p:cNvSpPr>
            <a:spLocks noGrp="1"/>
          </p:cNvSpPr>
          <p:nvPr>
            <p:ph idx="1"/>
          </p:nvPr>
        </p:nvSpPr>
        <p:spPr/>
        <p:txBody>
          <a:bodyPr>
            <a:normAutofit fontScale="92500" lnSpcReduction="10000"/>
          </a:bodyPr>
          <a:lstStyle/>
          <a:p>
            <a:pPr algn="just">
              <a:lnSpc>
                <a:spcPct val="150000"/>
              </a:lnSpc>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In Mozilla Firefox, you can activate Responsive Design Mode by opening the Developer Tools (F12 or </a:t>
            </a:r>
            <a:r>
              <a:rPr lang="en-US" b="0" i="0" dirty="0" err="1">
                <a:solidFill>
                  <a:srgbClr val="0D0D0D"/>
                </a:solidFill>
                <a:effectLst/>
                <a:latin typeface="Times New Roman" panose="02020603050405020304" pitchFamily="18" charset="0"/>
                <a:cs typeface="Times New Roman" panose="02020603050405020304" pitchFamily="18" charset="0"/>
              </a:rPr>
              <a:t>Ctrl+Shift+I</a:t>
            </a:r>
            <a:r>
              <a:rPr lang="en-US" b="0" i="0" dirty="0">
                <a:solidFill>
                  <a:srgbClr val="0D0D0D"/>
                </a:solidFill>
                <a:effectLst/>
                <a:latin typeface="Times New Roman" panose="02020603050405020304" pitchFamily="18" charset="0"/>
                <a:cs typeface="Times New Roman" panose="02020603050405020304" pitchFamily="18" charset="0"/>
              </a:rPr>
              <a:t> on Windows, </a:t>
            </a:r>
            <a:r>
              <a:rPr lang="en-US" b="0" i="0" dirty="0" err="1">
                <a:solidFill>
                  <a:srgbClr val="0D0D0D"/>
                </a:solidFill>
                <a:effectLst/>
                <a:latin typeface="Times New Roman" panose="02020603050405020304" pitchFamily="18" charset="0"/>
                <a:cs typeface="Times New Roman" panose="02020603050405020304" pitchFamily="18" charset="0"/>
              </a:rPr>
              <a:t>Cmd+Opt+I</a:t>
            </a:r>
            <a:r>
              <a:rPr lang="en-US" b="0" i="0" dirty="0">
                <a:solidFill>
                  <a:srgbClr val="0D0D0D"/>
                </a:solidFill>
                <a:effectLst/>
                <a:latin typeface="Times New Roman" panose="02020603050405020304" pitchFamily="18" charset="0"/>
                <a:cs typeface="Times New Roman" panose="02020603050405020304" pitchFamily="18" charset="0"/>
              </a:rPr>
              <a:t> on macOS), and then clicking the "Toggle Responsive Design Mode" button (or press </a:t>
            </a:r>
            <a:r>
              <a:rPr lang="en-US" b="0" i="0" dirty="0" err="1">
                <a:solidFill>
                  <a:srgbClr val="0D0D0D"/>
                </a:solidFill>
                <a:effectLst/>
                <a:latin typeface="Times New Roman" panose="02020603050405020304" pitchFamily="18" charset="0"/>
                <a:cs typeface="Times New Roman" panose="02020603050405020304" pitchFamily="18" charset="0"/>
              </a:rPr>
              <a:t>Ctrl+Shift+M</a:t>
            </a:r>
            <a:r>
              <a:rPr lang="en-US" b="0" i="0" dirty="0">
                <a:solidFill>
                  <a:srgbClr val="0D0D0D"/>
                </a:solidFill>
                <a:effectLst/>
                <a:latin typeface="Times New Roman" panose="02020603050405020304" pitchFamily="18" charset="0"/>
                <a:cs typeface="Times New Roman" panose="02020603050405020304" pitchFamily="18" charset="0"/>
              </a:rPr>
              <a:t> or </a:t>
            </a:r>
            <a:r>
              <a:rPr lang="en-US" b="0" i="0" dirty="0" err="1">
                <a:solidFill>
                  <a:srgbClr val="0D0D0D"/>
                </a:solidFill>
                <a:effectLst/>
                <a:latin typeface="Times New Roman" panose="02020603050405020304" pitchFamily="18" charset="0"/>
                <a:cs typeface="Times New Roman" panose="02020603050405020304" pitchFamily="18" charset="0"/>
              </a:rPr>
              <a:t>Cmd+Opt+M</a:t>
            </a:r>
            <a:r>
              <a:rPr lang="en-US" b="0" i="0" dirty="0">
                <a:solidFill>
                  <a:srgbClr val="0D0D0D"/>
                </a:solidFill>
                <a:effectLst/>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This will activate the Responsive Design Mode toolbar at the top of the browser window, where you can select different device presets or enter custom screen dimensions.</a:t>
            </a:r>
          </a:p>
          <a:p>
            <a:endParaRPr lang="en-IN" dirty="0"/>
          </a:p>
        </p:txBody>
      </p:sp>
    </p:spTree>
    <p:extLst>
      <p:ext uri="{BB962C8B-B14F-4D97-AF65-F5344CB8AC3E}">
        <p14:creationId xmlns:p14="http://schemas.microsoft.com/office/powerpoint/2010/main" val="3819996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02D84-8CE6-FE97-F360-B1201BCE2400}"/>
              </a:ext>
            </a:extLst>
          </p:cNvPr>
          <p:cNvSpPr>
            <a:spLocks noGrp="1"/>
          </p:cNvSpPr>
          <p:nvPr>
            <p:ph type="title"/>
          </p:nvPr>
        </p:nvSpPr>
        <p:spPr/>
        <p:txBody>
          <a:bodyPr/>
          <a:lstStyle/>
          <a:p>
            <a:pPr algn="ctr"/>
            <a:r>
              <a:rPr lang="en-IN" b="1" i="0" dirty="0">
                <a:solidFill>
                  <a:srgbClr val="0D0D0D"/>
                </a:solidFill>
                <a:effectLst/>
                <a:latin typeface="Söhne"/>
              </a:rPr>
              <a:t>Safari</a:t>
            </a:r>
            <a:endParaRPr lang="en-IN" dirty="0"/>
          </a:p>
        </p:txBody>
      </p:sp>
      <p:sp>
        <p:nvSpPr>
          <p:cNvPr id="3" name="Content Placeholder 2">
            <a:extLst>
              <a:ext uri="{FF2B5EF4-FFF2-40B4-BE49-F238E27FC236}">
                <a16:creationId xmlns:a16="http://schemas.microsoft.com/office/drawing/2014/main" id="{7E9E31EC-55E0-CAA1-764E-1DFBFE27C652}"/>
              </a:ext>
            </a:extLst>
          </p:cNvPr>
          <p:cNvSpPr>
            <a:spLocks noGrp="1"/>
          </p:cNvSpPr>
          <p:nvPr>
            <p:ph idx="1"/>
          </p:nvPr>
        </p:nvSpPr>
        <p:spPr/>
        <p:txBody>
          <a:bodyPr/>
          <a:lstStyle/>
          <a:p>
            <a:pPr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In Safari on macOS, you can access Responsive Design Mode by enabling the "Show Develop menu in menu bar" option in the Advanced preferences.</a:t>
            </a:r>
          </a:p>
          <a:p>
            <a:pPr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Once the Develop menu is enabled, you can select "Enter Responsive Design Mode" from the Develop menu, or simply press </a:t>
            </a:r>
            <a:r>
              <a:rPr lang="en-US" b="0" i="0" dirty="0" err="1">
                <a:solidFill>
                  <a:srgbClr val="0D0D0D"/>
                </a:solidFill>
                <a:effectLst/>
                <a:latin typeface="Times New Roman" panose="02020603050405020304" pitchFamily="18" charset="0"/>
                <a:cs typeface="Times New Roman" panose="02020603050405020304" pitchFamily="18" charset="0"/>
              </a:rPr>
              <a:t>Command+Option+R</a:t>
            </a:r>
            <a:r>
              <a:rPr lang="en-US" b="0" i="0" dirty="0">
                <a:solidFill>
                  <a:srgbClr val="0D0D0D"/>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This will activate Responsive Design Mode, allowing you to select different device presets or enter custom screen dimensions.</a:t>
            </a:r>
          </a:p>
          <a:p>
            <a:endParaRPr lang="en-IN" dirty="0"/>
          </a:p>
        </p:txBody>
      </p:sp>
    </p:spTree>
    <p:extLst>
      <p:ext uri="{BB962C8B-B14F-4D97-AF65-F5344CB8AC3E}">
        <p14:creationId xmlns:p14="http://schemas.microsoft.com/office/powerpoint/2010/main" val="1188691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2D950-F0C1-664C-32BB-6E04558E12B1}"/>
              </a:ext>
            </a:extLst>
          </p:cNvPr>
          <p:cNvSpPr>
            <a:spLocks noGrp="1"/>
          </p:cNvSpPr>
          <p:nvPr>
            <p:ph type="title"/>
          </p:nvPr>
        </p:nvSpPr>
        <p:spPr/>
        <p:txBody>
          <a:bodyPr/>
          <a:lstStyle/>
          <a:p>
            <a:pPr algn="ctr"/>
            <a:r>
              <a:rPr lang="en-IN" b="1" i="0" dirty="0">
                <a:solidFill>
                  <a:srgbClr val="0D0D0D"/>
                </a:solidFill>
                <a:effectLst/>
                <a:latin typeface="Söhne"/>
              </a:rPr>
              <a:t>Microsoft Edge</a:t>
            </a:r>
            <a:endParaRPr lang="en-IN" dirty="0"/>
          </a:p>
        </p:txBody>
      </p:sp>
      <p:sp>
        <p:nvSpPr>
          <p:cNvPr id="3" name="Content Placeholder 2">
            <a:extLst>
              <a:ext uri="{FF2B5EF4-FFF2-40B4-BE49-F238E27FC236}">
                <a16:creationId xmlns:a16="http://schemas.microsoft.com/office/drawing/2014/main" id="{7E7CBFAA-55AB-BC3A-56B2-2EFBBBD91058}"/>
              </a:ext>
            </a:extLst>
          </p:cNvPr>
          <p:cNvSpPr>
            <a:spLocks noGrp="1"/>
          </p:cNvSpPr>
          <p:nvPr>
            <p:ph idx="1"/>
          </p:nvPr>
        </p:nvSpPr>
        <p:spPr/>
        <p:txBody>
          <a:bodyPr/>
          <a:lstStyle/>
          <a:p>
            <a:pPr algn="just">
              <a:lnSpc>
                <a:spcPct val="150000"/>
              </a:lnSpc>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In Microsoft Edge, you can access Responsive Design Mode by opening the Developer Tools (F12 or </a:t>
            </a:r>
            <a:r>
              <a:rPr lang="en-US" b="0" i="0" dirty="0" err="1">
                <a:solidFill>
                  <a:srgbClr val="0D0D0D"/>
                </a:solidFill>
                <a:effectLst/>
                <a:latin typeface="Times New Roman" panose="02020603050405020304" pitchFamily="18" charset="0"/>
                <a:cs typeface="Times New Roman" panose="02020603050405020304" pitchFamily="18" charset="0"/>
              </a:rPr>
              <a:t>Ctrl+Shift+I</a:t>
            </a:r>
            <a:r>
              <a:rPr lang="en-US" b="0" i="0" dirty="0">
                <a:solidFill>
                  <a:srgbClr val="0D0D0D"/>
                </a:solidFill>
                <a:effectLst/>
                <a:latin typeface="Times New Roman" panose="02020603050405020304" pitchFamily="18" charset="0"/>
                <a:cs typeface="Times New Roman" panose="02020603050405020304" pitchFamily="18" charset="0"/>
              </a:rPr>
              <a:t>), and then clicking the "Toggle Device Toolbar" button (or press </a:t>
            </a:r>
            <a:r>
              <a:rPr lang="en-US" b="0" i="0" dirty="0" err="1">
                <a:solidFill>
                  <a:srgbClr val="0D0D0D"/>
                </a:solidFill>
                <a:effectLst/>
                <a:latin typeface="Times New Roman" panose="02020603050405020304" pitchFamily="18" charset="0"/>
                <a:cs typeface="Times New Roman" panose="02020603050405020304" pitchFamily="18" charset="0"/>
              </a:rPr>
              <a:t>Ctrl+Shift+M</a:t>
            </a:r>
            <a:r>
              <a:rPr lang="en-US" b="0" i="0" dirty="0">
                <a:solidFill>
                  <a:srgbClr val="0D0D0D"/>
                </a:solidFill>
                <a:effectLst/>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This will activate the device toolbar at the top of the browser window, where you can select different device presets or enter custom screen dimensions.</a:t>
            </a:r>
          </a:p>
          <a:p>
            <a:endParaRPr lang="en-IN" dirty="0"/>
          </a:p>
        </p:txBody>
      </p:sp>
    </p:spTree>
    <p:extLst>
      <p:ext uri="{BB962C8B-B14F-4D97-AF65-F5344CB8AC3E}">
        <p14:creationId xmlns:p14="http://schemas.microsoft.com/office/powerpoint/2010/main" val="1127982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5D4F1-EA04-D9C5-BA4C-79843B4E82E9}"/>
              </a:ext>
            </a:extLst>
          </p:cNvPr>
          <p:cNvSpPr>
            <a:spLocks noGrp="1"/>
          </p:cNvSpPr>
          <p:nvPr>
            <p:ph type="title"/>
          </p:nvPr>
        </p:nvSpPr>
        <p:spPr/>
        <p:txBody>
          <a:bodyPr/>
          <a:lstStyle/>
          <a:p>
            <a:pPr algn="ctr"/>
            <a:r>
              <a:rPr lang="en-IN" b="1" i="0" dirty="0">
                <a:solidFill>
                  <a:srgbClr val="0D0D0D"/>
                </a:solidFill>
                <a:effectLst/>
                <a:latin typeface="Söhne"/>
              </a:rPr>
              <a:t>Grid Calculator</a:t>
            </a:r>
            <a:endParaRPr lang="en-IN" dirty="0"/>
          </a:p>
        </p:txBody>
      </p:sp>
      <p:sp>
        <p:nvSpPr>
          <p:cNvPr id="3" name="Content Placeholder 2">
            <a:extLst>
              <a:ext uri="{FF2B5EF4-FFF2-40B4-BE49-F238E27FC236}">
                <a16:creationId xmlns:a16="http://schemas.microsoft.com/office/drawing/2014/main" id="{437F224C-5ABC-427C-AB7C-BEEBC975540D}"/>
              </a:ext>
            </a:extLst>
          </p:cNvPr>
          <p:cNvSpPr>
            <a:spLocks noGrp="1"/>
          </p:cNvSpPr>
          <p:nvPr>
            <p:ph idx="1"/>
          </p:nvPr>
        </p:nvSpPr>
        <p:spPr/>
        <p:txBody>
          <a:bodyPr>
            <a:normAutofit lnSpcReduction="10000"/>
          </a:bodyPr>
          <a:lstStyle/>
          <a:p>
            <a:pPr marL="0" indent="0" algn="just">
              <a:lnSpc>
                <a:spcPct val="150000"/>
              </a:lnSpc>
              <a:buNone/>
            </a:pPr>
            <a:r>
              <a:rPr lang="en-US" b="0" i="0" dirty="0">
                <a:solidFill>
                  <a:srgbClr val="0D0D0D"/>
                </a:solidFill>
                <a:effectLst/>
                <a:latin typeface="Times New Roman" panose="02020603050405020304" pitchFamily="18" charset="0"/>
                <a:cs typeface="Times New Roman" panose="02020603050405020304" pitchFamily="18" charset="0"/>
              </a:rPr>
              <a:t>A grid calculator is a tool used by designers and developers to generate grid systems for layout design. Grid systems are essential for organizing content on web pages, ensuring alignment, consistency, and visual harmony. Grid calculators simplify the process of creating grid layouts by providing options to define parameters such as the number of columns, gutter widths, and breakpoints for different screen sizes. Here's how a grid calculator typically works and why it's useful: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6196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49938B4-D2D6-83C7-0DF5-009A7BB09E10}"/>
              </a:ext>
            </a:extLst>
          </p:cNvPr>
          <p:cNvSpPr txBox="1"/>
          <p:nvPr/>
        </p:nvSpPr>
        <p:spPr>
          <a:xfrm>
            <a:off x="301083" y="117693"/>
            <a:ext cx="11664176" cy="7571303"/>
          </a:xfrm>
          <a:prstGeom prst="rect">
            <a:avLst/>
          </a:prstGeom>
          <a:noFill/>
        </p:spPr>
        <p:txBody>
          <a:bodyPr wrap="square">
            <a:spAutoFit/>
          </a:bodyPr>
          <a:lstStyle/>
          <a:p>
            <a:pPr marL="285750" indent="-285750">
              <a:buFont typeface="Arial" panose="020B0604020202020204" pitchFamily="34" charset="0"/>
              <a:buChar char="•"/>
            </a:pPr>
            <a:r>
              <a:rPr lang="en-US" b="1" dirty="0"/>
              <a:t>Column Configuration: </a:t>
            </a:r>
            <a:r>
              <a:rPr lang="en-US" dirty="0"/>
              <a:t>Users can specify the number of columns in the grid system. This parameter determines the basic structure of the layout and influences how content is organized horizontally.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Gutter Widths: </a:t>
            </a:r>
            <a:r>
              <a:rPr lang="en-US" dirty="0"/>
              <a:t>Gutter widths refer to the spacing between columns in the grid. Grid calculators allow users to define gutter widths, ensuring consistent spacing and alignment between elements.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Column Widths: </a:t>
            </a:r>
            <a:r>
              <a:rPr lang="en-US" dirty="0"/>
              <a:t>Based on the number of columns and gutter widths, the grid calculator calculates the width of each column. This information helps designers determine the optimal width for content elements such as text blocks, images, and buttons.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Breakpoints for Responsive Design: </a:t>
            </a:r>
            <a:r>
              <a:rPr lang="en-US" dirty="0"/>
              <a:t>Grid calculators often include options for defining breakpoints for responsive design. Users can specify different column configurations and gutter widths for various screen sizes, ensuring that the layout adapts effectively to different devices and screen resolutions.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Visual Preview: </a:t>
            </a:r>
            <a:r>
              <a:rPr lang="en-US" dirty="0"/>
              <a:t>Many grid calculators provide a visual preview of the grid layout, showing how columns and gutters are distributed on the page. This allows designers to visualize the grid structure and make adjustments as needed.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Export Options: </a:t>
            </a:r>
            <a:r>
              <a:rPr lang="en-US" dirty="0"/>
              <a:t>Some grid calculators offer export options, allowing users to download the grid system as CSS code or design templates for popular design tools like Adobe XD, Sketch, or Figma. This streamlines the process of implementing the grid layout in actual design projects.</a:t>
            </a:r>
          </a:p>
          <a:p>
            <a:pPr marL="285750" indent="-285750">
              <a:buFont typeface="Arial" panose="020B0604020202020204" pitchFamily="34" charset="0"/>
              <a:buChar char="•"/>
            </a:pPr>
            <a:endParaRPr lang="en-US" dirty="0"/>
          </a:p>
          <a:p>
            <a:r>
              <a:rPr lang="en-US" dirty="0"/>
              <a:t>Grid calculators are valuable tools for designers and developers working on web projects, especially those focusing on responsive design. By providing a systematic approach to creating grid layouts and offering flexibility in adjusting parameters, grid calculators help ensure that web designs are visually appealing, organized, and optimized for various devices and screen sizes.</a:t>
            </a:r>
          </a:p>
          <a:p>
            <a:endParaRPr lang="en-US" dirty="0"/>
          </a:p>
          <a:p>
            <a:endParaRPr lang="en-US" dirty="0"/>
          </a:p>
        </p:txBody>
      </p:sp>
    </p:spTree>
    <p:extLst>
      <p:ext uri="{BB962C8B-B14F-4D97-AF65-F5344CB8AC3E}">
        <p14:creationId xmlns:p14="http://schemas.microsoft.com/office/powerpoint/2010/main" val="3347161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A61DF-77A0-C2D6-E0A9-E3D6E894D017}"/>
              </a:ext>
            </a:extLst>
          </p:cNvPr>
          <p:cNvSpPr>
            <a:spLocks noGrp="1"/>
          </p:cNvSpPr>
          <p:nvPr>
            <p:ph type="title"/>
          </p:nvPr>
        </p:nvSpPr>
        <p:spPr/>
        <p:txBody>
          <a:bodyPr/>
          <a:lstStyle/>
          <a:p>
            <a:pPr algn="ctr"/>
            <a:r>
              <a:rPr lang="en-IN" b="1" i="0" dirty="0">
                <a:solidFill>
                  <a:srgbClr val="0D0D0D"/>
                </a:solidFill>
                <a:effectLst/>
                <a:latin typeface="Söhne"/>
              </a:rPr>
              <a:t>Responsive Typography Tools</a:t>
            </a:r>
            <a:endParaRPr lang="en-IN" dirty="0"/>
          </a:p>
        </p:txBody>
      </p:sp>
      <p:sp>
        <p:nvSpPr>
          <p:cNvPr id="3" name="Content Placeholder 2">
            <a:extLst>
              <a:ext uri="{FF2B5EF4-FFF2-40B4-BE49-F238E27FC236}">
                <a16:creationId xmlns:a16="http://schemas.microsoft.com/office/drawing/2014/main" id="{8377BAF5-0E3A-C869-B1A0-2A81C4BBEBC9}"/>
              </a:ext>
            </a:extLst>
          </p:cNvPr>
          <p:cNvSpPr>
            <a:spLocks noGrp="1"/>
          </p:cNvSpPr>
          <p:nvPr>
            <p:ph idx="1"/>
          </p:nvPr>
        </p:nvSpPr>
        <p:spPr/>
        <p:txBody>
          <a:bodyPr/>
          <a:lstStyle/>
          <a:p>
            <a:pPr marL="0" indent="0" algn="just">
              <a:lnSpc>
                <a:spcPct val="200000"/>
              </a:lnSpc>
              <a:buNone/>
            </a:pPr>
            <a:r>
              <a:rPr lang="en-US" b="0" i="0" dirty="0">
                <a:solidFill>
                  <a:srgbClr val="0D0D0D"/>
                </a:solidFill>
                <a:effectLst/>
                <a:latin typeface="Times New Roman" panose="02020603050405020304" pitchFamily="18" charset="0"/>
                <a:cs typeface="Times New Roman" panose="02020603050405020304" pitchFamily="18" charset="0"/>
              </a:rPr>
              <a:t>Responsive typography tools assist designers in creating text that adapts and adjusts based on different screen sizes, resolutions, and viewing contexts. These tools help maintain readability and visual hierarchy across various devices and screen orientations. Here are some examples of responsive typography tools: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3539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D4AD4-9E89-C3AF-12EF-F04797EDF0C5}"/>
              </a:ext>
            </a:extLst>
          </p:cNvPr>
          <p:cNvSpPr>
            <a:spLocks noGrp="1"/>
          </p:cNvSpPr>
          <p:nvPr>
            <p:ph type="title"/>
          </p:nvPr>
        </p:nvSpPr>
        <p:spPr>
          <a:xfrm>
            <a:off x="838200" y="365125"/>
            <a:ext cx="10515600" cy="571577"/>
          </a:xfrm>
        </p:spPr>
        <p:txBody>
          <a:bodyPr>
            <a:normAutofit fontScale="90000"/>
          </a:bodyPr>
          <a:lstStyle/>
          <a:p>
            <a:pPr algn="ctr"/>
            <a:r>
              <a:rPr lang="en-IN" b="1" i="0" dirty="0">
                <a:solidFill>
                  <a:srgbClr val="0D0D0D"/>
                </a:solidFill>
                <a:effectLst/>
                <a:latin typeface="Söhne"/>
              </a:rPr>
              <a:t>Adobe XD</a:t>
            </a:r>
            <a:endParaRPr lang="en-IN" dirty="0"/>
          </a:p>
        </p:txBody>
      </p:sp>
      <p:sp>
        <p:nvSpPr>
          <p:cNvPr id="3" name="Content Placeholder 2">
            <a:extLst>
              <a:ext uri="{FF2B5EF4-FFF2-40B4-BE49-F238E27FC236}">
                <a16:creationId xmlns:a16="http://schemas.microsoft.com/office/drawing/2014/main" id="{C196E08A-05C4-1F92-5550-5AE283B1576F}"/>
              </a:ext>
            </a:extLst>
          </p:cNvPr>
          <p:cNvSpPr>
            <a:spLocks noGrp="1"/>
          </p:cNvSpPr>
          <p:nvPr>
            <p:ph idx="1"/>
          </p:nvPr>
        </p:nvSpPr>
        <p:spPr>
          <a:xfrm>
            <a:off x="838200" y="1159727"/>
            <a:ext cx="10515600" cy="5017236"/>
          </a:xfrm>
        </p:spPr>
        <p:txBody>
          <a:bodyPr>
            <a:normAutofit/>
          </a:bodyPr>
          <a:lstStyle/>
          <a:p>
            <a:pPr marL="0" indent="0" algn="just">
              <a:buNone/>
            </a:pPr>
            <a:r>
              <a:rPr lang="en-US" sz="2000" b="0" i="0" dirty="0">
                <a:solidFill>
                  <a:srgbClr val="0D0D0D"/>
                </a:solidFill>
                <a:effectLst/>
                <a:latin typeface="Times New Roman" panose="02020603050405020304" pitchFamily="18" charset="0"/>
                <a:cs typeface="Times New Roman" panose="02020603050405020304" pitchFamily="18" charset="0"/>
              </a:rPr>
              <a:t>Adobe XD is a powerful design and prototyping tool created by Adobe Systems. It's primarily used for designing user interfaces (UI) and experiences (UX) for websites, mobile apps, and other digital platforms. Here are some key features and capabilities of Adobe XD:</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5C075EC-433F-BD51-E767-105E113240B6}"/>
              </a:ext>
            </a:extLst>
          </p:cNvPr>
          <p:cNvSpPr txBox="1"/>
          <p:nvPr/>
        </p:nvSpPr>
        <p:spPr>
          <a:xfrm>
            <a:off x="705314" y="2605811"/>
            <a:ext cx="10758140" cy="1200329"/>
          </a:xfrm>
          <a:prstGeom prst="rect">
            <a:avLst/>
          </a:prstGeom>
          <a:noFill/>
        </p:spPr>
        <p:txBody>
          <a:bodyPr wrap="square">
            <a:spAutoFit/>
          </a:bodyPr>
          <a:lstStyle/>
          <a:p>
            <a:pPr algn="just"/>
            <a:r>
              <a:rPr lang="en-US" sz="2400" b="1" i="0" dirty="0">
                <a:solidFill>
                  <a:srgbClr val="0D0D0D"/>
                </a:solidFill>
                <a:effectLst/>
                <a:latin typeface="Times New Roman" panose="02020603050405020304" pitchFamily="18" charset="0"/>
                <a:cs typeface="Times New Roman" panose="02020603050405020304" pitchFamily="18" charset="0"/>
              </a:rPr>
              <a:t>Design Tools</a:t>
            </a:r>
            <a:r>
              <a:rPr lang="en-US" sz="2400" b="0" i="0" dirty="0">
                <a:solidFill>
                  <a:srgbClr val="0D0D0D"/>
                </a:solidFill>
                <a:effectLst/>
                <a:latin typeface="Times New Roman" panose="02020603050405020304" pitchFamily="18" charset="0"/>
                <a:cs typeface="Times New Roman" panose="02020603050405020304" pitchFamily="18" charset="0"/>
              </a:rPr>
              <a:t>: Adobe XD provides a range of design tools for creating layouts, shapes, text, graphics, and more. It supports vector-based design, making it easy to create high-quality visuals that scale effectively across different screen sizes.</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56286B9-747F-BF3E-CF8A-4AD7EB212B29}"/>
              </a:ext>
            </a:extLst>
          </p:cNvPr>
          <p:cNvSpPr txBox="1"/>
          <p:nvPr/>
        </p:nvSpPr>
        <p:spPr>
          <a:xfrm>
            <a:off x="602166" y="4029165"/>
            <a:ext cx="11385394" cy="1569660"/>
          </a:xfrm>
          <a:prstGeom prst="rect">
            <a:avLst/>
          </a:prstGeom>
          <a:noFill/>
        </p:spPr>
        <p:txBody>
          <a:bodyPr wrap="square">
            <a:spAutoFit/>
          </a:bodyPr>
          <a:lstStyle/>
          <a:p>
            <a:r>
              <a:rPr lang="en-US" sz="2400" b="1" i="0" dirty="0">
                <a:solidFill>
                  <a:srgbClr val="0D0D0D"/>
                </a:solidFill>
                <a:effectLst/>
                <a:latin typeface="Söhne"/>
              </a:rPr>
              <a:t>Responsive Resize</a:t>
            </a:r>
            <a:r>
              <a:rPr lang="en-US" sz="2400" b="0" i="0" dirty="0">
                <a:solidFill>
                  <a:srgbClr val="0D0D0D"/>
                </a:solidFill>
                <a:effectLst/>
                <a:latin typeface="Söhne"/>
              </a:rPr>
              <a:t>: XD includes a responsive resize feature that allows designers to easily adjust the size and position of elements within a design while maintaining their proportions. This makes it easier to create designs that adapt to different screen sizes and orientations.</a:t>
            </a:r>
            <a:endParaRPr lang="en-IN" sz="2400" dirty="0"/>
          </a:p>
        </p:txBody>
      </p:sp>
    </p:spTree>
    <p:extLst>
      <p:ext uri="{BB962C8B-B14F-4D97-AF65-F5344CB8AC3E}">
        <p14:creationId xmlns:p14="http://schemas.microsoft.com/office/powerpoint/2010/main" val="1088549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DE17CF-4BB4-7670-B087-1AE19D381B1B}"/>
              </a:ext>
            </a:extLst>
          </p:cNvPr>
          <p:cNvSpPr>
            <a:spLocks noGrp="1"/>
          </p:cNvSpPr>
          <p:nvPr>
            <p:ph idx="1"/>
          </p:nvPr>
        </p:nvSpPr>
        <p:spPr>
          <a:xfrm>
            <a:off x="278780" y="267629"/>
            <a:ext cx="11075020" cy="5909334"/>
          </a:xfrm>
        </p:spPr>
        <p:txBody>
          <a:bodyPr>
            <a:normAutofit fontScale="40000" lnSpcReduction="20000"/>
          </a:bodyPr>
          <a:lstStyle/>
          <a:p>
            <a:pPr algn="just">
              <a:buFont typeface="+mj-lt"/>
              <a:buAutoNum type="arabicPeriod"/>
            </a:pPr>
            <a:r>
              <a:rPr lang="en-US" sz="4000" b="1" i="0" dirty="0">
                <a:solidFill>
                  <a:srgbClr val="0D0D0D"/>
                </a:solidFill>
                <a:effectLst/>
                <a:latin typeface="Times New Roman" panose="02020603050405020304" pitchFamily="18" charset="0"/>
                <a:cs typeface="Times New Roman" panose="02020603050405020304" pitchFamily="18" charset="0"/>
              </a:rPr>
              <a:t>Typecast</a:t>
            </a:r>
            <a:r>
              <a:rPr lang="en-US" sz="4000" b="0" i="0" dirty="0">
                <a:solidFill>
                  <a:srgbClr val="0D0D0D"/>
                </a:solidFill>
                <a:effectLst/>
                <a:latin typeface="Times New Roman" panose="02020603050405020304" pitchFamily="18" charset="0"/>
                <a:cs typeface="Times New Roman" panose="02020603050405020304" pitchFamily="18" charset="0"/>
              </a:rPr>
              <a:t>: Typecast is a web-based tool that enables designers to experiment with responsive typography. It provides a library of web fonts, adjustable font sizes, line heights, and spacing options. Designers can preview how typography will appear on different screen sizes and devices.</a:t>
            </a:r>
          </a:p>
          <a:p>
            <a:pPr algn="just">
              <a:buFont typeface="+mj-lt"/>
              <a:buAutoNum type="arabicPeriod"/>
            </a:pPr>
            <a:r>
              <a:rPr lang="en-US" sz="4000" b="1" i="0" dirty="0" err="1">
                <a:solidFill>
                  <a:srgbClr val="0D0D0D"/>
                </a:solidFill>
                <a:effectLst/>
                <a:latin typeface="Times New Roman" panose="02020603050405020304" pitchFamily="18" charset="0"/>
                <a:cs typeface="Times New Roman" panose="02020603050405020304" pitchFamily="18" charset="0"/>
              </a:rPr>
              <a:t>Webflow</a:t>
            </a:r>
            <a:r>
              <a:rPr lang="en-US" sz="4000" b="1" i="0" dirty="0">
                <a:solidFill>
                  <a:srgbClr val="0D0D0D"/>
                </a:solidFill>
                <a:effectLst/>
                <a:latin typeface="Times New Roman" panose="02020603050405020304" pitchFamily="18" charset="0"/>
                <a:cs typeface="Times New Roman" panose="02020603050405020304" pitchFamily="18" charset="0"/>
              </a:rPr>
              <a:t> Typography Tool</a:t>
            </a:r>
            <a:r>
              <a:rPr lang="en-US" sz="4000" b="0" i="0" dirty="0">
                <a:solidFill>
                  <a:srgbClr val="0D0D0D"/>
                </a:solidFill>
                <a:effectLst/>
                <a:latin typeface="Times New Roman" panose="02020603050405020304" pitchFamily="18" charset="0"/>
                <a:cs typeface="Times New Roman" panose="02020603050405020304" pitchFamily="18" charset="0"/>
              </a:rPr>
              <a:t>: </a:t>
            </a:r>
            <a:r>
              <a:rPr lang="en-US" sz="4000" b="0" i="0" dirty="0" err="1">
                <a:solidFill>
                  <a:srgbClr val="0D0D0D"/>
                </a:solidFill>
                <a:effectLst/>
                <a:latin typeface="Times New Roman" panose="02020603050405020304" pitchFamily="18" charset="0"/>
                <a:cs typeface="Times New Roman" panose="02020603050405020304" pitchFamily="18" charset="0"/>
              </a:rPr>
              <a:t>Webflow's</a:t>
            </a:r>
            <a:r>
              <a:rPr lang="en-US" sz="4000" b="0" i="0" dirty="0">
                <a:solidFill>
                  <a:srgbClr val="0D0D0D"/>
                </a:solidFill>
                <a:effectLst/>
                <a:latin typeface="Times New Roman" panose="02020603050405020304" pitchFamily="18" charset="0"/>
                <a:cs typeface="Times New Roman" panose="02020603050405020304" pitchFamily="18" charset="0"/>
              </a:rPr>
              <a:t> built-in typography tool allows designers to create responsive typography settings for their projects. Designers can define font sizes, line heights, and spacing adjustments for different breakpoints, ensuring that text remains legible and visually appealing across various devices.</a:t>
            </a:r>
          </a:p>
          <a:p>
            <a:pPr algn="just">
              <a:buFont typeface="+mj-lt"/>
              <a:buAutoNum type="arabicPeriod"/>
            </a:pPr>
            <a:r>
              <a:rPr lang="en-US" sz="4000" b="1" i="0" dirty="0">
                <a:solidFill>
                  <a:srgbClr val="0D0D0D"/>
                </a:solidFill>
                <a:effectLst/>
                <a:latin typeface="Times New Roman" panose="02020603050405020304" pitchFamily="18" charset="0"/>
                <a:cs typeface="Times New Roman" panose="02020603050405020304" pitchFamily="18" charset="0"/>
              </a:rPr>
              <a:t>Fluid Type Calculator</a:t>
            </a:r>
            <a:r>
              <a:rPr lang="en-US" sz="4000" b="0" i="0" dirty="0">
                <a:solidFill>
                  <a:srgbClr val="0D0D0D"/>
                </a:solidFill>
                <a:effectLst/>
                <a:latin typeface="Times New Roman" panose="02020603050405020304" pitchFamily="18" charset="0"/>
                <a:cs typeface="Times New Roman" panose="02020603050405020304" pitchFamily="18" charset="0"/>
              </a:rPr>
              <a:t>: Fluid type calculators help designers determine the appropriate font size and line height based on viewport dimensions and scaling factors. These calculators generate CSS code or provide recommendations for implementing fluid typography in responsive designs.</a:t>
            </a:r>
          </a:p>
          <a:p>
            <a:pPr algn="just">
              <a:buFont typeface="+mj-lt"/>
              <a:buAutoNum type="arabicPeriod"/>
            </a:pPr>
            <a:r>
              <a:rPr lang="en-US" sz="4000" b="1" i="0" dirty="0">
                <a:solidFill>
                  <a:srgbClr val="0D0D0D"/>
                </a:solidFill>
                <a:effectLst/>
                <a:latin typeface="Times New Roman" panose="02020603050405020304" pitchFamily="18" charset="0"/>
                <a:cs typeface="Times New Roman" panose="02020603050405020304" pitchFamily="18" charset="0"/>
              </a:rPr>
              <a:t>Viewport Units (</a:t>
            </a:r>
            <a:r>
              <a:rPr lang="en-US" sz="4000" b="1" i="0" dirty="0" err="1">
                <a:solidFill>
                  <a:srgbClr val="0D0D0D"/>
                </a:solidFill>
                <a:effectLst/>
                <a:latin typeface="Times New Roman" panose="02020603050405020304" pitchFamily="18" charset="0"/>
                <a:cs typeface="Times New Roman" panose="02020603050405020304" pitchFamily="18" charset="0"/>
              </a:rPr>
              <a:t>vw</a:t>
            </a:r>
            <a:r>
              <a:rPr lang="en-US" sz="4000" b="1" i="0" dirty="0">
                <a:solidFill>
                  <a:srgbClr val="0D0D0D"/>
                </a:solidFill>
                <a:effectLst/>
                <a:latin typeface="Times New Roman" panose="02020603050405020304" pitchFamily="18" charset="0"/>
                <a:cs typeface="Times New Roman" panose="02020603050405020304" pitchFamily="18" charset="0"/>
              </a:rPr>
              <a:t>, </a:t>
            </a:r>
            <a:r>
              <a:rPr lang="en-US" sz="4000" b="1" i="0" dirty="0" err="1">
                <a:solidFill>
                  <a:srgbClr val="0D0D0D"/>
                </a:solidFill>
                <a:effectLst/>
                <a:latin typeface="Times New Roman" panose="02020603050405020304" pitchFamily="18" charset="0"/>
                <a:cs typeface="Times New Roman" panose="02020603050405020304" pitchFamily="18" charset="0"/>
              </a:rPr>
              <a:t>vh</a:t>
            </a:r>
            <a:r>
              <a:rPr lang="en-US" sz="4000" b="1" i="0" dirty="0">
                <a:solidFill>
                  <a:srgbClr val="0D0D0D"/>
                </a:solidFill>
                <a:effectLst/>
                <a:latin typeface="Times New Roman" panose="02020603050405020304" pitchFamily="18" charset="0"/>
                <a:cs typeface="Times New Roman" panose="02020603050405020304" pitchFamily="18" charset="0"/>
              </a:rPr>
              <a:t>)</a:t>
            </a:r>
            <a:r>
              <a:rPr lang="en-US" sz="4000" b="0" i="0" dirty="0">
                <a:solidFill>
                  <a:srgbClr val="0D0D0D"/>
                </a:solidFill>
                <a:effectLst/>
                <a:latin typeface="Times New Roman" panose="02020603050405020304" pitchFamily="18" charset="0"/>
                <a:cs typeface="Times New Roman" panose="02020603050405020304" pitchFamily="18" charset="0"/>
              </a:rPr>
              <a:t>: Viewport units are CSS units that allow designers to size elements relative to the viewport dimensions. By using viewport units for typography, designers can create text that scales proportionally with the viewport size, ensuring readability across different screen sizes.</a:t>
            </a:r>
          </a:p>
          <a:p>
            <a:pPr algn="just">
              <a:buFont typeface="+mj-lt"/>
              <a:buAutoNum type="arabicPeriod"/>
            </a:pPr>
            <a:r>
              <a:rPr lang="en-US" sz="4000" b="1" i="0" dirty="0">
                <a:solidFill>
                  <a:srgbClr val="0D0D0D"/>
                </a:solidFill>
                <a:effectLst/>
                <a:latin typeface="Times New Roman" panose="02020603050405020304" pitchFamily="18" charset="0"/>
                <a:cs typeface="Times New Roman" panose="02020603050405020304" pitchFamily="18" charset="0"/>
              </a:rPr>
              <a:t>Modular Scale</a:t>
            </a:r>
            <a:r>
              <a:rPr lang="en-US" sz="4000" b="0" i="0" dirty="0">
                <a:solidFill>
                  <a:srgbClr val="0D0D0D"/>
                </a:solidFill>
                <a:effectLst/>
                <a:latin typeface="Times New Roman" panose="02020603050405020304" pitchFamily="18" charset="0"/>
                <a:cs typeface="Times New Roman" panose="02020603050405020304" pitchFamily="18" charset="0"/>
              </a:rPr>
              <a:t>: Modular scale tools help designers establish harmonious relationships between font sizes and line heights by following a predefined scale ratio. Designers can adjust the base font size and scale ratio to create consistent and visually pleasing typography across their designs.</a:t>
            </a:r>
          </a:p>
          <a:p>
            <a:pPr algn="just">
              <a:buFont typeface="+mj-lt"/>
              <a:buAutoNum type="arabicPeriod"/>
            </a:pPr>
            <a:r>
              <a:rPr lang="en-US" sz="4000" b="1" i="0" dirty="0">
                <a:solidFill>
                  <a:srgbClr val="0D0D0D"/>
                </a:solidFill>
                <a:effectLst/>
                <a:latin typeface="Times New Roman" panose="02020603050405020304" pitchFamily="18" charset="0"/>
                <a:cs typeface="Times New Roman" panose="02020603050405020304" pitchFamily="18" charset="0"/>
              </a:rPr>
              <a:t>Responsive Typography Plugins for Design Tools</a:t>
            </a:r>
            <a:r>
              <a:rPr lang="en-US" sz="4000" b="0" i="0" dirty="0">
                <a:solidFill>
                  <a:srgbClr val="0D0D0D"/>
                </a:solidFill>
                <a:effectLst/>
                <a:latin typeface="Times New Roman" panose="02020603050405020304" pitchFamily="18" charset="0"/>
                <a:cs typeface="Times New Roman" panose="02020603050405020304" pitchFamily="18" charset="0"/>
              </a:rPr>
              <a:t>: Design tools like Adobe XD, Sketch, and Figma offer plugins or built-in features for creating responsive typography. These tools allow designers to define typography styles and adjust settings for different breakpoints, making it easier to design responsive text elements.</a:t>
            </a:r>
          </a:p>
          <a:p>
            <a:pPr algn="just">
              <a:buFont typeface="+mj-lt"/>
              <a:buAutoNum type="arabicPeriod"/>
            </a:pPr>
            <a:r>
              <a:rPr lang="en-US" sz="4000" b="1" i="0" dirty="0">
                <a:solidFill>
                  <a:srgbClr val="0D0D0D"/>
                </a:solidFill>
                <a:effectLst/>
                <a:latin typeface="Times New Roman" panose="02020603050405020304" pitchFamily="18" charset="0"/>
                <a:cs typeface="Times New Roman" panose="02020603050405020304" pitchFamily="18" charset="0"/>
              </a:rPr>
              <a:t>Responsive Typography Frameworks</a:t>
            </a:r>
            <a:r>
              <a:rPr lang="en-US" sz="4000" b="0" i="0" dirty="0">
                <a:solidFill>
                  <a:srgbClr val="0D0D0D"/>
                </a:solidFill>
                <a:effectLst/>
                <a:latin typeface="Times New Roman" panose="02020603050405020304" pitchFamily="18" charset="0"/>
                <a:cs typeface="Times New Roman" panose="02020603050405020304" pitchFamily="18" charset="0"/>
              </a:rPr>
              <a:t>: Some CSS frameworks, such as Bootstrap and Foundation, include built-in utilities and components for responsive typography. These frameworks provide predefined typography styles and responsive classes for adjusting font sizes, line heights, and spacing based on screen size.</a:t>
            </a:r>
          </a:p>
          <a:p>
            <a:pPr algn="just">
              <a:buFont typeface="+mj-lt"/>
              <a:buAutoNum type="arabicPeriod"/>
            </a:pPr>
            <a:r>
              <a:rPr lang="en-US" sz="4000" b="1" i="0" dirty="0">
                <a:solidFill>
                  <a:srgbClr val="0D0D0D"/>
                </a:solidFill>
                <a:effectLst/>
                <a:latin typeface="Times New Roman" panose="02020603050405020304" pitchFamily="18" charset="0"/>
                <a:cs typeface="Times New Roman" panose="02020603050405020304" pitchFamily="18" charset="0"/>
              </a:rPr>
              <a:t>Media Query-based Typography</a:t>
            </a:r>
            <a:r>
              <a:rPr lang="en-US" sz="4000" b="0" i="0" dirty="0">
                <a:solidFill>
                  <a:srgbClr val="0D0D0D"/>
                </a:solidFill>
                <a:effectLst/>
                <a:latin typeface="Times New Roman" panose="02020603050405020304" pitchFamily="18" charset="0"/>
                <a:cs typeface="Times New Roman" panose="02020603050405020304" pitchFamily="18" charset="0"/>
              </a:rPr>
              <a:t>: Designers can use CSS media queries to apply different typography styles based on viewport dimensions. By defining specific font sizes, line heights, and spacing adjustments for different screen sizes, designers can create responsive typography that adapts to various devices.</a:t>
            </a:r>
          </a:p>
          <a:p>
            <a:endParaRPr lang="en-IN" dirty="0"/>
          </a:p>
        </p:txBody>
      </p:sp>
    </p:spTree>
    <p:extLst>
      <p:ext uri="{BB962C8B-B14F-4D97-AF65-F5344CB8AC3E}">
        <p14:creationId xmlns:p14="http://schemas.microsoft.com/office/powerpoint/2010/main" val="4037990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666D0F-68CE-3FD9-7B34-F44870F3B924}"/>
              </a:ext>
            </a:extLst>
          </p:cNvPr>
          <p:cNvSpPr>
            <a:spLocks noGrp="1"/>
          </p:cNvSpPr>
          <p:nvPr>
            <p:ph idx="1"/>
          </p:nvPr>
        </p:nvSpPr>
        <p:spPr>
          <a:xfrm>
            <a:off x="838200" y="579863"/>
            <a:ext cx="10515600" cy="5597100"/>
          </a:xfrm>
        </p:spPr>
        <p:txBody>
          <a:bodyPr/>
          <a:lstStyle/>
          <a:p>
            <a:pPr marL="0" indent="0" algn="just">
              <a:lnSpc>
                <a:spcPct val="250000"/>
              </a:lnSpc>
              <a:buNone/>
            </a:pPr>
            <a:r>
              <a:rPr lang="en-US" b="0" i="0" dirty="0">
                <a:solidFill>
                  <a:srgbClr val="0D0D0D"/>
                </a:solidFill>
                <a:effectLst/>
                <a:latin typeface="Times New Roman" panose="02020603050405020304" pitchFamily="18" charset="0"/>
                <a:cs typeface="Times New Roman" panose="02020603050405020304" pitchFamily="18" charset="0"/>
              </a:rPr>
              <a:t>These responsive typography tools and techniques empower designers to create text that remains legible and visually appealing across a wide range of devices and screen resolutions, enhancing the overall user experience of websites and digital interfaces.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052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443F7-CB8D-6421-0D03-42237E806DED}"/>
              </a:ext>
            </a:extLst>
          </p:cNvPr>
          <p:cNvSpPr>
            <a:spLocks noGrp="1"/>
          </p:cNvSpPr>
          <p:nvPr>
            <p:ph type="title"/>
          </p:nvPr>
        </p:nvSpPr>
        <p:spPr/>
        <p:txBody>
          <a:bodyPr/>
          <a:lstStyle/>
          <a:p>
            <a:pPr algn="ctr"/>
            <a:r>
              <a:rPr lang="en-IN" b="1" i="0" dirty="0">
                <a:solidFill>
                  <a:srgbClr val="0D0D0D"/>
                </a:solidFill>
                <a:effectLst/>
                <a:latin typeface="Söhne"/>
              </a:rPr>
              <a:t>Responsive Image Tools</a:t>
            </a:r>
            <a:endParaRPr lang="en-IN" dirty="0"/>
          </a:p>
        </p:txBody>
      </p:sp>
      <p:sp>
        <p:nvSpPr>
          <p:cNvPr id="3" name="Content Placeholder 2">
            <a:extLst>
              <a:ext uri="{FF2B5EF4-FFF2-40B4-BE49-F238E27FC236}">
                <a16:creationId xmlns:a16="http://schemas.microsoft.com/office/drawing/2014/main" id="{BE5BC1B5-ECF9-81C7-95FC-A9C47E55190A}"/>
              </a:ext>
            </a:extLst>
          </p:cNvPr>
          <p:cNvSpPr>
            <a:spLocks noGrp="1"/>
          </p:cNvSpPr>
          <p:nvPr>
            <p:ph idx="1"/>
          </p:nvPr>
        </p:nvSpPr>
        <p:spPr/>
        <p:txBody>
          <a:bodyPr/>
          <a:lstStyle/>
          <a:p>
            <a:pPr marL="0" indent="0" algn="just">
              <a:lnSpc>
                <a:spcPct val="200000"/>
              </a:lnSpc>
              <a:buNone/>
            </a:pPr>
            <a:r>
              <a:rPr lang="en-US" b="0" i="0" dirty="0">
                <a:solidFill>
                  <a:srgbClr val="0D0D0D"/>
                </a:solidFill>
                <a:effectLst/>
                <a:latin typeface="Söhne"/>
              </a:rPr>
              <a:t>Responsive image tools help designers and developers optimize images for various screen sizes and resolutions, ensuring fast loading times and high-quality visuals across different devices. Here are some tools commonly used for responsive image optimization:</a:t>
            </a:r>
            <a:endParaRPr lang="en-IN" dirty="0"/>
          </a:p>
        </p:txBody>
      </p:sp>
    </p:spTree>
    <p:extLst>
      <p:ext uri="{BB962C8B-B14F-4D97-AF65-F5344CB8AC3E}">
        <p14:creationId xmlns:p14="http://schemas.microsoft.com/office/powerpoint/2010/main" val="799583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4D755D-CC5C-891C-E54B-C77CC6629184}"/>
              </a:ext>
            </a:extLst>
          </p:cNvPr>
          <p:cNvSpPr>
            <a:spLocks noGrp="1"/>
          </p:cNvSpPr>
          <p:nvPr>
            <p:ph idx="1"/>
          </p:nvPr>
        </p:nvSpPr>
        <p:spPr>
          <a:xfrm>
            <a:off x="323385" y="0"/>
            <a:ext cx="11030415" cy="6176963"/>
          </a:xfrm>
        </p:spPr>
        <p:txBody>
          <a:bodyPr>
            <a:normAutofit fontScale="25000" lnSpcReduction="20000"/>
          </a:bodyPr>
          <a:lstStyle/>
          <a:p>
            <a:r>
              <a:rPr lang="en-US" sz="8000" dirty="0">
                <a:latin typeface="Times New Roman" panose="02020603050405020304" pitchFamily="18" charset="0"/>
                <a:cs typeface="Times New Roman" panose="02020603050405020304" pitchFamily="18" charset="0"/>
              </a:rPr>
              <a:t> </a:t>
            </a:r>
            <a:r>
              <a:rPr lang="en-US" sz="8000" b="1" dirty="0" err="1">
                <a:latin typeface="Times New Roman" panose="02020603050405020304" pitchFamily="18" charset="0"/>
                <a:cs typeface="Times New Roman" panose="02020603050405020304" pitchFamily="18" charset="0"/>
              </a:rPr>
              <a:t>Cloudinary</a:t>
            </a:r>
            <a:r>
              <a:rPr lang="en-US" sz="8000" b="1"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Cloudinary</a:t>
            </a:r>
            <a:r>
              <a:rPr lang="en-US" sz="8000" dirty="0">
                <a:latin typeface="Times New Roman" panose="02020603050405020304" pitchFamily="18" charset="0"/>
                <a:cs typeface="Times New Roman" panose="02020603050405020304" pitchFamily="18" charset="0"/>
              </a:rPr>
              <a:t> is a cloud-based image and video management platform that offers powerful features for optimizing and delivering responsive images. It provides options for dynamic resizing, format conversion, lazy loading, and responsive image breakpoints. </a:t>
            </a:r>
            <a:r>
              <a:rPr lang="en-US" sz="8000" dirty="0" err="1">
                <a:latin typeface="Times New Roman" panose="02020603050405020304" pitchFamily="18" charset="0"/>
                <a:cs typeface="Times New Roman" panose="02020603050405020304" pitchFamily="18" charset="0"/>
              </a:rPr>
              <a:t>Cloudinary's</a:t>
            </a:r>
            <a:r>
              <a:rPr lang="en-US" sz="8000" dirty="0">
                <a:latin typeface="Times New Roman" panose="02020603050405020304" pitchFamily="18" charset="0"/>
                <a:cs typeface="Times New Roman" panose="02020603050405020304" pitchFamily="18" charset="0"/>
              </a:rPr>
              <a:t> URL-based API makes it easy to integrate image optimization into web applications.</a:t>
            </a:r>
          </a:p>
          <a:p>
            <a:r>
              <a:rPr lang="en-US" sz="8000" b="1" dirty="0" err="1">
                <a:latin typeface="Times New Roman" panose="02020603050405020304" pitchFamily="18" charset="0"/>
                <a:cs typeface="Times New Roman" panose="02020603050405020304" pitchFamily="18" charset="0"/>
              </a:rPr>
              <a:t>Imgix</a:t>
            </a:r>
            <a:r>
              <a:rPr lang="en-US" sz="8000" b="1" dirty="0">
                <a:latin typeface="Times New Roman" panose="02020603050405020304" pitchFamily="18" charset="0"/>
                <a:cs typeface="Times New Roman" panose="02020603050405020304" pitchFamily="18" charset="0"/>
              </a:rPr>
              <a:t>: </a:t>
            </a:r>
            <a:r>
              <a:rPr lang="en-US" sz="8000" b="1" dirty="0" err="1">
                <a:latin typeface="Times New Roman" panose="02020603050405020304" pitchFamily="18" charset="0"/>
                <a:cs typeface="Times New Roman" panose="02020603050405020304" pitchFamily="18" charset="0"/>
              </a:rPr>
              <a:t>Imgix</a:t>
            </a:r>
            <a:r>
              <a:rPr lang="en-US" sz="8000" b="1" dirty="0">
                <a:latin typeface="Times New Roman" panose="02020603050405020304" pitchFamily="18" charset="0"/>
                <a:cs typeface="Times New Roman" panose="02020603050405020304" pitchFamily="18" charset="0"/>
              </a:rPr>
              <a:t> </a:t>
            </a:r>
            <a:r>
              <a:rPr lang="en-US" sz="8000" dirty="0">
                <a:latin typeface="Times New Roman" panose="02020603050405020304" pitchFamily="18" charset="0"/>
                <a:cs typeface="Times New Roman" panose="02020603050405020304" pitchFamily="18" charset="0"/>
              </a:rPr>
              <a:t>is a real-time image processing and delivery service that offers a range of tools for optimizing images for responsive design. It supports features such as automatic resizing, compression, format conversion, and responsive image breakpoints. </a:t>
            </a:r>
            <a:r>
              <a:rPr lang="en-US" sz="8000" dirty="0" err="1">
                <a:latin typeface="Times New Roman" panose="02020603050405020304" pitchFamily="18" charset="0"/>
                <a:cs typeface="Times New Roman" panose="02020603050405020304" pitchFamily="18" charset="0"/>
              </a:rPr>
              <a:t>Imgix's</a:t>
            </a:r>
            <a:r>
              <a:rPr lang="en-US" sz="8000" dirty="0">
                <a:latin typeface="Times New Roman" panose="02020603050405020304" pitchFamily="18" charset="0"/>
                <a:cs typeface="Times New Roman" panose="02020603050405020304" pitchFamily="18" charset="0"/>
              </a:rPr>
              <a:t> API allows developers to generate optimized images on the fly based on user device characteristics.</a:t>
            </a:r>
          </a:p>
          <a:p>
            <a:r>
              <a:rPr lang="en-US" sz="8000" b="1" dirty="0">
                <a:latin typeface="Times New Roman" panose="02020603050405020304" pitchFamily="18" charset="0"/>
                <a:cs typeface="Times New Roman" panose="02020603050405020304" pitchFamily="18" charset="0"/>
              </a:rPr>
              <a:t>Adobe Photoshop's Export As: </a:t>
            </a:r>
            <a:r>
              <a:rPr lang="en-US" sz="8000" dirty="0">
                <a:latin typeface="Times New Roman" panose="02020603050405020304" pitchFamily="18" charset="0"/>
                <a:cs typeface="Times New Roman" panose="02020603050405020304" pitchFamily="18" charset="0"/>
              </a:rPr>
              <a:t>Adobe Photoshop includes an "Export As" feature that allows designers to export images optimized for responsive design. Designers can specify multiple sizes and formats for export, ensuring that images are appropriately sized and compressed for different screen resolutions.</a:t>
            </a:r>
          </a:p>
          <a:p>
            <a:r>
              <a:rPr lang="en-US" sz="8000" b="1" dirty="0">
                <a:latin typeface="Times New Roman" panose="02020603050405020304" pitchFamily="18" charset="0"/>
                <a:cs typeface="Times New Roman" panose="02020603050405020304" pitchFamily="18" charset="0"/>
              </a:rPr>
              <a:t>Responsive Images Breakpoints Generator: </a:t>
            </a:r>
            <a:r>
              <a:rPr lang="en-US" sz="8000" dirty="0">
                <a:latin typeface="Times New Roman" panose="02020603050405020304" pitchFamily="18" charset="0"/>
                <a:cs typeface="Times New Roman" panose="02020603050405020304" pitchFamily="18" charset="0"/>
              </a:rPr>
              <a:t>There are various online tools and libraries available for generating responsive image breakpoints. These tools analyze image dimensions and screen sizes to generate a set of breakpoints optimized for responsive design. Developers can then use these breakpoints to deliver appropriately sized images based on the user's device.</a:t>
            </a:r>
          </a:p>
          <a:p>
            <a:r>
              <a:rPr lang="en-US" sz="8000" b="1" dirty="0" err="1">
                <a:latin typeface="Times New Roman" panose="02020603050405020304" pitchFamily="18" charset="0"/>
                <a:cs typeface="Times New Roman" panose="02020603050405020304" pitchFamily="18" charset="0"/>
              </a:rPr>
              <a:t>Picturefill</a:t>
            </a:r>
            <a:r>
              <a:rPr lang="en-US" sz="8000" b="1"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Picturefill</a:t>
            </a:r>
            <a:r>
              <a:rPr lang="en-US" sz="8000" dirty="0">
                <a:latin typeface="Times New Roman" panose="02020603050405020304" pitchFamily="18" charset="0"/>
                <a:cs typeface="Times New Roman" panose="02020603050405020304" pitchFamily="18" charset="0"/>
              </a:rPr>
              <a:t> is a JavaScript </a:t>
            </a:r>
            <a:r>
              <a:rPr lang="en-US" sz="8000" dirty="0" err="1">
                <a:latin typeface="Times New Roman" panose="02020603050405020304" pitchFamily="18" charset="0"/>
                <a:cs typeface="Times New Roman" panose="02020603050405020304" pitchFamily="18" charset="0"/>
              </a:rPr>
              <a:t>polyfill</a:t>
            </a:r>
            <a:r>
              <a:rPr lang="en-US" sz="8000" dirty="0">
                <a:latin typeface="Times New Roman" panose="02020603050405020304" pitchFamily="18" charset="0"/>
                <a:cs typeface="Times New Roman" panose="02020603050405020304" pitchFamily="18" charset="0"/>
              </a:rPr>
              <a:t> that enables support for the &lt;picture&gt; element and the </a:t>
            </a:r>
            <a:r>
              <a:rPr lang="en-US" sz="8000" dirty="0" err="1">
                <a:latin typeface="Times New Roman" panose="02020603050405020304" pitchFamily="18" charset="0"/>
                <a:cs typeface="Times New Roman" panose="02020603050405020304" pitchFamily="18" charset="0"/>
              </a:rPr>
              <a:t>srcset</a:t>
            </a:r>
            <a:r>
              <a:rPr lang="en-US" sz="8000" dirty="0">
                <a:latin typeface="Times New Roman" panose="02020603050405020304" pitchFamily="18" charset="0"/>
                <a:cs typeface="Times New Roman" panose="02020603050405020304" pitchFamily="18" charset="0"/>
              </a:rPr>
              <a:t> attribute in browsers that don't natively support them. It allows developers to specify multiple image sources and sizes, ensuring that the browser selects the most appropriate image based on the user's device and viewport size.</a:t>
            </a:r>
          </a:p>
          <a:p>
            <a:r>
              <a:rPr lang="en-US" sz="8000" b="1" dirty="0">
                <a:latin typeface="Times New Roman" panose="02020603050405020304" pitchFamily="18" charset="0"/>
                <a:cs typeface="Times New Roman" panose="02020603050405020304" pitchFamily="18" charset="0"/>
              </a:rPr>
              <a:t>Lazy Loading Libraries: </a:t>
            </a:r>
            <a:r>
              <a:rPr lang="en-US" sz="8000" dirty="0">
                <a:latin typeface="Times New Roman" panose="02020603050405020304" pitchFamily="18" charset="0"/>
                <a:cs typeface="Times New Roman" panose="02020603050405020304" pitchFamily="18" charset="0"/>
              </a:rPr>
              <a:t>Lazy loading libraries such as LazyLoad.js or Intersection Observer-based implementations help optimize page loading by deferring the loading of images until they're needed. These libraries can be combined with responsive image techniques to ensure that only the necessary images are loaded for the user's device and viewport.</a:t>
            </a:r>
          </a:p>
          <a:p>
            <a:r>
              <a:rPr lang="en-US" sz="8000" b="1" dirty="0">
                <a:latin typeface="Times New Roman" panose="02020603050405020304" pitchFamily="18" charset="0"/>
                <a:cs typeface="Times New Roman" panose="02020603050405020304" pitchFamily="18" charset="0"/>
              </a:rPr>
              <a:t>Squoosh: </a:t>
            </a:r>
            <a:r>
              <a:rPr lang="en-US" sz="8000">
                <a:latin typeface="Times New Roman" panose="02020603050405020304" pitchFamily="18" charset="0"/>
                <a:cs typeface="Times New Roman" panose="02020603050405020304" pitchFamily="18" charset="0"/>
              </a:rPr>
              <a:t>Squoosh </a:t>
            </a:r>
            <a:r>
              <a:rPr lang="en-US" sz="8000" dirty="0">
                <a:latin typeface="Times New Roman" panose="02020603050405020304" pitchFamily="18" charset="0"/>
                <a:cs typeface="Times New Roman" panose="02020603050405020304" pitchFamily="18" charset="0"/>
              </a:rPr>
              <a:t>is a web-based image optimization tool developed by Google. It allows users to manually adjust compression settings, resize images, and convert between different formats to optimize images for responsive design. Squoosh provides a simple interface for optimizing images without sacrificing quality.</a:t>
            </a:r>
          </a:p>
          <a:p>
            <a:endParaRPr lang="en-US" sz="8000" dirty="0">
              <a:latin typeface="Times New Roman" panose="02020603050405020304" pitchFamily="18" charset="0"/>
              <a:cs typeface="Times New Roman" panose="02020603050405020304" pitchFamily="18" charset="0"/>
            </a:endParaRPr>
          </a:p>
          <a:p>
            <a:r>
              <a:rPr lang="en-US" sz="8000" dirty="0">
                <a:latin typeface="Times New Roman" panose="02020603050405020304" pitchFamily="18" charset="0"/>
                <a:cs typeface="Times New Roman" panose="02020603050405020304" pitchFamily="18" charset="0"/>
              </a:rPr>
              <a:t>Responsive Image Plugins for Content Management Systems (CMS): Many CMS platforms offer plugins or modules that automatically optimize images for responsive design. These plugins typically handle tasks such as image resizing, compression, and lazy loading, helping website owners deliver optimized images without manual intervention.</a:t>
            </a:r>
          </a:p>
          <a:p>
            <a:endParaRPr lang="en-US" sz="8000" dirty="0">
              <a:latin typeface="Times New Roman" panose="02020603050405020304" pitchFamily="18" charset="0"/>
              <a:cs typeface="Times New Roman" panose="02020603050405020304" pitchFamily="18" charset="0"/>
            </a:endParaRPr>
          </a:p>
          <a:p>
            <a:endParaRPr lang="en-US" sz="8000" dirty="0">
              <a:latin typeface="Times New Roman" panose="02020603050405020304" pitchFamily="18" charset="0"/>
              <a:cs typeface="Times New Roman" panose="02020603050405020304" pitchFamily="18" charset="0"/>
            </a:endParaRPr>
          </a:p>
          <a:p>
            <a:endParaRPr lang="en-US" sz="8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88821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340374-6086-C14D-2EE2-9F27E692A68E}"/>
              </a:ext>
            </a:extLst>
          </p:cNvPr>
          <p:cNvSpPr>
            <a:spLocks noGrp="1"/>
          </p:cNvSpPr>
          <p:nvPr>
            <p:ph idx="1"/>
          </p:nvPr>
        </p:nvSpPr>
        <p:spPr>
          <a:xfrm>
            <a:off x="838200" y="245327"/>
            <a:ext cx="10515600" cy="5931636"/>
          </a:xfrm>
        </p:spPr>
        <p:txBody>
          <a:bodyPr>
            <a:normAutofit fontScale="85000" lnSpcReduction="20000"/>
          </a:bodyPr>
          <a:lstStyle/>
          <a:p>
            <a:pPr marL="0" indent="0" algn="just">
              <a:buNone/>
            </a:pPr>
            <a:r>
              <a:rPr lang="en-US" b="1" i="0" dirty="0">
                <a:solidFill>
                  <a:srgbClr val="0D0D0D"/>
                </a:solidFill>
                <a:effectLst/>
                <a:latin typeface="Times New Roman" panose="02020603050405020304" pitchFamily="18" charset="0"/>
                <a:cs typeface="Times New Roman" panose="02020603050405020304" pitchFamily="18" charset="0"/>
              </a:rPr>
              <a:t>Grids and Layouts</a:t>
            </a:r>
            <a:r>
              <a:rPr lang="en-US" b="0" i="0" dirty="0">
                <a:solidFill>
                  <a:srgbClr val="0D0D0D"/>
                </a:solidFill>
                <a:effectLst/>
                <a:latin typeface="Times New Roman" panose="02020603050405020304" pitchFamily="18" charset="0"/>
                <a:cs typeface="Times New Roman" panose="02020603050405020304" pitchFamily="18" charset="0"/>
              </a:rPr>
              <a:t>: XD offers tools for creating grids and layouts, making it easy to organize content and maintain alignment across different breakpoints. Designers can define grid structures and customize column widths, gutter sizes, and more to create responsive designs.</a:t>
            </a:r>
          </a:p>
          <a:p>
            <a:pPr marL="0" indent="0" algn="just">
              <a:buNone/>
            </a:pPr>
            <a:r>
              <a:rPr lang="en-US" b="1" i="0" dirty="0">
                <a:solidFill>
                  <a:srgbClr val="0D0D0D"/>
                </a:solidFill>
                <a:effectLst/>
                <a:latin typeface="Times New Roman" panose="02020603050405020304" pitchFamily="18" charset="0"/>
                <a:cs typeface="Times New Roman" panose="02020603050405020304" pitchFamily="18" charset="0"/>
              </a:rPr>
              <a:t>Repeat Grid</a:t>
            </a:r>
            <a:r>
              <a:rPr lang="en-US" b="0" i="0" dirty="0">
                <a:solidFill>
                  <a:srgbClr val="0D0D0D"/>
                </a:solidFill>
                <a:effectLst/>
                <a:latin typeface="Times New Roman" panose="02020603050405020304" pitchFamily="18" charset="0"/>
                <a:cs typeface="Times New Roman" panose="02020603050405020304" pitchFamily="18" charset="0"/>
              </a:rPr>
              <a:t>: The Repeat Grid feature in XD allows designers to quickly create repeating elements such as lists, grids, or card layouts. Changes made to one instance of a repeated element are automatically applied to all instances, making it easy to maintain consistency and efficiency in design workflows.</a:t>
            </a:r>
          </a:p>
          <a:p>
            <a:pPr marL="0" indent="0" algn="just">
              <a:buNone/>
            </a:pPr>
            <a:r>
              <a:rPr lang="en-US" b="1" i="0" dirty="0">
                <a:solidFill>
                  <a:srgbClr val="0D0D0D"/>
                </a:solidFill>
                <a:effectLst/>
                <a:latin typeface="Times New Roman" panose="02020603050405020304" pitchFamily="18" charset="0"/>
                <a:cs typeface="Times New Roman" panose="02020603050405020304" pitchFamily="18" charset="0"/>
              </a:rPr>
              <a:t>Prototyping</a:t>
            </a:r>
            <a:r>
              <a:rPr lang="en-US" b="0" i="0" dirty="0">
                <a:solidFill>
                  <a:srgbClr val="0D0D0D"/>
                </a:solidFill>
                <a:effectLst/>
                <a:latin typeface="Times New Roman" panose="02020603050405020304" pitchFamily="18" charset="0"/>
                <a:cs typeface="Times New Roman" panose="02020603050405020304" pitchFamily="18" charset="0"/>
              </a:rPr>
              <a:t>: XD includes robust prototyping capabilities, allowing designers to create interactive prototypes with transitions, animations, and gestures. Designers can link artboards together to create user flows and simulate how users will interact with the final product.</a:t>
            </a:r>
          </a:p>
          <a:p>
            <a:pPr marL="0" indent="0" algn="just">
              <a:buNone/>
            </a:pPr>
            <a:r>
              <a:rPr lang="en-US" b="1" i="0" dirty="0">
                <a:solidFill>
                  <a:srgbClr val="0D0D0D"/>
                </a:solidFill>
                <a:effectLst/>
                <a:latin typeface="Times New Roman" panose="02020603050405020304" pitchFamily="18" charset="0"/>
                <a:cs typeface="Times New Roman" panose="02020603050405020304" pitchFamily="18" charset="0"/>
              </a:rPr>
              <a:t>Preview on Devices</a:t>
            </a:r>
            <a:r>
              <a:rPr lang="en-US" b="0" i="0" dirty="0">
                <a:solidFill>
                  <a:srgbClr val="0D0D0D"/>
                </a:solidFill>
                <a:effectLst/>
                <a:latin typeface="Times New Roman" panose="02020603050405020304" pitchFamily="18" charset="0"/>
                <a:cs typeface="Times New Roman" panose="02020603050405020304" pitchFamily="18" charset="0"/>
              </a:rPr>
              <a:t>: XD enables designers to preview their designs directly on connected devices using the Adobe XD mobile app. This allows designers to see how their designs look and feel on actual devices, helping to ensure a seamless user experience across different platforms.</a:t>
            </a:r>
          </a:p>
          <a:p>
            <a:pPr marL="0" indent="0" algn="just">
              <a:buNone/>
            </a:pPr>
            <a:r>
              <a:rPr lang="en-US" b="1" i="0" dirty="0">
                <a:solidFill>
                  <a:srgbClr val="0D0D0D"/>
                </a:solidFill>
                <a:effectLst/>
                <a:latin typeface="Times New Roman" panose="02020603050405020304" pitchFamily="18" charset="0"/>
                <a:cs typeface="Times New Roman" panose="02020603050405020304" pitchFamily="18" charset="0"/>
              </a:rPr>
              <a:t>Collaboration</a:t>
            </a:r>
            <a:r>
              <a:rPr lang="en-US" b="0" i="0" dirty="0">
                <a:solidFill>
                  <a:srgbClr val="0D0D0D"/>
                </a:solidFill>
                <a:effectLst/>
                <a:latin typeface="Times New Roman" panose="02020603050405020304" pitchFamily="18" charset="0"/>
                <a:cs typeface="Times New Roman" panose="02020603050405020304" pitchFamily="18" charset="0"/>
              </a:rPr>
              <a:t>: XD supports collaboration features that allow multiple designers to work on the same project simultaneously. Designers can share prototypes, design specs, and assets with team members and stakeholders, streamlining the feedback and review process.</a:t>
            </a:r>
          </a:p>
          <a:p>
            <a:endParaRPr lang="en-IN" dirty="0"/>
          </a:p>
        </p:txBody>
      </p:sp>
    </p:spTree>
    <p:extLst>
      <p:ext uri="{BB962C8B-B14F-4D97-AF65-F5344CB8AC3E}">
        <p14:creationId xmlns:p14="http://schemas.microsoft.com/office/powerpoint/2010/main" val="1004880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C89DD1-18F6-AFE1-91B2-76C7AD1703FE}"/>
              </a:ext>
            </a:extLst>
          </p:cNvPr>
          <p:cNvSpPr>
            <a:spLocks noGrp="1"/>
          </p:cNvSpPr>
          <p:nvPr>
            <p:ph idx="1"/>
          </p:nvPr>
        </p:nvSpPr>
        <p:spPr>
          <a:xfrm>
            <a:off x="838200" y="379141"/>
            <a:ext cx="10515600" cy="5797822"/>
          </a:xfrm>
        </p:spPr>
        <p:txBody>
          <a:bodyPr>
            <a:normAutofit lnSpcReduction="10000"/>
          </a:bodyPr>
          <a:lstStyle/>
          <a:p>
            <a:pPr marL="0" indent="0" algn="just">
              <a:lnSpc>
                <a:spcPct val="150000"/>
              </a:lnSpc>
              <a:buNone/>
            </a:pPr>
            <a:r>
              <a:rPr lang="en-US" b="1" i="0" dirty="0">
                <a:solidFill>
                  <a:srgbClr val="0D0D0D"/>
                </a:solidFill>
                <a:effectLst/>
                <a:latin typeface="Times New Roman" panose="02020603050405020304" pitchFamily="18" charset="0"/>
                <a:cs typeface="Times New Roman" panose="02020603050405020304" pitchFamily="18" charset="0"/>
              </a:rPr>
              <a:t>Plugins and Integrations</a:t>
            </a:r>
            <a:r>
              <a:rPr lang="en-US" b="0" i="0" dirty="0">
                <a:solidFill>
                  <a:srgbClr val="0D0D0D"/>
                </a:solidFill>
                <a:effectLst/>
                <a:latin typeface="Times New Roman" panose="02020603050405020304" pitchFamily="18" charset="0"/>
                <a:cs typeface="Times New Roman" panose="02020603050405020304" pitchFamily="18" charset="0"/>
              </a:rPr>
              <a:t>: XD supports a growing ecosystem of plugins and integrations that extend its functionality. Developers can create plugins to add new features or integrate XD with other tools and services, enhancing productivity and workflow efficiency.</a:t>
            </a:r>
          </a:p>
          <a:p>
            <a:pPr marL="0" indent="0" algn="just">
              <a:lnSpc>
                <a:spcPct val="150000"/>
              </a:lnSpc>
              <a:buNone/>
            </a:pPr>
            <a:r>
              <a:rPr lang="en-US" b="0" i="0" dirty="0">
                <a:solidFill>
                  <a:srgbClr val="0D0D0D"/>
                </a:solidFill>
                <a:effectLst/>
                <a:latin typeface="Times New Roman" panose="02020603050405020304" pitchFamily="18" charset="0"/>
                <a:cs typeface="Times New Roman" panose="02020603050405020304" pitchFamily="18" charset="0"/>
              </a:rPr>
              <a:t>Overall, Adobe XD is a versatile tool that offers a comprehensive set of features for designing, prototyping, and collaborating on digital experiences. Whether you're designing websites, mobile apps, or other interactive projects, XD provides the tools you need to bring your ideas to life.</a:t>
            </a:r>
          </a:p>
          <a:p>
            <a:endParaRPr lang="en-IN" dirty="0"/>
          </a:p>
        </p:txBody>
      </p:sp>
    </p:spTree>
    <p:extLst>
      <p:ext uri="{BB962C8B-B14F-4D97-AF65-F5344CB8AC3E}">
        <p14:creationId xmlns:p14="http://schemas.microsoft.com/office/powerpoint/2010/main" val="132632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EC7EC-F9FD-2AA9-E6CF-2692D346EF8D}"/>
              </a:ext>
            </a:extLst>
          </p:cNvPr>
          <p:cNvSpPr>
            <a:spLocks noGrp="1"/>
          </p:cNvSpPr>
          <p:nvPr>
            <p:ph type="title"/>
          </p:nvPr>
        </p:nvSpPr>
        <p:spPr>
          <a:xfrm>
            <a:off x="838200" y="365125"/>
            <a:ext cx="10515600" cy="203587"/>
          </a:xfrm>
        </p:spPr>
        <p:txBody>
          <a:bodyPr>
            <a:normAutofit fontScale="90000"/>
          </a:bodyPr>
          <a:lstStyle/>
          <a:p>
            <a:pPr algn="ctr"/>
            <a:br>
              <a:rPr lang="en-IN" dirty="0"/>
            </a:br>
            <a:r>
              <a:rPr lang="en-IN" sz="8000" b="1" i="0" dirty="0">
                <a:solidFill>
                  <a:srgbClr val="0D0D0D"/>
                </a:solidFill>
                <a:effectLst/>
                <a:latin typeface="Times New Roman" panose="02020603050405020304" pitchFamily="18" charset="0"/>
                <a:cs typeface="Times New Roman" panose="02020603050405020304" pitchFamily="18" charset="0"/>
              </a:rPr>
              <a:t>Sketch</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1870BD-DA07-C465-4B1C-B231205DF630}"/>
              </a:ext>
            </a:extLst>
          </p:cNvPr>
          <p:cNvSpPr>
            <a:spLocks noGrp="1"/>
          </p:cNvSpPr>
          <p:nvPr>
            <p:ph idx="1"/>
          </p:nvPr>
        </p:nvSpPr>
        <p:spPr>
          <a:xfrm>
            <a:off x="838200" y="1360449"/>
            <a:ext cx="10515600" cy="4816514"/>
          </a:xfrm>
        </p:spPr>
        <p:txBody>
          <a:bodyPr>
            <a:normAutofit/>
          </a:bodyPr>
          <a:lstStyle/>
          <a:p>
            <a:pPr marL="0" indent="0" algn="just">
              <a:buNone/>
            </a:pPr>
            <a:r>
              <a:rPr lang="en-US" sz="2400" b="0" i="0" dirty="0">
                <a:solidFill>
                  <a:srgbClr val="0D0D0D"/>
                </a:solidFill>
                <a:effectLst/>
                <a:latin typeface="Times New Roman" panose="02020603050405020304" pitchFamily="18" charset="0"/>
                <a:cs typeface="Times New Roman" panose="02020603050405020304" pitchFamily="18" charset="0"/>
              </a:rPr>
              <a:t>Sketch is a popular vector graphics editor and design tool primarily used by designers to create user interfaces (UI) and user experiences (UX) for websites, mobile apps, and other digital products. Here's an overview of its key features and capabilities:</a:t>
            </a:r>
            <a:endParaRPr lang="en-IN"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C79D51E-757A-369F-185E-59A2CAE70C0F}"/>
              </a:ext>
            </a:extLst>
          </p:cNvPr>
          <p:cNvSpPr txBox="1"/>
          <p:nvPr/>
        </p:nvSpPr>
        <p:spPr>
          <a:xfrm>
            <a:off x="401444" y="2933420"/>
            <a:ext cx="11541511" cy="3366563"/>
          </a:xfrm>
          <a:prstGeom prst="rect">
            <a:avLst/>
          </a:prstGeom>
          <a:noFill/>
        </p:spPr>
        <p:txBody>
          <a:bodyPr wrap="square">
            <a:spAutoFit/>
          </a:bodyPr>
          <a:lstStyle/>
          <a:p>
            <a:pPr algn="l">
              <a:lnSpc>
                <a:spcPct val="150000"/>
              </a:lnSpc>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Vector Editing</a:t>
            </a:r>
            <a:r>
              <a:rPr lang="en-US" b="0" i="0" dirty="0">
                <a:solidFill>
                  <a:srgbClr val="0D0D0D"/>
                </a:solidFill>
                <a:effectLst/>
                <a:latin typeface="Times New Roman" panose="02020603050405020304" pitchFamily="18" charset="0"/>
                <a:cs typeface="Times New Roman" panose="02020603050405020304" pitchFamily="18" charset="0"/>
              </a:rPr>
              <a:t>: Sketch is built on vector graphics principles, allowing designers to create scalable designs that retain crispness and clarity at any resolution. This is particularly useful for designing UI elements that need to be resized or scaled for various screen sizes.</a:t>
            </a:r>
          </a:p>
          <a:p>
            <a:pPr algn="l">
              <a:lnSpc>
                <a:spcPct val="150000"/>
              </a:lnSpc>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Artboards</a:t>
            </a:r>
            <a:r>
              <a:rPr lang="en-US" b="0" i="0" dirty="0">
                <a:solidFill>
                  <a:srgbClr val="0D0D0D"/>
                </a:solidFill>
                <a:effectLst/>
                <a:latin typeface="Times New Roman" panose="02020603050405020304" pitchFamily="18" charset="0"/>
                <a:cs typeface="Times New Roman" panose="02020603050405020304" pitchFamily="18" charset="0"/>
              </a:rPr>
              <a:t>: Sketch utilizes artboards as the canvas for designing interfaces. Designers can create multiple artboards to represent different screens, states, or variations of a design within a single document.</a:t>
            </a:r>
          </a:p>
          <a:p>
            <a:pPr algn="l">
              <a:lnSpc>
                <a:spcPct val="150000"/>
              </a:lnSpc>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Symbols and Shared Styles</a:t>
            </a:r>
            <a:r>
              <a:rPr lang="en-US" b="0" i="0" dirty="0">
                <a:solidFill>
                  <a:srgbClr val="0D0D0D"/>
                </a:solidFill>
                <a:effectLst/>
                <a:latin typeface="Times New Roman" panose="02020603050405020304" pitchFamily="18" charset="0"/>
                <a:cs typeface="Times New Roman" panose="02020603050405020304" pitchFamily="18" charset="0"/>
              </a:rPr>
              <a:t>: Sketch offers a powerful system for creating reusable components called Symbols. Designers can create a master version of a UI element (e.g., buttons, icons) and reuse it across multiple artboards. Shared Styles allow designers to maintain consistency by applying consistent colors, text styles, and effects throughout a design.</a:t>
            </a:r>
          </a:p>
        </p:txBody>
      </p:sp>
    </p:spTree>
    <p:extLst>
      <p:ext uri="{BB962C8B-B14F-4D97-AF65-F5344CB8AC3E}">
        <p14:creationId xmlns:p14="http://schemas.microsoft.com/office/powerpoint/2010/main" val="3193821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8E1E9C-1F74-1052-87DD-5D2A4B88CD7B}"/>
              </a:ext>
            </a:extLst>
          </p:cNvPr>
          <p:cNvSpPr>
            <a:spLocks noGrp="1"/>
          </p:cNvSpPr>
          <p:nvPr>
            <p:ph idx="1"/>
          </p:nvPr>
        </p:nvSpPr>
        <p:spPr>
          <a:xfrm>
            <a:off x="457200" y="245327"/>
            <a:ext cx="10896600" cy="5931636"/>
          </a:xfrm>
        </p:spPr>
        <p:txBody>
          <a:bodyPr>
            <a:normAutofit fontScale="85000" lnSpcReduction="20000"/>
          </a:bodyPr>
          <a:lstStyle/>
          <a:p>
            <a:pPr marL="0" indent="0" algn="just">
              <a:buNone/>
            </a:pPr>
            <a:r>
              <a:rPr lang="en-US" b="1" i="0" dirty="0">
                <a:solidFill>
                  <a:srgbClr val="0D0D0D"/>
                </a:solidFill>
                <a:effectLst/>
                <a:latin typeface="Times New Roman" panose="02020603050405020304" pitchFamily="18" charset="0"/>
                <a:cs typeface="Times New Roman" panose="02020603050405020304" pitchFamily="18" charset="0"/>
              </a:rPr>
              <a:t>Responsive Design Tools</a:t>
            </a:r>
            <a:r>
              <a:rPr lang="en-US" b="0" i="0" dirty="0">
                <a:solidFill>
                  <a:srgbClr val="0D0D0D"/>
                </a:solidFill>
                <a:effectLst/>
                <a:latin typeface="Times New Roman" panose="02020603050405020304" pitchFamily="18" charset="0"/>
                <a:cs typeface="Times New Roman" panose="02020603050405020304" pitchFamily="18" charset="0"/>
              </a:rPr>
              <a:t>: Sketch provides features and plugins to assist in responsive design workflows. Designers can create layouts that adapt to different screen sizes by utilizing Sketch's resizing constraints, layout grids, and plugins like Anima Auto Layout.</a:t>
            </a:r>
          </a:p>
          <a:p>
            <a:pPr marL="0" indent="0" algn="just">
              <a:buNone/>
            </a:pPr>
            <a:r>
              <a:rPr lang="en-US" b="1" i="0" dirty="0">
                <a:solidFill>
                  <a:srgbClr val="0D0D0D"/>
                </a:solidFill>
                <a:effectLst/>
                <a:latin typeface="Times New Roman" panose="02020603050405020304" pitchFamily="18" charset="0"/>
                <a:cs typeface="Times New Roman" panose="02020603050405020304" pitchFamily="18" charset="0"/>
              </a:rPr>
              <a:t>Plugins and Integrations</a:t>
            </a:r>
            <a:r>
              <a:rPr lang="en-US" b="0" i="0" dirty="0">
                <a:solidFill>
                  <a:srgbClr val="0D0D0D"/>
                </a:solidFill>
                <a:effectLst/>
                <a:latin typeface="Times New Roman" panose="02020603050405020304" pitchFamily="18" charset="0"/>
                <a:cs typeface="Times New Roman" panose="02020603050405020304" pitchFamily="18" charset="0"/>
              </a:rPr>
              <a:t>: Sketch has a vibrant plugin ecosystem that extends its functionality. Plugins enable designers to automate repetitive tasks, integrate with other design tools and services, and add new features. Popular plugins include Craft by </a:t>
            </a:r>
            <a:r>
              <a:rPr lang="en-US" b="0" i="0" dirty="0" err="1">
                <a:solidFill>
                  <a:srgbClr val="0D0D0D"/>
                </a:solidFill>
                <a:effectLst/>
                <a:latin typeface="Times New Roman" panose="02020603050405020304" pitchFamily="18" charset="0"/>
                <a:cs typeface="Times New Roman" panose="02020603050405020304" pitchFamily="18" charset="0"/>
              </a:rPr>
              <a:t>InVision</a:t>
            </a:r>
            <a:r>
              <a:rPr lang="en-US" b="0" i="0" dirty="0">
                <a:solidFill>
                  <a:srgbClr val="0D0D0D"/>
                </a:solidFill>
                <a:effectLst/>
                <a:latin typeface="Times New Roman" panose="02020603050405020304" pitchFamily="18" charset="0"/>
                <a:cs typeface="Times New Roman" panose="02020603050405020304" pitchFamily="18" charset="0"/>
              </a:rPr>
              <a:t>, Sketch Measure, and Stark.</a:t>
            </a:r>
          </a:p>
          <a:p>
            <a:pPr marL="0" indent="0" algn="just">
              <a:buNone/>
            </a:pPr>
            <a:r>
              <a:rPr lang="en-US" b="1" i="0" dirty="0">
                <a:solidFill>
                  <a:srgbClr val="0D0D0D"/>
                </a:solidFill>
                <a:effectLst/>
                <a:latin typeface="Times New Roman" panose="02020603050405020304" pitchFamily="18" charset="0"/>
                <a:cs typeface="Times New Roman" panose="02020603050405020304" pitchFamily="18" charset="0"/>
              </a:rPr>
              <a:t>Prototyping</a:t>
            </a:r>
            <a:r>
              <a:rPr lang="en-US" b="0" i="0" dirty="0">
                <a:solidFill>
                  <a:srgbClr val="0D0D0D"/>
                </a:solidFill>
                <a:effectLst/>
                <a:latin typeface="Times New Roman" panose="02020603050405020304" pitchFamily="18" charset="0"/>
                <a:cs typeface="Times New Roman" panose="02020603050405020304" pitchFamily="18" charset="0"/>
              </a:rPr>
              <a:t>: While Sketch is primarily a design tool, it integrates with prototyping tools like </a:t>
            </a:r>
            <a:r>
              <a:rPr lang="en-US" b="0" i="0" dirty="0" err="1">
                <a:solidFill>
                  <a:srgbClr val="0D0D0D"/>
                </a:solidFill>
                <a:effectLst/>
                <a:latin typeface="Times New Roman" panose="02020603050405020304" pitchFamily="18" charset="0"/>
                <a:cs typeface="Times New Roman" panose="02020603050405020304" pitchFamily="18" charset="0"/>
              </a:rPr>
              <a:t>InVision</a:t>
            </a:r>
            <a:r>
              <a:rPr lang="en-US" b="0" i="0" dirty="0">
                <a:solidFill>
                  <a:srgbClr val="0D0D0D"/>
                </a:solidFill>
                <a:effectLst/>
                <a:latin typeface="Times New Roman" panose="02020603050405020304" pitchFamily="18" charset="0"/>
                <a:cs typeface="Times New Roman" panose="02020603050405020304" pitchFamily="18" charset="0"/>
              </a:rPr>
              <a:t>, Marvel, and Framer, allowing designers to create interactive prototypes and simulate user interactions. Designers can link artboards together to create flows and transitions, then share prototypes for feedback and testing.</a:t>
            </a:r>
          </a:p>
          <a:p>
            <a:pPr marL="0" indent="0" algn="just">
              <a:buNone/>
            </a:pPr>
            <a:r>
              <a:rPr lang="en-US" b="1" i="0" dirty="0">
                <a:solidFill>
                  <a:srgbClr val="0D0D0D"/>
                </a:solidFill>
                <a:effectLst/>
                <a:latin typeface="Times New Roman" panose="02020603050405020304" pitchFamily="18" charset="0"/>
                <a:cs typeface="Times New Roman" panose="02020603050405020304" pitchFamily="18" charset="0"/>
              </a:rPr>
              <a:t>Collaboration</a:t>
            </a:r>
            <a:r>
              <a:rPr lang="en-US" b="0" i="0" dirty="0">
                <a:solidFill>
                  <a:srgbClr val="0D0D0D"/>
                </a:solidFill>
                <a:effectLst/>
                <a:latin typeface="Times New Roman" panose="02020603050405020304" pitchFamily="18" charset="0"/>
                <a:cs typeface="Times New Roman" panose="02020603050405020304" pitchFamily="18" charset="0"/>
              </a:rPr>
              <a:t>: Sketch Cloud enables designers to share their work with team members and stakeholders for review and feedback. Collaborators can leave comments directly on designs, making it easy to iterate and gather input throughout the design process.</a:t>
            </a:r>
          </a:p>
          <a:p>
            <a:pPr marL="0" indent="0" algn="just">
              <a:buNone/>
            </a:pPr>
            <a:r>
              <a:rPr lang="en-US" b="1" i="0" dirty="0">
                <a:solidFill>
                  <a:srgbClr val="0D0D0D"/>
                </a:solidFill>
                <a:effectLst/>
                <a:latin typeface="Times New Roman" panose="02020603050405020304" pitchFamily="18" charset="0"/>
                <a:cs typeface="Times New Roman" panose="02020603050405020304" pitchFamily="18" charset="0"/>
              </a:rPr>
              <a:t>Exporting and Handoff</a:t>
            </a:r>
            <a:r>
              <a:rPr lang="en-US" b="0" i="0" dirty="0">
                <a:solidFill>
                  <a:srgbClr val="0D0D0D"/>
                </a:solidFill>
                <a:effectLst/>
                <a:latin typeface="Times New Roman" panose="02020603050405020304" pitchFamily="18" charset="0"/>
                <a:cs typeface="Times New Roman" panose="02020603050405020304" pitchFamily="18" charset="0"/>
              </a:rPr>
              <a:t>: Sketch provides robust exporting capabilities, allowing designers to export assets in various formats (e.g., PNG, SVG, PDF) and sizes. Designers can also use tools like Sketch Measure or </a:t>
            </a:r>
            <a:r>
              <a:rPr lang="en-US" b="0" i="0" dirty="0" err="1">
                <a:solidFill>
                  <a:srgbClr val="0D0D0D"/>
                </a:solidFill>
                <a:effectLst/>
                <a:latin typeface="Times New Roman" panose="02020603050405020304" pitchFamily="18" charset="0"/>
                <a:cs typeface="Times New Roman" panose="02020603050405020304" pitchFamily="18" charset="0"/>
              </a:rPr>
              <a:t>Zeplin</a:t>
            </a:r>
            <a:r>
              <a:rPr lang="en-US" b="0" i="0" dirty="0">
                <a:solidFill>
                  <a:srgbClr val="0D0D0D"/>
                </a:solidFill>
                <a:effectLst/>
                <a:latin typeface="Times New Roman" panose="02020603050405020304" pitchFamily="18" charset="0"/>
                <a:cs typeface="Times New Roman" panose="02020603050405020304" pitchFamily="18" charset="0"/>
              </a:rPr>
              <a:t> for design handoff, generating specs, style guides, and assets for developers.</a:t>
            </a:r>
          </a:p>
          <a:p>
            <a:endParaRPr lang="en-IN" dirty="0"/>
          </a:p>
        </p:txBody>
      </p:sp>
      <p:sp>
        <p:nvSpPr>
          <p:cNvPr id="4" name="Rectangle 1">
            <a:extLst>
              <a:ext uri="{FF2B5EF4-FFF2-40B4-BE49-F238E27FC236}">
                <a16:creationId xmlns:a16="http://schemas.microsoft.com/office/drawing/2014/main" id="{88C2F045-7299-DA12-3ED0-517F6FADD4CE}"/>
              </a:ext>
            </a:extLst>
          </p:cNvPr>
          <p:cNvSpPr>
            <a:spLocks noChangeArrowheads="1"/>
          </p:cNvSpPr>
          <p:nvPr/>
        </p:nvSpPr>
        <p:spPr bwMode="auto">
          <a:xfrm>
            <a:off x="822325" y="5820936"/>
            <a:ext cx="5273675"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Sketch's intuitive interface, powerful features, and extensibility have made it a favorite among UI/UX designers for creating digital interfaces efficiently and effectively.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F5AED89-7F7E-9A17-210C-A21584FD0161}"/>
              </a:ext>
            </a:extLst>
          </p:cNvPr>
          <p:cNvSpPr>
            <a:spLocks noChangeArrowheads="1"/>
          </p:cNvSpPr>
          <p:nvPr/>
        </p:nvSpPr>
        <p:spPr bwMode="auto">
          <a:xfrm>
            <a:off x="822325" y="5820936"/>
            <a:ext cx="4999038"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4716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30106-EEBB-08BE-EA6B-FD2FCAE1AAB5}"/>
              </a:ext>
            </a:extLst>
          </p:cNvPr>
          <p:cNvSpPr>
            <a:spLocks noGrp="1"/>
          </p:cNvSpPr>
          <p:nvPr>
            <p:ph type="title"/>
          </p:nvPr>
        </p:nvSpPr>
        <p:spPr>
          <a:xfrm>
            <a:off x="838200" y="365126"/>
            <a:ext cx="10515600" cy="883812"/>
          </a:xfrm>
        </p:spPr>
        <p:txBody>
          <a:bodyPr/>
          <a:lstStyle/>
          <a:p>
            <a:pPr algn="ctr"/>
            <a:r>
              <a:rPr lang="en-IN" b="1" i="0" dirty="0">
                <a:solidFill>
                  <a:srgbClr val="0D0D0D"/>
                </a:solidFill>
                <a:effectLst/>
                <a:latin typeface="Söhne"/>
              </a:rPr>
              <a:t>Figma</a:t>
            </a:r>
            <a:endParaRPr lang="en-IN" dirty="0"/>
          </a:p>
        </p:txBody>
      </p:sp>
      <p:sp>
        <p:nvSpPr>
          <p:cNvPr id="3" name="Content Placeholder 2">
            <a:extLst>
              <a:ext uri="{FF2B5EF4-FFF2-40B4-BE49-F238E27FC236}">
                <a16:creationId xmlns:a16="http://schemas.microsoft.com/office/drawing/2014/main" id="{CB755343-6106-7BE4-420F-124FFD2712C0}"/>
              </a:ext>
            </a:extLst>
          </p:cNvPr>
          <p:cNvSpPr>
            <a:spLocks noGrp="1"/>
          </p:cNvSpPr>
          <p:nvPr>
            <p:ph idx="1"/>
          </p:nvPr>
        </p:nvSpPr>
        <p:spPr/>
        <p:txBody>
          <a:bodyPr/>
          <a:lstStyle/>
          <a:p>
            <a:pPr marL="0" indent="0" algn="just">
              <a:lnSpc>
                <a:spcPct val="200000"/>
              </a:lnSpc>
              <a:buNone/>
            </a:pPr>
            <a:r>
              <a:rPr lang="en-US" b="0" i="0" dirty="0">
                <a:solidFill>
                  <a:srgbClr val="0D0D0D"/>
                </a:solidFill>
                <a:effectLst/>
                <a:latin typeface="Times New Roman" panose="02020603050405020304" pitchFamily="18" charset="0"/>
                <a:cs typeface="Times New Roman" panose="02020603050405020304" pitchFamily="18" charset="0"/>
              </a:rPr>
              <a:t>Figma is a cloud-based design tool that enables real-time collaboration between designers, developers, and stakeholders. It's widely used for designing user interfaces (UI), user experiences (UX), and interactive prototypes for websites, mobile apps, and other digital products. Here's an overview of Figma's key features and capabilities: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2039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9D7366-56F1-A72F-8F55-8557E895E1CB}"/>
              </a:ext>
            </a:extLst>
          </p:cNvPr>
          <p:cNvSpPr>
            <a:spLocks noGrp="1"/>
          </p:cNvSpPr>
          <p:nvPr>
            <p:ph idx="1"/>
          </p:nvPr>
        </p:nvSpPr>
        <p:spPr>
          <a:xfrm>
            <a:off x="838200" y="412595"/>
            <a:ext cx="10515600" cy="5764368"/>
          </a:xfrm>
        </p:spPr>
        <p:txBody>
          <a:bodyPr>
            <a:normAutofit fontScale="47500" lnSpcReduction="20000"/>
          </a:bodyPr>
          <a:lstStyle/>
          <a:p>
            <a:pPr algn="just">
              <a:buFont typeface="+mj-lt"/>
              <a:buAutoNum type="arabicPeriod"/>
            </a:pPr>
            <a:r>
              <a:rPr lang="en-US" sz="3300" b="1" i="0" dirty="0">
                <a:solidFill>
                  <a:srgbClr val="0D0D0D"/>
                </a:solidFill>
                <a:effectLst/>
                <a:latin typeface="Times New Roman" panose="02020603050405020304" pitchFamily="18" charset="0"/>
                <a:cs typeface="Times New Roman" panose="02020603050405020304" pitchFamily="18" charset="0"/>
              </a:rPr>
              <a:t>Cloud-based Collaboration</a:t>
            </a:r>
            <a:r>
              <a:rPr lang="en-US" sz="3300" b="0" i="0" dirty="0">
                <a:solidFill>
                  <a:srgbClr val="0D0D0D"/>
                </a:solidFill>
                <a:effectLst/>
                <a:latin typeface="Times New Roman" panose="02020603050405020304" pitchFamily="18" charset="0"/>
                <a:cs typeface="Times New Roman" panose="02020603050405020304" pitchFamily="18" charset="0"/>
              </a:rPr>
              <a:t>: Figma operates entirely in the cloud, allowing multiple users to collaborate on the same design file simultaneously. Designers can work together in real-time, seeing each other's changes instantly, which streamlines the design process and encourages collaboration.</a:t>
            </a:r>
          </a:p>
          <a:p>
            <a:pPr algn="just">
              <a:buFont typeface="+mj-lt"/>
              <a:buAutoNum type="arabicPeriod"/>
            </a:pPr>
            <a:r>
              <a:rPr lang="en-US" sz="3300" b="1" i="0" dirty="0">
                <a:solidFill>
                  <a:srgbClr val="0D0D0D"/>
                </a:solidFill>
                <a:effectLst/>
                <a:latin typeface="Times New Roman" panose="02020603050405020304" pitchFamily="18" charset="0"/>
                <a:cs typeface="Times New Roman" panose="02020603050405020304" pitchFamily="18" charset="0"/>
              </a:rPr>
              <a:t>Vector Editing</a:t>
            </a:r>
            <a:r>
              <a:rPr lang="en-US" sz="3300" b="0" i="0" dirty="0">
                <a:solidFill>
                  <a:srgbClr val="0D0D0D"/>
                </a:solidFill>
                <a:effectLst/>
                <a:latin typeface="Times New Roman" panose="02020603050405020304" pitchFamily="18" charset="0"/>
                <a:cs typeface="Times New Roman" panose="02020603050405020304" pitchFamily="18" charset="0"/>
              </a:rPr>
              <a:t>: Figma uses vector graphics, enabling designers to create scalable designs that retain quality across different screen sizes and resolutions. Designers can create and edit shapes, paths, text, and other vector elements directly within the Figma interface.</a:t>
            </a:r>
          </a:p>
          <a:p>
            <a:pPr algn="just">
              <a:buFont typeface="+mj-lt"/>
              <a:buAutoNum type="arabicPeriod"/>
            </a:pPr>
            <a:r>
              <a:rPr lang="en-US" sz="3300" b="1" i="0" dirty="0">
                <a:solidFill>
                  <a:srgbClr val="0D0D0D"/>
                </a:solidFill>
                <a:effectLst/>
                <a:latin typeface="Times New Roman" panose="02020603050405020304" pitchFamily="18" charset="0"/>
                <a:cs typeface="Times New Roman" panose="02020603050405020304" pitchFamily="18" charset="0"/>
              </a:rPr>
              <a:t>Components and Libraries</a:t>
            </a:r>
            <a:r>
              <a:rPr lang="en-US" sz="3300" b="0" i="0" dirty="0">
                <a:solidFill>
                  <a:srgbClr val="0D0D0D"/>
                </a:solidFill>
                <a:effectLst/>
                <a:latin typeface="Times New Roman" panose="02020603050405020304" pitchFamily="18" charset="0"/>
                <a:cs typeface="Times New Roman" panose="02020603050405020304" pitchFamily="18" charset="0"/>
              </a:rPr>
              <a:t>: Figma offers a powerful system for creating reusable components called Components. Designers can create master components (e.g., buttons, navigation bars) and reuse them across different screens and projects. Libraries allow teams to maintain centralized repositories of components and styles, ensuring consistency and efficiency in design workflows.</a:t>
            </a:r>
          </a:p>
          <a:p>
            <a:pPr algn="just">
              <a:buFont typeface="+mj-lt"/>
              <a:buAutoNum type="arabicPeriod"/>
            </a:pPr>
            <a:r>
              <a:rPr lang="en-US" sz="3300" b="1" i="0" dirty="0">
                <a:solidFill>
                  <a:srgbClr val="0D0D0D"/>
                </a:solidFill>
                <a:effectLst/>
                <a:latin typeface="Times New Roman" panose="02020603050405020304" pitchFamily="18" charset="0"/>
                <a:cs typeface="Times New Roman" panose="02020603050405020304" pitchFamily="18" charset="0"/>
              </a:rPr>
              <a:t>Auto Layout</a:t>
            </a:r>
            <a:r>
              <a:rPr lang="en-US" sz="3300" b="0" i="0" dirty="0">
                <a:solidFill>
                  <a:srgbClr val="0D0D0D"/>
                </a:solidFill>
                <a:effectLst/>
                <a:latin typeface="Times New Roman" panose="02020603050405020304" pitchFamily="18" charset="0"/>
                <a:cs typeface="Times New Roman" panose="02020603050405020304" pitchFamily="18" charset="0"/>
              </a:rPr>
              <a:t>: Figma's Auto Layout feature simplifies responsive design by automatically adjusting the layout of components based on their content and constraints. Designers can create flexible designs that adapt to different screen sizes and orientations without manual adjustments.</a:t>
            </a:r>
          </a:p>
          <a:p>
            <a:pPr algn="just">
              <a:buFont typeface="+mj-lt"/>
              <a:buAutoNum type="arabicPeriod"/>
            </a:pPr>
            <a:r>
              <a:rPr lang="en-US" sz="3300" b="1" i="0" dirty="0">
                <a:solidFill>
                  <a:srgbClr val="0D0D0D"/>
                </a:solidFill>
                <a:effectLst/>
                <a:latin typeface="Times New Roman" panose="02020603050405020304" pitchFamily="18" charset="0"/>
                <a:cs typeface="Times New Roman" panose="02020603050405020304" pitchFamily="18" charset="0"/>
              </a:rPr>
              <a:t>Prototyping</a:t>
            </a:r>
            <a:r>
              <a:rPr lang="en-US" sz="3300" b="0" i="0" dirty="0">
                <a:solidFill>
                  <a:srgbClr val="0D0D0D"/>
                </a:solidFill>
                <a:effectLst/>
                <a:latin typeface="Times New Roman" panose="02020603050405020304" pitchFamily="18" charset="0"/>
                <a:cs typeface="Times New Roman" panose="02020603050405020304" pitchFamily="18" charset="0"/>
              </a:rPr>
              <a:t>: Figma includes built-in prototyping capabilities, allowing designers to create interactive prototypes with transitions, animations, and gestures. Designers can link frames together to create user flows and simulate how users will interact with the final product, then share prototypes for feedback and testing.</a:t>
            </a:r>
          </a:p>
          <a:p>
            <a:pPr algn="just">
              <a:buFont typeface="+mj-lt"/>
              <a:buAutoNum type="arabicPeriod"/>
            </a:pPr>
            <a:r>
              <a:rPr lang="en-US" sz="3300" b="1" i="0" dirty="0">
                <a:solidFill>
                  <a:srgbClr val="0D0D0D"/>
                </a:solidFill>
                <a:effectLst/>
                <a:latin typeface="Times New Roman" panose="02020603050405020304" pitchFamily="18" charset="0"/>
                <a:cs typeface="Times New Roman" panose="02020603050405020304" pitchFamily="18" charset="0"/>
              </a:rPr>
              <a:t>Plugins</a:t>
            </a:r>
            <a:r>
              <a:rPr lang="en-US" sz="3300" b="0" i="0" dirty="0">
                <a:solidFill>
                  <a:srgbClr val="0D0D0D"/>
                </a:solidFill>
                <a:effectLst/>
                <a:latin typeface="Times New Roman" panose="02020603050405020304" pitchFamily="18" charset="0"/>
                <a:cs typeface="Times New Roman" panose="02020603050405020304" pitchFamily="18" charset="0"/>
              </a:rPr>
              <a:t>: Figma supports a growing ecosystem of plugins that extend its functionality. Plugins enable designers to automate tasks, integrate with other tools and services, and add new features. Popular plugins include Content Reel, User Flows, and </a:t>
            </a:r>
            <a:r>
              <a:rPr lang="en-US" sz="3300" b="0" i="0" dirty="0" err="1">
                <a:solidFill>
                  <a:srgbClr val="0D0D0D"/>
                </a:solidFill>
                <a:effectLst/>
                <a:latin typeface="Times New Roman" panose="02020603050405020304" pitchFamily="18" charset="0"/>
                <a:cs typeface="Times New Roman" panose="02020603050405020304" pitchFamily="18" charset="0"/>
              </a:rPr>
              <a:t>Figmotion</a:t>
            </a:r>
            <a:r>
              <a:rPr lang="en-US" sz="3300" b="0" i="0" dirty="0">
                <a:solidFill>
                  <a:srgbClr val="0D0D0D"/>
                </a:solidFill>
                <a:effectLst/>
                <a:latin typeface="Times New Roman" panose="02020603050405020304" pitchFamily="18" charset="0"/>
                <a:cs typeface="Times New Roman" panose="02020603050405020304" pitchFamily="18" charset="0"/>
              </a:rPr>
              <a:t> for animation.</a:t>
            </a:r>
          </a:p>
          <a:p>
            <a:pPr algn="just">
              <a:buFont typeface="+mj-lt"/>
              <a:buAutoNum type="arabicPeriod"/>
            </a:pPr>
            <a:r>
              <a:rPr lang="en-US" sz="3300" b="1" i="0" dirty="0">
                <a:solidFill>
                  <a:srgbClr val="0D0D0D"/>
                </a:solidFill>
                <a:effectLst/>
                <a:latin typeface="Times New Roman" panose="02020603050405020304" pitchFamily="18" charset="0"/>
                <a:cs typeface="Times New Roman" panose="02020603050405020304" pitchFamily="18" charset="0"/>
              </a:rPr>
              <a:t>Developer Handoff</a:t>
            </a:r>
            <a:r>
              <a:rPr lang="en-US" sz="3300" b="0" i="0" dirty="0">
                <a:solidFill>
                  <a:srgbClr val="0D0D0D"/>
                </a:solidFill>
                <a:effectLst/>
                <a:latin typeface="Times New Roman" panose="02020603050405020304" pitchFamily="18" charset="0"/>
                <a:cs typeface="Times New Roman" panose="02020603050405020304" pitchFamily="18" charset="0"/>
              </a:rPr>
              <a:t>: Figma streamlines the handoff process between designers and developers by providing features for generating design specs, CSS, and assets directly from the design file. Developers can inspect designs, copy CSS attributes, and download assets, speeding up the implementation process.</a:t>
            </a:r>
          </a:p>
          <a:p>
            <a:pPr algn="just">
              <a:buFont typeface="+mj-lt"/>
              <a:buAutoNum type="arabicPeriod"/>
            </a:pPr>
            <a:r>
              <a:rPr lang="en-US" sz="3300" b="1" i="0" dirty="0">
                <a:solidFill>
                  <a:srgbClr val="0D0D0D"/>
                </a:solidFill>
                <a:effectLst/>
                <a:latin typeface="Times New Roman" panose="02020603050405020304" pitchFamily="18" charset="0"/>
                <a:cs typeface="Times New Roman" panose="02020603050405020304" pitchFamily="18" charset="0"/>
              </a:rPr>
              <a:t>Version History and Comments</a:t>
            </a:r>
            <a:r>
              <a:rPr lang="en-US" sz="3300" b="0" i="0" dirty="0">
                <a:solidFill>
                  <a:srgbClr val="0D0D0D"/>
                </a:solidFill>
                <a:effectLst/>
                <a:latin typeface="Times New Roman" panose="02020603050405020304" pitchFamily="18" charset="0"/>
                <a:cs typeface="Times New Roman" panose="02020603050405020304" pitchFamily="18" charset="0"/>
              </a:rPr>
              <a:t>: Figma maintains a version history of design files, allowing users to revert to previous versions if needed. Designers can leave comments directly on designs, providing feedback and annotations for collaborators.</a:t>
            </a:r>
          </a:p>
          <a:p>
            <a:endParaRPr lang="en-IN" dirty="0"/>
          </a:p>
        </p:txBody>
      </p:sp>
      <p:sp>
        <p:nvSpPr>
          <p:cNvPr id="5" name="TextBox 4">
            <a:extLst>
              <a:ext uri="{FF2B5EF4-FFF2-40B4-BE49-F238E27FC236}">
                <a16:creationId xmlns:a16="http://schemas.microsoft.com/office/drawing/2014/main" id="{2343958A-09C3-31C0-B199-6BC83FCC63B6}"/>
              </a:ext>
            </a:extLst>
          </p:cNvPr>
          <p:cNvSpPr txBox="1"/>
          <p:nvPr/>
        </p:nvSpPr>
        <p:spPr>
          <a:xfrm>
            <a:off x="950641" y="5706741"/>
            <a:ext cx="11036919" cy="923330"/>
          </a:xfrm>
          <a:prstGeom prst="rect">
            <a:avLst/>
          </a:prstGeom>
          <a:noFill/>
        </p:spPr>
        <p:txBody>
          <a:bodyPr wrap="square">
            <a:spAutoFit/>
          </a:bodyPr>
          <a:lstStyle/>
          <a:p>
            <a:pPr algn="just"/>
            <a:r>
              <a:rPr lang="en-US" b="0" i="0" dirty="0">
                <a:solidFill>
                  <a:srgbClr val="0D0D0D"/>
                </a:solidFill>
                <a:effectLst/>
                <a:latin typeface="Times New Roman" panose="02020603050405020304" pitchFamily="18" charset="0"/>
                <a:cs typeface="Times New Roman" panose="02020603050405020304" pitchFamily="18" charset="0"/>
              </a:rPr>
              <a:t>Figma's collaborative features, intuitive interface, and robust functionality have made it a popular choice for design teams working on projects of all sizes. Whether you're working on a small project or collaborating with a large team, Figma provides the tools you need to design, prototype, and iterate effectively.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7198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E9812-BB9B-79BB-0CD2-BC98D8EE1FFB}"/>
              </a:ext>
            </a:extLst>
          </p:cNvPr>
          <p:cNvSpPr>
            <a:spLocks noGrp="1"/>
          </p:cNvSpPr>
          <p:nvPr>
            <p:ph type="title"/>
          </p:nvPr>
        </p:nvSpPr>
        <p:spPr/>
        <p:txBody>
          <a:bodyPr/>
          <a:lstStyle/>
          <a:p>
            <a:pPr algn="ctr"/>
            <a:r>
              <a:rPr lang="en-IN" b="1" i="0" dirty="0">
                <a:solidFill>
                  <a:srgbClr val="0D0D0D"/>
                </a:solidFill>
                <a:effectLst/>
                <a:latin typeface="Söhne"/>
              </a:rPr>
              <a:t>Bootstrap</a:t>
            </a:r>
            <a:endParaRPr lang="en-IN" dirty="0"/>
          </a:p>
        </p:txBody>
      </p:sp>
      <p:sp>
        <p:nvSpPr>
          <p:cNvPr id="3" name="Content Placeholder 2">
            <a:extLst>
              <a:ext uri="{FF2B5EF4-FFF2-40B4-BE49-F238E27FC236}">
                <a16:creationId xmlns:a16="http://schemas.microsoft.com/office/drawing/2014/main" id="{BDE73EE5-D2A7-9CD2-ECCB-6EE0D3E73D4F}"/>
              </a:ext>
            </a:extLst>
          </p:cNvPr>
          <p:cNvSpPr>
            <a:spLocks noGrp="1"/>
          </p:cNvSpPr>
          <p:nvPr>
            <p:ph idx="1"/>
          </p:nvPr>
        </p:nvSpPr>
        <p:spPr/>
        <p:txBody>
          <a:bodyPr/>
          <a:lstStyle/>
          <a:p>
            <a:pPr marL="0" indent="0" algn="just">
              <a:lnSpc>
                <a:spcPct val="150000"/>
              </a:lnSpc>
              <a:buNone/>
            </a:pPr>
            <a:r>
              <a:rPr lang="en-US" b="0" i="0" dirty="0">
                <a:solidFill>
                  <a:srgbClr val="0D0D0D"/>
                </a:solidFill>
                <a:effectLst/>
                <a:latin typeface="Times New Roman" panose="02020603050405020304" pitchFamily="18" charset="0"/>
                <a:cs typeface="Times New Roman" panose="02020603050405020304" pitchFamily="18" charset="0"/>
              </a:rPr>
              <a:t>Bootstrap is a popular open-source front-end framework for developing responsive and mobile-first websites and web applications. Created by developers at Twitter, Bootstrap offers a comprehensive set of CSS, HTML, and JavaScript components, as well as pre-styled templates and utilities, to help streamline the development process. Here are some key features and aspects of Bootstrap:</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6180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3645</Words>
  <Application>Microsoft Office PowerPoint</Application>
  <PresentationFormat>Widescreen</PresentationFormat>
  <Paragraphs>100</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Söhne</vt:lpstr>
      <vt:lpstr>Times New Roman</vt:lpstr>
      <vt:lpstr>Verdana</vt:lpstr>
      <vt:lpstr>Office Theme</vt:lpstr>
      <vt:lpstr>Responsive design tools</vt:lpstr>
      <vt:lpstr>Adobe XD</vt:lpstr>
      <vt:lpstr>PowerPoint Presentation</vt:lpstr>
      <vt:lpstr>PowerPoint Presentation</vt:lpstr>
      <vt:lpstr> Sketch</vt:lpstr>
      <vt:lpstr>PowerPoint Presentation</vt:lpstr>
      <vt:lpstr>Figma</vt:lpstr>
      <vt:lpstr>PowerPoint Presentation</vt:lpstr>
      <vt:lpstr>Bootstrap</vt:lpstr>
      <vt:lpstr>PowerPoint Presentation</vt:lpstr>
      <vt:lpstr>PowerPoint Presentation</vt:lpstr>
      <vt:lpstr>Responsive Design Mode in Browsers</vt:lpstr>
      <vt:lpstr>Google Chrome</vt:lpstr>
      <vt:lpstr>Mozilla Firefox</vt:lpstr>
      <vt:lpstr>Safari</vt:lpstr>
      <vt:lpstr>Microsoft Edge</vt:lpstr>
      <vt:lpstr>Grid Calculator</vt:lpstr>
      <vt:lpstr>PowerPoint Presentation</vt:lpstr>
      <vt:lpstr>Responsive Typography Tools</vt:lpstr>
      <vt:lpstr>PowerPoint Presentation</vt:lpstr>
      <vt:lpstr>PowerPoint Presentation</vt:lpstr>
      <vt:lpstr>Responsive Image Tools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design tools</dc:title>
  <dc:creator>vishal choudhary</dc:creator>
  <cp:lastModifiedBy>vishal choudhary</cp:lastModifiedBy>
  <cp:revision>1</cp:revision>
  <dcterms:created xsi:type="dcterms:W3CDTF">2024-03-17T14:41:51Z</dcterms:created>
  <dcterms:modified xsi:type="dcterms:W3CDTF">2024-03-17T14:41:59Z</dcterms:modified>
</cp:coreProperties>
</file>