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96C7-E693-50DA-D983-43ADD7B8E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EE4052-CD14-5EEB-CF37-BB44F0FA6D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794FBC-D9CB-C86A-008C-5855BCE43646}"/>
              </a:ext>
            </a:extLst>
          </p:cNvPr>
          <p:cNvSpPr>
            <a:spLocks noGrp="1"/>
          </p:cNvSpPr>
          <p:nvPr>
            <p:ph type="dt" sz="half" idx="10"/>
          </p:nvPr>
        </p:nvSpPr>
        <p:spPr/>
        <p:txBody>
          <a:bodyPr/>
          <a:lstStyle/>
          <a:p>
            <a:fld id="{0EA1F450-5DFE-4598-AAEF-801E99EE09C1}" type="datetimeFigureOut">
              <a:rPr lang="en-IN" smtClean="0"/>
              <a:t>20-03-2024</a:t>
            </a:fld>
            <a:endParaRPr lang="en-IN" dirty="0"/>
          </a:p>
        </p:txBody>
      </p:sp>
      <p:sp>
        <p:nvSpPr>
          <p:cNvPr id="5" name="Footer Placeholder 4">
            <a:extLst>
              <a:ext uri="{FF2B5EF4-FFF2-40B4-BE49-F238E27FC236}">
                <a16:creationId xmlns:a16="http://schemas.microsoft.com/office/drawing/2014/main" id="{A34B7E18-5EF1-5FC0-B429-AB1F1D65A1C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0E4DC0-4BFB-83F4-DBA3-B9C7800E7B39}"/>
              </a:ext>
            </a:extLst>
          </p:cNvPr>
          <p:cNvSpPr>
            <a:spLocks noGrp="1"/>
          </p:cNvSpPr>
          <p:nvPr>
            <p:ph type="sldNum" sz="quarter" idx="12"/>
          </p:nvPr>
        </p:nvSpPr>
        <p:spPr/>
        <p:txBody>
          <a:bodyPr/>
          <a:lstStyle/>
          <a:p>
            <a:fld id="{112FA77A-5344-45B8-A6DA-6DDD1E441AD2}" type="slidenum">
              <a:rPr lang="en-IN" smtClean="0"/>
              <a:t>‹#›</a:t>
            </a:fld>
            <a:endParaRPr lang="en-IN" dirty="0"/>
          </a:p>
        </p:txBody>
      </p:sp>
    </p:spTree>
    <p:extLst>
      <p:ext uri="{BB962C8B-B14F-4D97-AF65-F5344CB8AC3E}">
        <p14:creationId xmlns:p14="http://schemas.microsoft.com/office/powerpoint/2010/main" val="639455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AF1A-D686-F89F-0831-C123A9F9F6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6314A3-6AA5-2EA7-78E0-A6D52840E7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D4ABAF-0E02-D14D-4713-296D4747529E}"/>
              </a:ext>
            </a:extLst>
          </p:cNvPr>
          <p:cNvSpPr>
            <a:spLocks noGrp="1"/>
          </p:cNvSpPr>
          <p:nvPr>
            <p:ph type="dt" sz="half" idx="10"/>
          </p:nvPr>
        </p:nvSpPr>
        <p:spPr/>
        <p:txBody>
          <a:bodyPr/>
          <a:lstStyle/>
          <a:p>
            <a:fld id="{0EA1F450-5DFE-4598-AAEF-801E99EE09C1}" type="datetimeFigureOut">
              <a:rPr lang="en-IN" smtClean="0"/>
              <a:t>20-03-2024</a:t>
            </a:fld>
            <a:endParaRPr lang="en-IN" dirty="0"/>
          </a:p>
        </p:txBody>
      </p:sp>
      <p:sp>
        <p:nvSpPr>
          <p:cNvPr id="5" name="Footer Placeholder 4">
            <a:extLst>
              <a:ext uri="{FF2B5EF4-FFF2-40B4-BE49-F238E27FC236}">
                <a16:creationId xmlns:a16="http://schemas.microsoft.com/office/drawing/2014/main" id="{5477663B-A821-FEA1-7098-03687F64A0C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ABC899C-DC2F-D79D-852E-E32CEDB0AA97}"/>
              </a:ext>
            </a:extLst>
          </p:cNvPr>
          <p:cNvSpPr>
            <a:spLocks noGrp="1"/>
          </p:cNvSpPr>
          <p:nvPr>
            <p:ph type="sldNum" sz="quarter" idx="12"/>
          </p:nvPr>
        </p:nvSpPr>
        <p:spPr/>
        <p:txBody>
          <a:bodyPr/>
          <a:lstStyle/>
          <a:p>
            <a:fld id="{112FA77A-5344-45B8-A6DA-6DDD1E441AD2}" type="slidenum">
              <a:rPr lang="en-IN" smtClean="0"/>
              <a:t>‹#›</a:t>
            </a:fld>
            <a:endParaRPr lang="en-IN" dirty="0"/>
          </a:p>
        </p:txBody>
      </p:sp>
    </p:spTree>
    <p:extLst>
      <p:ext uri="{BB962C8B-B14F-4D97-AF65-F5344CB8AC3E}">
        <p14:creationId xmlns:p14="http://schemas.microsoft.com/office/powerpoint/2010/main" val="993733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C09DB5-9434-5D54-B2AF-00414DCBFA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F0AF5D-8847-7B83-71BB-472CDC0265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0EBF43-C0F1-557B-E6F7-EA86B390A896}"/>
              </a:ext>
            </a:extLst>
          </p:cNvPr>
          <p:cNvSpPr>
            <a:spLocks noGrp="1"/>
          </p:cNvSpPr>
          <p:nvPr>
            <p:ph type="dt" sz="half" idx="10"/>
          </p:nvPr>
        </p:nvSpPr>
        <p:spPr/>
        <p:txBody>
          <a:bodyPr/>
          <a:lstStyle/>
          <a:p>
            <a:fld id="{0EA1F450-5DFE-4598-AAEF-801E99EE09C1}" type="datetimeFigureOut">
              <a:rPr lang="en-IN" smtClean="0"/>
              <a:t>20-03-2024</a:t>
            </a:fld>
            <a:endParaRPr lang="en-IN" dirty="0"/>
          </a:p>
        </p:txBody>
      </p:sp>
      <p:sp>
        <p:nvSpPr>
          <p:cNvPr id="5" name="Footer Placeholder 4">
            <a:extLst>
              <a:ext uri="{FF2B5EF4-FFF2-40B4-BE49-F238E27FC236}">
                <a16:creationId xmlns:a16="http://schemas.microsoft.com/office/drawing/2014/main" id="{07642CE6-63BB-1774-7401-34E55F6975F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C7EB74C-40D6-8500-7F9A-BCD652C61C15}"/>
              </a:ext>
            </a:extLst>
          </p:cNvPr>
          <p:cNvSpPr>
            <a:spLocks noGrp="1"/>
          </p:cNvSpPr>
          <p:nvPr>
            <p:ph type="sldNum" sz="quarter" idx="12"/>
          </p:nvPr>
        </p:nvSpPr>
        <p:spPr/>
        <p:txBody>
          <a:bodyPr/>
          <a:lstStyle/>
          <a:p>
            <a:fld id="{112FA77A-5344-45B8-A6DA-6DDD1E441AD2}" type="slidenum">
              <a:rPr lang="en-IN" smtClean="0"/>
              <a:t>‹#›</a:t>
            </a:fld>
            <a:endParaRPr lang="en-IN" dirty="0"/>
          </a:p>
        </p:txBody>
      </p:sp>
    </p:spTree>
    <p:extLst>
      <p:ext uri="{BB962C8B-B14F-4D97-AF65-F5344CB8AC3E}">
        <p14:creationId xmlns:p14="http://schemas.microsoft.com/office/powerpoint/2010/main" val="3854205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2A12-E6C3-F95A-3238-14DCC05DC1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8D50B2-023E-CCDD-A00C-24FD3B6671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E7D599-60A9-282B-8353-CD81C90F57D1}"/>
              </a:ext>
            </a:extLst>
          </p:cNvPr>
          <p:cNvSpPr>
            <a:spLocks noGrp="1"/>
          </p:cNvSpPr>
          <p:nvPr>
            <p:ph type="dt" sz="half" idx="10"/>
          </p:nvPr>
        </p:nvSpPr>
        <p:spPr/>
        <p:txBody>
          <a:bodyPr/>
          <a:lstStyle/>
          <a:p>
            <a:fld id="{0EA1F450-5DFE-4598-AAEF-801E99EE09C1}" type="datetimeFigureOut">
              <a:rPr lang="en-IN" smtClean="0"/>
              <a:t>20-03-2024</a:t>
            </a:fld>
            <a:endParaRPr lang="en-IN" dirty="0"/>
          </a:p>
        </p:txBody>
      </p:sp>
      <p:sp>
        <p:nvSpPr>
          <p:cNvPr id="5" name="Footer Placeholder 4">
            <a:extLst>
              <a:ext uri="{FF2B5EF4-FFF2-40B4-BE49-F238E27FC236}">
                <a16:creationId xmlns:a16="http://schemas.microsoft.com/office/drawing/2014/main" id="{828C5F18-3229-0511-633A-1AF18D5C818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4CBB73B-DD61-46CA-C9A3-E16C3B95C124}"/>
              </a:ext>
            </a:extLst>
          </p:cNvPr>
          <p:cNvSpPr>
            <a:spLocks noGrp="1"/>
          </p:cNvSpPr>
          <p:nvPr>
            <p:ph type="sldNum" sz="quarter" idx="12"/>
          </p:nvPr>
        </p:nvSpPr>
        <p:spPr/>
        <p:txBody>
          <a:bodyPr/>
          <a:lstStyle/>
          <a:p>
            <a:fld id="{112FA77A-5344-45B8-A6DA-6DDD1E441AD2}" type="slidenum">
              <a:rPr lang="en-IN" smtClean="0"/>
              <a:t>‹#›</a:t>
            </a:fld>
            <a:endParaRPr lang="en-IN" dirty="0"/>
          </a:p>
        </p:txBody>
      </p:sp>
    </p:spTree>
    <p:extLst>
      <p:ext uri="{BB962C8B-B14F-4D97-AF65-F5344CB8AC3E}">
        <p14:creationId xmlns:p14="http://schemas.microsoft.com/office/powerpoint/2010/main" val="241456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F084-5BA6-5272-7EB9-8BDC6A43F1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25CB97-33BE-F8DD-0673-22CE1E48F1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1FA259-E701-D5DF-06E7-C724DEC6849A}"/>
              </a:ext>
            </a:extLst>
          </p:cNvPr>
          <p:cNvSpPr>
            <a:spLocks noGrp="1"/>
          </p:cNvSpPr>
          <p:nvPr>
            <p:ph type="dt" sz="half" idx="10"/>
          </p:nvPr>
        </p:nvSpPr>
        <p:spPr/>
        <p:txBody>
          <a:bodyPr/>
          <a:lstStyle/>
          <a:p>
            <a:fld id="{0EA1F450-5DFE-4598-AAEF-801E99EE09C1}" type="datetimeFigureOut">
              <a:rPr lang="en-IN" smtClean="0"/>
              <a:t>20-03-2024</a:t>
            </a:fld>
            <a:endParaRPr lang="en-IN" dirty="0"/>
          </a:p>
        </p:txBody>
      </p:sp>
      <p:sp>
        <p:nvSpPr>
          <p:cNvPr id="5" name="Footer Placeholder 4">
            <a:extLst>
              <a:ext uri="{FF2B5EF4-FFF2-40B4-BE49-F238E27FC236}">
                <a16:creationId xmlns:a16="http://schemas.microsoft.com/office/drawing/2014/main" id="{19ECA5E7-61BA-B830-BE8E-17F03BE7D57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85D1DCB-65CB-6A18-B469-247F218674FD}"/>
              </a:ext>
            </a:extLst>
          </p:cNvPr>
          <p:cNvSpPr>
            <a:spLocks noGrp="1"/>
          </p:cNvSpPr>
          <p:nvPr>
            <p:ph type="sldNum" sz="quarter" idx="12"/>
          </p:nvPr>
        </p:nvSpPr>
        <p:spPr/>
        <p:txBody>
          <a:bodyPr/>
          <a:lstStyle/>
          <a:p>
            <a:fld id="{112FA77A-5344-45B8-A6DA-6DDD1E441AD2}" type="slidenum">
              <a:rPr lang="en-IN" smtClean="0"/>
              <a:t>‹#›</a:t>
            </a:fld>
            <a:endParaRPr lang="en-IN" dirty="0"/>
          </a:p>
        </p:txBody>
      </p:sp>
    </p:spTree>
    <p:extLst>
      <p:ext uri="{BB962C8B-B14F-4D97-AF65-F5344CB8AC3E}">
        <p14:creationId xmlns:p14="http://schemas.microsoft.com/office/powerpoint/2010/main" val="96598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78AFE-FDBE-29E7-A2A5-C42BD90040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A00D9-7002-D72F-B11B-E81F18CA5F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6B14B3-97A4-CCEE-B552-4E66952D2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67A3BD-8F2A-6342-3D20-1AD4C744B6A2}"/>
              </a:ext>
            </a:extLst>
          </p:cNvPr>
          <p:cNvSpPr>
            <a:spLocks noGrp="1"/>
          </p:cNvSpPr>
          <p:nvPr>
            <p:ph type="dt" sz="half" idx="10"/>
          </p:nvPr>
        </p:nvSpPr>
        <p:spPr/>
        <p:txBody>
          <a:bodyPr/>
          <a:lstStyle/>
          <a:p>
            <a:fld id="{0EA1F450-5DFE-4598-AAEF-801E99EE09C1}" type="datetimeFigureOut">
              <a:rPr lang="en-IN" smtClean="0"/>
              <a:t>20-03-2024</a:t>
            </a:fld>
            <a:endParaRPr lang="en-IN" dirty="0"/>
          </a:p>
        </p:txBody>
      </p:sp>
      <p:sp>
        <p:nvSpPr>
          <p:cNvPr id="6" name="Footer Placeholder 5">
            <a:extLst>
              <a:ext uri="{FF2B5EF4-FFF2-40B4-BE49-F238E27FC236}">
                <a16:creationId xmlns:a16="http://schemas.microsoft.com/office/drawing/2014/main" id="{CA911298-E336-CE28-80F6-89DB330D8C8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0E7C434-1F4B-048B-1A1B-99FF7191CD9D}"/>
              </a:ext>
            </a:extLst>
          </p:cNvPr>
          <p:cNvSpPr>
            <a:spLocks noGrp="1"/>
          </p:cNvSpPr>
          <p:nvPr>
            <p:ph type="sldNum" sz="quarter" idx="12"/>
          </p:nvPr>
        </p:nvSpPr>
        <p:spPr/>
        <p:txBody>
          <a:bodyPr/>
          <a:lstStyle/>
          <a:p>
            <a:fld id="{112FA77A-5344-45B8-A6DA-6DDD1E441AD2}" type="slidenum">
              <a:rPr lang="en-IN" smtClean="0"/>
              <a:t>‹#›</a:t>
            </a:fld>
            <a:endParaRPr lang="en-IN" dirty="0"/>
          </a:p>
        </p:txBody>
      </p:sp>
    </p:spTree>
    <p:extLst>
      <p:ext uri="{BB962C8B-B14F-4D97-AF65-F5344CB8AC3E}">
        <p14:creationId xmlns:p14="http://schemas.microsoft.com/office/powerpoint/2010/main" val="3479130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DF27-2708-699D-E85E-F5020E681B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F730D1-AE1E-ECC4-E0BA-D7B68E8609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91D04C-AB8C-871E-B48F-149C778E40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6265A1-15E6-E120-4393-67DC863F83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43D4B5-2C87-6FA9-B2F0-A75C1BB8B6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5681C6-DF07-44FD-2BF1-364A633A125C}"/>
              </a:ext>
            </a:extLst>
          </p:cNvPr>
          <p:cNvSpPr>
            <a:spLocks noGrp="1"/>
          </p:cNvSpPr>
          <p:nvPr>
            <p:ph type="dt" sz="half" idx="10"/>
          </p:nvPr>
        </p:nvSpPr>
        <p:spPr/>
        <p:txBody>
          <a:bodyPr/>
          <a:lstStyle/>
          <a:p>
            <a:fld id="{0EA1F450-5DFE-4598-AAEF-801E99EE09C1}" type="datetimeFigureOut">
              <a:rPr lang="en-IN" smtClean="0"/>
              <a:t>20-03-2024</a:t>
            </a:fld>
            <a:endParaRPr lang="en-IN" dirty="0"/>
          </a:p>
        </p:txBody>
      </p:sp>
      <p:sp>
        <p:nvSpPr>
          <p:cNvPr id="8" name="Footer Placeholder 7">
            <a:extLst>
              <a:ext uri="{FF2B5EF4-FFF2-40B4-BE49-F238E27FC236}">
                <a16:creationId xmlns:a16="http://schemas.microsoft.com/office/drawing/2014/main" id="{F5A5EC72-375A-1637-4713-10F0B2A9755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14B5E0E-7C71-08EF-1174-7283C0588CF1}"/>
              </a:ext>
            </a:extLst>
          </p:cNvPr>
          <p:cNvSpPr>
            <a:spLocks noGrp="1"/>
          </p:cNvSpPr>
          <p:nvPr>
            <p:ph type="sldNum" sz="quarter" idx="12"/>
          </p:nvPr>
        </p:nvSpPr>
        <p:spPr/>
        <p:txBody>
          <a:bodyPr/>
          <a:lstStyle/>
          <a:p>
            <a:fld id="{112FA77A-5344-45B8-A6DA-6DDD1E441AD2}" type="slidenum">
              <a:rPr lang="en-IN" smtClean="0"/>
              <a:t>‹#›</a:t>
            </a:fld>
            <a:endParaRPr lang="en-IN" dirty="0"/>
          </a:p>
        </p:txBody>
      </p:sp>
    </p:spTree>
    <p:extLst>
      <p:ext uri="{BB962C8B-B14F-4D97-AF65-F5344CB8AC3E}">
        <p14:creationId xmlns:p14="http://schemas.microsoft.com/office/powerpoint/2010/main" val="1724244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31ED-F2E9-482C-F57A-060952631E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BCCE25-F5F6-7C0A-3214-F371105545FD}"/>
              </a:ext>
            </a:extLst>
          </p:cNvPr>
          <p:cNvSpPr>
            <a:spLocks noGrp="1"/>
          </p:cNvSpPr>
          <p:nvPr>
            <p:ph type="dt" sz="half" idx="10"/>
          </p:nvPr>
        </p:nvSpPr>
        <p:spPr/>
        <p:txBody>
          <a:bodyPr/>
          <a:lstStyle/>
          <a:p>
            <a:fld id="{0EA1F450-5DFE-4598-AAEF-801E99EE09C1}" type="datetimeFigureOut">
              <a:rPr lang="en-IN" smtClean="0"/>
              <a:t>20-03-2024</a:t>
            </a:fld>
            <a:endParaRPr lang="en-IN" dirty="0"/>
          </a:p>
        </p:txBody>
      </p:sp>
      <p:sp>
        <p:nvSpPr>
          <p:cNvPr id="4" name="Footer Placeholder 3">
            <a:extLst>
              <a:ext uri="{FF2B5EF4-FFF2-40B4-BE49-F238E27FC236}">
                <a16:creationId xmlns:a16="http://schemas.microsoft.com/office/drawing/2014/main" id="{DCDDFA88-07D4-1414-EA1C-5DA4F64F8E8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9CF9DE5-5633-868D-EF2F-0C8C443A3BAA}"/>
              </a:ext>
            </a:extLst>
          </p:cNvPr>
          <p:cNvSpPr>
            <a:spLocks noGrp="1"/>
          </p:cNvSpPr>
          <p:nvPr>
            <p:ph type="sldNum" sz="quarter" idx="12"/>
          </p:nvPr>
        </p:nvSpPr>
        <p:spPr/>
        <p:txBody>
          <a:bodyPr/>
          <a:lstStyle/>
          <a:p>
            <a:fld id="{112FA77A-5344-45B8-A6DA-6DDD1E441AD2}" type="slidenum">
              <a:rPr lang="en-IN" smtClean="0"/>
              <a:t>‹#›</a:t>
            </a:fld>
            <a:endParaRPr lang="en-IN" dirty="0"/>
          </a:p>
        </p:txBody>
      </p:sp>
    </p:spTree>
    <p:extLst>
      <p:ext uri="{BB962C8B-B14F-4D97-AF65-F5344CB8AC3E}">
        <p14:creationId xmlns:p14="http://schemas.microsoft.com/office/powerpoint/2010/main" val="154445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14234-BB25-2FD6-6AAD-CD32E791F142}"/>
              </a:ext>
            </a:extLst>
          </p:cNvPr>
          <p:cNvSpPr>
            <a:spLocks noGrp="1"/>
          </p:cNvSpPr>
          <p:nvPr>
            <p:ph type="dt" sz="half" idx="10"/>
          </p:nvPr>
        </p:nvSpPr>
        <p:spPr/>
        <p:txBody>
          <a:bodyPr/>
          <a:lstStyle/>
          <a:p>
            <a:fld id="{0EA1F450-5DFE-4598-AAEF-801E99EE09C1}" type="datetimeFigureOut">
              <a:rPr lang="en-IN" smtClean="0"/>
              <a:t>20-03-2024</a:t>
            </a:fld>
            <a:endParaRPr lang="en-IN" dirty="0"/>
          </a:p>
        </p:txBody>
      </p:sp>
      <p:sp>
        <p:nvSpPr>
          <p:cNvPr id="3" name="Footer Placeholder 2">
            <a:extLst>
              <a:ext uri="{FF2B5EF4-FFF2-40B4-BE49-F238E27FC236}">
                <a16:creationId xmlns:a16="http://schemas.microsoft.com/office/drawing/2014/main" id="{AC4D5678-96C4-FD83-56F8-4BE9F0B84D3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AE54944-085F-BB68-C93F-9999A2169637}"/>
              </a:ext>
            </a:extLst>
          </p:cNvPr>
          <p:cNvSpPr>
            <a:spLocks noGrp="1"/>
          </p:cNvSpPr>
          <p:nvPr>
            <p:ph type="sldNum" sz="quarter" idx="12"/>
          </p:nvPr>
        </p:nvSpPr>
        <p:spPr/>
        <p:txBody>
          <a:bodyPr/>
          <a:lstStyle/>
          <a:p>
            <a:fld id="{112FA77A-5344-45B8-A6DA-6DDD1E441AD2}" type="slidenum">
              <a:rPr lang="en-IN" smtClean="0"/>
              <a:t>‹#›</a:t>
            </a:fld>
            <a:endParaRPr lang="en-IN" dirty="0"/>
          </a:p>
        </p:txBody>
      </p:sp>
    </p:spTree>
    <p:extLst>
      <p:ext uri="{BB962C8B-B14F-4D97-AF65-F5344CB8AC3E}">
        <p14:creationId xmlns:p14="http://schemas.microsoft.com/office/powerpoint/2010/main" val="423393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E434-00DD-25FB-027A-B4D0F18D72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5C405D-A1A1-7951-4AA0-3E1A328CF8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26B59A-FA9A-9788-1A2E-85D9AEE1C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262554-6E5C-751B-4122-7B8A39991E67}"/>
              </a:ext>
            </a:extLst>
          </p:cNvPr>
          <p:cNvSpPr>
            <a:spLocks noGrp="1"/>
          </p:cNvSpPr>
          <p:nvPr>
            <p:ph type="dt" sz="half" idx="10"/>
          </p:nvPr>
        </p:nvSpPr>
        <p:spPr/>
        <p:txBody>
          <a:bodyPr/>
          <a:lstStyle/>
          <a:p>
            <a:fld id="{0EA1F450-5DFE-4598-AAEF-801E99EE09C1}" type="datetimeFigureOut">
              <a:rPr lang="en-IN" smtClean="0"/>
              <a:t>20-03-2024</a:t>
            </a:fld>
            <a:endParaRPr lang="en-IN" dirty="0"/>
          </a:p>
        </p:txBody>
      </p:sp>
      <p:sp>
        <p:nvSpPr>
          <p:cNvPr id="6" name="Footer Placeholder 5">
            <a:extLst>
              <a:ext uri="{FF2B5EF4-FFF2-40B4-BE49-F238E27FC236}">
                <a16:creationId xmlns:a16="http://schemas.microsoft.com/office/drawing/2014/main" id="{4A4E51D0-415A-9E18-4392-68E5BFCCFDC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9610B96-DCDE-C443-1C22-8CD412F44B3E}"/>
              </a:ext>
            </a:extLst>
          </p:cNvPr>
          <p:cNvSpPr>
            <a:spLocks noGrp="1"/>
          </p:cNvSpPr>
          <p:nvPr>
            <p:ph type="sldNum" sz="quarter" idx="12"/>
          </p:nvPr>
        </p:nvSpPr>
        <p:spPr/>
        <p:txBody>
          <a:bodyPr/>
          <a:lstStyle/>
          <a:p>
            <a:fld id="{112FA77A-5344-45B8-A6DA-6DDD1E441AD2}" type="slidenum">
              <a:rPr lang="en-IN" smtClean="0"/>
              <a:t>‹#›</a:t>
            </a:fld>
            <a:endParaRPr lang="en-IN" dirty="0"/>
          </a:p>
        </p:txBody>
      </p:sp>
    </p:spTree>
    <p:extLst>
      <p:ext uri="{BB962C8B-B14F-4D97-AF65-F5344CB8AC3E}">
        <p14:creationId xmlns:p14="http://schemas.microsoft.com/office/powerpoint/2010/main" val="221519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B905-9B0F-687B-CC2D-C2837FE23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4E6509-6216-9714-0BC0-5D5254939B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EAF016C-BF84-5478-D8CF-BDAEDE7A6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1793C-28B9-937B-2796-972F9D62E75F}"/>
              </a:ext>
            </a:extLst>
          </p:cNvPr>
          <p:cNvSpPr>
            <a:spLocks noGrp="1"/>
          </p:cNvSpPr>
          <p:nvPr>
            <p:ph type="dt" sz="half" idx="10"/>
          </p:nvPr>
        </p:nvSpPr>
        <p:spPr/>
        <p:txBody>
          <a:bodyPr/>
          <a:lstStyle/>
          <a:p>
            <a:fld id="{0EA1F450-5DFE-4598-AAEF-801E99EE09C1}" type="datetimeFigureOut">
              <a:rPr lang="en-IN" smtClean="0"/>
              <a:t>20-03-2024</a:t>
            </a:fld>
            <a:endParaRPr lang="en-IN" dirty="0"/>
          </a:p>
        </p:txBody>
      </p:sp>
      <p:sp>
        <p:nvSpPr>
          <p:cNvPr id="6" name="Footer Placeholder 5">
            <a:extLst>
              <a:ext uri="{FF2B5EF4-FFF2-40B4-BE49-F238E27FC236}">
                <a16:creationId xmlns:a16="http://schemas.microsoft.com/office/drawing/2014/main" id="{46C06770-7007-A766-ABB3-3C1875F7180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ADEC8A6-14F4-7E69-C3F6-AB87D2CFD852}"/>
              </a:ext>
            </a:extLst>
          </p:cNvPr>
          <p:cNvSpPr>
            <a:spLocks noGrp="1"/>
          </p:cNvSpPr>
          <p:nvPr>
            <p:ph type="sldNum" sz="quarter" idx="12"/>
          </p:nvPr>
        </p:nvSpPr>
        <p:spPr/>
        <p:txBody>
          <a:bodyPr/>
          <a:lstStyle/>
          <a:p>
            <a:fld id="{112FA77A-5344-45B8-A6DA-6DDD1E441AD2}" type="slidenum">
              <a:rPr lang="en-IN" smtClean="0"/>
              <a:t>‹#›</a:t>
            </a:fld>
            <a:endParaRPr lang="en-IN" dirty="0"/>
          </a:p>
        </p:txBody>
      </p:sp>
    </p:spTree>
    <p:extLst>
      <p:ext uri="{BB962C8B-B14F-4D97-AF65-F5344CB8AC3E}">
        <p14:creationId xmlns:p14="http://schemas.microsoft.com/office/powerpoint/2010/main" val="91063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194667-0ABD-5487-7B34-46D59DC8F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D2D1A8-0B08-911E-095C-85F61F4EB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18BEFA-59CA-8351-4C5F-D1570887C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A1F450-5DFE-4598-AAEF-801E99EE09C1}" type="datetimeFigureOut">
              <a:rPr lang="en-IN" smtClean="0"/>
              <a:t>20-03-2024</a:t>
            </a:fld>
            <a:endParaRPr lang="en-IN" dirty="0"/>
          </a:p>
        </p:txBody>
      </p:sp>
      <p:sp>
        <p:nvSpPr>
          <p:cNvPr id="5" name="Footer Placeholder 4">
            <a:extLst>
              <a:ext uri="{FF2B5EF4-FFF2-40B4-BE49-F238E27FC236}">
                <a16:creationId xmlns:a16="http://schemas.microsoft.com/office/drawing/2014/main" id="{DF0C8590-5D68-1FCE-E8E5-6A3310BA0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3392C8C7-6565-8597-7DEF-94028489B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FA77A-5344-45B8-A6DA-6DDD1E441AD2}" type="slidenum">
              <a:rPr lang="en-IN" smtClean="0"/>
              <a:t>‹#›</a:t>
            </a:fld>
            <a:endParaRPr lang="en-IN" dirty="0"/>
          </a:p>
        </p:txBody>
      </p:sp>
    </p:spTree>
    <p:extLst>
      <p:ext uri="{BB962C8B-B14F-4D97-AF65-F5344CB8AC3E}">
        <p14:creationId xmlns:p14="http://schemas.microsoft.com/office/powerpoint/2010/main" val="1383423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39A12-68B2-928B-FDD1-59EB9AF05CF9}"/>
              </a:ext>
            </a:extLst>
          </p:cNvPr>
          <p:cNvSpPr>
            <a:spLocks noGrp="1"/>
          </p:cNvSpPr>
          <p:nvPr>
            <p:ph type="ctrTitle"/>
          </p:nvPr>
        </p:nvSpPr>
        <p:spPr/>
        <p:txBody>
          <a:bodyPr/>
          <a:lstStyle/>
          <a:p>
            <a:r>
              <a:rPr lang="en-IN" b="1" i="0" dirty="0">
                <a:solidFill>
                  <a:srgbClr val="2A2B32"/>
                </a:solidFill>
                <a:effectLst/>
                <a:latin typeface="Inter"/>
              </a:rPr>
              <a:t>Device-agnostic definition</a:t>
            </a:r>
            <a:br>
              <a:rPr lang="en-IN" b="1" i="0" dirty="0">
                <a:solidFill>
                  <a:srgbClr val="2A2B32"/>
                </a:solidFill>
                <a:effectLst/>
                <a:latin typeface="Inter"/>
              </a:rPr>
            </a:br>
            <a:endParaRPr lang="en-IN" dirty="0"/>
          </a:p>
        </p:txBody>
      </p:sp>
      <p:sp>
        <p:nvSpPr>
          <p:cNvPr id="3" name="Subtitle 2">
            <a:extLst>
              <a:ext uri="{FF2B5EF4-FFF2-40B4-BE49-F238E27FC236}">
                <a16:creationId xmlns:a16="http://schemas.microsoft.com/office/drawing/2014/main" id="{015E164D-D75E-20CB-D179-D95C8C515C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152736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4EC9D-F153-C8C7-86DE-17738B9DA187}"/>
              </a:ext>
            </a:extLst>
          </p:cNvPr>
          <p:cNvSpPr>
            <a:spLocks noGrp="1"/>
          </p:cNvSpPr>
          <p:nvPr>
            <p:ph type="title"/>
          </p:nvPr>
        </p:nvSpPr>
        <p:spPr/>
        <p:txBody>
          <a:bodyPr/>
          <a:lstStyle/>
          <a:p>
            <a:pPr algn="ctr"/>
            <a:r>
              <a:rPr lang="en-IN" b="1" i="0" dirty="0">
                <a:solidFill>
                  <a:srgbClr val="333333"/>
                </a:solidFill>
                <a:effectLst/>
                <a:latin typeface="Open Sans" panose="020B0606030504020204" pitchFamily="34" charset="0"/>
              </a:rPr>
              <a:t>Design for vertical scroll</a:t>
            </a:r>
            <a:br>
              <a:rPr lang="en-IN" b="1" i="0" dirty="0">
                <a:solidFill>
                  <a:srgbClr val="333333"/>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0B48A93C-0702-1EE3-8724-5DDB4A14133C}"/>
              </a:ext>
            </a:extLst>
          </p:cNvPr>
          <p:cNvSpPr>
            <a:spLocks noGrp="1"/>
          </p:cNvSpPr>
          <p:nvPr>
            <p:ph idx="1"/>
          </p:nvPr>
        </p:nvSpPr>
        <p:spPr/>
        <p:txBody>
          <a:bodyPr>
            <a:normAutofit fontScale="92500"/>
          </a:bodyPr>
          <a:lstStyle/>
          <a:p>
            <a:pPr marL="0" indent="0" algn="just">
              <a:lnSpc>
                <a:spcPct val="150000"/>
              </a:lnSpc>
              <a:buNone/>
            </a:pPr>
            <a:r>
              <a:rPr lang="en-US" b="0" i="0" dirty="0">
                <a:solidFill>
                  <a:srgbClr val="333333"/>
                </a:solidFill>
                <a:effectLst/>
                <a:latin typeface="Times New Roman" panose="02020603050405020304" pitchFamily="18" charset="0"/>
                <a:cs typeface="Times New Roman" panose="02020603050405020304" pitchFamily="18" charset="0"/>
              </a:rPr>
              <a:t>Regardless of the device size, the easiest way to complete a form is in a linear fashion. Multiple columns disrupt a user's momentum (the users are likely to interpret the fields inconsistently, which is a negative factor in terms of usability) and can result in users having to resort to horizontal scrolling.</a:t>
            </a:r>
            <a:r>
              <a:rPr lang="en-US" b="0" i="0" dirty="0">
                <a:solidFill>
                  <a:srgbClr val="333333"/>
                </a:solidFill>
                <a:effectLst/>
                <a:latin typeface="Open Sans" panose="020B0606030504020204" pitchFamily="34" charset="0"/>
              </a:rPr>
              <a:t> When it comes to laying out forms, you should design the entries in one column: if a form is in a single column, the path to completion is a straight line down the page.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54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5B98-2569-0CCE-E7EF-1FD469A5A138}"/>
              </a:ext>
            </a:extLst>
          </p:cNvPr>
          <p:cNvSpPr>
            <a:spLocks noGrp="1"/>
          </p:cNvSpPr>
          <p:nvPr>
            <p:ph type="title"/>
          </p:nvPr>
        </p:nvSpPr>
        <p:spPr>
          <a:xfrm>
            <a:off x="838200" y="365125"/>
            <a:ext cx="10515600" cy="716543"/>
          </a:xfrm>
        </p:spPr>
        <p:txBody>
          <a:bodyPr>
            <a:normAutofit fontScale="90000"/>
          </a:bodyPr>
          <a:lstStyle/>
          <a:p>
            <a:pPr algn="ctr"/>
            <a:r>
              <a:rPr lang="en-IN" b="1" i="0" dirty="0">
                <a:solidFill>
                  <a:srgbClr val="333333"/>
                </a:solidFill>
                <a:effectLst/>
                <a:latin typeface="Open Sans" panose="020B0606030504020204" pitchFamily="34" charset="0"/>
              </a:rPr>
              <a:t>Place labels above fields</a:t>
            </a:r>
            <a:br>
              <a:rPr lang="en-IN" b="1" i="0" dirty="0">
                <a:solidFill>
                  <a:srgbClr val="333333"/>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5C224D75-210C-C917-235B-7E4666E5E285}"/>
              </a:ext>
            </a:extLst>
          </p:cNvPr>
          <p:cNvSpPr>
            <a:spLocks noGrp="1"/>
          </p:cNvSpPr>
          <p:nvPr>
            <p:ph idx="1"/>
          </p:nvPr>
        </p:nvSpPr>
        <p:spPr>
          <a:xfrm>
            <a:off x="390293" y="814039"/>
            <a:ext cx="10963507" cy="5943600"/>
          </a:xfrm>
        </p:spPr>
        <p:txBody>
          <a:bodyPr>
            <a:normAutofit/>
          </a:bodyPr>
          <a:lstStyle/>
          <a:p>
            <a:pPr marL="0" indent="0" algn="just" fontAlgn="base">
              <a:buNone/>
            </a:pPr>
            <a:r>
              <a:rPr lang="en-US" sz="2400" b="0" i="0" dirty="0">
                <a:solidFill>
                  <a:srgbClr val="333333"/>
                </a:solidFill>
                <a:effectLst/>
                <a:latin typeface="Times New Roman" panose="02020603050405020304" pitchFamily="18" charset="0"/>
                <a:cs typeface="Times New Roman" panose="02020603050405020304" pitchFamily="18" charset="0"/>
              </a:rPr>
              <a:t>Labels tell users what the corresponding input fields mean. When choosing where to place your labels you have two options: left-aligned or top-aligned.</a:t>
            </a:r>
          </a:p>
          <a:p>
            <a:pPr marL="0" indent="0" algn="just" fontAlgn="base">
              <a:buNone/>
            </a:pPr>
            <a:r>
              <a:rPr lang="en-US" sz="2400" b="0" i="0" dirty="0">
                <a:solidFill>
                  <a:srgbClr val="333333"/>
                </a:solidFill>
                <a:effectLst/>
                <a:latin typeface="Times New Roman" panose="02020603050405020304" pitchFamily="18" charset="0"/>
                <a:cs typeface="Times New Roman" panose="02020603050405020304" pitchFamily="18" charset="0"/>
              </a:rPr>
              <a:t>Left-aligned labels work well if the form is being completed on a desktop or tablet. However, they are an awful solution for mobile devices where there is limited screen estate. Since left-aligned labels need to sit before the field, the narrow screen leaves very little space for the field itself – especially if the device is in portrait mode. This creates two serious usability issues:</a:t>
            </a:r>
          </a:p>
          <a:p>
            <a:pPr algn="just" fontAlgn="base">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form field won't be wide enough to display the user's entire input, making them more likely to mistype their responses and leading to more erroneous forms being submitted</a:t>
            </a:r>
          </a:p>
          <a:p>
            <a:pPr algn="just" fontAlgn="base">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When a user is notified that they have entered erroneous information, they may have a hard time spotting and fixing the problem as they won't be able to see the entire invalid input</a:t>
            </a:r>
          </a:p>
          <a:p>
            <a:pPr algn="just" fontAlgn="base"/>
            <a:r>
              <a:rPr lang="en-US" sz="2000" b="0" i="0" dirty="0">
                <a:solidFill>
                  <a:srgbClr val="333333"/>
                </a:solidFill>
                <a:effectLst/>
                <a:latin typeface="Times New Roman" panose="02020603050405020304" pitchFamily="18" charset="0"/>
                <a:cs typeface="Times New Roman" panose="02020603050405020304" pitchFamily="18" charset="0"/>
              </a:rPr>
              <a:t>Placing the label above the form field when a user is browsing from a mobile device will ensure users can see the maximum width to input their details, since you don't need to use up any for the label.</a:t>
            </a:r>
          </a:p>
          <a:p>
            <a:pPr marL="0" indent="0" algn="l" fontAlgn="base">
              <a:buNone/>
            </a:pPr>
            <a:r>
              <a:rPr lang="en-US" sz="1600" b="0" i="0" dirty="0">
                <a:solidFill>
                  <a:srgbClr val="333333"/>
                </a:solidFill>
                <a:effectLst/>
                <a:latin typeface="Open Sans" panose="020B0606030504020204" pitchFamily="34" charset="0"/>
              </a:rPr>
              <a:t>Writing your labels above the input fields also makes it much easier for you to write clear and meaningful field labels, as you won't be limited to one or two words.</a:t>
            </a:r>
          </a:p>
          <a:p>
            <a:pPr algn="just" fontAlgn="base"/>
            <a:endParaRPr lang="en-US" sz="24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7383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9273-3264-E94F-B324-05ADB0AE507D}"/>
              </a:ext>
            </a:extLst>
          </p:cNvPr>
          <p:cNvSpPr>
            <a:spLocks noGrp="1"/>
          </p:cNvSpPr>
          <p:nvPr>
            <p:ph type="title"/>
          </p:nvPr>
        </p:nvSpPr>
        <p:spPr>
          <a:xfrm>
            <a:off x="838200" y="365126"/>
            <a:ext cx="10515600" cy="482368"/>
          </a:xfrm>
        </p:spPr>
        <p:txBody>
          <a:bodyPr>
            <a:normAutofit fontScale="90000"/>
          </a:bodyPr>
          <a:lstStyle/>
          <a:p>
            <a:pPr algn="ctr"/>
            <a:r>
              <a:rPr lang="en-IN" sz="4000" b="1" i="0" dirty="0">
                <a:solidFill>
                  <a:srgbClr val="333333"/>
                </a:solidFill>
                <a:effectLst/>
                <a:latin typeface="Open Sans" panose="020B0606030504020204" pitchFamily="34" charset="0"/>
              </a:rPr>
              <a:t>Use tap targets</a:t>
            </a:r>
            <a:br>
              <a:rPr lang="en-IN" b="1" i="0" dirty="0">
                <a:solidFill>
                  <a:srgbClr val="333333"/>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645D0A1C-D62E-D1C1-FCA3-C687E03F9F60}"/>
              </a:ext>
            </a:extLst>
          </p:cNvPr>
          <p:cNvSpPr>
            <a:spLocks noGrp="1"/>
          </p:cNvSpPr>
          <p:nvPr>
            <p:ph idx="1"/>
          </p:nvPr>
        </p:nvSpPr>
        <p:spPr>
          <a:xfrm>
            <a:off x="838200" y="1059366"/>
            <a:ext cx="10515600" cy="5117597"/>
          </a:xfrm>
        </p:spPr>
        <p:txBody>
          <a:bodyPr>
            <a:normAutofit fontScale="85000" lnSpcReduction="20000"/>
          </a:bodyPr>
          <a:lstStyle/>
          <a:p>
            <a:pPr algn="just" fontAlgn="base"/>
            <a:r>
              <a:rPr lang="en-US" b="0" i="0" dirty="0">
                <a:solidFill>
                  <a:srgbClr val="333333"/>
                </a:solidFill>
                <a:effectLst/>
                <a:latin typeface="Times New Roman" panose="02020603050405020304" pitchFamily="18" charset="0"/>
                <a:cs typeface="Times New Roman" panose="02020603050405020304" pitchFamily="18" charset="0"/>
              </a:rPr>
              <a:t>Tap targets should be easy to use no matter what size of device they are displayed on. Larger targets (input fields and buttons) are easier for users with lower dexterity, whether that is a permanent condition or a temporary one caused by the environment.</a:t>
            </a:r>
          </a:p>
          <a:p>
            <a:pPr algn="just" fontAlgn="base"/>
            <a:r>
              <a:rPr lang="en-US" b="0" i="0" dirty="0">
                <a:solidFill>
                  <a:srgbClr val="333333"/>
                </a:solidFill>
                <a:effectLst/>
                <a:latin typeface="Times New Roman" panose="02020603050405020304" pitchFamily="18" charset="0"/>
                <a:cs typeface="Times New Roman" panose="02020603050405020304" pitchFamily="18" charset="0"/>
              </a:rPr>
              <a:t>At the moment, the largest target size is for touch devices, so you need to design touch-first. This ensures users won't have to zoom in to enter the text or select an option. Clickable areas should follow the fat finger rule and not encroach on surrounding areas: the average human finger pad is 10 x 14mm and the average fingertip is 8-10mm, making 10 x 10mm a good minimum touch target size.</a:t>
            </a:r>
          </a:p>
          <a:p>
            <a:pPr algn="just" fontAlgn="base"/>
            <a:r>
              <a:rPr lang="en-US" b="0" i="0" dirty="0">
                <a:solidFill>
                  <a:srgbClr val="333333"/>
                </a:solidFill>
                <a:effectLst/>
                <a:latin typeface="Times New Roman" panose="02020603050405020304" pitchFamily="18" charset="0"/>
                <a:cs typeface="Times New Roman" panose="02020603050405020304" pitchFamily="18" charset="0"/>
              </a:rPr>
              <a:t>But not only should a tap target be properly sized, you should also ensure there is enough space between multiple tap targets. In fact, if you are getting the 'Tap target size' error on mobile SEO tools, it is often because your tap targets are too close together, rather than the actual tap target being too small.</a:t>
            </a:r>
          </a:p>
          <a:p>
            <a:pPr algn="just" fontAlgn="base"/>
            <a:r>
              <a:rPr lang="en-US" b="0" i="0" dirty="0">
                <a:solidFill>
                  <a:srgbClr val="333333"/>
                </a:solidFill>
                <a:effectLst/>
                <a:latin typeface="Times New Roman" panose="02020603050405020304" pitchFamily="18" charset="0"/>
                <a:cs typeface="Times New Roman" panose="02020603050405020304" pitchFamily="18" charset="0"/>
              </a:rPr>
              <a:t>It can be tough to read content on mobile devices, so making the inputs 100% and ensuring the text is set to at least 16px (1em) will make a big difference. That way, no pinch zooming or extra scroll will be required to read the required information.</a:t>
            </a:r>
          </a:p>
          <a:p>
            <a:endParaRPr lang="en-IN" dirty="0"/>
          </a:p>
        </p:txBody>
      </p:sp>
    </p:spTree>
    <p:extLst>
      <p:ext uri="{BB962C8B-B14F-4D97-AF65-F5344CB8AC3E}">
        <p14:creationId xmlns:p14="http://schemas.microsoft.com/office/powerpoint/2010/main" val="302534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65F2-3309-CA2C-8459-A24B5EED4701}"/>
              </a:ext>
            </a:extLst>
          </p:cNvPr>
          <p:cNvSpPr>
            <a:spLocks noGrp="1"/>
          </p:cNvSpPr>
          <p:nvPr>
            <p:ph type="title"/>
          </p:nvPr>
        </p:nvSpPr>
        <p:spPr/>
        <p:txBody>
          <a:bodyPr/>
          <a:lstStyle/>
          <a:p>
            <a:pPr algn="ctr"/>
            <a:r>
              <a:rPr lang="en-IN" b="1" i="0" dirty="0">
                <a:solidFill>
                  <a:srgbClr val="333333"/>
                </a:solidFill>
                <a:effectLst/>
                <a:latin typeface="Open Sans" panose="020B0606030504020204" pitchFamily="34" charset="0"/>
              </a:rPr>
              <a:t>Use HTML5 form fields</a:t>
            </a:r>
            <a:br>
              <a:rPr lang="en-IN" b="1" i="0" dirty="0">
                <a:solidFill>
                  <a:srgbClr val="333333"/>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71F56FDB-60C0-64AE-EC50-CAAC57A4330B}"/>
              </a:ext>
            </a:extLst>
          </p:cNvPr>
          <p:cNvSpPr>
            <a:spLocks noGrp="1"/>
          </p:cNvSpPr>
          <p:nvPr>
            <p:ph idx="1"/>
          </p:nvPr>
        </p:nvSpPr>
        <p:spPr>
          <a:xfrm>
            <a:off x="838200" y="1326995"/>
            <a:ext cx="10515600" cy="4849968"/>
          </a:xfrm>
        </p:spPr>
        <p:txBody>
          <a:bodyPr/>
          <a:lstStyle/>
          <a:p>
            <a:pPr algn="just" fontAlgn="base"/>
            <a:r>
              <a:rPr lang="en-US" sz="2400" b="0" i="0" dirty="0">
                <a:solidFill>
                  <a:srgbClr val="333333"/>
                </a:solidFill>
                <a:effectLst/>
                <a:latin typeface="Times New Roman" panose="02020603050405020304" pitchFamily="18" charset="0"/>
                <a:cs typeface="Times New Roman" panose="02020603050405020304" pitchFamily="18" charset="0"/>
              </a:rPr>
              <a:t>Mobile devices offer custom software keyboards for different input types, and HTML5 form fields are the single easiest way to improve the user experience of your forms. These input types give hints to the browser about what type of keyboard layout to display for on-screen keyboards. </a:t>
            </a:r>
          </a:p>
          <a:p>
            <a:pPr algn="just" fontAlgn="base"/>
            <a:r>
              <a:rPr lang="en-US" sz="2400" b="0" i="0" dirty="0">
                <a:solidFill>
                  <a:srgbClr val="333333"/>
                </a:solidFill>
                <a:effectLst/>
                <a:latin typeface="Times New Roman" panose="02020603050405020304" pitchFamily="18" charset="0"/>
                <a:cs typeface="Times New Roman" panose="02020603050405020304" pitchFamily="18" charset="0"/>
              </a:rPr>
              <a:t>Include the input types of </a:t>
            </a:r>
            <a:r>
              <a:rPr lang="en-US" sz="2400" b="1" i="0" dirty="0">
                <a:solidFill>
                  <a:srgbClr val="333333"/>
                </a:solidFill>
                <a:effectLst/>
                <a:latin typeface="Times New Roman" panose="02020603050405020304" pitchFamily="18" charset="0"/>
                <a:cs typeface="Times New Roman" panose="02020603050405020304" pitchFamily="18" charset="0"/>
              </a:rPr>
              <a:t>number</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1" i="0" dirty="0">
                <a:solidFill>
                  <a:srgbClr val="333333"/>
                </a:solidFill>
                <a:effectLst/>
                <a:latin typeface="Times New Roman" panose="02020603050405020304" pitchFamily="18" charset="0"/>
                <a:cs typeface="Times New Roman" panose="02020603050405020304" pitchFamily="18" charset="0"/>
              </a:rPr>
              <a:t>email</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1" i="0" dirty="0" err="1">
                <a:solidFill>
                  <a:srgbClr val="333333"/>
                </a:solidFill>
                <a:effectLst/>
                <a:latin typeface="Times New Roman" panose="02020603050405020304" pitchFamily="18" charset="0"/>
                <a:cs typeface="Times New Roman" panose="02020603050405020304" pitchFamily="18" charset="0"/>
              </a:rPr>
              <a:t>tel</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1" i="0" dirty="0" err="1">
                <a:solidFill>
                  <a:srgbClr val="333333"/>
                </a:solidFill>
                <a:effectLst/>
                <a:latin typeface="Times New Roman" panose="02020603050405020304" pitchFamily="18" charset="0"/>
                <a:cs typeface="Times New Roman" panose="02020603050405020304" pitchFamily="18" charset="0"/>
              </a:rPr>
              <a:t>url</a:t>
            </a:r>
            <a:r>
              <a:rPr lang="en-US" sz="2400" b="0" i="0" dirty="0">
                <a:solidFill>
                  <a:srgbClr val="333333"/>
                </a:solidFill>
                <a:effectLst/>
                <a:latin typeface="Times New Roman" panose="02020603050405020304" pitchFamily="18" charset="0"/>
                <a:cs typeface="Times New Roman" panose="02020603050405020304" pitchFamily="18" charset="0"/>
              </a:rPr>
              <a:t> and </a:t>
            </a:r>
            <a:r>
              <a:rPr lang="en-US" sz="2400" b="1" i="0" dirty="0">
                <a:solidFill>
                  <a:srgbClr val="333333"/>
                </a:solidFill>
                <a:effectLst/>
                <a:latin typeface="Times New Roman" panose="02020603050405020304" pitchFamily="18" charset="0"/>
                <a:cs typeface="Times New Roman" panose="02020603050405020304" pitchFamily="18" charset="0"/>
              </a:rPr>
              <a:t>date</a:t>
            </a:r>
            <a:r>
              <a:rPr lang="en-US" sz="2400" b="0" i="0" dirty="0">
                <a:solidFill>
                  <a:srgbClr val="333333"/>
                </a:solidFill>
                <a:effectLst/>
                <a:latin typeface="Times New Roman" panose="02020603050405020304" pitchFamily="18" charset="0"/>
                <a:cs typeface="Times New Roman" panose="02020603050405020304" pitchFamily="18" charset="0"/>
              </a:rPr>
              <a:t>, and the keyboard input on your mobile devices will update to make it easier for the user to filling in the form. It does not require you to add extra classes to style form inputs, all you need to do is to use valid HTML5 input types:</a:t>
            </a:r>
          </a:p>
          <a:p>
            <a:endParaRPr lang="en-IN" dirty="0"/>
          </a:p>
        </p:txBody>
      </p:sp>
      <p:sp>
        <p:nvSpPr>
          <p:cNvPr id="5" name="Rectangle 2">
            <a:extLst>
              <a:ext uri="{FF2B5EF4-FFF2-40B4-BE49-F238E27FC236}">
                <a16:creationId xmlns:a16="http://schemas.microsoft.com/office/drawing/2014/main" id="{003F2ADF-AF4A-74CE-CDD1-CD7EE44F7E0D}"/>
              </a:ext>
            </a:extLst>
          </p:cNvPr>
          <p:cNvSpPr>
            <a:spLocks noChangeArrowheads="1"/>
          </p:cNvSpPr>
          <p:nvPr/>
        </p:nvSpPr>
        <p:spPr bwMode="auto">
          <a:xfrm>
            <a:off x="724830" y="4813532"/>
            <a:ext cx="10805531" cy="55399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3600" b="0" i="0" u="none" strike="noStrike" cap="none" normalizeH="0" baseline="0">
                <a:ln>
                  <a:noFill/>
                </a:ln>
                <a:solidFill>
                  <a:srgbClr val="990055"/>
                </a:solidFill>
                <a:effectLst/>
                <a:latin typeface="Times New Roman" panose="02020603050405020304" pitchFamily="18" charset="0"/>
                <a:cs typeface="Times New Roman" panose="02020603050405020304" pitchFamily="18" charset="0"/>
              </a:rPr>
              <a:t>input </a:t>
            </a:r>
            <a:r>
              <a:rPr kumimoji="0" lang="en-US" altLang="en-US" sz="3600" b="0" i="0" u="none" strike="noStrike" cap="none" normalizeH="0" baseline="0">
                <a:ln>
                  <a:noFill/>
                </a:ln>
                <a:solidFill>
                  <a:srgbClr val="669900"/>
                </a:solidFill>
                <a:effectLst/>
                <a:latin typeface="Times New Roman" panose="02020603050405020304" pitchFamily="18" charset="0"/>
                <a:cs typeface="Times New Roman" panose="02020603050405020304" pitchFamily="18" charset="0"/>
              </a:rPr>
              <a:t>type</a:t>
            </a:r>
            <a:r>
              <a:rPr kumimoji="0" lang="en-US" altLang="en-US" sz="3600" b="0" i="0" u="none" strike="noStrike" cap="none" normalizeH="0" baseline="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3600" b="0" i="0" u="none" strike="noStrike" cap="none" normalizeH="0" baseline="0">
                <a:ln>
                  <a:noFill/>
                </a:ln>
                <a:solidFill>
                  <a:srgbClr val="0077AA"/>
                </a:solidFill>
                <a:effectLst/>
                <a:latin typeface="Times New Roman" panose="02020603050405020304" pitchFamily="18" charset="0"/>
                <a:cs typeface="Times New Roman" panose="02020603050405020304" pitchFamily="18" charset="0"/>
              </a:rPr>
              <a:t>email</a:t>
            </a:r>
            <a:r>
              <a:rPr kumimoji="0" lang="en-US" altLang="en-US" sz="3600" b="0" i="0" u="none" strike="noStrike" cap="none" normalizeH="0" baseline="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3600" b="0" i="0" u="none" strike="noStrike" cap="none" normalizeH="0" baseline="0">
                <a:ln>
                  <a:noFill/>
                </a:ln>
                <a:solidFill>
                  <a:srgbClr val="990055"/>
                </a:solidFill>
                <a:effectLst/>
                <a:latin typeface="Times New Roman" panose="02020603050405020304" pitchFamily="18" charset="0"/>
                <a:cs typeface="Times New Roman" panose="02020603050405020304" pitchFamily="18" charset="0"/>
              </a:rPr>
              <a:t> </a:t>
            </a:r>
            <a:r>
              <a:rPr kumimoji="0" lang="en-US" altLang="en-US" sz="3600" b="0" i="0" u="none" strike="noStrike" cap="none" normalizeH="0" baseline="0">
                <a:ln>
                  <a:noFill/>
                </a:ln>
                <a:solidFill>
                  <a:srgbClr val="669900"/>
                </a:solidFill>
                <a:effectLst/>
                <a:latin typeface="Times New Roman" panose="02020603050405020304" pitchFamily="18" charset="0"/>
                <a:cs typeface="Times New Roman" panose="02020603050405020304" pitchFamily="18" charset="0"/>
              </a:rPr>
              <a:t>id</a:t>
            </a:r>
            <a:r>
              <a:rPr kumimoji="0" lang="en-US" altLang="en-US" sz="3600" b="0" i="0" u="none" strike="noStrike" cap="none" normalizeH="0" baseline="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3600" b="0" i="0" u="none" strike="noStrike" cap="none" normalizeH="0" baseline="0">
                <a:ln>
                  <a:noFill/>
                </a:ln>
                <a:solidFill>
                  <a:srgbClr val="0077AA"/>
                </a:solidFill>
                <a:effectLst/>
                <a:latin typeface="Times New Roman" panose="02020603050405020304" pitchFamily="18" charset="0"/>
                <a:cs typeface="Times New Roman" panose="02020603050405020304" pitchFamily="18" charset="0"/>
              </a:rPr>
              <a:t>input-email</a:t>
            </a:r>
            <a:r>
              <a:rPr kumimoji="0" lang="en-US" altLang="en-US" sz="3600" b="0" i="0" u="none" strike="noStrike" cap="none" normalizeH="0" baseline="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3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24492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EA80-70DC-D971-C344-5B860FFFEE79}"/>
              </a:ext>
            </a:extLst>
          </p:cNvPr>
          <p:cNvSpPr>
            <a:spLocks noGrp="1"/>
          </p:cNvSpPr>
          <p:nvPr>
            <p:ph type="title"/>
          </p:nvPr>
        </p:nvSpPr>
        <p:spPr/>
        <p:txBody>
          <a:bodyPr/>
          <a:lstStyle/>
          <a:p>
            <a:pPr algn="ctr"/>
            <a:r>
              <a:rPr lang="en-IN" b="1" i="0" dirty="0">
                <a:solidFill>
                  <a:srgbClr val="333333"/>
                </a:solidFill>
                <a:effectLst/>
                <a:latin typeface="Open Sans" panose="020B0606030504020204" pitchFamily="34" charset="0"/>
              </a:rPr>
              <a:t>Use Flexbox</a:t>
            </a:r>
            <a:br>
              <a:rPr lang="en-IN" b="1" i="0" dirty="0">
                <a:solidFill>
                  <a:srgbClr val="333333"/>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854941CD-7726-E0FA-1BA9-89DD55144110}"/>
              </a:ext>
            </a:extLst>
          </p:cNvPr>
          <p:cNvSpPr>
            <a:spLocks noGrp="1"/>
          </p:cNvSpPr>
          <p:nvPr>
            <p:ph idx="1"/>
          </p:nvPr>
        </p:nvSpPr>
        <p:spPr>
          <a:xfrm>
            <a:off x="838200" y="1103971"/>
            <a:ext cx="10515600" cy="5072992"/>
          </a:xfrm>
        </p:spPr>
        <p:txBody>
          <a:bodyPr>
            <a:normAutofit fontScale="92500" lnSpcReduction="10000"/>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Our </a:t>
            </a:r>
            <a:r>
              <a:rPr lang="en-US" b="0" i="0" u="none" strike="noStrike" dirty="0">
                <a:solidFill>
                  <a:srgbClr val="E94E1B"/>
                </a:solidFill>
                <a:effectLst/>
                <a:latin typeface="Times New Roman" panose="02020603050405020304" pitchFamily="18" charset="0"/>
                <a:cs typeface="Times New Roman" panose="02020603050405020304" pitchFamily="18" charset="0"/>
              </a:rPr>
              <a:t>Web designer's guide to Flexbox</a:t>
            </a:r>
            <a:r>
              <a:rPr lang="en-US" b="0" i="0" dirty="0">
                <a:solidFill>
                  <a:srgbClr val="333333"/>
                </a:solidFill>
                <a:effectLst/>
                <a:latin typeface="Times New Roman" panose="02020603050405020304" pitchFamily="18" charset="0"/>
                <a:cs typeface="Times New Roman" panose="02020603050405020304" pitchFamily="18" charset="0"/>
              </a:rPr>
              <a:t> article tells you more, but for now let's do some practice and learn how to take advantage of Flexbox to create a responsive form. First things first, let's define the HTML structure for our form:</a:t>
            </a:r>
          </a:p>
          <a:p>
            <a:pPr algn="just"/>
            <a:endParaRPr lang="en-US" dirty="0">
              <a:solidFill>
                <a:srgbClr val="333333"/>
              </a:solidFill>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&lt;form&gt;</a:t>
            </a:r>
          </a:p>
          <a:p>
            <a:pPr marL="0" indent="0" algn="just">
              <a:buNone/>
            </a:pPr>
            <a:r>
              <a:rPr lang="en-IN" sz="1800" dirty="0">
                <a:latin typeface="Times New Roman" panose="02020603050405020304" pitchFamily="18" charset="0"/>
                <a:cs typeface="Times New Roman" panose="02020603050405020304" pitchFamily="18" charset="0"/>
              </a:rPr>
              <a:t>  &lt;</a:t>
            </a:r>
            <a:r>
              <a:rPr lang="en-IN" sz="1800" dirty="0" err="1">
                <a:latin typeface="Times New Roman" panose="02020603050405020304" pitchFamily="18" charset="0"/>
                <a:cs typeface="Times New Roman" panose="02020603050405020304" pitchFamily="18" charset="0"/>
              </a:rPr>
              <a:t>ul</a:t>
            </a:r>
            <a:r>
              <a:rPr lang="en-IN" sz="1800" dirty="0">
                <a:latin typeface="Times New Roman" panose="02020603050405020304" pitchFamily="18" charset="0"/>
                <a:cs typeface="Times New Roman" panose="02020603050405020304" pitchFamily="18" charset="0"/>
              </a:rPr>
              <a:t> class="flex"&gt;</a:t>
            </a:r>
          </a:p>
          <a:p>
            <a:pPr marL="0" indent="0" algn="just">
              <a:buNone/>
            </a:pPr>
            <a:r>
              <a:rPr lang="en-IN" sz="1800"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&lt;li&gt;&lt;label for="first-name"&gt;First Name&lt;/label&gt;&lt;input type="text" id="first-name" placeholder="Enter your first name here"&gt;&lt;/li&gt;</a:t>
            </a:r>
          </a:p>
          <a:p>
            <a:pPr marL="0" indent="0" algn="just">
              <a:buNone/>
            </a:pPr>
            <a:r>
              <a:rPr lang="en-IN" sz="1500" dirty="0">
                <a:latin typeface="Times New Roman" panose="02020603050405020304" pitchFamily="18" charset="0"/>
                <a:cs typeface="Times New Roman" panose="02020603050405020304" pitchFamily="18" charset="0"/>
              </a:rPr>
              <a:t>    &lt;li&gt;&lt;label for="last-name"&gt;Last Name&lt;/label&gt;&lt;input type="text" id="last-name" placeholder="Enter your last name here"&gt;&lt;/li&gt;</a:t>
            </a:r>
          </a:p>
          <a:p>
            <a:pPr marL="0" indent="0" algn="just">
              <a:buNone/>
            </a:pPr>
            <a:r>
              <a:rPr lang="en-IN" sz="1500" dirty="0">
                <a:latin typeface="Times New Roman" panose="02020603050405020304" pitchFamily="18" charset="0"/>
                <a:cs typeface="Times New Roman" panose="02020603050405020304" pitchFamily="18" charset="0"/>
              </a:rPr>
              <a:t>    &lt;li&gt;&lt;label for="email"&gt;Email&lt;/label&gt;&lt;input type="email" id="email" placeholder="Enter your email here"&gt;&lt;/li&gt;</a:t>
            </a:r>
          </a:p>
          <a:p>
            <a:pPr marL="0" indent="0" algn="just">
              <a:buNone/>
            </a:pPr>
            <a:r>
              <a:rPr lang="en-IN" sz="1500" dirty="0">
                <a:latin typeface="Times New Roman" panose="02020603050405020304" pitchFamily="18" charset="0"/>
                <a:cs typeface="Times New Roman" panose="02020603050405020304" pitchFamily="18" charset="0"/>
              </a:rPr>
              <a:t>    &lt;li&gt;&lt;label for="phone"&gt;Phone&lt;/label&gt;&lt;input type="</a:t>
            </a:r>
            <a:r>
              <a:rPr lang="en-IN" sz="1500" dirty="0" err="1">
                <a:latin typeface="Times New Roman" panose="02020603050405020304" pitchFamily="18" charset="0"/>
                <a:cs typeface="Times New Roman" panose="02020603050405020304" pitchFamily="18" charset="0"/>
              </a:rPr>
              <a:t>tel</a:t>
            </a:r>
            <a:r>
              <a:rPr lang="en-IN" sz="1500" dirty="0">
                <a:latin typeface="Times New Roman" panose="02020603050405020304" pitchFamily="18" charset="0"/>
                <a:cs typeface="Times New Roman" panose="02020603050405020304" pitchFamily="18" charset="0"/>
              </a:rPr>
              <a:t>" id="phone" placeholder="Enter your phone here"&gt;&lt;/li&gt;</a:t>
            </a:r>
          </a:p>
          <a:p>
            <a:pPr marL="0" indent="0" algn="just">
              <a:buNone/>
            </a:pPr>
            <a:r>
              <a:rPr lang="en-IN" sz="1500" dirty="0">
                <a:latin typeface="Times New Roman" panose="02020603050405020304" pitchFamily="18" charset="0"/>
                <a:cs typeface="Times New Roman" panose="02020603050405020304" pitchFamily="18" charset="0"/>
              </a:rPr>
              <a:t>    &lt;li&gt;&lt;label for="message"&gt;Message&lt;/label&gt;&lt;</a:t>
            </a:r>
            <a:r>
              <a:rPr lang="en-IN" sz="1500" dirty="0" err="1">
                <a:latin typeface="Times New Roman" panose="02020603050405020304" pitchFamily="18" charset="0"/>
                <a:cs typeface="Times New Roman" panose="02020603050405020304" pitchFamily="18" charset="0"/>
              </a:rPr>
              <a:t>textarea</a:t>
            </a:r>
            <a:r>
              <a:rPr lang="en-IN" sz="1500" dirty="0">
                <a:latin typeface="Times New Roman" panose="02020603050405020304" pitchFamily="18" charset="0"/>
                <a:cs typeface="Times New Roman" panose="02020603050405020304" pitchFamily="18" charset="0"/>
              </a:rPr>
              <a:t> rows="6" id="message" placeholder="Enter your message here"&gt;&lt;/</a:t>
            </a:r>
            <a:r>
              <a:rPr lang="en-IN" sz="1500" dirty="0" err="1">
                <a:latin typeface="Times New Roman" panose="02020603050405020304" pitchFamily="18" charset="0"/>
                <a:cs typeface="Times New Roman" panose="02020603050405020304" pitchFamily="18" charset="0"/>
              </a:rPr>
              <a:t>textarea</a:t>
            </a:r>
            <a:r>
              <a:rPr lang="en-IN" sz="1500" dirty="0">
                <a:latin typeface="Times New Roman" panose="02020603050405020304" pitchFamily="18" charset="0"/>
                <a:cs typeface="Times New Roman" panose="02020603050405020304" pitchFamily="18" charset="0"/>
              </a:rPr>
              <a:t>&gt;&lt;/li&gt;</a:t>
            </a:r>
          </a:p>
          <a:p>
            <a:pPr marL="0" indent="0" algn="just">
              <a:buNone/>
            </a:pPr>
            <a:r>
              <a:rPr lang="en-IN" sz="1800" dirty="0">
                <a:latin typeface="Times New Roman" panose="02020603050405020304" pitchFamily="18" charset="0"/>
                <a:cs typeface="Times New Roman" panose="02020603050405020304" pitchFamily="18" charset="0"/>
              </a:rPr>
              <a:t>     &lt;li&gt;&lt;button type="submit"&gt;Submit&lt;/button&gt;&lt;/li&gt;</a:t>
            </a:r>
          </a:p>
          <a:p>
            <a:pPr marL="0" indent="0" algn="just">
              <a:buNone/>
            </a:pPr>
            <a:r>
              <a:rPr lang="en-IN" sz="1800" dirty="0">
                <a:latin typeface="Times New Roman" panose="02020603050405020304" pitchFamily="18" charset="0"/>
                <a:cs typeface="Times New Roman" panose="02020603050405020304" pitchFamily="18" charset="0"/>
              </a:rPr>
              <a:t>  &lt;/</a:t>
            </a:r>
            <a:r>
              <a:rPr lang="en-IN" sz="1800" dirty="0" err="1">
                <a:latin typeface="Times New Roman" panose="02020603050405020304" pitchFamily="18" charset="0"/>
                <a:cs typeface="Times New Roman" panose="02020603050405020304" pitchFamily="18" charset="0"/>
              </a:rPr>
              <a:t>ul</a:t>
            </a:r>
            <a:r>
              <a:rPr lang="en-IN" sz="1800" dirty="0">
                <a:latin typeface="Times New Roman" panose="02020603050405020304" pitchFamily="18" charset="0"/>
                <a:cs typeface="Times New Roman" panose="02020603050405020304" pitchFamily="18" charset="0"/>
              </a:rPr>
              <a:t>&gt;</a:t>
            </a:r>
          </a:p>
          <a:p>
            <a:pPr marL="0" indent="0" algn="just">
              <a:buNone/>
            </a:pPr>
            <a:r>
              <a:rPr lang="en-IN" sz="1800" dirty="0">
                <a:latin typeface="Times New Roman" panose="02020603050405020304" pitchFamily="18" charset="0"/>
                <a:cs typeface="Times New Roman" panose="02020603050405020304" pitchFamily="18" charset="0"/>
              </a:rPr>
              <a:t>&lt;/form&gt;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531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4B2DA-CEDF-7865-5D86-A569B69AFA03}"/>
              </a:ext>
            </a:extLst>
          </p:cNvPr>
          <p:cNvSpPr>
            <a:spLocks noGrp="1"/>
          </p:cNvSpPr>
          <p:nvPr>
            <p:ph idx="1"/>
          </p:nvPr>
        </p:nvSpPr>
        <p:spPr>
          <a:xfrm>
            <a:off x="423746" y="334537"/>
            <a:ext cx="10930054" cy="5842426"/>
          </a:xfrm>
        </p:spPr>
        <p:txBody>
          <a:bodyPr/>
          <a:lstStyle/>
          <a:p>
            <a:pPr marL="0" indent="0">
              <a:buNone/>
            </a:pPr>
            <a:r>
              <a:rPr lang="en-US" b="0" i="0" dirty="0">
                <a:solidFill>
                  <a:srgbClr val="333333"/>
                </a:solidFill>
                <a:effectLst/>
                <a:latin typeface="Times New Roman" panose="02020603050405020304" pitchFamily="18" charset="0"/>
                <a:cs typeface="Times New Roman" panose="02020603050405020304" pitchFamily="18" charset="0"/>
              </a:rPr>
              <a:t>Let's identify the flex containers in our CSS. Additionally, we want to vertically </a:t>
            </a:r>
            <a:r>
              <a:rPr lang="en-US" b="0" i="0" dirty="0" err="1">
                <a:solidFill>
                  <a:srgbClr val="333333"/>
                </a:solidFill>
                <a:effectLst/>
                <a:latin typeface="Times New Roman" panose="02020603050405020304" pitchFamily="18" charset="0"/>
                <a:cs typeface="Times New Roman" panose="02020603050405020304" pitchFamily="18" charset="0"/>
              </a:rPr>
              <a:t>centre</a:t>
            </a:r>
            <a:r>
              <a:rPr lang="en-US" b="0" i="0" dirty="0">
                <a:solidFill>
                  <a:srgbClr val="333333"/>
                </a:solidFill>
                <a:effectLst/>
                <a:latin typeface="Times New Roman" panose="02020603050405020304" pitchFamily="18" charset="0"/>
                <a:cs typeface="Times New Roman" panose="02020603050405020304" pitchFamily="18" charset="0"/>
              </a:rPr>
              <a:t> the flex items across the cross-axis. It's pretty easy to specify that, we just need to set up a simple CSS rule:</a:t>
            </a:r>
          </a:p>
          <a:p>
            <a:pPr marL="0" indent="0">
              <a:buNone/>
            </a:pPr>
            <a:endParaRPr lang="en-US" dirty="0">
              <a:solidFill>
                <a:srgbClr val="333333"/>
              </a:solidFill>
              <a:latin typeface="Times New Roman" panose="02020603050405020304" pitchFamily="18" charset="0"/>
              <a:cs typeface="Times New Roman" panose="02020603050405020304" pitchFamily="18" charset="0"/>
            </a:endParaRPr>
          </a:p>
          <a:p>
            <a:pPr marL="0" indent="0">
              <a:buNone/>
            </a:pP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buNone/>
            </a:pPr>
            <a:r>
              <a:rPr lang="en-IN" dirty="0">
                <a:highlight>
                  <a:srgbClr val="FFFF00"/>
                </a:highlight>
                <a:latin typeface="Times New Roman" panose="02020603050405020304" pitchFamily="18" charset="0"/>
                <a:cs typeface="Times New Roman" panose="02020603050405020304" pitchFamily="18" charset="0"/>
              </a:rPr>
              <a:t>.flex li {</a:t>
            </a:r>
          </a:p>
          <a:p>
            <a:pPr marL="0" indent="0">
              <a:buNone/>
            </a:pPr>
            <a:r>
              <a:rPr lang="en-IN" dirty="0">
                <a:highlight>
                  <a:srgbClr val="FFFF00"/>
                </a:highlight>
                <a:latin typeface="Times New Roman" panose="02020603050405020304" pitchFamily="18" charset="0"/>
                <a:cs typeface="Times New Roman" panose="02020603050405020304" pitchFamily="18" charset="0"/>
              </a:rPr>
              <a:t>  display: flex;</a:t>
            </a:r>
          </a:p>
          <a:p>
            <a:pPr marL="0" indent="0">
              <a:buNone/>
            </a:pPr>
            <a:r>
              <a:rPr lang="en-IN" dirty="0">
                <a:highlight>
                  <a:srgbClr val="FFFF00"/>
                </a:highlight>
                <a:latin typeface="Times New Roman" panose="02020603050405020304" pitchFamily="18" charset="0"/>
                <a:cs typeface="Times New Roman" panose="02020603050405020304" pitchFamily="18" charset="0"/>
              </a:rPr>
              <a:t>  flex-wrap: wrap;</a:t>
            </a:r>
          </a:p>
          <a:p>
            <a:pPr marL="0" indent="0">
              <a:buNone/>
            </a:pPr>
            <a:r>
              <a:rPr lang="en-IN" dirty="0">
                <a:highlight>
                  <a:srgbClr val="FFFF00"/>
                </a:highlight>
                <a:latin typeface="Times New Roman" panose="02020603050405020304" pitchFamily="18" charset="0"/>
                <a:cs typeface="Times New Roman" panose="02020603050405020304" pitchFamily="18" charset="0"/>
              </a:rPr>
              <a:t>align-items: </a:t>
            </a:r>
            <a:r>
              <a:rPr lang="en-IN" dirty="0" err="1">
                <a:highlight>
                  <a:srgbClr val="FFFF00"/>
                </a:highlight>
                <a:latin typeface="Times New Roman" panose="02020603050405020304" pitchFamily="18" charset="0"/>
                <a:cs typeface="Times New Roman" panose="02020603050405020304" pitchFamily="18" charset="0"/>
              </a:rPr>
              <a:t>center</a:t>
            </a:r>
            <a:r>
              <a:rPr lang="en-IN" dirty="0">
                <a:highlight>
                  <a:srgbClr val="FFFF00"/>
                </a:highlight>
                <a:latin typeface="Times New Roman" panose="02020603050405020304" pitchFamily="18" charset="0"/>
                <a:cs typeface="Times New Roman" panose="02020603050405020304" pitchFamily="18" charset="0"/>
              </a:rPr>
              <a:t>;</a:t>
            </a:r>
          </a:p>
          <a:p>
            <a:pPr marL="0" indent="0">
              <a:buNone/>
            </a:pPr>
            <a:r>
              <a:rPr lang="en-IN" dirty="0">
                <a:highlight>
                  <a:srgbClr val="FFFF00"/>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2644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01007-F644-E39B-1EAC-ACD0B48D60C0}"/>
              </a:ext>
            </a:extLst>
          </p:cNvPr>
          <p:cNvSpPr>
            <a:spLocks noGrp="1"/>
          </p:cNvSpPr>
          <p:nvPr>
            <p:ph idx="1"/>
          </p:nvPr>
        </p:nvSpPr>
        <p:spPr>
          <a:xfrm>
            <a:off x="838200" y="256478"/>
            <a:ext cx="10515600" cy="5920485"/>
          </a:xfrm>
        </p:spPr>
        <p:txBody>
          <a:bodyPr>
            <a:normAutofit/>
          </a:bodyPr>
          <a:lstStyle/>
          <a:p>
            <a:pPr marL="0" indent="0" algn="l" fontAlgn="base">
              <a:buNone/>
            </a:pPr>
            <a:r>
              <a:rPr lang="en-US" sz="2400" b="0" i="0" dirty="0">
                <a:solidFill>
                  <a:srgbClr val="333333"/>
                </a:solidFill>
                <a:effectLst/>
                <a:latin typeface="Times New Roman" panose="02020603050405020304" pitchFamily="18" charset="0"/>
                <a:cs typeface="Times New Roman" panose="02020603050405020304" pitchFamily="18" charset="0"/>
              </a:rPr>
              <a:t>The next step is to specify the widths for the flex items. The main requirements:</a:t>
            </a:r>
          </a:p>
          <a:p>
            <a:pPr algn="l" fontAlgn="base">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Labels should be at least 100px and at most 200px</a:t>
            </a:r>
          </a:p>
          <a:p>
            <a:pPr algn="l" fontAlgn="base">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Form elements that come after the labels should be at least 200px</a:t>
            </a:r>
          </a:p>
          <a:p>
            <a:pPr marL="0" indent="0" algn="l" fontAlgn="base">
              <a:buNone/>
            </a:pPr>
            <a:r>
              <a:rPr lang="en-US" sz="2400" b="0" i="0" dirty="0">
                <a:solidFill>
                  <a:srgbClr val="333333"/>
                </a:solidFill>
                <a:effectLst/>
                <a:latin typeface="Times New Roman" panose="02020603050405020304" pitchFamily="18" charset="0"/>
                <a:cs typeface="Times New Roman" panose="02020603050405020304" pitchFamily="18" charset="0"/>
              </a:rPr>
              <a:t>What does this give us? Each label and its associated form element will be displayed on a single horizontal row when the width of the form totals at least 300px (remember, we're using right-aligned labels here).</a:t>
            </a:r>
          </a:p>
          <a:p>
            <a:pPr marL="0" indent="0">
              <a:buNone/>
            </a:pPr>
            <a:r>
              <a:rPr lang="en-IN" dirty="0"/>
              <a:t>.</a:t>
            </a:r>
            <a:r>
              <a:rPr lang="en-IN" sz="2000" dirty="0">
                <a:highlight>
                  <a:srgbClr val="FFFF00"/>
                </a:highlight>
              </a:rPr>
              <a:t>flex &gt; li &gt; label {</a:t>
            </a:r>
          </a:p>
          <a:p>
            <a:pPr marL="0" indent="0">
              <a:buNone/>
            </a:pPr>
            <a:r>
              <a:rPr lang="en-IN" sz="2000" dirty="0">
                <a:highlight>
                  <a:srgbClr val="FFFF00"/>
                </a:highlight>
              </a:rPr>
              <a:t>  flex: 1 0 100px;</a:t>
            </a:r>
          </a:p>
          <a:p>
            <a:pPr marL="0" indent="0">
              <a:buNone/>
            </a:pPr>
            <a:r>
              <a:rPr lang="en-IN" sz="2000" dirty="0">
                <a:highlight>
                  <a:srgbClr val="FFFF00"/>
                </a:highlight>
              </a:rPr>
              <a:t>  max-width: 200px;</a:t>
            </a:r>
          </a:p>
          <a:p>
            <a:pPr marL="0" indent="0">
              <a:buNone/>
            </a:pPr>
            <a:r>
              <a:rPr lang="en-IN" sz="2000" dirty="0">
                <a:highlight>
                  <a:srgbClr val="FFFF00"/>
                </a:highlight>
              </a:rPr>
              <a:t>}</a:t>
            </a:r>
          </a:p>
          <a:p>
            <a:pPr marL="0" indent="0">
              <a:buNone/>
            </a:pPr>
            <a:r>
              <a:rPr lang="en-IN" sz="2000" dirty="0">
                <a:highlight>
                  <a:srgbClr val="FFFF00"/>
                </a:highlight>
              </a:rPr>
              <a:t>.flex &gt; li &gt; label + * {</a:t>
            </a:r>
          </a:p>
          <a:p>
            <a:pPr marL="0" indent="0">
              <a:buNone/>
            </a:pPr>
            <a:r>
              <a:rPr lang="en-IN" sz="2000" dirty="0">
                <a:highlight>
                  <a:srgbClr val="FFFF00"/>
                </a:highlight>
              </a:rPr>
              <a:t>  flex: 1 0 200px;</a:t>
            </a:r>
          </a:p>
          <a:p>
            <a:pPr marL="0" indent="0">
              <a:buNone/>
            </a:pPr>
            <a:r>
              <a:rPr lang="en-IN" sz="2000" dirty="0">
                <a:highlight>
                  <a:srgbClr val="FFFF00"/>
                </a:highlight>
              </a:rPr>
              <a:t>}</a:t>
            </a:r>
            <a:endParaRPr lang="en-IN" dirty="0">
              <a:highlight>
                <a:srgbClr val="FFFF00"/>
              </a:highlight>
            </a:endParaRPr>
          </a:p>
        </p:txBody>
      </p:sp>
      <p:sp>
        <p:nvSpPr>
          <p:cNvPr id="4" name="TextBox 3">
            <a:extLst>
              <a:ext uri="{FF2B5EF4-FFF2-40B4-BE49-F238E27FC236}">
                <a16:creationId xmlns:a16="http://schemas.microsoft.com/office/drawing/2014/main" id="{2A334684-006C-D1BB-69E7-A0C6CACB92AC}"/>
              </a:ext>
            </a:extLst>
          </p:cNvPr>
          <p:cNvSpPr txBox="1"/>
          <p:nvPr/>
        </p:nvSpPr>
        <p:spPr>
          <a:xfrm>
            <a:off x="5399979" y="2967335"/>
            <a:ext cx="6094140" cy="923330"/>
          </a:xfrm>
          <a:prstGeom prst="rect">
            <a:avLst/>
          </a:prstGeom>
          <a:noFill/>
        </p:spPr>
        <p:txBody>
          <a:bodyPr wrap="square">
            <a:spAutoFit/>
          </a:bodyPr>
          <a:lstStyle/>
          <a:p>
            <a:r>
              <a:rPr lang="en-US" b="0" i="0" dirty="0">
                <a:solidFill>
                  <a:srgbClr val="0D0D0D"/>
                </a:solidFill>
                <a:effectLst/>
                <a:latin typeface="Söhne"/>
              </a:rPr>
              <a:t>In CSS, the greater than symbol (&gt;) is used as a child combinator selector. It is used to select an element that is a direct child of another element.</a:t>
            </a:r>
            <a:endParaRPr lang="en-IN" dirty="0"/>
          </a:p>
        </p:txBody>
      </p:sp>
      <p:sp>
        <p:nvSpPr>
          <p:cNvPr id="5" name="Rectangle 1">
            <a:extLst>
              <a:ext uri="{FF2B5EF4-FFF2-40B4-BE49-F238E27FC236}">
                <a16:creationId xmlns:a16="http://schemas.microsoft.com/office/drawing/2014/main" id="{119D9E24-5AA8-33C3-A40E-C5CC6106DB2A}"/>
              </a:ext>
            </a:extLst>
          </p:cNvPr>
          <p:cNvSpPr>
            <a:spLocks noChangeArrowheads="1"/>
          </p:cNvSpPr>
          <p:nvPr/>
        </p:nvSpPr>
        <p:spPr bwMode="auto">
          <a:xfrm>
            <a:off x="5399979" y="4297529"/>
            <a:ext cx="6556917" cy="8622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The </a:t>
            </a:r>
            <a:r>
              <a:rPr kumimoji="0" lang="en-US" altLang="en-US" b="1" i="0" u="none" strike="noStrike" cap="none" normalizeH="0" baseline="0" dirty="0">
                <a:ln>
                  <a:noFill/>
                </a:ln>
                <a:solidFill>
                  <a:srgbClr val="0D0D0D"/>
                </a:solidFill>
                <a:effectLst/>
                <a:latin typeface="Söhne Mono"/>
              </a:rPr>
              <a:t>+</a:t>
            </a:r>
            <a:r>
              <a:rPr kumimoji="0" lang="en-US" altLang="en-US" sz="1200" b="0" i="0" u="none" strike="noStrike" cap="none" normalizeH="0" baseline="0" dirty="0">
                <a:ln>
                  <a:noFill/>
                </a:ln>
                <a:solidFill>
                  <a:srgbClr val="0D0D0D"/>
                </a:solidFill>
                <a:effectLst/>
                <a:latin typeface="Söhne"/>
              </a:rPr>
              <a:t> symbol is used as an adjacent sibling combinator. It selects an element that is immediately preceded by a sibling element. For example:</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6D143F9-E584-0B15-291F-96CB8623B049}"/>
              </a:ext>
            </a:extLst>
          </p:cNvPr>
          <p:cNvSpPr>
            <a:spLocks noChangeArrowheads="1"/>
          </p:cNvSpPr>
          <p:nvPr/>
        </p:nvSpPr>
        <p:spPr bwMode="auto">
          <a:xfrm>
            <a:off x="5876693" y="5159818"/>
            <a:ext cx="4716966"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The </a:t>
            </a:r>
            <a:r>
              <a:rPr kumimoji="0" lang="en-US" altLang="en-US" b="1" i="0" u="none" strike="noStrike" cap="none" normalizeH="0" baseline="0" dirty="0">
                <a:ln>
                  <a:noFill/>
                </a:ln>
                <a:solidFill>
                  <a:srgbClr val="0D0D0D"/>
                </a:solidFill>
                <a:effectLst/>
                <a:latin typeface="Söhne Mono"/>
              </a:rPr>
              <a:t>*</a:t>
            </a:r>
            <a:r>
              <a:rPr kumimoji="0" lang="en-US" altLang="en-US" sz="1200" b="0" i="0" u="none" strike="noStrike" cap="none" normalizeH="0" baseline="0" dirty="0">
                <a:ln>
                  <a:noFill/>
                </a:ln>
                <a:solidFill>
                  <a:srgbClr val="0D0D0D"/>
                </a:solidFill>
                <a:effectLst/>
                <a:latin typeface="Söhne"/>
              </a:rPr>
              <a:t> symbol, on its own, is a wildcard selector. It selects all elements</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0114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DFFD-4EEF-C509-80A5-D89ABC7C23A8}"/>
              </a:ext>
            </a:extLst>
          </p:cNvPr>
          <p:cNvSpPr>
            <a:spLocks noGrp="1"/>
          </p:cNvSpPr>
          <p:nvPr>
            <p:ph type="title"/>
          </p:nvPr>
        </p:nvSpPr>
        <p:spPr/>
        <p:txBody>
          <a:bodyPr>
            <a:normAutofit/>
          </a:bodyPr>
          <a:lstStyle/>
          <a:p>
            <a:r>
              <a:rPr lang="en-US" sz="3200" b="0" i="0" dirty="0">
                <a:solidFill>
                  <a:srgbClr val="333333"/>
                </a:solidFill>
                <a:effectLst/>
                <a:latin typeface="Times New Roman" panose="02020603050405020304" pitchFamily="18" charset="0"/>
                <a:cs typeface="Times New Roman" panose="02020603050405020304" pitchFamily="18" charset="0"/>
              </a:rPr>
              <a:t>Lastly, for the submit button, which is also a flex item, we define a few basic styles: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0A3B5A-F3CF-4EE3-6085-14BEAD3BED40}"/>
              </a:ext>
            </a:extLst>
          </p:cNvPr>
          <p:cNvSpPr>
            <a:spLocks noGrp="1"/>
          </p:cNvSpPr>
          <p:nvPr>
            <p:ph idx="1"/>
          </p:nvPr>
        </p:nvSpPr>
        <p:spPr/>
        <p:txBody>
          <a:bodyPr/>
          <a:lstStyle/>
          <a:p>
            <a:pPr marL="0" indent="0">
              <a:buNone/>
            </a:pPr>
            <a:r>
              <a:rPr lang="it-IT" dirty="0">
                <a:highlight>
                  <a:srgbClr val="FFFF00"/>
                </a:highlight>
              </a:rPr>
              <a:t>.flex li button {</a:t>
            </a:r>
          </a:p>
          <a:p>
            <a:pPr marL="0" indent="0">
              <a:buNone/>
            </a:pPr>
            <a:r>
              <a:rPr lang="it-IT" dirty="0">
                <a:highlight>
                  <a:srgbClr val="FFFF00"/>
                </a:highlight>
              </a:rPr>
              <a:t>  margin: auto;</a:t>
            </a:r>
          </a:p>
          <a:p>
            <a:pPr marL="0" indent="0">
              <a:buNone/>
            </a:pPr>
            <a:r>
              <a:rPr lang="it-IT" dirty="0">
                <a:highlight>
                  <a:srgbClr val="FFFF00"/>
                </a:highlight>
              </a:rPr>
              <a:t>  padding: 22px 46px;</a:t>
            </a:r>
          </a:p>
          <a:p>
            <a:pPr marL="0" indent="0">
              <a:buNone/>
            </a:pPr>
            <a:r>
              <a:rPr lang="it-IT"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1712334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descr="User">
            <a:extLst>
              <a:ext uri="{FF2B5EF4-FFF2-40B4-BE49-F238E27FC236}">
                <a16:creationId xmlns:a16="http://schemas.microsoft.com/office/drawing/2014/main" id="{D39D0B94-1F75-D5E6-5093-4D1807349BBB}"/>
              </a:ext>
            </a:extLst>
          </p:cNvPr>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algn="just"/>
            <a:r>
              <a:rPr lang="en-US" sz="2800" dirty="0">
                <a:latin typeface="Times New Roman" panose="02020603050405020304" pitchFamily="18" charset="0"/>
                <a:cs typeface="Times New Roman" panose="02020603050405020304" pitchFamily="18" charset="0"/>
              </a:rPr>
              <a:t>Here's an example of HTML code implementing device-agnostic design principles using basic responsive techniques like fluid layouts and media queries:</a:t>
            </a:r>
          </a:p>
        </p:txBody>
      </p:sp>
      <p:sp>
        <p:nvSpPr>
          <p:cNvPr id="10" name="TextBox 9">
            <a:extLst>
              <a:ext uri="{FF2B5EF4-FFF2-40B4-BE49-F238E27FC236}">
                <a16:creationId xmlns:a16="http://schemas.microsoft.com/office/drawing/2014/main" id="{53D92451-0BE4-9AE6-BE60-7A2510D8D328}"/>
              </a:ext>
            </a:extLst>
          </p:cNvPr>
          <p:cNvSpPr txBox="1"/>
          <p:nvPr/>
        </p:nvSpPr>
        <p:spPr>
          <a:xfrm>
            <a:off x="438912" y="1791218"/>
            <a:ext cx="10741152" cy="4832092"/>
          </a:xfrm>
          <a:prstGeom prst="rect">
            <a:avLst/>
          </a:prstGeom>
          <a:noFill/>
        </p:spPr>
        <p:txBody>
          <a:bodyPr wrap="square">
            <a:spAutoFit/>
          </a:bodyPr>
          <a:lstStyle/>
          <a:p>
            <a:r>
              <a:rPr lang="en-IN" sz="1100" dirty="0"/>
              <a:t>&lt;!DOCTYPE html&gt;</a:t>
            </a:r>
          </a:p>
          <a:p>
            <a:r>
              <a:rPr lang="en-IN" sz="1100" dirty="0"/>
              <a:t>&lt;html lang="</a:t>
            </a:r>
            <a:r>
              <a:rPr lang="en-IN" sz="1100" dirty="0" err="1"/>
              <a:t>en</a:t>
            </a:r>
            <a:r>
              <a:rPr lang="en-IN" sz="1100" dirty="0"/>
              <a:t>"&gt;</a:t>
            </a:r>
          </a:p>
          <a:p>
            <a:r>
              <a:rPr lang="en-IN" sz="1100" dirty="0"/>
              <a:t>&lt;head&gt;</a:t>
            </a:r>
          </a:p>
          <a:p>
            <a:r>
              <a:rPr lang="en-IN" sz="1100" dirty="0"/>
              <a:t>&lt;meta charset="UTF-8"&gt;</a:t>
            </a:r>
          </a:p>
          <a:p>
            <a:r>
              <a:rPr lang="en-IN" sz="1100" dirty="0"/>
              <a:t>&lt;meta name="viewport" content="width=device-width, initial-scale=1.0"&gt;</a:t>
            </a:r>
          </a:p>
          <a:p>
            <a:r>
              <a:rPr lang="en-IN" sz="1100" dirty="0"/>
              <a:t>&lt;title&gt;Device-Agnostic Design&lt;/title&gt;</a:t>
            </a:r>
          </a:p>
          <a:p>
            <a:r>
              <a:rPr lang="en-IN" sz="1100" dirty="0"/>
              <a:t>&lt;style&gt;</a:t>
            </a:r>
          </a:p>
          <a:p>
            <a:r>
              <a:rPr lang="en-IN" sz="1100" dirty="0"/>
              <a:t>  /* Base styles */</a:t>
            </a:r>
          </a:p>
          <a:p>
            <a:r>
              <a:rPr lang="en-IN" sz="1100" dirty="0"/>
              <a:t>  body {</a:t>
            </a:r>
          </a:p>
          <a:p>
            <a:r>
              <a:rPr lang="en-IN" sz="1100" dirty="0"/>
              <a:t>    font-family: Arial, sans-serif;</a:t>
            </a:r>
          </a:p>
          <a:p>
            <a:r>
              <a:rPr lang="en-IN" sz="1100" dirty="0"/>
              <a:t>    margin: 0;</a:t>
            </a:r>
          </a:p>
          <a:p>
            <a:r>
              <a:rPr lang="en-IN" sz="1100" dirty="0"/>
              <a:t>    padding: 0;</a:t>
            </a:r>
          </a:p>
          <a:p>
            <a:r>
              <a:rPr lang="en-IN" sz="1100" dirty="0"/>
              <a:t>  }</a:t>
            </a:r>
          </a:p>
          <a:p>
            <a:r>
              <a:rPr lang="en-IN" sz="1100" dirty="0"/>
              <a:t>    .container {</a:t>
            </a:r>
          </a:p>
          <a:p>
            <a:r>
              <a:rPr lang="en-IN" sz="1100" dirty="0"/>
              <a:t>    width: 90%; /* Set a fluid width */</a:t>
            </a:r>
          </a:p>
          <a:p>
            <a:r>
              <a:rPr lang="en-IN" sz="1100" dirty="0"/>
              <a:t>    max-width: 1200px; /* Set a maximum width */</a:t>
            </a:r>
          </a:p>
          <a:p>
            <a:r>
              <a:rPr lang="en-IN" sz="1100" dirty="0"/>
              <a:t>    margin: 0 auto; /* </a:t>
            </a:r>
            <a:r>
              <a:rPr lang="en-IN" sz="1100" dirty="0" err="1"/>
              <a:t>Center</a:t>
            </a:r>
            <a:r>
              <a:rPr lang="en-IN" sz="1100" dirty="0"/>
              <a:t> the container */</a:t>
            </a:r>
          </a:p>
          <a:p>
            <a:r>
              <a:rPr lang="en-IN" sz="1100" dirty="0"/>
              <a:t>    padding: 20px;</a:t>
            </a:r>
          </a:p>
          <a:p>
            <a:r>
              <a:rPr lang="en-IN" sz="1100" dirty="0"/>
              <a:t>  }</a:t>
            </a:r>
          </a:p>
          <a:p>
            <a:r>
              <a:rPr lang="en-IN" sz="1100" dirty="0"/>
              <a:t>  </a:t>
            </a:r>
          </a:p>
          <a:p>
            <a:r>
              <a:rPr lang="en-IN" sz="1100" dirty="0"/>
              <a:t>  /* Responsive styles */</a:t>
            </a:r>
          </a:p>
          <a:p>
            <a:r>
              <a:rPr lang="en-IN" sz="1100" dirty="0"/>
              <a:t>  @media screen and (max-width: 768px) {</a:t>
            </a:r>
          </a:p>
          <a:p>
            <a:r>
              <a:rPr lang="en-IN" sz="1100" dirty="0"/>
              <a:t>    .container {</a:t>
            </a:r>
          </a:p>
          <a:p>
            <a:r>
              <a:rPr lang="en-IN" sz="1100" dirty="0"/>
              <a:t>      width: 100%; /* Adjust width for smaller screens */</a:t>
            </a:r>
          </a:p>
          <a:p>
            <a:r>
              <a:rPr lang="en-IN" sz="1100" dirty="0"/>
              <a:t>    }</a:t>
            </a:r>
          </a:p>
          <a:p>
            <a:r>
              <a:rPr lang="en-IN" sz="1100" dirty="0"/>
              <a:t>  }</a:t>
            </a:r>
          </a:p>
          <a:p>
            <a:r>
              <a:rPr lang="en-IN" sz="1100" dirty="0"/>
              <a:t>&lt;/style&gt;</a:t>
            </a:r>
          </a:p>
          <a:p>
            <a:r>
              <a:rPr lang="en-IN" sz="1100" dirty="0"/>
              <a:t>&lt;/head&gt;</a:t>
            </a:r>
            <a:endParaRPr lang="en-IN" dirty="0"/>
          </a:p>
        </p:txBody>
      </p:sp>
      <p:sp>
        <p:nvSpPr>
          <p:cNvPr id="12" name="TextBox 11">
            <a:extLst>
              <a:ext uri="{FF2B5EF4-FFF2-40B4-BE49-F238E27FC236}">
                <a16:creationId xmlns:a16="http://schemas.microsoft.com/office/drawing/2014/main" id="{973AE852-345E-3AE8-6065-ACBBBD986586}"/>
              </a:ext>
            </a:extLst>
          </p:cNvPr>
          <p:cNvSpPr txBox="1"/>
          <p:nvPr/>
        </p:nvSpPr>
        <p:spPr>
          <a:xfrm>
            <a:off x="5257800" y="2086231"/>
            <a:ext cx="6096000" cy="2862322"/>
          </a:xfrm>
          <a:prstGeom prst="rect">
            <a:avLst/>
          </a:prstGeom>
          <a:noFill/>
        </p:spPr>
        <p:txBody>
          <a:bodyPr wrap="square">
            <a:spAutoFit/>
          </a:bodyPr>
          <a:lstStyle/>
          <a:p>
            <a:r>
              <a:rPr lang="en-US" dirty="0"/>
              <a:t>&lt;body&gt;</a:t>
            </a:r>
          </a:p>
          <a:p>
            <a:r>
              <a:rPr lang="en-US" dirty="0"/>
              <a:t>&lt;div class="container"&gt;</a:t>
            </a:r>
          </a:p>
          <a:p>
            <a:r>
              <a:rPr lang="en-US" dirty="0"/>
              <a:t>  &lt;h1&gt;Welcome to Device-Agnostic Design&lt;/h1&gt;</a:t>
            </a:r>
          </a:p>
          <a:p>
            <a:r>
              <a:rPr lang="en-US" dirty="0"/>
              <a:t>  &lt;p&gt;This is an example of HTML code demonstrating device-agnostic design principles.&lt;/p&gt;</a:t>
            </a:r>
          </a:p>
          <a:p>
            <a:r>
              <a:rPr lang="en-US" dirty="0"/>
              <a:t>  &lt;p&gt;The content within this container will adapt its width based on the screen size of the device.&lt;/p&gt;</a:t>
            </a:r>
          </a:p>
          <a:p>
            <a:r>
              <a:rPr lang="en-US" dirty="0"/>
              <a:t>&lt;/div&gt;</a:t>
            </a:r>
          </a:p>
          <a:p>
            <a:r>
              <a:rPr lang="en-US" dirty="0"/>
              <a:t>&lt;/body&gt;</a:t>
            </a:r>
          </a:p>
          <a:p>
            <a:r>
              <a:rPr lang="en-US" dirty="0"/>
              <a:t>&lt;/html&gt;</a:t>
            </a:r>
          </a:p>
        </p:txBody>
      </p:sp>
      <p:sp>
        <p:nvSpPr>
          <p:cNvPr id="13" name="Rectangle 5">
            <a:extLst>
              <a:ext uri="{FF2B5EF4-FFF2-40B4-BE49-F238E27FC236}">
                <a16:creationId xmlns:a16="http://schemas.microsoft.com/office/drawing/2014/main" id="{31910A12-106A-6B2B-74DB-2C0282043063}"/>
              </a:ext>
            </a:extLst>
          </p:cNvPr>
          <p:cNvSpPr>
            <a:spLocks noChangeArrowheads="1"/>
          </p:cNvSpPr>
          <p:nvPr/>
        </p:nvSpPr>
        <p:spPr bwMode="auto">
          <a:xfrm>
            <a:off x="4133089" y="5128040"/>
            <a:ext cx="7961376" cy="17163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In this code:</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rgbClr val="0D0D0D"/>
                </a:solidFill>
                <a:effectLst/>
                <a:latin typeface="Söhne"/>
              </a:rPr>
              <a:t>The </a:t>
            </a:r>
            <a:r>
              <a:rPr kumimoji="0" lang="en-US" altLang="en-US" sz="1400" b="1" i="0" u="none" strike="noStrike" cap="none" normalizeH="0" baseline="0" dirty="0">
                <a:ln>
                  <a:noFill/>
                </a:ln>
                <a:solidFill>
                  <a:srgbClr val="0D0D0D"/>
                </a:solidFill>
                <a:effectLst/>
                <a:latin typeface="Söhne Mono"/>
              </a:rPr>
              <a:t>viewport</a:t>
            </a:r>
            <a:r>
              <a:rPr kumimoji="0" lang="en-US" altLang="en-US" sz="1050" b="0" i="0" u="none" strike="noStrike" cap="none" normalizeH="0" baseline="0" dirty="0">
                <a:ln>
                  <a:noFill/>
                </a:ln>
                <a:solidFill>
                  <a:srgbClr val="0D0D0D"/>
                </a:solidFill>
                <a:effectLst/>
                <a:latin typeface="Söhne"/>
              </a:rPr>
              <a:t> meta tag ensures proper scaling on different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rgbClr val="0D0D0D"/>
                </a:solidFill>
                <a:effectLst/>
                <a:latin typeface="Söhne"/>
              </a:rPr>
              <a:t>The </a:t>
            </a:r>
            <a:r>
              <a:rPr kumimoji="0" lang="en-US" altLang="en-US" sz="1400" b="1" i="0" u="none" strike="noStrike" cap="none" normalizeH="0" baseline="0" dirty="0">
                <a:ln>
                  <a:noFill/>
                </a:ln>
                <a:solidFill>
                  <a:srgbClr val="0D0D0D"/>
                </a:solidFill>
                <a:effectLst/>
                <a:latin typeface="Söhne Mono"/>
              </a:rPr>
              <a:t>.container</a:t>
            </a:r>
            <a:r>
              <a:rPr kumimoji="0" lang="en-US" altLang="en-US" sz="1050" b="0" i="0" u="none" strike="noStrike" cap="none" normalizeH="0" baseline="0" dirty="0">
                <a:ln>
                  <a:noFill/>
                </a:ln>
                <a:solidFill>
                  <a:srgbClr val="0D0D0D"/>
                </a:solidFill>
                <a:effectLst/>
                <a:latin typeface="Söhne"/>
              </a:rPr>
              <a:t> class sets a fluid width with a maximum width of 1200 pixels and centers it on the page.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rgbClr val="0D0D0D"/>
                </a:solidFill>
                <a:effectLst/>
                <a:latin typeface="Söhne"/>
              </a:rPr>
              <a:t>The </a:t>
            </a:r>
            <a:r>
              <a:rPr kumimoji="0" lang="en-US" altLang="en-US" sz="1400" b="1" i="0" u="none" strike="noStrike" cap="none" normalizeH="0" baseline="0" dirty="0">
                <a:ln>
                  <a:noFill/>
                </a:ln>
                <a:solidFill>
                  <a:srgbClr val="0D0D0D"/>
                </a:solidFill>
                <a:effectLst/>
                <a:latin typeface="Söhne Mono"/>
              </a:rPr>
              <a:t>@media</a:t>
            </a:r>
            <a:r>
              <a:rPr kumimoji="0" lang="en-US" altLang="en-US" sz="1050" b="0" i="0" u="none" strike="noStrike" cap="none" normalizeH="0" baseline="0" dirty="0">
                <a:ln>
                  <a:noFill/>
                </a:ln>
                <a:solidFill>
                  <a:srgbClr val="0D0D0D"/>
                </a:solidFill>
                <a:effectLst/>
                <a:latin typeface="Söhne"/>
              </a:rPr>
              <a:t> rule defines styles that apply when the screen width is 768 pixels or less, adjusting the container width to 100% to make it full-width on smaller screens.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D0D0D"/>
                </a:solidFill>
                <a:effectLst/>
                <a:latin typeface="Söhne"/>
              </a:rPr>
              <a:t>This example provides a basic structure for a device-agnostic design. You can further enhance it with additional CSS styles and media queries to make your website more responsive and adaptable across a wider range of devices.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5122" name="Picture 2" descr="User">
            <a:extLst>
              <a:ext uri="{FF2B5EF4-FFF2-40B4-BE49-F238E27FC236}">
                <a16:creationId xmlns:a16="http://schemas.microsoft.com/office/drawing/2014/main" id="{7A6D94B0-E32A-B973-9F37-4E6726E88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718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DD1B-FB60-87CF-4D85-A3FAA0518860}"/>
              </a:ext>
            </a:extLst>
          </p:cNvPr>
          <p:cNvSpPr>
            <a:spLocks noGrp="1"/>
          </p:cNvSpPr>
          <p:nvPr>
            <p:ph type="title"/>
          </p:nvPr>
        </p:nvSpPr>
        <p:spPr>
          <a:xfrm>
            <a:off x="289560" y="145669"/>
            <a:ext cx="11500104" cy="1325563"/>
          </a:xfrm>
        </p:spPr>
        <p:txBody>
          <a:bodyPr>
            <a:noAutofit/>
          </a:bodyPr>
          <a:lstStyle/>
          <a:p>
            <a:pPr algn="just"/>
            <a:r>
              <a:rPr lang="en-US" sz="2000" b="0" i="0" dirty="0">
                <a:solidFill>
                  <a:srgbClr val="0D0D0D"/>
                </a:solidFill>
                <a:effectLst/>
                <a:latin typeface="Times New Roman" panose="02020603050405020304" pitchFamily="18" charset="0"/>
                <a:cs typeface="Times New Roman" panose="02020603050405020304" pitchFamily="18" charset="0"/>
              </a:rPr>
              <a:t>Creating a device-agnostic design that prioritizes mobile devices often involves starting with a mobile-first approach. Below is an example of HTML code demonstrating a simple mobile-first design:</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DFB87A6-57DA-86BE-636F-DC497F01A401}"/>
              </a:ext>
            </a:extLst>
          </p:cNvPr>
          <p:cNvSpPr txBox="1"/>
          <p:nvPr/>
        </p:nvSpPr>
        <p:spPr>
          <a:xfrm>
            <a:off x="402336" y="1021181"/>
            <a:ext cx="10972800" cy="5678478"/>
          </a:xfrm>
          <a:prstGeom prst="rect">
            <a:avLst/>
          </a:prstGeom>
          <a:noFill/>
        </p:spPr>
        <p:txBody>
          <a:bodyPr wrap="square">
            <a:spAutoFit/>
          </a:bodyPr>
          <a:lstStyle/>
          <a:p>
            <a:r>
              <a:rPr lang="en-IN" sz="1100" dirty="0"/>
              <a:t>&lt;!DOCTYPE html&gt;</a:t>
            </a:r>
          </a:p>
          <a:p>
            <a:r>
              <a:rPr lang="en-IN" sz="1100" dirty="0"/>
              <a:t>&lt;html lang="</a:t>
            </a:r>
            <a:r>
              <a:rPr lang="en-IN" sz="1100" dirty="0" err="1"/>
              <a:t>en</a:t>
            </a:r>
            <a:r>
              <a:rPr lang="en-IN" sz="1100" dirty="0"/>
              <a:t>"&gt;</a:t>
            </a:r>
          </a:p>
          <a:p>
            <a:r>
              <a:rPr lang="en-IN" sz="1100" dirty="0"/>
              <a:t>&lt;head&gt;</a:t>
            </a:r>
          </a:p>
          <a:p>
            <a:r>
              <a:rPr lang="en-IN" sz="1100" dirty="0"/>
              <a:t>&lt;meta charset="UTF-8"&gt;</a:t>
            </a:r>
          </a:p>
          <a:p>
            <a:r>
              <a:rPr lang="en-IN" sz="1100" dirty="0"/>
              <a:t>&lt;meta name="viewport" content="width=device-width, initial-scale=1.0"&gt;</a:t>
            </a:r>
          </a:p>
          <a:p>
            <a:r>
              <a:rPr lang="en-IN" sz="1100" dirty="0"/>
              <a:t>&lt;title&gt;Device-Agnostic Design&lt;/title&gt;</a:t>
            </a:r>
          </a:p>
          <a:p>
            <a:r>
              <a:rPr lang="en-IN" sz="1100" dirty="0"/>
              <a:t>&lt;style&gt;</a:t>
            </a:r>
          </a:p>
          <a:p>
            <a:r>
              <a:rPr lang="en-IN" sz="1100" dirty="0"/>
              <a:t>  /* Base styles */</a:t>
            </a:r>
          </a:p>
          <a:p>
            <a:r>
              <a:rPr lang="en-IN" sz="1100" dirty="0"/>
              <a:t>  body {</a:t>
            </a:r>
          </a:p>
          <a:p>
            <a:r>
              <a:rPr lang="en-IN" sz="1100" dirty="0"/>
              <a:t>    font-family: Arial, sans-serif;</a:t>
            </a:r>
          </a:p>
          <a:p>
            <a:r>
              <a:rPr lang="en-IN" sz="1100" dirty="0"/>
              <a:t>    margin: 0;</a:t>
            </a:r>
          </a:p>
          <a:p>
            <a:r>
              <a:rPr lang="en-IN" sz="1100" dirty="0"/>
              <a:t>    padding: 0;</a:t>
            </a:r>
          </a:p>
          <a:p>
            <a:r>
              <a:rPr lang="en-IN" sz="1100" dirty="0"/>
              <a:t>    background-</a:t>
            </a:r>
            <a:r>
              <a:rPr lang="en-IN" sz="1100" dirty="0" err="1"/>
              <a:t>color</a:t>
            </a:r>
            <a:r>
              <a:rPr lang="en-IN" sz="1100" dirty="0"/>
              <a:t>: #f0f0f0;</a:t>
            </a:r>
          </a:p>
          <a:p>
            <a:r>
              <a:rPr lang="en-IN" sz="1100" dirty="0"/>
              <a:t>  }</a:t>
            </a:r>
          </a:p>
          <a:p>
            <a:r>
              <a:rPr lang="en-IN" sz="1100" dirty="0"/>
              <a:t>    .container {</a:t>
            </a:r>
          </a:p>
          <a:p>
            <a:r>
              <a:rPr lang="en-IN" sz="1100" dirty="0"/>
              <a:t>    padding: 20px;</a:t>
            </a:r>
          </a:p>
          <a:p>
            <a:r>
              <a:rPr lang="en-IN" sz="1100" dirty="0"/>
              <a:t>    background-</a:t>
            </a:r>
            <a:r>
              <a:rPr lang="en-IN" sz="1100" dirty="0" err="1"/>
              <a:t>color</a:t>
            </a:r>
            <a:r>
              <a:rPr lang="en-IN" sz="1100" dirty="0"/>
              <a:t>: #fff;</a:t>
            </a:r>
          </a:p>
          <a:p>
            <a:r>
              <a:rPr lang="en-IN" sz="1100" dirty="0"/>
              <a:t>    border-radius: 10px;</a:t>
            </a:r>
          </a:p>
          <a:p>
            <a:r>
              <a:rPr lang="en-IN" sz="1100" dirty="0"/>
              <a:t>    box-shadow: 0 0 10px </a:t>
            </a:r>
            <a:r>
              <a:rPr lang="en-IN" sz="1100" dirty="0" err="1"/>
              <a:t>rgba</a:t>
            </a:r>
            <a:r>
              <a:rPr lang="en-IN" sz="1100" dirty="0"/>
              <a:t>(0, 0, 0, 0.1);</a:t>
            </a:r>
          </a:p>
          <a:p>
            <a:r>
              <a:rPr lang="en-IN" sz="1100" dirty="0"/>
              <a:t>    margin: 20px auto;</a:t>
            </a:r>
          </a:p>
          <a:p>
            <a:r>
              <a:rPr lang="en-IN" sz="1100" dirty="0"/>
              <a:t>    max-width: 400px;</a:t>
            </a:r>
          </a:p>
          <a:p>
            <a:r>
              <a:rPr lang="en-IN" sz="1100" dirty="0"/>
              <a:t>  }</a:t>
            </a:r>
          </a:p>
          <a:p>
            <a:r>
              <a:rPr lang="en-IN" sz="1100" dirty="0"/>
              <a:t>    h1 {</a:t>
            </a:r>
          </a:p>
          <a:p>
            <a:r>
              <a:rPr lang="en-IN" sz="1100" dirty="0"/>
              <a:t>    font-size: 24px;</a:t>
            </a:r>
          </a:p>
          <a:p>
            <a:r>
              <a:rPr lang="en-IN" sz="1100" dirty="0"/>
              <a:t>    margin-top: 0;</a:t>
            </a:r>
          </a:p>
          <a:p>
            <a:r>
              <a:rPr lang="en-IN" sz="1100" dirty="0"/>
              <a:t>  }</a:t>
            </a:r>
          </a:p>
          <a:p>
            <a:r>
              <a:rPr lang="en-IN" sz="1100" dirty="0"/>
              <a:t>    p {</a:t>
            </a:r>
          </a:p>
          <a:p>
            <a:r>
              <a:rPr lang="en-IN" sz="1100" dirty="0"/>
              <a:t>    font-size: 16px;</a:t>
            </a:r>
          </a:p>
          <a:p>
            <a:r>
              <a:rPr lang="en-IN" sz="1100" dirty="0"/>
              <a:t>    line-height: 1.5;</a:t>
            </a:r>
          </a:p>
          <a:p>
            <a:r>
              <a:rPr lang="en-IN" sz="1100" dirty="0"/>
              <a:t>  }</a:t>
            </a:r>
          </a:p>
          <a:p>
            <a:r>
              <a:rPr lang="en-IN" sz="1100" dirty="0"/>
              <a:t>&lt;/style&gt;</a:t>
            </a:r>
          </a:p>
          <a:p>
            <a:r>
              <a:rPr lang="en-IN" sz="1100" dirty="0"/>
              <a:t>&lt;/head&gt;</a:t>
            </a:r>
            <a:endParaRPr lang="en-IN" dirty="0"/>
          </a:p>
        </p:txBody>
      </p:sp>
      <p:sp>
        <p:nvSpPr>
          <p:cNvPr id="7" name="TextBox 6">
            <a:extLst>
              <a:ext uri="{FF2B5EF4-FFF2-40B4-BE49-F238E27FC236}">
                <a16:creationId xmlns:a16="http://schemas.microsoft.com/office/drawing/2014/main" id="{BBA54F59-0C4D-EB9D-7170-13B842757C4F}"/>
              </a:ext>
            </a:extLst>
          </p:cNvPr>
          <p:cNvSpPr txBox="1"/>
          <p:nvPr/>
        </p:nvSpPr>
        <p:spPr>
          <a:xfrm>
            <a:off x="4730496" y="2122807"/>
            <a:ext cx="6096000" cy="2862322"/>
          </a:xfrm>
          <a:prstGeom prst="rect">
            <a:avLst/>
          </a:prstGeom>
          <a:noFill/>
        </p:spPr>
        <p:txBody>
          <a:bodyPr wrap="square">
            <a:spAutoFit/>
          </a:bodyPr>
          <a:lstStyle/>
          <a:p>
            <a:r>
              <a:rPr lang="en-US" dirty="0"/>
              <a:t>&lt;body&gt;</a:t>
            </a:r>
          </a:p>
          <a:p>
            <a:r>
              <a:rPr lang="en-US" dirty="0"/>
              <a:t>&lt;div class="container"&gt;</a:t>
            </a:r>
          </a:p>
          <a:p>
            <a:r>
              <a:rPr lang="en-US" dirty="0"/>
              <a:t>  &lt;h1&gt;Welcome to Mobile-First Design&lt;/h1&gt;</a:t>
            </a:r>
          </a:p>
          <a:p>
            <a:r>
              <a:rPr lang="en-US" dirty="0"/>
              <a:t>  &lt;p&gt;This is an example of HTML code demonstrating a mobile-first approach to device-agnostic design.&lt;/p&gt;</a:t>
            </a:r>
          </a:p>
          <a:p>
            <a:r>
              <a:rPr lang="en-US" dirty="0"/>
              <a:t>  &lt;p&gt;The content within this container is optimized for mobile devices and will adapt to larger screens as well.&lt;/p&gt;</a:t>
            </a:r>
          </a:p>
          <a:p>
            <a:r>
              <a:rPr lang="en-US" dirty="0"/>
              <a:t>&lt;/div&gt;</a:t>
            </a:r>
          </a:p>
          <a:p>
            <a:r>
              <a:rPr lang="en-US" dirty="0"/>
              <a:t>&lt;/body&gt;</a:t>
            </a:r>
          </a:p>
          <a:p>
            <a:r>
              <a:rPr lang="en-US" dirty="0"/>
              <a:t>&lt;/html&gt;</a:t>
            </a:r>
          </a:p>
        </p:txBody>
      </p:sp>
    </p:spTree>
    <p:extLst>
      <p:ext uri="{BB962C8B-B14F-4D97-AF65-F5344CB8AC3E}">
        <p14:creationId xmlns:p14="http://schemas.microsoft.com/office/powerpoint/2010/main" val="275647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B0661C-82DF-5131-6345-C74FEA6DB4EF}"/>
              </a:ext>
            </a:extLst>
          </p:cNvPr>
          <p:cNvSpPr>
            <a:spLocks noGrp="1"/>
          </p:cNvSpPr>
          <p:nvPr>
            <p:ph idx="1"/>
          </p:nvPr>
        </p:nvSpPr>
        <p:spPr>
          <a:xfrm>
            <a:off x="838200" y="245327"/>
            <a:ext cx="10515600" cy="5931636"/>
          </a:xfrm>
        </p:spPr>
        <p:txBody>
          <a:bodyPr>
            <a:normAutofit fontScale="92500"/>
          </a:bodyPr>
          <a:lstStyle/>
          <a:p>
            <a:pPr marL="0" indent="0" algn="just">
              <a:lnSpc>
                <a:spcPct val="200000"/>
              </a:lnSpc>
              <a:buNone/>
            </a:pPr>
            <a:r>
              <a:rPr lang="en-US" b="1" i="0" dirty="0">
                <a:solidFill>
                  <a:srgbClr val="0D0D0D"/>
                </a:solidFill>
                <a:effectLst/>
                <a:latin typeface="Times New Roman" panose="02020603050405020304" pitchFamily="18" charset="0"/>
                <a:cs typeface="Times New Roman" panose="02020603050405020304" pitchFamily="18" charset="0"/>
              </a:rPr>
              <a:t>Device-agnostic design, also known as responsive or adaptive design, refers to the approach of creating digital content or applications that can adapt and function effectively across various devices, screen sizes, and resolutions without sacrificing user experience</a:t>
            </a:r>
            <a:r>
              <a:rPr lang="en-US" b="0" i="0" dirty="0">
                <a:solidFill>
                  <a:srgbClr val="0D0D0D"/>
                </a:solidFill>
                <a:effectLst/>
                <a:latin typeface="Times New Roman" panose="02020603050405020304" pitchFamily="18" charset="0"/>
                <a:cs typeface="Times New Roman" panose="02020603050405020304" pitchFamily="18" charset="0"/>
              </a:rPr>
              <a:t>. The goal is to ensure that users have a consistent and optimized experience regardless of whether they are accessing the content on a desktop computer, laptop, tablet, smartphone, or any other internet-enabled device.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553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D9544CE-7D37-5271-DDE6-82286217EE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4528" y="560832"/>
            <a:ext cx="11021568" cy="5616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528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0D19-FC55-2EC9-8D9D-C5EBE219AA65}"/>
              </a:ext>
            </a:extLst>
          </p:cNvPr>
          <p:cNvSpPr>
            <a:spLocks noGrp="1"/>
          </p:cNvSpPr>
          <p:nvPr>
            <p:ph type="title"/>
          </p:nvPr>
        </p:nvSpPr>
        <p:spPr/>
        <p:txBody>
          <a:bodyPr>
            <a:normAutofit/>
          </a:bodyPr>
          <a:lstStyle/>
          <a:p>
            <a:r>
              <a:rPr lang="en-US" sz="3600" b="1" i="0" dirty="0">
                <a:solidFill>
                  <a:srgbClr val="242424"/>
                </a:solidFill>
                <a:effectLst/>
                <a:latin typeface="Times New Roman" panose="02020603050405020304" pitchFamily="18" charset="0"/>
                <a:cs typeface="Times New Roman" panose="02020603050405020304" pitchFamily="18" charset="0"/>
              </a:rPr>
              <a:t>How would the experience translate across devices?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C27A45-1875-F62B-F648-2451368F24F2}"/>
              </a:ext>
            </a:extLst>
          </p:cNvPr>
          <p:cNvSpPr>
            <a:spLocks noGrp="1"/>
          </p:cNvSpPr>
          <p:nvPr>
            <p:ph idx="1"/>
          </p:nvPr>
        </p:nvSpPr>
        <p:spPr>
          <a:xfrm>
            <a:off x="838200" y="1487424"/>
            <a:ext cx="10515600" cy="4689539"/>
          </a:xfrm>
        </p:spPr>
        <p:txBody>
          <a:bodyPr>
            <a:normAutofit fontScale="92500" lnSpcReduction="10000"/>
          </a:bodyPr>
          <a:lstStyle/>
          <a:p>
            <a:pPr algn="just">
              <a:buFont typeface="Arial" panose="020B0604020202020204" pitchFamily="34" charset="0"/>
              <a:buChar char="•"/>
            </a:pPr>
            <a:r>
              <a:rPr lang="en-US" sz="2400" b="0" i="0" dirty="0">
                <a:solidFill>
                  <a:srgbClr val="242424"/>
                </a:solidFill>
                <a:effectLst/>
                <a:latin typeface="Times New Roman" panose="02020603050405020304" pitchFamily="18" charset="0"/>
                <a:cs typeface="Times New Roman" panose="02020603050405020304" pitchFamily="18" charset="0"/>
              </a:rPr>
              <a:t>Try and think of all the different ways a user could interact with your solution. Take the Nest thermostat, for example, a user could ask their voice assistant to turn the heat up, maybe they go out and proceed to turn the heating off remotely from their smartphone and once they’re back home could set up a heating schedule for their upcoming holiday on a tablet.</a:t>
            </a:r>
          </a:p>
          <a:p>
            <a:pPr algn="just">
              <a:buFont typeface="Arial" panose="020B0604020202020204" pitchFamily="34" charset="0"/>
              <a:buChar char="•"/>
            </a:pPr>
            <a:r>
              <a:rPr lang="en-US" sz="2400" b="0" i="0" dirty="0">
                <a:solidFill>
                  <a:srgbClr val="242424"/>
                </a:solidFill>
                <a:effectLst/>
                <a:latin typeface="Times New Roman" panose="02020603050405020304" pitchFamily="18" charset="0"/>
                <a:cs typeface="Times New Roman" panose="02020603050405020304" pitchFamily="18" charset="0"/>
              </a:rPr>
              <a:t>Each device has benefits and limitations. A voice assistant requires no haptic interaction but gives little in the way of visual feedback, a smartphone is most likely with you at all times and useful for notifications but the smaller screen may be limiting for more complex tasks. How can you take advantage of each device/interface to enhance the experience for the user?</a:t>
            </a:r>
          </a:p>
          <a:p>
            <a:pPr algn="just">
              <a:buFont typeface="Arial" panose="020B0604020202020204" pitchFamily="34" charset="0"/>
              <a:buChar char="•"/>
            </a:pPr>
            <a:r>
              <a:rPr lang="en-US" sz="2400" b="0" i="0" dirty="0">
                <a:solidFill>
                  <a:srgbClr val="242424"/>
                </a:solidFill>
                <a:effectLst/>
                <a:latin typeface="Times New Roman" panose="02020603050405020304" pitchFamily="18" charset="0"/>
                <a:cs typeface="Times New Roman" panose="02020603050405020304" pitchFamily="18" charset="0"/>
              </a:rPr>
              <a:t>How can you keep the experience coherent? Will the prompts on the voice assistant have the same tone of voice as the messaging on the smartphone app, will the gestures be the same on a smartwatch as a tablet? Make sure you consider the overarching experience a user will have regardless of what device they are using, will it still feel like your product/brand?</a:t>
            </a:r>
          </a:p>
          <a:p>
            <a:endParaRPr lang="en-IN" dirty="0"/>
          </a:p>
        </p:txBody>
      </p:sp>
    </p:spTree>
    <p:extLst>
      <p:ext uri="{BB962C8B-B14F-4D97-AF65-F5344CB8AC3E}">
        <p14:creationId xmlns:p14="http://schemas.microsoft.com/office/powerpoint/2010/main" val="3091678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D7A9-3D33-B218-FFB3-F07003F74314}"/>
              </a:ext>
            </a:extLst>
          </p:cNvPr>
          <p:cNvSpPr>
            <a:spLocks noGrp="1"/>
          </p:cNvSpPr>
          <p:nvPr>
            <p:ph type="title"/>
          </p:nvPr>
        </p:nvSpPr>
        <p:spPr>
          <a:xfrm>
            <a:off x="838200" y="365126"/>
            <a:ext cx="10515600" cy="705392"/>
          </a:xfrm>
        </p:spPr>
        <p:txBody>
          <a:bodyPr>
            <a:normAutofit/>
          </a:bodyPr>
          <a:lstStyle/>
          <a:p>
            <a:r>
              <a:rPr lang="en-US" sz="4000" b="0" i="0" dirty="0">
                <a:solidFill>
                  <a:srgbClr val="0D0D0D"/>
                </a:solidFill>
                <a:effectLst/>
                <a:latin typeface="Times New Roman" panose="02020603050405020304" pitchFamily="18" charset="0"/>
                <a:cs typeface="Times New Roman" panose="02020603050405020304" pitchFamily="18" charset="0"/>
              </a:rPr>
              <a:t>Key principles of device-agnostic design include: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A2BD30-7C20-9CA9-7BEC-CC806FDCA65B}"/>
              </a:ext>
            </a:extLst>
          </p:cNvPr>
          <p:cNvSpPr>
            <a:spLocks noGrp="1"/>
          </p:cNvSpPr>
          <p:nvPr>
            <p:ph idx="1"/>
          </p:nvPr>
        </p:nvSpPr>
        <p:spPr>
          <a:xfrm>
            <a:off x="838200" y="1360449"/>
            <a:ext cx="10515600" cy="4816514"/>
          </a:xfrm>
        </p:spPr>
        <p:txBody>
          <a:bodyPr/>
          <a:lstStyle/>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Fluid Layouts</a:t>
            </a:r>
            <a:r>
              <a:rPr lang="en-US" b="0" i="0" dirty="0">
                <a:solidFill>
                  <a:srgbClr val="0D0D0D"/>
                </a:solidFill>
                <a:effectLst/>
                <a:latin typeface="Times New Roman" panose="02020603050405020304" pitchFamily="18" charset="0"/>
                <a:cs typeface="Times New Roman" panose="02020603050405020304" pitchFamily="18" charset="0"/>
              </a:rPr>
              <a:t>: Designing layouts that can adjust and resize fluidly based on the screen size and resolution of the device being used.</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Flexible Images and Media</a:t>
            </a:r>
            <a:r>
              <a:rPr lang="en-US" b="0" i="0" dirty="0">
                <a:solidFill>
                  <a:srgbClr val="0D0D0D"/>
                </a:solidFill>
                <a:effectLst/>
                <a:latin typeface="Times New Roman" panose="02020603050405020304" pitchFamily="18" charset="0"/>
                <a:cs typeface="Times New Roman" panose="02020603050405020304" pitchFamily="18" charset="0"/>
              </a:rPr>
              <a:t>: Using scalable images and media that can adapt to different screen sizes without losing quality or breaking the layout.</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Responsive Typography</a:t>
            </a:r>
            <a:r>
              <a:rPr lang="en-US" b="0" i="0" dirty="0">
                <a:solidFill>
                  <a:srgbClr val="0D0D0D"/>
                </a:solidFill>
                <a:effectLst/>
                <a:latin typeface="Times New Roman" panose="02020603050405020304" pitchFamily="18" charset="0"/>
                <a:cs typeface="Times New Roman" panose="02020603050405020304" pitchFamily="18" charset="0"/>
              </a:rPr>
              <a:t>: Employing font sizes and styles that are readable and legible across different devices and screen sizes.</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Progressive Enhancement</a:t>
            </a:r>
            <a:r>
              <a:rPr lang="en-US" b="0" i="0" dirty="0">
                <a:solidFill>
                  <a:srgbClr val="0D0D0D"/>
                </a:solidFill>
                <a:effectLst/>
                <a:latin typeface="Times New Roman" panose="02020603050405020304" pitchFamily="18" charset="0"/>
                <a:cs typeface="Times New Roman" panose="02020603050405020304" pitchFamily="18" charset="0"/>
              </a:rPr>
              <a:t>: Providing a baseline experience that works across all devices and then progressively enhancing it with additional features or optimizations for more capable devices.</a:t>
            </a:r>
          </a:p>
          <a:p>
            <a:endParaRPr lang="en-IN" dirty="0"/>
          </a:p>
        </p:txBody>
      </p:sp>
    </p:spTree>
    <p:extLst>
      <p:ext uri="{BB962C8B-B14F-4D97-AF65-F5344CB8AC3E}">
        <p14:creationId xmlns:p14="http://schemas.microsoft.com/office/powerpoint/2010/main" val="223143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B42DC9-7BB7-8064-9057-20177EB0C08A}"/>
              </a:ext>
            </a:extLst>
          </p:cNvPr>
          <p:cNvSpPr>
            <a:spLocks noGrp="1"/>
          </p:cNvSpPr>
          <p:nvPr>
            <p:ph idx="1"/>
          </p:nvPr>
        </p:nvSpPr>
        <p:spPr>
          <a:xfrm>
            <a:off x="838200" y="267629"/>
            <a:ext cx="10515600" cy="5909334"/>
          </a:xfrm>
        </p:spPr>
        <p:txBody>
          <a:bodyPr/>
          <a:lstStyle/>
          <a:p>
            <a:pPr marL="0" indent="0" algn="just">
              <a:buNone/>
            </a:pPr>
            <a:r>
              <a:rPr lang="en-US" b="1" i="0" dirty="0">
                <a:solidFill>
                  <a:srgbClr val="0D0D0D"/>
                </a:solidFill>
                <a:effectLst/>
                <a:latin typeface="Söhne"/>
              </a:rPr>
              <a:t>5.</a:t>
            </a:r>
            <a:r>
              <a:rPr lang="en-US" b="1" i="0" dirty="0">
                <a:solidFill>
                  <a:srgbClr val="0D0D0D"/>
                </a:solidFill>
                <a:effectLst/>
                <a:latin typeface="Times New Roman" panose="02020603050405020304" pitchFamily="18" charset="0"/>
                <a:cs typeface="Times New Roman" panose="02020603050405020304" pitchFamily="18" charset="0"/>
              </a:rPr>
              <a:t>Mobile-First Approach</a:t>
            </a:r>
            <a:r>
              <a:rPr lang="en-US" b="0" i="0" dirty="0">
                <a:solidFill>
                  <a:srgbClr val="0D0D0D"/>
                </a:solidFill>
                <a:effectLst/>
                <a:latin typeface="Times New Roman" panose="02020603050405020304" pitchFamily="18" charset="0"/>
                <a:cs typeface="Times New Roman" panose="02020603050405020304" pitchFamily="18" charset="0"/>
              </a:rPr>
              <a:t>: Designing the user experience starting from the smallest screen size (e.g., smartphones) and then scaling up for larger screens, ensuring a strong foundation for all devices.</a:t>
            </a:r>
          </a:p>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6.Performance Optimization</a:t>
            </a:r>
            <a:r>
              <a:rPr lang="en-US" b="0" i="0" dirty="0">
                <a:solidFill>
                  <a:srgbClr val="0D0D0D"/>
                </a:solidFill>
                <a:effectLst/>
                <a:latin typeface="Times New Roman" panose="02020603050405020304" pitchFamily="18" charset="0"/>
                <a:cs typeface="Times New Roman" panose="02020603050405020304" pitchFamily="18" charset="0"/>
              </a:rPr>
              <a:t>: Optimizing the performance of the website or application to ensure fast loading times and smooth interactions across various devices and network conditions.</a:t>
            </a:r>
          </a:p>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7.Accessibility Considerations</a:t>
            </a:r>
            <a:r>
              <a:rPr lang="en-US" b="0" i="0" dirty="0">
                <a:solidFill>
                  <a:srgbClr val="0D0D0D"/>
                </a:solidFill>
                <a:effectLst/>
                <a:latin typeface="Times New Roman" panose="02020603050405020304" pitchFamily="18" charset="0"/>
                <a:cs typeface="Times New Roman" panose="02020603050405020304" pitchFamily="18" charset="0"/>
              </a:rPr>
              <a:t>: Ensuring that the design is accessible to users with disabilities and compatible with assistive technologies across different devices.</a:t>
            </a:r>
          </a:p>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By adopting device-agnostic design principles, developers can create more inclusive and user-friendly digital experiences that cater to the diverse range of devices and technologies used by audiences today. This approach also future-proofs the design, making it easier to adapt to new devices and screen sizes as they emerge.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51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69855-8004-2423-D782-BC6BF3D1CC32}"/>
              </a:ext>
            </a:extLst>
          </p:cNvPr>
          <p:cNvSpPr>
            <a:spLocks noGrp="1"/>
          </p:cNvSpPr>
          <p:nvPr>
            <p:ph idx="1"/>
          </p:nvPr>
        </p:nvSpPr>
        <p:spPr>
          <a:xfrm>
            <a:off x="838199" y="356839"/>
            <a:ext cx="10948639" cy="5820124"/>
          </a:xfrm>
        </p:spPr>
        <p:txBody>
          <a:bodyPr/>
          <a:lstStyle/>
          <a:p>
            <a:pPr marL="0" indent="0" algn="just">
              <a:lnSpc>
                <a:spcPct val="200000"/>
              </a:lnSpc>
              <a:buNone/>
            </a:pPr>
            <a:r>
              <a:rPr lang="en-US" b="0" i="0" dirty="0">
                <a:solidFill>
                  <a:srgbClr val="4D4E56"/>
                </a:solidFill>
                <a:effectLst/>
                <a:latin typeface="Times New Roman" panose="02020603050405020304" pitchFamily="18" charset="0"/>
                <a:cs typeface="Times New Roman" panose="02020603050405020304" pitchFamily="18" charset="0"/>
              </a:rPr>
              <a:t>Device agnostic is the ability of software or applications to work seamlessly across various devices, regardless of its make, model, operating system, or other characteristics. The primary goal is to provide a consistent user experience and functionality regardless of the hardware used to access the content or application.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25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1D481-5CDE-0209-E804-5ACBB91AC85E}"/>
              </a:ext>
            </a:extLst>
          </p:cNvPr>
          <p:cNvSpPr>
            <a:spLocks noGrp="1"/>
          </p:cNvSpPr>
          <p:nvPr>
            <p:ph idx="1"/>
          </p:nvPr>
        </p:nvSpPr>
        <p:spPr>
          <a:xfrm>
            <a:off x="490654" y="1371599"/>
            <a:ext cx="10863146" cy="4805363"/>
          </a:xfrm>
        </p:spPr>
        <p:txBody>
          <a:bodyPr/>
          <a:lstStyle/>
          <a:p>
            <a:pPr marL="0" indent="0" algn="just">
              <a:lnSpc>
                <a:spcPct val="200000"/>
              </a:lnSpc>
              <a:buNone/>
            </a:pPr>
            <a:r>
              <a:rPr lang="en-US" b="0" i="0" dirty="0">
                <a:solidFill>
                  <a:srgbClr val="4D4E56"/>
                </a:solidFill>
                <a:effectLst/>
                <a:latin typeface="Times New Roman" panose="02020603050405020304" pitchFamily="18" charset="0"/>
                <a:cs typeface="Times New Roman" panose="02020603050405020304" pitchFamily="18" charset="0"/>
              </a:rPr>
              <a:t>Device-agnostic design often relies on responsive or adaptive design principles. For example, a device-agnostic website will adjust its layout and elements based on the screen size, resolution, and capabilities of the device accessing it, be it a smartphone, tablet, desktop, or smart TV.</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155A0F0-9098-BB5F-33B6-D2639D038E63}"/>
              </a:ext>
            </a:extLst>
          </p:cNvPr>
          <p:cNvSpPr txBox="1"/>
          <p:nvPr/>
        </p:nvSpPr>
        <p:spPr>
          <a:xfrm>
            <a:off x="1987704" y="311706"/>
            <a:ext cx="7780763" cy="646331"/>
          </a:xfrm>
          <a:prstGeom prst="rect">
            <a:avLst/>
          </a:prstGeom>
          <a:noFill/>
        </p:spPr>
        <p:txBody>
          <a:bodyPr wrap="square">
            <a:spAutoFit/>
          </a:bodyPr>
          <a:lstStyle/>
          <a:p>
            <a:pPr algn="ctr"/>
            <a:r>
              <a:rPr lang="en-IN" sz="3600" b="1" i="0" dirty="0">
                <a:solidFill>
                  <a:srgbClr val="2A2B32"/>
                </a:solidFill>
                <a:effectLst/>
                <a:latin typeface="Inter"/>
              </a:rPr>
              <a:t>How device-agnosticism works</a:t>
            </a:r>
          </a:p>
        </p:txBody>
      </p:sp>
    </p:spTree>
    <p:extLst>
      <p:ext uri="{BB962C8B-B14F-4D97-AF65-F5344CB8AC3E}">
        <p14:creationId xmlns:p14="http://schemas.microsoft.com/office/powerpoint/2010/main" val="323725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50C3-61E1-4B72-9F30-7449D4254B67}"/>
              </a:ext>
            </a:extLst>
          </p:cNvPr>
          <p:cNvSpPr>
            <a:spLocks noGrp="1"/>
          </p:cNvSpPr>
          <p:nvPr>
            <p:ph type="title"/>
          </p:nvPr>
        </p:nvSpPr>
        <p:spPr/>
        <p:txBody>
          <a:bodyPr/>
          <a:lstStyle/>
          <a:p>
            <a:pPr algn="ctr"/>
            <a:r>
              <a:rPr lang="en-IN" b="1" i="0" dirty="0">
                <a:solidFill>
                  <a:srgbClr val="2A2B32"/>
                </a:solidFill>
                <a:effectLst/>
                <a:latin typeface="Inter"/>
              </a:rPr>
              <a:t>Device-agnostic advantages</a:t>
            </a:r>
            <a:br>
              <a:rPr lang="en-IN" b="1" i="0" dirty="0">
                <a:solidFill>
                  <a:srgbClr val="2A2B32"/>
                </a:solidFill>
                <a:effectLst/>
                <a:latin typeface="Inter"/>
              </a:rPr>
            </a:br>
            <a:endParaRPr lang="en-IN" dirty="0"/>
          </a:p>
        </p:txBody>
      </p:sp>
      <p:sp>
        <p:nvSpPr>
          <p:cNvPr id="3" name="Content Placeholder 2">
            <a:extLst>
              <a:ext uri="{FF2B5EF4-FFF2-40B4-BE49-F238E27FC236}">
                <a16:creationId xmlns:a16="http://schemas.microsoft.com/office/drawing/2014/main" id="{876EFCCE-A132-FF21-A528-4872CCD48678}"/>
              </a:ext>
            </a:extLst>
          </p:cNvPr>
          <p:cNvSpPr>
            <a:spLocks noGrp="1"/>
          </p:cNvSpPr>
          <p:nvPr>
            <p:ph idx="1"/>
          </p:nvPr>
        </p:nvSpPr>
        <p:spPr>
          <a:xfrm>
            <a:off x="838200" y="1572322"/>
            <a:ext cx="10515600" cy="4604641"/>
          </a:xfrm>
        </p:spPr>
        <p:txBody>
          <a:bodyPr/>
          <a:lstStyle/>
          <a:p>
            <a:pPr algn="just">
              <a:buFont typeface="Arial" panose="020B0604020202020204" pitchFamily="34" charset="0"/>
              <a:buChar char="•"/>
            </a:pPr>
            <a:r>
              <a:rPr lang="en-US" b="0" i="0" dirty="0">
                <a:solidFill>
                  <a:srgbClr val="383C43"/>
                </a:solidFill>
                <a:effectLst/>
                <a:latin typeface="Times New Roman" panose="02020603050405020304" pitchFamily="18" charset="0"/>
                <a:cs typeface="Times New Roman" panose="02020603050405020304" pitchFamily="18" charset="0"/>
              </a:rPr>
              <a:t>Ensures that content or applications are accessible to a broader audience, regardless of their device.</a:t>
            </a:r>
          </a:p>
          <a:p>
            <a:pPr algn="just">
              <a:buFont typeface="Arial" panose="020B0604020202020204" pitchFamily="34" charset="0"/>
              <a:buChar char="•"/>
            </a:pPr>
            <a:r>
              <a:rPr lang="en-US" b="0" i="0" dirty="0">
                <a:solidFill>
                  <a:srgbClr val="383C43"/>
                </a:solidFill>
                <a:effectLst/>
                <a:latin typeface="Times New Roman" panose="02020603050405020304" pitchFamily="18" charset="0"/>
                <a:cs typeface="Times New Roman" panose="02020603050405020304" pitchFamily="18" charset="0"/>
              </a:rPr>
              <a:t>No need for developing and maintaining multiple versions of an application for different</a:t>
            </a:r>
          </a:p>
          <a:p>
            <a:pPr algn="just">
              <a:buFont typeface="Arial" panose="020B0604020202020204" pitchFamily="34" charset="0"/>
              <a:buChar char="•"/>
            </a:pPr>
            <a:r>
              <a:rPr lang="en-US" b="0" i="0" dirty="0">
                <a:solidFill>
                  <a:srgbClr val="383C43"/>
                </a:solidFill>
                <a:effectLst/>
                <a:latin typeface="Times New Roman" panose="02020603050405020304" pitchFamily="18" charset="0"/>
                <a:cs typeface="Times New Roman" panose="02020603050405020304" pitchFamily="18" charset="0"/>
              </a:rPr>
              <a:t>A consistent and uniform user experience builds brand reliability and trust.</a:t>
            </a:r>
          </a:p>
          <a:p>
            <a:pPr algn="just">
              <a:buFont typeface="Arial" panose="020B0604020202020204" pitchFamily="34" charset="0"/>
              <a:buChar char="•"/>
            </a:pPr>
            <a:r>
              <a:rPr lang="en-US" b="0" i="0" dirty="0">
                <a:solidFill>
                  <a:srgbClr val="383C43"/>
                </a:solidFill>
                <a:effectLst/>
                <a:latin typeface="Times New Roman" panose="02020603050405020304" pitchFamily="18" charset="0"/>
                <a:cs typeface="Times New Roman" panose="02020603050405020304" pitchFamily="18" charset="0"/>
              </a:rPr>
              <a:t>Future-proofs content or applications, preparing them for emerging devices and technologies.</a:t>
            </a:r>
          </a:p>
          <a:p>
            <a:endParaRPr lang="en-IN" dirty="0"/>
          </a:p>
        </p:txBody>
      </p:sp>
    </p:spTree>
    <p:extLst>
      <p:ext uri="{BB962C8B-B14F-4D97-AF65-F5344CB8AC3E}">
        <p14:creationId xmlns:p14="http://schemas.microsoft.com/office/powerpoint/2010/main" val="3165923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8B54-FDE0-9F9F-08E8-07DD8F0AEBB3}"/>
              </a:ext>
            </a:extLst>
          </p:cNvPr>
          <p:cNvSpPr>
            <a:spLocks noGrp="1"/>
          </p:cNvSpPr>
          <p:nvPr>
            <p:ph type="title"/>
          </p:nvPr>
        </p:nvSpPr>
        <p:spPr/>
        <p:txBody>
          <a:bodyPr/>
          <a:lstStyle/>
          <a:p>
            <a:pPr algn="ctr"/>
            <a:r>
              <a:rPr lang="en-IN" b="1" i="0" dirty="0">
                <a:solidFill>
                  <a:srgbClr val="2A2B32"/>
                </a:solidFill>
                <a:effectLst/>
                <a:latin typeface="Inter"/>
              </a:rPr>
              <a:t>Device-agnostic disadvantages</a:t>
            </a:r>
            <a:br>
              <a:rPr lang="en-IN" b="1" i="0" dirty="0">
                <a:solidFill>
                  <a:srgbClr val="2A2B32"/>
                </a:solidFill>
                <a:effectLst/>
                <a:latin typeface="Inter"/>
              </a:rPr>
            </a:br>
            <a:endParaRPr lang="en-IN" dirty="0"/>
          </a:p>
        </p:txBody>
      </p:sp>
      <p:sp>
        <p:nvSpPr>
          <p:cNvPr id="3" name="Content Placeholder 2">
            <a:extLst>
              <a:ext uri="{FF2B5EF4-FFF2-40B4-BE49-F238E27FC236}">
                <a16:creationId xmlns:a16="http://schemas.microsoft.com/office/drawing/2014/main" id="{AA6F838D-452D-27C1-366F-0FCDF4647AD9}"/>
              </a:ext>
            </a:extLst>
          </p:cNvPr>
          <p:cNvSpPr>
            <a:spLocks noGrp="1"/>
          </p:cNvSpPr>
          <p:nvPr>
            <p:ph idx="1"/>
          </p:nvPr>
        </p:nvSpPr>
        <p:spPr/>
        <p:txBody>
          <a:bodyPr>
            <a:normAutofit fontScale="92500"/>
          </a:bodyPr>
          <a:lstStyle/>
          <a:p>
            <a:pPr algn="just">
              <a:lnSpc>
                <a:spcPct val="200000"/>
              </a:lnSpc>
              <a:buFont typeface="Arial" panose="020B0604020202020204" pitchFamily="34" charset="0"/>
              <a:buChar char="•"/>
            </a:pPr>
            <a:r>
              <a:rPr lang="en-US" b="0" i="0" dirty="0">
                <a:solidFill>
                  <a:srgbClr val="383C43"/>
                </a:solidFill>
                <a:effectLst/>
                <a:latin typeface="Times New Roman" panose="02020603050405020304" pitchFamily="18" charset="0"/>
                <a:cs typeface="Times New Roman" panose="02020603050405020304" pitchFamily="18" charset="0"/>
              </a:rPr>
              <a:t>Creating a one-size-fits-all solution can be complex and require compromises in design elements.</a:t>
            </a:r>
          </a:p>
          <a:p>
            <a:pPr algn="just">
              <a:lnSpc>
                <a:spcPct val="200000"/>
              </a:lnSpc>
              <a:buFont typeface="Arial" panose="020B0604020202020204" pitchFamily="34" charset="0"/>
              <a:buChar char="•"/>
            </a:pPr>
            <a:r>
              <a:rPr lang="en-US" b="0" i="0" dirty="0">
                <a:solidFill>
                  <a:srgbClr val="383C43"/>
                </a:solidFill>
                <a:effectLst/>
                <a:latin typeface="Times New Roman" panose="02020603050405020304" pitchFamily="18" charset="0"/>
                <a:cs typeface="Times New Roman" panose="02020603050405020304" pitchFamily="18" charset="0"/>
              </a:rPr>
              <a:t>Ensuring optimal performance across all devices can be challenging.</a:t>
            </a:r>
          </a:p>
          <a:p>
            <a:pPr algn="just">
              <a:lnSpc>
                <a:spcPct val="200000"/>
              </a:lnSpc>
              <a:buFont typeface="Arial" panose="020B0604020202020204" pitchFamily="34" charset="0"/>
              <a:buChar char="•"/>
            </a:pPr>
            <a:r>
              <a:rPr lang="en-US" b="0" i="0" dirty="0">
                <a:solidFill>
                  <a:srgbClr val="383C43"/>
                </a:solidFill>
                <a:effectLst/>
                <a:latin typeface="Times New Roman" panose="02020603050405020304" pitchFamily="18" charset="0"/>
                <a:cs typeface="Times New Roman" panose="02020603050405020304" pitchFamily="18" charset="0"/>
              </a:rPr>
              <a:t>Requires extensive testing across various devices to ensure compatibility and consistency.</a:t>
            </a:r>
          </a:p>
          <a:p>
            <a:endParaRPr lang="en-IN" dirty="0"/>
          </a:p>
        </p:txBody>
      </p:sp>
    </p:spTree>
    <p:extLst>
      <p:ext uri="{BB962C8B-B14F-4D97-AF65-F5344CB8AC3E}">
        <p14:creationId xmlns:p14="http://schemas.microsoft.com/office/powerpoint/2010/main" val="199451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21004E-FD7B-0F6C-6760-7801EADA696F}"/>
              </a:ext>
            </a:extLst>
          </p:cNvPr>
          <p:cNvSpPr>
            <a:spLocks noGrp="1"/>
          </p:cNvSpPr>
          <p:nvPr>
            <p:ph idx="1"/>
          </p:nvPr>
        </p:nvSpPr>
        <p:spPr>
          <a:xfrm>
            <a:off x="838200" y="1427356"/>
            <a:ext cx="10515600" cy="4749607"/>
          </a:xfrm>
        </p:spPr>
        <p:txBody>
          <a:bodyPr/>
          <a:lstStyle/>
          <a:p>
            <a:pPr algn="just" fontAlgn="base">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Whether it is a signup flow or a multi-view stepper, forms are one of the most important components of digital product design – so you need to design them so they work effectively on mobile devices. </a:t>
            </a:r>
          </a:p>
          <a:p>
            <a:pPr algn="just" fontAlgn="base">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Here's how to design forms for mobile devices, including a quick look at </a:t>
            </a:r>
            <a:r>
              <a:rPr lang="en-US" b="0" i="0" u="none" strike="noStrike" dirty="0">
                <a:solidFill>
                  <a:srgbClr val="E94E1B"/>
                </a:solidFill>
                <a:effectLst/>
                <a:latin typeface="Times New Roman" panose="02020603050405020304" pitchFamily="18" charset="0"/>
                <a:cs typeface="Times New Roman" panose="02020603050405020304" pitchFamily="18" charset="0"/>
              </a:rPr>
              <a:t>how to use Flexbox</a:t>
            </a:r>
            <a:r>
              <a:rPr lang="en-US" b="0" i="0" dirty="0">
                <a:solidFill>
                  <a:srgbClr val="333333"/>
                </a:solidFill>
                <a:effectLst/>
                <a:latin typeface="Times New Roman" panose="02020603050405020304" pitchFamily="18" charset="0"/>
                <a:cs typeface="Times New Roman" panose="02020603050405020304" pitchFamily="18" charset="0"/>
              </a:rPr>
              <a:t>.</a:t>
            </a:r>
          </a:p>
          <a:p>
            <a:endParaRPr lang="en-IN" dirty="0"/>
          </a:p>
        </p:txBody>
      </p:sp>
      <p:sp>
        <p:nvSpPr>
          <p:cNvPr id="8" name="Title 7">
            <a:extLst>
              <a:ext uri="{FF2B5EF4-FFF2-40B4-BE49-F238E27FC236}">
                <a16:creationId xmlns:a16="http://schemas.microsoft.com/office/drawing/2014/main" id="{0015377B-1BA6-7036-3A7B-E128BFA42D05}"/>
              </a:ext>
            </a:extLst>
          </p:cNvPr>
          <p:cNvSpPr>
            <a:spLocks noGrp="1"/>
          </p:cNvSpPr>
          <p:nvPr>
            <p:ph type="title"/>
          </p:nvPr>
        </p:nvSpPr>
        <p:spPr/>
        <p:txBody>
          <a:bodyPr>
            <a:normAutofit/>
          </a:bodyPr>
          <a:lstStyle/>
          <a:p>
            <a:pPr algn="ctr"/>
            <a:r>
              <a:rPr lang="en-US" sz="3100" b="1" i="0" dirty="0">
                <a:solidFill>
                  <a:srgbClr val="333333"/>
                </a:solidFill>
                <a:effectLst/>
                <a:latin typeface="Times New Roman" panose="02020603050405020304" pitchFamily="18" charset="0"/>
                <a:cs typeface="Times New Roman" panose="02020603050405020304" pitchFamily="18" charset="0"/>
              </a:rPr>
              <a:t>How to design responsive and device-agnostic forms</a:t>
            </a:r>
            <a:br>
              <a:rPr lang="en-US" b="1" i="0" dirty="0">
                <a:solidFill>
                  <a:srgbClr val="333333"/>
                </a:solidFill>
                <a:effectLst/>
                <a:latin typeface="Open Sans" panose="020B0606030504020204" pitchFamily="34" charset="0"/>
              </a:rPr>
            </a:br>
            <a:endParaRPr lang="en-IN" dirty="0"/>
          </a:p>
        </p:txBody>
      </p:sp>
    </p:spTree>
    <p:extLst>
      <p:ext uri="{BB962C8B-B14F-4D97-AF65-F5344CB8AC3E}">
        <p14:creationId xmlns:p14="http://schemas.microsoft.com/office/powerpoint/2010/main" val="2805297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2695</Words>
  <Application>Microsoft Office PowerPoint</Application>
  <PresentationFormat>Widescreen</PresentationFormat>
  <Paragraphs>171</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Inter</vt:lpstr>
      <vt:lpstr>Open Sans</vt:lpstr>
      <vt:lpstr>Söhne</vt:lpstr>
      <vt:lpstr>Söhne Mono</vt:lpstr>
      <vt:lpstr>Times New Roman</vt:lpstr>
      <vt:lpstr>Office Theme</vt:lpstr>
      <vt:lpstr>Device-agnostic definition </vt:lpstr>
      <vt:lpstr>PowerPoint Presentation</vt:lpstr>
      <vt:lpstr>Key principles of device-agnostic design include:</vt:lpstr>
      <vt:lpstr>PowerPoint Presentation</vt:lpstr>
      <vt:lpstr>PowerPoint Presentation</vt:lpstr>
      <vt:lpstr>PowerPoint Presentation</vt:lpstr>
      <vt:lpstr>Device-agnostic advantages </vt:lpstr>
      <vt:lpstr>Device-agnostic disadvantages </vt:lpstr>
      <vt:lpstr>How to design responsive and device-agnostic forms </vt:lpstr>
      <vt:lpstr>Design for vertical scroll </vt:lpstr>
      <vt:lpstr>Place labels above fields </vt:lpstr>
      <vt:lpstr>Use tap targets </vt:lpstr>
      <vt:lpstr>Use HTML5 form fields </vt:lpstr>
      <vt:lpstr>Use Flexbox </vt:lpstr>
      <vt:lpstr>PowerPoint Presentation</vt:lpstr>
      <vt:lpstr>PowerPoint Presentation</vt:lpstr>
      <vt:lpstr>Lastly, for the submit button, which is also a flex item, we define a few basic styles:</vt:lpstr>
      <vt:lpstr>Here's an example of HTML code implementing device-agnostic design principles using basic responsive techniques like fluid layouts and media queries:</vt:lpstr>
      <vt:lpstr>Creating a device-agnostic design that prioritizes mobile devices often involves starting with a mobile-first approach. Below is an example of HTML code demonstrating a simple mobile-first design:</vt:lpstr>
      <vt:lpstr>PowerPoint Presentation</vt:lpstr>
      <vt:lpstr>How would the experience translate across devices?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Device-agnostic definition </dc:title>
  <dc:creator>vishal choudhary</dc:creator>
  <cp:lastModifiedBy>vishal choudhary</cp:lastModifiedBy>
  <cp:revision>6</cp:revision>
  <dcterms:created xsi:type="dcterms:W3CDTF">2024-03-18T14:58:56Z</dcterms:created>
  <dcterms:modified xsi:type="dcterms:W3CDTF">2024-03-20T04:12:08Z</dcterms:modified>
</cp:coreProperties>
</file>