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BEAD-7AE5-612B-4C90-74E853456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B1A39F-5E1A-7247-1DE1-00382BA22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F40FC4-D695-9BF2-B261-B9F250B01BFB}"/>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5" name="Footer Placeholder 4">
            <a:extLst>
              <a:ext uri="{FF2B5EF4-FFF2-40B4-BE49-F238E27FC236}">
                <a16:creationId xmlns:a16="http://schemas.microsoft.com/office/drawing/2014/main" id="{18357FF1-E403-ADE6-2924-5C5D71A317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D58F8-9365-3A1F-2E4E-0E9D1DE9E911}"/>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1165764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C257-2168-4923-C88A-EF3FB1906E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8639A-CF58-2685-8C64-F78FF9CDE1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5FE17-A97A-BA11-BD72-659EC7E97DA5}"/>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5" name="Footer Placeholder 4">
            <a:extLst>
              <a:ext uri="{FF2B5EF4-FFF2-40B4-BE49-F238E27FC236}">
                <a16:creationId xmlns:a16="http://schemas.microsoft.com/office/drawing/2014/main" id="{EAA2597D-0306-095A-53AF-07D2CDF00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63DB2-DFCC-AE01-6877-41891D22B68B}"/>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244698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C9060-8431-4B70-76DC-40B5280EBD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0DDAB0-3032-C8A3-5194-980CCD572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8D294-2EDF-57E4-395F-DCCC0D780082}"/>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5" name="Footer Placeholder 4">
            <a:extLst>
              <a:ext uri="{FF2B5EF4-FFF2-40B4-BE49-F238E27FC236}">
                <a16:creationId xmlns:a16="http://schemas.microsoft.com/office/drawing/2014/main" id="{2B7E1E3A-3010-E739-9D44-BB0871ACD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EACFC2-D9EC-A72A-DE74-DC146634CC40}"/>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358550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F59D-9717-5C47-DA07-1F91C5E75E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77E28C-AB1A-0F49-251E-D7E006F67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967BF-A87F-2A06-0E46-D310BBE1199D}"/>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5" name="Footer Placeholder 4">
            <a:extLst>
              <a:ext uri="{FF2B5EF4-FFF2-40B4-BE49-F238E27FC236}">
                <a16:creationId xmlns:a16="http://schemas.microsoft.com/office/drawing/2014/main" id="{87EBDC6F-27CB-76F8-F3E5-E40FA5338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69B43-9F5C-45F6-C1A2-4DFA27791CFD}"/>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214574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53E1-9CB4-211F-5DB7-9BC412C59A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389681-E25C-160B-8332-123CD2DE1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A369B4-27A8-16ED-008F-71372499C1B2}"/>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5" name="Footer Placeholder 4">
            <a:extLst>
              <a:ext uri="{FF2B5EF4-FFF2-40B4-BE49-F238E27FC236}">
                <a16:creationId xmlns:a16="http://schemas.microsoft.com/office/drawing/2014/main" id="{8524A920-2947-E1EC-C56E-608F968E7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3EE94-9A2D-6B9F-D29E-0E12E4572B4E}"/>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426873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BCEB-60A0-9CA9-7E5E-0BACEF65FD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F0D3B6-1052-5711-13C4-125375A1F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A6A286-3391-8C21-1485-644E18ABD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EA4D11-29AD-1CB4-DCC3-D91AB5783756}"/>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6" name="Footer Placeholder 5">
            <a:extLst>
              <a:ext uri="{FF2B5EF4-FFF2-40B4-BE49-F238E27FC236}">
                <a16:creationId xmlns:a16="http://schemas.microsoft.com/office/drawing/2014/main" id="{53D3DA90-C786-AEE4-866F-E9BBEC6F58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B8D7A-9471-5749-58D0-7ED3DB294896}"/>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247527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1036-921F-64E8-EBD0-781AA288E7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2C0814-ED6E-C0A5-0D4C-4A51A06B65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C259C-4A7E-2E9F-08AA-CAC737D7A4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73A860-5F16-387E-62ED-6ADE3CDD93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05B2F-79CC-E5EC-C662-FD3E3356C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7CCD3A-584E-3FA5-20CE-67A4AD47F7B8}"/>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8" name="Footer Placeholder 7">
            <a:extLst>
              <a:ext uri="{FF2B5EF4-FFF2-40B4-BE49-F238E27FC236}">
                <a16:creationId xmlns:a16="http://schemas.microsoft.com/office/drawing/2014/main" id="{3339C8F5-AD95-B918-3CA5-E66709A49F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149D6E-1FB0-E881-F4A3-698BC5478F4C}"/>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209458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D65D-E333-E141-9800-50BF03F3DF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F87DD7-F7C0-2BB2-5149-6EE2D1DDF1B0}"/>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4" name="Footer Placeholder 3">
            <a:extLst>
              <a:ext uri="{FF2B5EF4-FFF2-40B4-BE49-F238E27FC236}">
                <a16:creationId xmlns:a16="http://schemas.microsoft.com/office/drawing/2014/main" id="{8423A5B3-745A-99F7-68B5-89652F0DFF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08678C-82F2-A405-1E71-6C9AB05DB02C}"/>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89938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FFD36-9417-2B83-789C-B5514918C82A}"/>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3" name="Footer Placeholder 2">
            <a:extLst>
              <a:ext uri="{FF2B5EF4-FFF2-40B4-BE49-F238E27FC236}">
                <a16:creationId xmlns:a16="http://schemas.microsoft.com/office/drawing/2014/main" id="{8DA16C83-9D9A-64DF-6635-1B475F1B48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11A6E7-898C-DEA3-5E9F-DF34E46675A0}"/>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31184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20AE-6C4A-DD18-A1FC-B24C744B4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91BEB5-4C9D-AE14-8F3A-FE3422360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6C04D3-CDD8-3D06-EFBC-F004110ED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4511A-53DC-D891-A5A9-FEF59BB9CB8B}"/>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6" name="Footer Placeholder 5">
            <a:extLst>
              <a:ext uri="{FF2B5EF4-FFF2-40B4-BE49-F238E27FC236}">
                <a16:creationId xmlns:a16="http://schemas.microsoft.com/office/drawing/2014/main" id="{6AB162B5-3F6F-E304-2E01-16419311B4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17AB2-6813-7549-2C86-C75EBC32C4FE}"/>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35680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D8D1-57CC-0A02-8313-F8D131C0B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6AEDB6-9FC1-14D5-BBB1-E8EB81107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D5BF4B-3D68-60A3-3769-4A375AC8F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5E038-1415-2025-5668-56ADE5A487CE}"/>
              </a:ext>
            </a:extLst>
          </p:cNvPr>
          <p:cNvSpPr>
            <a:spLocks noGrp="1"/>
          </p:cNvSpPr>
          <p:nvPr>
            <p:ph type="dt" sz="half" idx="10"/>
          </p:nvPr>
        </p:nvSpPr>
        <p:spPr/>
        <p:txBody>
          <a:bodyPr/>
          <a:lstStyle/>
          <a:p>
            <a:fld id="{4FA0F539-E628-4B56-BE09-A564447614FA}" type="datetimeFigureOut">
              <a:rPr lang="en-IN" smtClean="0"/>
              <a:t>26-03-2024</a:t>
            </a:fld>
            <a:endParaRPr lang="en-IN"/>
          </a:p>
        </p:txBody>
      </p:sp>
      <p:sp>
        <p:nvSpPr>
          <p:cNvPr id="6" name="Footer Placeholder 5">
            <a:extLst>
              <a:ext uri="{FF2B5EF4-FFF2-40B4-BE49-F238E27FC236}">
                <a16:creationId xmlns:a16="http://schemas.microsoft.com/office/drawing/2014/main" id="{61017CAF-DE07-A6BC-4D7C-2F90449BDC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51458-B33C-5DCB-45D2-7A5E0B2E3579}"/>
              </a:ext>
            </a:extLst>
          </p:cNvPr>
          <p:cNvSpPr>
            <a:spLocks noGrp="1"/>
          </p:cNvSpPr>
          <p:nvPr>
            <p:ph type="sldNum" sz="quarter" idx="12"/>
          </p:nvPr>
        </p:nvSpPr>
        <p:spPr/>
        <p:txBody>
          <a:bodyPr/>
          <a:lstStyle/>
          <a:p>
            <a:fld id="{F2E96A40-632C-4C70-8CD1-EE0F206859FD}" type="slidenum">
              <a:rPr lang="en-IN" smtClean="0"/>
              <a:t>‹#›</a:t>
            </a:fld>
            <a:endParaRPr lang="en-IN"/>
          </a:p>
        </p:txBody>
      </p:sp>
    </p:spTree>
    <p:extLst>
      <p:ext uri="{BB962C8B-B14F-4D97-AF65-F5344CB8AC3E}">
        <p14:creationId xmlns:p14="http://schemas.microsoft.com/office/powerpoint/2010/main" val="140361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562705-6FD2-1F41-B33B-9D8526E97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E16D05-1FC0-1A72-EEDE-629B66B11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84769-575B-74F8-3984-E56DF52217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0F539-E628-4B56-BE09-A564447614FA}" type="datetimeFigureOut">
              <a:rPr lang="en-IN" smtClean="0"/>
              <a:t>26-03-2024</a:t>
            </a:fld>
            <a:endParaRPr lang="en-IN"/>
          </a:p>
        </p:txBody>
      </p:sp>
      <p:sp>
        <p:nvSpPr>
          <p:cNvPr id="5" name="Footer Placeholder 4">
            <a:extLst>
              <a:ext uri="{FF2B5EF4-FFF2-40B4-BE49-F238E27FC236}">
                <a16:creationId xmlns:a16="http://schemas.microsoft.com/office/drawing/2014/main" id="{4CE5A8AB-1303-5121-E29A-60F64AAF8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068C14-8802-60F4-C436-95C174D94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96A40-632C-4C70-8CD1-EE0F206859FD}" type="slidenum">
              <a:rPr lang="en-IN" smtClean="0"/>
              <a:t>‹#›</a:t>
            </a:fld>
            <a:endParaRPr lang="en-IN"/>
          </a:p>
        </p:txBody>
      </p:sp>
    </p:spTree>
    <p:extLst>
      <p:ext uri="{BB962C8B-B14F-4D97-AF65-F5344CB8AC3E}">
        <p14:creationId xmlns:p14="http://schemas.microsoft.com/office/powerpoint/2010/main" val="3388456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0063-B8AA-B495-D7B4-3E0B2B65285D}"/>
              </a:ext>
            </a:extLst>
          </p:cNvPr>
          <p:cNvSpPr>
            <a:spLocks noGrp="1"/>
          </p:cNvSpPr>
          <p:nvPr>
            <p:ph type="ctrTitle"/>
          </p:nvPr>
        </p:nvSpPr>
        <p:spPr/>
        <p:txBody>
          <a:bodyPr>
            <a:normAutofit/>
          </a:bodyPr>
          <a:lstStyle/>
          <a:p>
            <a:r>
              <a:rPr lang="en-IN" sz="4800" b="1" i="0" u="none" strike="noStrike" baseline="0" dirty="0">
                <a:latin typeface="Verdana" panose="020B0604030504040204" pitchFamily="34" charset="0"/>
              </a:rPr>
              <a:t>Performance as design</a:t>
            </a:r>
            <a:endParaRPr lang="en-IN" sz="16600" b="1" dirty="0"/>
          </a:p>
        </p:txBody>
      </p:sp>
      <p:sp>
        <p:nvSpPr>
          <p:cNvPr id="3" name="Subtitle 2">
            <a:extLst>
              <a:ext uri="{FF2B5EF4-FFF2-40B4-BE49-F238E27FC236}">
                <a16:creationId xmlns:a16="http://schemas.microsoft.com/office/drawing/2014/main" id="{28362C46-95C9-2A31-AA96-07988BB50985}"/>
              </a:ext>
            </a:extLst>
          </p:cNvPr>
          <p:cNvSpPr>
            <a:spLocks noGrp="1"/>
          </p:cNvSpPr>
          <p:nvPr>
            <p:ph type="subTitle" idx="1"/>
          </p:nvPr>
        </p:nvSpPr>
        <p:spPr/>
        <p:txBody>
          <a:bodyPr/>
          <a:lstStyle/>
          <a:p>
            <a:r>
              <a:rPr lang="en-IN" b="0" i="0" dirty="0">
                <a:solidFill>
                  <a:srgbClr val="FFFFFF"/>
                </a:solidFill>
                <a:effectLst/>
                <a:latin typeface="GuanabaraSans-Book"/>
              </a:rPr>
              <a:t>Responsive Web Design</a:t>
            </a:r>
          </a:p>
          <a:p>
            <a:r>
              <a:rPr lang="en-IN" sz="5400" b="0" i="0" dirty="0">
                <a:solidFill>
                  <a:srgbClr val="002060"/>
                </a:solidFill>
                <a:effectLst/>
                <a:highlight>
                  <a:srgbClr val="FFFF00"/>
                </a:highlight>
                <a:latin typeface="GuanabaraSans-Book"/>
              </a:rPr>
              <a:t>Responsive Web Design</a:t>
            </a:r>
          </a:p>
          <a:p>
            <a:endParaRPr lang="en-IN" dirty="0">
              <a:solidFill>
                <a:srgbClr val="002060"/>
              </a:solidFill>
            </a:endParaRPr>
          </a:p>
        </p:txBody>
      </p:sp>
    </p:spTree>
    <p:extLst>
      <p:ext uri="{BB962C8B-B14F-4D97-AF65-F5344CB8AC3E}">
        <p14:creationId xmlns:p14="http://schemas.microsoft.com/office/powerpoint/2010/main" val="157053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78B70-AA87-A182-90C7-78A17506344A}"/>
              </a:ext>
            </a:extLst>
          </p:cNvPr>
          <p:cNvSpPr>
            <a:spLocks noGrp="1"/>
          </p:cNvSpPr>
          <p:nvPr>
            <p:ph idx="1"/>
          </p:nvPr>
        </p:nvSpPr>
        <p:spPr>
          <a:xfrm>
            <a:off x="838200" y="1512277"/>
            <a:ext cx="10515600" cy="4664686"/>
          </a:xfrm>
        </p:spPr>
        <p:txBody>
          <a:bodyPr>
            <a:normAutofit fontScale="55000" lnSpcReduction="20000"/>
          </a:bodyPr>
          <a:lstStyle/>
          <a:p>
            <a:pPr marL="0" indent="0">
              <a:buNone/>
            </a:pPr>
            <a:r>
              <a:rPr lang="en-US" dirty="0"/>
              <a:t>&lt;div id="parent"&gt;</a:t>
            </a:r>
          </a:p>
          <a:p>
            <a:pPr marL="0" indent="0">
              <a:buNone/>
            </a:pPr>
            <a:r>
              <a:rPr lang="en-US" dirty="0"/>
              <a:t>  &lt;div&gt;&lt;/div&gt;</a:t>
            </a:r>
          </a:p>
          <a:p>
            <a:pPr marL="0" indent="0">
              <a:buNone/>
            </a:pPr>
            <a:r>
              <a:rPr lang="en-US" dirty="0"/>
              <a:t>&lt;/div&gt;</a:t>
            </a:r>
          </a:p>
          <a:p>
            <a:pPr marL="0" indent="0">
              <a:buNone/>
            </a:pPr>
            <a:r>
              <a:rPr lang="en-US" dirty="0"/>
              <a:t>/* Hide the parent element;</a:t>
            </a:r>
          </a:p>
          <a:p>
            <a:pPr marL="0" indent="0">
              <a:buNone/>
            </a:pPr>
            <a:r>
              <a:rPr lang="en-US" dirty="0"/>
              <a:t>   Browsers will not download the image. */</a:t>
            </a:r>
          </a:p>
          <a:p>
            <a:pPr marL="0" indent="0">
              <a:buNone/>
            </a:pPr>
            <a:endParaRPr lang="en-US" dirty="0"/>
          </a:p>
          <a:p>
            <a:pPr marL="0" indent="0">
              <a:buNone/>
            </a:pPr>
            <a:r>
              <a:rPr lang="en-US" dirty="0"/>
              <a:t>#parent div {</a:t>
            </a:r>
          </a:p>
          <a:p>
            <a:pPr marL="0" indent="0">
              <a:buNone/>
            </a:pPr>
            <a:r>
              <a:rPr lang="en-US" dirty="0"/>
              <a:t>  background: </a:t>
            </a:r>
            <a:r>
              <a:rPr lang="en-US" dirty="0" err="1"/>
              <a:t>url</a:t>
            </a:r>
            <a:r>
              <a:rPr lang="en-US" dirty="0"/>
              <a:t>(image.jpg);</a:t>
            </a:r>
          </a:p>
          <a:p>
            <a:pPr marL="0" indent="0">
              <a:buNone/>
            </a:pPr>
            <a:r>
              <a:rPr lang="en-US" dirty="0"/>
              <a:t>}</a:t>
            </a:r>
          </a:p>
          <a:p>
            <a:pPr marL="0" indent="0">
              <a:buNone/>
            </a:pPr>
            <a:endParaRPr lang="en-US" dirty="0"/>
          </a:p>
          <a:p>
            <a:pPr marL="0" indent="0">
              <a:buNone/>
            </a:pPr>
            <a:r>
              <a:rPr lang="en-US" dirty="0"/>
              <a:t>@media (max-width: 600px) { </a:t>
            </a:r>
          </a:p>
          <a:p>
            <a:pPr marL="0" indent="0">
              <a:buNone/>
            </a:pPr>
            <a:r>
              <a:rPr lang="en-US" dirty="0"/>
              <a:t>  #parent {</a:t>
            </a:r>
          </a:p>
          <a:p>
            <a:pPr marL="0" indent="0">
              <a:buNone/>
            </a:pPr>
            <a:r>
              <a:rPr lang="en-US" dirty="0"/>
              <a:t>    display: none; </a:t>
            </a:r>
          </a:p>
          <a:p>
            <a:pPr marL="0" indent="0">
              <a:buNone/>
            </a:pPr>
            <a:r>
              <a:rPr lang="en-US" dirty="0"/>
              <a:t>  }</a:t>
            </a:r>
          </a:p>
          <a:p>
            <a:pPr marL="0" indent="0">
              <a:buNone/>
            </a:pPr>
            <a:r>
              <a:rPr lang="en-US" dirty="0"/>
              <a:t>}</a:t>
            </a:r>
            <a:endParaRPr lang="en-IN" dirty="0"/>
          </a:p>
        </p:txBody>
      </p:sp>
      <p:sp>
        <p:nvSpPr>
          <p:cNvPr id="4" name="Rectangle 1">
            <a:extLst>
              <a:ext uri="{FF2B5EF4-FFF2-40B4-BE49-F238E27FC236}">
                <a16:creationId xmlns:a16="http://schemas.microsoft.com/office/drawing/2014/main" id="{4007C27C-0C3F-5FCF-0EE5-5762E87C3347}"/>
              </a:ext>
            </a:extLst>
          </p:cNvPr>
          <p:cNvSpPr>
            <a:spLocks noGrp="1" noChangeArrowheads="1"/>
          </p:cNvSpPr>
          <p:nvPr>
            <p:ph type="title"/>
          </p:nvPr>
        </p:nvSpPr>
        <p:spPr bwMode="auto">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GuanabaraSans-Light"/>
              </a:rPr>
              <a:t>Instead, if you want to hide an image from displaying with CSS in a responsive design, you can try hiding the </a:t>
            </a:r>
            <a:r>
              <a:rPr kumimoji="0" lang="en-US" altLang="en-US" sz="1200" b="0" i="0" u="none" strike="noStrike" cap="none" normalizeH="0" baseline="0">
                <a:ln>
                  <a:noFill/>
                </a:ln>
                <a:solidFill>
                  <a:srgbClr val="333333"/>
                </a:solidFill>
                <a:effectLst/>
                <a:latin typeface="GuanabaraSans-LightItalic"/>
              </a:rPr>
              <a:t>parent</a:t>
            </a:r>
            <a:r>
              <a:rPr kumimoji="0" lang="en-US" altLang="en-US" sz="1200" b="0" i="0" u="none" strike="noStrike" cap="none" normalizeH="0" baseline="0">
                <a:ln>
                  <a:noFill/>
                </a:ln>
                <a:solidFill>
                  <a:srgbClr val="333333"/>
                </a:solidFill>
                <a:effectLst/>
                <a:latin typeface="GuanabaraSans-Light"/>
              </a:rPr>
              <a:t> element of the element with a </a:t>
            </a:r>
            <a:r>
              <a:rPr kumimoji="0" lang="en-US" altLang="en-US" sz="1200" b="0" i="0" u="none" strike="noStrike" cap="none" normalizeH="0" baseline="0">
                <a:ln>
                  <a:noFill/>
                </a:ln>
                <a:solidFill>
                  <a:srgbClr val="BA4185"/>
                </a:solidFill>
                <a:effectLst/>
                <a:latin typeface="Consolas" panose="020B0609020204030204" pitchFamily="49" charset="0"/>
              </a:rPr>
              <a:t>background-image</a:t>
            </a:r>
            <a:r>
              <a:rPr kumimoji="0" lang="en-US" altLang="en-US" sz="1200" b="0" i="0" u="none" strike="noStrike" cap="none" normalizeH="0" baseline="0">
                <a:ln>
                  <a:noFill/>
                </a:ln>
                <a:solidFill>
                  <a:srgbClr val="333333"/>
                </a:solidFill>
                <a:effectLst/>
                <a:latin typeface="GuanabaraSans-Light"/>
              </a:rPr>
              <a: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85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BCE9C-9DB2-A043-7ABE-058CFD08EC02}"/>
              </a:ext>
            </a:extLst>
          </p:cNvPr>
          <p:cNvSpPr>
            <a:spLocks noGrp="1"/>
          </p:cNvSpPr>
          <p:nvPr>
            <p:ph idx="1"/>
          </p:nvPr>
        </p:nvSpPr>
        <p:spPr/>
        <p:txBody>
          <a:bodyPr>
            <a:normAutofit fontScale="77500" lnSpcReduction="20000"/>
          </a:bodyPr>
          <a:lstStyle/>
          <a:p>
            <a:pPr marL="0" indent="0">
              <a:buNone/>
            </a:pPr>
            <a:r>
              <a:rPr lang="en-IN" dirty="0"/>
              <a:t>&lt;div id="match"&gt;&lt;/div&gt;</a:t>
            </a:r>
          </a:p>
          <a:p>
            <a:pPr marL="0" indent="0">
              <a:buNone/>
            </a:pPr>
            <a:r>
              <a:rPr lang="en-IN" dirty="0"/>
              <a:t>@media (min-width: 601px) { </a:t>
            </a:r>
          </a:p>
          <a:p>
            <a:pPr marL="0" indent="0">
              <a:buNone/>
            </a:pPr>
            <a:r>
              <a:rPr lang="en-IN" dirty="0"/>
              <a:t>  #match {</a:t>
            </a:r>
          </a:p>
          <a:p>
            <a:pPr marL="0" indent="0">
              <a:buNone/>
            </a:pPr>
            <a:r>
              <a:rPr lang="en-IN" dirty="0"/>
              <a:t>    background: </a:t>
            </a:r>
            <a:r>
              <a:rPr lang="en-IN" dirty="0" err="1"/>
              <a:t>url</a:t>
            </a:r>
            <a:r>
              <a:rPr lang="en-IN" dirty="0"/>
              <a:t>(big.jpg); </a:t>
            </a:r>
          </a:p>
          <a:p>
            <a:pPr marL="0" indent="0">
              <a:buNone/>
            </a:pPr>
            <a:r>
              <a:rPr lang="en-IN" dirty="0"/>
              <a:t>  }</a:t>
            </a:r>
          </a:p>
          <a:p>
            <a:pPr marL="0" indent="0">
              <a:buNone/>
            </a:pPr>
            <a:r>
              <a:rPr lang="en-IN" dirty="0"/>
              <a:t>}</a:t>
            </a:r>
          </a:p>
          <a:p>
            <a:pPr marL="0" indent="0">
              <a:buNone/>
            </a:pPr>
            <a:endParaRPr lang="en-IN" dirty="0"/>
          </a:p>
          <a:p>
            <a:pPr marL="0" indent="0">
              <a:buNone/>
            </a:pPr>
            <a:r>
              <a:rPr lang="en-IN" dirty="0"/>
              <a:t>@media (max-width: 600px) { </a:t>
            </a:r>
          </a:p>
          <a:p>
            <a:pPr marL="0" indent="0">
              <a:buNone/>
            </a:pPr>
            <a:r>
              <a:rPr lang="en-IN" dirty="0"/>
              <a:t>  #match {</a:t>
            </a:r>
          </a:p>
          <a:p>
            <a:pPr marL="0" indent="0">
              <a:buNone/>
            </a:pPr>
            <a:r>
              <a:rPr lang="en-IN" dirty="0"/>
              <a:t>    background: </a:t>
            </a:r>
            <a:r>
              <a:rPr lang="en-IN" dirty="0" err="1"/>
              <a:t>url</a:t>
            </a:r>
            <a:r>
              <a:rPr lang="en-IN" dirty="0"/>
              <a:t>(small.jpg); </a:t>
            </a:r>
          </a:p>
          <a:p>
            <a:pPr marL="0" indent="0">
              <a:buNone/>
            </a:pPr>
            <a:r>
              <a:rPr lang="en-IN" dirty="0"/>
              <a:t>  }</a:t>
            </a:r>
          </a:p>
          <a:p>
            <a:pPr marL="0" indent="0">
              <a:buNone/>
            </a:pPr>
            <a:r>
              <a:rPr lang="en-IN" dirty="0"/>
              <a:t>}</a:t>
            </a:r>
          </a:p>
        </p:txBody>
      </p:sp>
      <p:sp>
        <p:nvSpPr>
          <p:cNvPr id="4" name="Rectangle 1">
            <a:extLst>
              <a:ext uri="{FF2B5EF4-FFF2-40B4-BE49-F238E27FC236}">
                <a16:creationId xmlns:a16="http://schemas.microsoft.com/office/drawing/2014/main" id="{05AFB111-24E0-1C13-B719-545A17DE2054}"/>
              </a:ext>
            </a:extLst>
          </p:cNvPr>
          <p:cNvSpPr>
            <a:spLocks noGrp="1" noChangeArrowheads="1"/>
          </p:cNvSpPr>
          <p:nvPr>
            <p:ph type="title"/>
          </p:nvPr>
        </p:nvSpPr>
        <p:spPr bwMode="auto">
          <a:xfrm>
            <a:off x="838200" y="797074"/>
            <a:ext cx="9548446" cy="461665"/>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Alternatively, you could apply different media queries to tell the browser which </a:t>
            </a:r>
            <a:r>
              <a:rPr kumimoji="0" lang="en-US" altLang="en-US" sz="1200" b="0" i="0" u="none" strike="noStrike" cap="none" normalizeH="0" baseline="0" dirty="0">
                <a:ln>
                  <a:noFill/>
                </a:ln>
                <a:solidFill>
                  <a:srgbClr val="BA4185"/>
                </a:solidFill>
                <a:effectLst/>
                <a:latin typeface="Times New Roman" panose="02020603050405020304" pitchFamily="18" charset="0"/>
                <a:cs typeface="Times New Roman" panose="02020603050405020304" pitchFamily="18" charset="0"/>
              </a:rPr>
              <a:t>background-image</a:t>
            </a: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is appropriate to download at</a:t>
            </a:r>
            <a:b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which screen size. A browser will download an image when it matches a media query: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3780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0E49DF-8849-EA6F-1232-45874DE64BF8}"/>
              </a:ext>
            </a:extLst>
          </p:cNvPr>
          <p:cNvSpPr>
            <a:spLocks noGrp="1"/>
          </p:cNvSpPr>
          <p:nvPr>
            <p:ph idx="1"/>
          </p:nvPr>
        </p:nvSpPr>
        <p:spPr>
          <a:xfrm>
            <a:off x="838200" y="281354"/>
            <a:ext cx="10515600" cy="5895609"/>
          </a:xfrm>
        </p:spPr>
        <p:txBody>
          <a:bodyPr/>
          <a:lstStyle/>
          <a:p>
            <a:pPr algn="l" fontAlgn="base"/>
            <a:r>
              <a:rPr lang="en-US" sz="1800" b="0" i="0" dirty="0">
                <a:solidFill>
                  <a:srgbClr val="333333"/>
                </a:solidFill>
                <a:effectLst/>
                <a:latin typeface="GuanabaraSans-Light"/>
              </a:rPr>
              <a:t>Note that if media queries overlap, older browsers will download both images.</a:t>
            </a:r>
          </a:p>
          <a:p>
            <a:pPr algn="l" fontAlgn="base"/>
            <a:r>
              <a:rPr lang="en-US" sz="1800" b="0" i="0" dirty="0">
                <a:solidFill>
                  <a:srgbClr val="333333"/>
                </a:solidFill>
                <a:effectLst/>
                <a:latin typeface="GuanabaraSans-Light"/>
              </a:rPr>
              <a:t>But what about serving up retina images with CSS? We can ensure that only the retina version is downloaded for most browsers by using a media query to serve the retina version:</a:t>
            </a:r>
          </a:p>
          <a:p>
            <a:endParaRPr lang="en-IN" dirty="0"/>
          </a:p>
        </p:txBody>
      </p:sp>
      <p:sp>
        <p:nvSpPr>
          <p:cNvPr id="5" name="TextBox 4">
            <a:extLst>
              <a:ext uri="{FF2B5EF4-FFF2-40B4-BE49-F238E27FC236}">
                <a16:creationId xmlns:a16="http://schemas.microsoft.com/office/drawing/2014/main" id="{761E1B5E-F63B-4A7A-3B91-C47F03E93E18}"/>
              </a:ext>
            </a:extLst>
          </p:cNvPr>
          <p:cNvSpPr txBox="1"/>
          <p:nvPr/>
        </p:nvSpPr>
        <p:spPr>
          <a:xfrm>
            <a:off x="1582615" y="1582341"/>
            <a:ext cx="7561385" cy="3693319"/>
          </a:xfrm>
          <a:prstGeom prst="rect">
            <a:avLst/>
          </a:prstGeom>
          <a:noFill/>
        </p:spPr>
        <p:txBody>
          <a:bodyPr wrap="square">
            <a:spAutoFit/>
          </a:bodyPr>
          <a:lstStyle/>
          <a:p>
            <a:r>
              <a:rPr lang="en-IN" dirty="0"/>
              <a:t>&lt;div id="match"&gt;&lt;/div&gt;</a:t>
            </a:r>
          </a:p>
          <a:p>
            <a:r>
              <a:rPr lang="en-IN" dirty="0"/>
              <a:t>#match {</a:t>
            </a:r>
          </a:p>
          <a:p>
            <a:r>
              <a:rPr lang="en-IN" dirty="0"/>
              <a:t>  background: </a:t>
            </a:r>
            <a:r>
              <a:rPr lang="en-IN" dirty="0" err="1"/>
              <a:t>url</a:t>
            </a:r>
            <a:r>
              <a:rPr lang="en-IN" dirty="0"/>
              <a:t>(regular.png);</a:t>
            </a:r>
          </a:p>
          <a:p>
            <a:r>
              <a:rPr lang="en-IN" dirty="0"/>
              <a:t>}</a:t>
            </a:r>
          </a:p>
          <a:p>
            <a:endParaRPr lang="en-IN" dirty="0"/>
          </a:p>
          <a:p>
            <a:r>
              <a:rPr lang="en-IN" dirty="0"/>
              <a:t>@media (-</a:t>
            </a:r>
            <a:r>
              <a:rPr lang="en-IN" dirty="0" err="1"/>
              <a:t>webkit</a:t>
            </a:r>
            <a:r>
              <a:rPr lang="en-IN" dirty="0"/>
              <a:t>-min-device-pixel-ratio: 1.5), </a:t>
            </a:r>
          </a:p>
          <a:p>
            <a:r>
              <a:rPr lang="en-IN" dirty="0"/>
              <a:t>  (min--</a:t>
            </a:r>
            <a:r>
              <a:rPr lang="en-IN" dirty="0" err="1"/>
              <a:t>moz</a:t>
            </a:r>
            <a:r>
              <a:rPr lang="en-IN" dirty="0"/>
              <a:t>-device-pixel-ratio: 1.5), </a:t>
            </a:r>
          </a:p>
          <a:p>
            <a:r>
              <a:rPr lang="en-IN" dirty="0"/>
              <a:t>  (-o-min-device-pixel-ratio: 3/2), </a:t>
            </a:r>
          </a:p>
          <a:p>
            <a:r>
              <a:rPr lang="en-IN" dirty="0"/>
              <a:t>  (min-device-pixel-ratio: 1.5) {</a:t>
            </a:r>
          </a:p>
          <a:p>
            <a:r>
              <a:rPr lang="en-IN" dirty="0"/>
              <a:t>    #match {</a:t>
            </a:r>
          </a:p>
          <a:p>
            <a:r>
              <a:rPr lang="en-IN" dirty="0"/>
              <a:t>      background: </a:t>
            </a:r>
            <a:r>
              <a:rPr lang="en-IN" dirty="0" err="1"/>
              <a:t>url</a:t>
            </a:r>
            <a:r>
              <a:rPr lang="en-IN" dirty="0"/>
              <a:t>(retina.png);</a:t>
            </a:r>
          </a:p>
          <a:p>
            <a:r>
              <a:rPr lang="en-IN" dirty="0"/>
              <a:t>    } </a:t>
            </a:r>
          </a:p>
          <a:p>
            <a:r>
              <a:rPr lang="en-IN" dirty="0"/>
              <a:t>}</a:t>
            </a:r>
          </a:p>
        </p:txBody>
      </p:sp>
    </p:spTree>
    <p:extLst>
      <p:ext uri="{BB962C8B-B14F-4D97-AF65-F5344CB8AC3E}">
        <p14:creationId xmlns:p14="http://schemas.microsoft.com/office/powerpoint/2010/main" val="2529636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431E1-5696-04F6-9FE9-65761449CCC4}"/>
              </a:ext>
            </a:extLst>
          </p:cNvPr>
          <p:cNvSpPr>
            <a:spLocks noGrp="1"/>
          </p:cNvSpPr>
          <p:nvPr>
            <p:ph idx="1"/>
          </p:nvPr>
        </p:nvSpPr>
        <p:spPr/>
        <p:txBody>
          <a:bodyPr/>
          <a:lstStyle/>
          <a:p>
            <a:pPr marL="0" indent="0">
              <a:buNone/>
            </a:pPr>
            <a:r>
              <a:rPr lang="en-IN" dirty="0"/>
              <a:t>&lt;</a:t>
            </a:r>
            <a:r>
              <a:rPr lang="en-IN" sz="2000" dirty="0"/>
              <a:t>picture&gt;</a:t>
            </a:r>
          </a:p>
          <a:p>
            <a:pPr marL="0" indent="0">
              <a:buNone/>
            </a:pPr>
            <a:r>
              <a:rPr lang="en-IN" sz="2000" dirty="0"/>
              <a:t>  &lt;source media="(min-width: 800px)" </a:t>
            </a:r>
            <a:r>
              <a:rPr lang="en-IN" sz="2000" dirty="0" err="1"/>
              <a:t>srcset</a:t>
            </a:r>
            <a:r>
              <a:rPr lang="en-IN" sz="2000" dirty="0"/>
              <a:t>="big.png"&gt; </a:t>
            </a:r>
          </a:p>
          <a:p>
            <a:pPr marL="0" indent="0">
              <a:buNone/>
            </a:pPr>
            <a:r>
              <a:rPr lang="en-IN" sz="2000" dirty="0"/>
              <a:t>  &lt;source media="(min-width: 400px)" </a:t>
            </a:r>
            <a:r>
              <a:rPr lang="en-IN" sz="2000" dirty="0" err="1"/>
              <a:t>srcset</a:t>
            </a:r>
            <a:r>
              <a:rPr lang="en-IN" sz="2000" dirty="0"/>
              <a:t>="small.png"&gt; </a:t>
            </a:r>
          </a:p>
          <a:p>
            <a:pPr marL="0" indent="0">
              <a:buNone/>
            </a:pPr>
            <a:r>
              <a:rPr lang="en-IN" sz="2000" dirty="0"/>
              <a:t>  &lt;</a:t>
            </a:r>
            <a:r>
              <a:rPr lang="en-IN" sz="2000" dirty="0" err="1"/>
              <a:t>img</a:t>
            </a:r>
            <a:r>
              <a:rPr lang="en-IN" sz="2000" dirty="0"/>
              <a:t> </a:t>
            </a:r>
            <a:r>
              <a:rPr lang="en-IN" sz="2000" dirty="0" err="1"/>
              <a:t>src</a:t>
            </a:r>
            <a:r>
              <a:rPr lang="en-IN" sz="2000" dirty="0"/>
              <a:t>="small.png" alt="Description"&gt;</a:t>
            </a:r>
          </a:p>
          <a:p>
            <a:pPr marL="0" indent="0">
              <a:buNone/>
            </a:pPr>
            <a:r>
              <a:rPr lang="en-IN" sz="2000" dirty="0"/>
              <a:t>&lt;/picture&gt;</a:t>
            </a:r>
          </a:p>
        </p:txBody>
      </p:sp>
      <p:sp>
        <p:nvSpPr>
          <p:cNvPr id="4" name="Rectangle 1">
            <a:extLst>
              <a:ext uri="{FF2B5EF4-FFF2-40B4-BE49-F238E27FC236}">
                <a16:creationId xmlns:a16="http://schemas.microsoft.com/office/drawing/2014/main" id="{D7943360-5EA7-5C12-4058-7CEDA9AFA8CE}"/>
              </a:ext>
            </a:extLst>
          </p:cNvPr>
          <p:cNvSpPr>
            <a:spLocks noGrp="1" noChangeArrowheads="1"/>
          </p:cNvSpPr>
          <p:nvPr>
            <p:ph type="title"/>
          </p:nvPr>
        </p:nvSpPr>
        <p:spPr bwMode="auto">
          <a:xfrm>
            <a:off x="838201" y="704742"/>
            <a:ext cx="10673862" cy="646331"/>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GuanabaraSans-Light"/>
              </a:rPr>
              <a:t>our best bet for displaying a correctly sized picture in modern browsers is to take advantage of the </a:t>
            </a:r>
            <a:r>
              <a:rPr kumimoji="0" lang="en-US" altLang="en-US" sz="1800" b="0" i="0" u="none" strike="noStrike" cap="none" normalizeH="0" baseline="0" dirty="0">
                <a:ln>
                  <a:noFill/>
                </a:ln>
                <a:solidFill>
                  <a:srgbClr val="BA4185"/>
                </a:solidFill>
                <a:effectLst/>
                <a:latin typeface="Consolas" panose="020B0609020204030204" pitchFamily="49" charset="0"/>
              </a:rPr>
              <a:t>picture</a:t>
            </a:r>
            <a:r>
              <a:rPr kumimoji="0" lang="en-US" altLang="en-US" sz="1800" b="0" i="0" u="none" strike="noStrike" cap="none" normalizeH="0" baseline="0" dirty="0">
                <a:ln>
                  <a:noFill/>
                </a:ln>
                <a:solidFill>
                  <a:srgbClr val="333333"/>
                </a:solidFill>
                <a:effectLst/>
                <a:latin typeface="GuanabaraSans-Light"/>
              </a:rPr>
              <a:t> element in HTML</a:t>
            </a:r>
            <a:r>
              <a:rPr kumimoji="0" lang="en-US" altLang="en-US" sz="11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143C9B4-D901-9387-2CAB-D41C55E8A900}"/>
              </a:ext>
            </a:extLst>
          </p:cNvPr>
          <p:cNvSpPr txBox="1"/>
          <p:nvPr/>
        </p:nvSpPr>
        <p:spPr>
          <a:xfrm>
            <a:off x="984739" y="4897189"/>
            <a:ext cx="10673862" cy="1200329"/>
          </a:xfrm>
          <a:prstGeom prst="rect">
            <a:avLst/>
          </a:prstGeom>
          <a:noFill/>
        </p:spPr>
        <p:txBody>
          <a:bodyPr wrap="square">
            <a:spAutoFit/>
          </a:bodyPr>
          <a:lstStyle/>
          <a:p>
            <a:pPr algn="just"/>
            <a:r>
              <a:rPr lang="en-IN" dirty="0"/>
              <a:t>Check out how amazing this is. Not only are we able to match media attributes to tell the browser which image file to download, but we also have a low-resolution image that will be downloaded by browsers that don’t support the picture element. </a:t>
            </a:r>
            <a:r>
              <a:rPr lang="en-IN" dirty="0" err="1"/>
              <a:t>Picturefill</a:t>
            </a:r>
            <a:r>
              <a:rPr lang="en-IN" dirty="0"/>
              <a:t> is a </a:t>
            </a:r>
            <a:r>
              <a:rPr lang="en-IN" dirty="0" err="1"/>
              <a:t>polyfill</a:t>
            </a:r>
            <a:r>
              <a:rPr lang="en-IN" dirty="0"/>
              <a:t> that enables support for the picture element in browsers that don’t currently support it</a:t>
            </a:r>
          </a:p>
        </p:txBody>
      </p:sp>
    </p:spTree>
    <p:extLst>
      <p:ext uri="{BB962C8B-B14F-4D97-AF65-F5344CB8AC3E}">
        <p14:creationId xmlns:p14="http://schemas.microsoft.com/office/powerpoint/2010/main" val="18278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3DEE2-0B7A-3C2B-DBEC-5D531D450B7C}"/>
              </a:ext>
            </a:extLst>
          </p:cNvPr>
          <p:cNvSpPr>
            <a:spLocks noGrp="1"/>
          </p:cNvSpPr>
          <p:nvPr>
            <p:ph idx="1"/>
          </p:nvPr>
        </p:nvSpPr>
        <p:spPr>
          <a:xfrm>
            <a:off x="838200" y="1450486"/>
            <a:ext cx="10515600" cy="4351338"/>
          </a:xfrm>
        </p:spPr>
        <p:txBody>
          <a:bodyPr>
            <a:normAutofit/>
          </a:bodyPr>
          <a:lstStyle/>
          <a:p>
            <a:pPr marL="0" indent="0">
              <a:lnSpc>
                <a:spcPct val="100000"/>
              </a:lnSpc>
              <a:buNone/>
            </a:pPr>
            <a:r>
              <a:rPr lang="en-IN" dirty="0"/>
              <a:t>&lt;</a:t>
            </a:r>
            <a:r>
              <a:rPr lang="en-IN" sz="1800" dirty="0"/>
              <a:t>picture&gt;</a:t>
            </a:r>
          </a:p>
          <a:p>
            <a:pPr marL="0" indent="0">
              <a:lnSpc>
                <a:spcPct val="100000"/>
              </a:lnSpc>
              <a:buNone/>
            </a:pPr>
            <a:r>
              <a:rPr lang="en-IN" sz="1800" dirty="0"/>
              <a:t>  &lt;source media="(min-width: 800px)"</a:t>
            </a:r>
          </a:p>
          <a:p>
            <a:pPr marL="0" indent="0">
              <a:lnSpc>
                <a:spcPct val="100000"/>
              </a:lnSpc>
              <a:buNone/>
            </a:pPr>
            <a:r>
              <a:rPr lang="en-IN" sz="1800" dirty="0"/>
              <a:t>    </a:t>
            </a:r>
            <a:r>
              <a:rPr lang="en-IN" sz="1800" dirty="0" err="1"/>
              <a:t>srcset</a:t>
            </a:r>
            <a:r>
              <a:rPr lang="en-IN" sz="1800" dirty="0"/>
              <a:t>="big.png 1x, big-hd.png 2x"&gt; </a:t>
            </a:r>
          </a:p>
          <a:p>
            <a:pPr marL="0" indent="0">
              <a:lnSpc>
                <a:spcPct val="100000"/>
              </a:lnSpc>
              <a:buNone/>
            </a:pPr>
            <a:r>
              <a:rPr lang="en-IN" sz="1800" dirty="0"/>
              <a:t>  &lt;source media="(min-width: 600px)"</a:t>
            </a:r>
          </a:p>
          <a:p>
            <a:pPr marL="0" indent="0">
              <a:lnSpc>
                <a:spcPct val="100000"/>
              </a:lnSpc>
              <a:buNone/>
            </a:pPr>
            <a:r>
              <a:rPr lang="en-IN" sz="1800" dirty="0"/>
              <a:t>    </a:t>
            </a:r>
            <a:r>
              <a:rPr lang="en-IN" sz="1800" dirty="0" err="1"/>
              <a:t>srcset</a:t>
            </a:r>
            <a:r>
              <a:rPr lang="en-IN" sz="1800" dirty="0"/>
              <a:t>="medium.png 1x, medium-hd.png 2x"&gt; </a:t>
            </a:r>
          </a:p>
          <a:p>
            <a:pPr marL="0" indent="0">
              <a:lnSpc>
                <a:spcPct val="100000"/>
              </a:lnSpc>
              <a:buNone/>
            </a:pPr>
            <a:r>
              <a:rPr lang="en-IN" sz="1800" dirty="0"/>
              <a:t>  &lt;</a:t>
            </a:r>
            <a:r>
              <a:rPr lang="en-IN" sz="1800" dirty="0" err="1"/>
              <a:t>img</a:t>
            </a:r>
            <a:r>
              <a:rPr lang="en-IN" sz="1800" dirty="0"/>
              <a:t> </a:t>
            </a:r>
            <a:r>
              <a:rPr lang="en-IN" sz="1800" dirty="0" err="1"/>
              <a:t>src</a:t>
            </a:r>
            <a:r>
              <a:rPr lang="en-IN" sz="1800" dirty="0"/>
              <a:t>="small.png" </a:t>
            </a:r>
            <a:r>
              <a:rPr lang="en-IN" sz="1800" dirty="0" err="1"/>
              <a:t>srcset</a:t>
            </a:r>
            <a:r>
              <a:rPr lang="en-IN" sz="1800" dirty="0"/>
              <a:t>="small-hd.png 2x"</a:t>
            </a:r>
          </a:p>
          <a:p>
            <a:pPr marL="0" indent="0">
              <a:lnSpc>
                <a:spcPct val="100000"/>
              </a:lnSpc>
              <a:buNone/>
            </a:pPr>
            <a:r>
              <a:rPr lang="en-IN" sz="1800" dirty="0"/>
              <a:t>    alt="Description"&gt;</a:t>
            </a:r>
          </a:p>
          <a:p>
            <a:pPr marL="0" indent="0">
              <a:lnSpc>
                <a:spcPct val="100000"/>
              </a:lnSpc>
              <a:buNone/>
            </a:pPr>
            <a:r>
              <a:rPr lang="en-IN" sz="1800" dirty="0"/>
              <a:t>&lt;/picture&gt;</a:t>
            </a:r>
          </a:p>
        </p:txBody>
      </p:sp>
      <p:sp>
        <p:nvSpPr>
          <p:cNvPr id="4" name="Rectangle 1">
            <a:extLst>
              <a:ext uri="{FF2B5EF4-FFF2-40B4-BE49-F238E27FC236}">
                <a16:creationId xmlns:a16="http://schemas.microsoft.com/office/drawing/2014/main" id="{0A562A4E-649A-5123-FF42-1A5C7490CF45}"/>
              </a:ext>
            </a:extLst>
          </p:cNvPr>
          <p:cNvSpPr>
            <a:spLocks noGrp="1" noChangeArrowheads="1"/>
          </p:cNvSpPr>
          <p:nvPr>
            <p:ph type="title"/>
          </p:nvPr>
        </p:nvSpPr>
        <p:spPr bwMode="auto">
          <a:xfrm>
            <a:off x="838200" y="797075"/>
            <a:ext cx="10151562" cy="461665"/>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GuanabaraSans-Light"/>
              </a:rPr>
              <a:t>You can use the </a:t>
            </a:r>
            <a:r>
              <a:rPr kumimoji="0" lang="en-US" altLang="en-US" sz="2400" b="0" i="0" u="none" strike="noStrike" cap="none" normalizeH="0" baseline="0" dirty="0">
                <a:ln>
                  <a:noFill/>
                </a:ln>
                <a:solidFill>
                  <a:srgbClr val="BA4185"/>
                </a:solidFill>
                <a:effectLst/>
                <a:latin typeface="Consolas" panose="020B0609020204030204" pitchFamily="49" charset="0"/>
              </a:rPr>
              <a:t>picture</a:t>
            </a:r>
            <a:r>
              <a:rPr kumimoji="0" lang="en-US" altLang="en-US" sz="2400" b="0" i="0" u="none" strike="noStrike" cap="none" normalizeH="0" baseline="0" dirty="0">
                <a:ln>
                  <a:noFill/>
                </a:ln>
                <a:solidFill>
                  <a:srgbClr val="333333"/>
                </a:solidFill>
                <a:effectLst/>
                <a:latin typeface="GuanabaraSans-Light"/>
              </a:rPr>
              <a:t> element to serve retina images when applicable, too!</a:t>
            </a:r>
            <a:r>
              <a:rPr kumimoji="0" lang="en-US" altLang="en-US" sz="14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12B16FE-2451-CB10-1CD2-C10B24BAE018}"/>
              </a:ext>
            </a:extLst>
          </p:cNvPr>
          <p:cNvSpPr txBox="1"/>
          <p:nvPr/>
        </p:nvSpPr>
        <p:spPr>
          <a:xfrm>
            <a:off x="1148860" y="4997606"/>
            <a:ext cx="8804031" cy="923330"/>
          </a:xfrm>
          <a:prstGeom prst="rect">
            <a:avLst/>
          </a:prstGeom>
          <a:noFill/>
        </p:spPr>
        <p:txBody>
          <a:bodyPr wrap="square">
            <a:spAutoFit/>
          </a:bodyPr>
          <a:lstStyle/>
          <a:p>
            <a:r>
              <a:rPr lang="en-IN" dirty="0"/>
              <a:t>In this example, </a:t>
            </a:r>
            <a:r>
              <a:rPr lang="en-IN" dirty="0" err="1"/>
              <a:t>srcset</a:t>
            </a:r>
            <a:r>
              <a:rPr lang="en-IN" dirty="0"/>
              <a:t> tells the browser which image to choose at different pixel densities. Again, we’re saving overhead for our users by being precise and telling the browser exactly which single image file is the right one to retrieve and display.</a:t>
            </a:r>
          </a:p>
        </p:txBody>
      </p:sp>
    </p:spTree>
    <p:extLst>
      <p:ext uri="{BB962C8B-B14F-4D97-AF65-F5344CB8AC3E}">
        <p14:creationId xmlns:p14="http://schemas.microsoft.com/office/powerpoint/2010/main" val="231900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088A-5F85-07D5-017A-C2DB384C3F09}"/>
              </a:ext>
            </a:extLst>
          </p:cNvPr>
          <p:cNvSpPr>
            <a:spLocks noGrp="1"/>
          </p:cNvSpPr>
          <p:nvPr>
            <p:ph type="title"/>
          </p:nvPr>
        </p:nvSpPr>
        <p:spPr/>
        <p:txBody>
          <a:bodyPr/>
          <a:lstStyle/>
          <a:p>
            <a:pPr algn="ctr"/>
            <a:r>
              <a:rPr lang="en-IN" b="0" i="0" dirty="0">
                <a:solidFill>
                  <a:srgbClr val="444444"/>
                </a:solidFill>
                <a:effectLst/>
                <a:latin typeface="GuanabaraSans-Book"/>
              </a:rPr>
              <a:t>Fonts</a:t>
            </a:r>
            <a:br>
              <a:rPr lang="en-IN" b="0" i="0" dirty="0">
                <a:solidFill>
                  <a:srgbClr val="444444"/>
                </a:solidFill>
                <a:effectLst/>
                <a:latin typeface="GuanabaraSans-Book"/>
              </a:rPr>
            </a:br>
            <a:endParaRPr lang="en-IN" dirty="0"/>
          </a:p>
        </p:txBody>
      </p:sp>
      <p:sp>
        <p:nvSpPr>
          <p:cNvPr id="3" name="Content Placeholder 2">
            <a:extLst>
              <a:ext uri="{FF2B5EF4-FFF2-40B4-BE49-F238E27FC236}">
                <a16:creationId xmlns:a16="http://schemas.microsoft.com/office/drawing/2014/main" id="{1FC60A83-56DF-3E77-ED19-C12A52DED675}"/>
              </a:ext>
            </a:extLst>
          </p:cNvPr>
          <p:cNvSpPr>
            <a:spLocks noGrp="1"/>
          </p:cNvSpPr>
          <p:nvPr>
            <p:ph idx="1"/>
          </p:nvPr>
        </p:nvSpPr>
        <p:spPr>
          <a:xfrm>
            <a:off x="838200" y="1277815"/>
            <a:ext cx="10515600" cy="4899148"/>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Font files can add a huge amount of overhead to your site because they require additional requests and increase page weight. As discussed in “</a:t>
            </a:r>
            <a:r>
              <a:rPr lang="en-US" b="0" i="0" dirty="0">
                <a:solidFill>
                  <a:srgbClr val="E85151"/>
                </a:solidFill>
                <a:effectLst/>
                <a:latin typeface="Times New Roman" panose="02020603050405020304" pitchFamily="18" charset="0"/>
                <a:cs typeface="Times New Roman" panose="02020603050405020304" pitchFamily="18" charset="0"/>
              </a:rPr>
              <a:t>Optimizing Web Fonts</a:t>
            </a:r>
            <a:r>
              <a:rPr lang="en-US" b="0" i="0" dirty="0">
                <a:solidFill>
                  <a:srgbClr val="333333"/>
                </a:solidFill>
                <a:effectLst/>
                <a:latin typeface="Times New Roman" panose="02020603050405020304" pitchFamily="18" charset="0"/>
                <a:cs typeface="Times New Roman" panose="02020603050405020304" pitchFamily="18" charset="0"/>
              </a:rPr>
              <a:t>,” there are several ways of optimizing your font files to ensure they are as high performing as possible. One additional consideration you can make in your responsive design is to load your custom font file only on larger screens. This is something we do at Etsy, as we would rather save our users from downloading the extra font file overhead if they’re on a mobile device.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43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A458-1642-C448-3E47-78B0BF249FC1}"/>
              </a:ext>
            </a:extLst>
          </p:cNvPr>
          <p:cNvSpPr>
            <a:spLocks noGrp="1"/>
          </p:cNvSpPr>
          <p:nvPr>
            <p:ph type="title"/>
          </p:nvPr>
        </p:nvSpPr>
        <p:spPr/>
        <p:txBody>
          <a:bodyPr>
            <a:normAutofit fontScale="90000"/>
          </a:bodyPr>
          <a:lstStyle/>
          <a:p>
            <a:r>
              <a:rPr lang="en-US" dirty="0"/>
              <a:t>To do this, set your normal fallback fonts on your content. Then use a media query to only apply your web font to content at a large breakpoint:</a:t>
            </a:r>
            <a:endParaRPr lang="en-IN" dirty="0"/>
          </a:p>
        </p:txBody>
      </p:sp>
      <p:sp>
        <p:nvSpPr>
          <p:cNvPr id="3" name="Content Placeholder 2">
            <a:extLst>
              <a:ext uri="{FF2B5EF4-FFF2-40B4-BE49-F238E27FC236}">
                <a16:creationId xmlns:a16="http://schemas.microsoft.com/office/drawing/2014/main" id="{A79342F0-D2BC-29D3-DEF8-3759E384F5E3}"/>
              </a:ext>
            </a:extLst>
          </p:cNvPr>
          <p:cNvSpPr>
            <a:spLocks noGrp="1"/>
          </p:cNvSpPr>
          <p:nvPr>
            <p:ph idx="1"/>
          </p:nvPr>
        </p:nvSpPr>
        <p:spPr/>
        <p:txBody>
          <a:bodyPr>
            <a:normAutofit fontScale="55000" lnSpcReduction="20000"/>
          </a:bodyPr>
          <a:lstStyle/>
          <a:p>
            <a:pPr marL="0" indent="0">
              <a:buNone/>
            </a:pPr>
            <a:r>
              <a:rPr lang="en-IN" dirty="0"/>
              <a:t>@font-face {</a:t>
            </a:r>
          </a:p>
          <a:p>
            <a:pPr marL="0" indent="0">
              <a:buNone/>
            </a:pPr>
            <a:r>
              <a:rPr lang="en-IN" dirty="0"/>
              <a:t>  font-family: '</a:t>
            </a:r>
            <a:r>
              <a:rPr lang="en-IN" dirty="0" err="1"/>
              <a:t>FontName</a:t>
            </a:r>
            <a:r>
              <a:rPr lang="en-IN" dirty="0"/>
              <a:t>';</a:t>
            </a:r>
          </a:p>
          <a:p>
            <a:pPr marL="0" indent="0">
              <a:buNone/>
            </a:pPr>
            <a:r>
              <a:rPr lang="en-IN" dirty="0"/>
              <a:t>  </a:t>
            </a:r>
            <a:r>
              <a:rPr lang="en-IN" dirty="0" err="1"/>
              <a:t>src</a:t>
            </a:r>
            <a:r>
              <a:rPr lang="en-IN" dirty="0"/>
              <a:t>: </a:t>
            </a:r>
            <a:r>
              <a:rPr lang="en-IN" dirty="0" err="1"/>
              <a:t>url</a:t>
            </a:r>
            <a:r>
              <a:rPr lang="en-IN" dirty="0"/>
              <a:t>('</a:t>
            </a:r>
            <a:r>
              <a:rPr lang="en-IN" dirty="0" err="1"/>
              <a:t>fontname.woff</a:t>
            </a:r>
            <a:r>
              <a:rPr lang="en-IN" dirty="0"/>
              <a:t>') format('</a:t>
            </a:r>
            <a:r>
              <a:rPr lang="en-IN" dirty="0" err="1"/>
              <a:t>woff</a:t>
            </a:r>
            <a:r>
              <a:rPr lang="en-IN" dirty="0"/>
              <a:t>');</a:t>
            </a:r>
          </a:p>
          <a:p>
            <a:pPr marL="0" indent="0">
              <a:buNone/>
            </a:pPr>
            <a:r>
              <a:rPr lang="en-IN" dirty="0"/>
              <a:t>}</a:t>
            </a:r>
          </a:p>
          <a:p>
            <a:pPr marL="0" indent="0">
              <a:buNone/>
            </a:pPr>
            <a:endParaRPr lang="en-IN" dirty="0"/>
          </a:p>
          <a:p>
            <a:pPr marL="0" indent="0">
              <a:buNone/>
            </a:pPr>
            <a:r>
              <a:rPr lang="en-IN" dirty="0"/>
              <a:t>body {</a:t>
            </a:r>
          </a:p>
          <a:p>
            <a:pPr marL="0" indent="0">
              <a:buNone/>
            </a:pPr>
            <a:r>
              <a:rPr lang="en-IN" dirty="0"/>
              <a:t>  font-family: Georgia, serif;</a:t>
            </a:r>
          </a:p>
          <a:p>
            <a:pPr marL="0" indent="0">
              <a:buNone/>
            </a:pPr>
            <a:r>
              <a:rPr lang="en-IN" dirty="0"/>
              <a:t>}</a:t>
            </a:r>
          </a:p>
          <a:p>
            <a:pPr marL="0" indent="0">
              <a:buNone/>
            </a:pPr>
            <a:endParaRPr lang="en-IN" dirty="0"/>
          </a:p>
          <a:p>
            <a:pPr marL="0" indent="0">
              <a:buNone/>
            </a:pPr>
            <a:r>
              <a:rPr lang="en-IN" dirty="0"/>
              <a:t>@media (min-width: 1000px) { </a:t>
            </a:r>
          </a:p>
          <a:p>
            <a:pPr marL="0" indent="0">
              <a:buNone/>
            </a:pPr>
            <a:r>
              <a:rPr lang="en-IN" dirty="0"/>
              <a:t>  body {</a:t>
            </a:r>
          </a:p>
          <a:p>
            <a:pPr marL="0" indent="0">
              <a:buNone/>
            </a:pPr>
            <a:r>
              <a:rPr lang="en-IN" dirty="0"/>
              <a:t>    font-family: '</a:t>
            </a:r>
            <a:r>
              <a:rPr lang="en-IN" dirty="0" err="1"/>
              <a:t>FontName</a:t>
            </a:r>
            <a:r>
              <a:rPr lang="en-IN" dirty="0"/>
              <a:t>', Georgia, serif; </a:t>
            </a:r>
          </a:p>
          <a:p>
            <a:pPr marL="0" indent="0">
              <a:buNone/>
            </a:pPr>
            <a:r>
              <a:rPr lang="en-IN" dirty="0"/>
              <a:t>  }</a:t>
            </a:r>
          </a:p>
          <a:p>
            <a:pPr marL="0" indent="0">
              <a:buNone/>
            </a:pPr>
            <a:r>
              <a:rPr lang="en-IN" dirty="0"/>
              <a:t>}</a:t>
            </a:r>
          </a:p>
        </p:txBody>
      </p:sp>
      <p:sp>
        <p:nvSpPr>
          <p:cNvPr id="5" name="TextBox 4">
            <a:extLst>
              <a:ext uri="{FF2B5EF4-FFF2-40B4-BE49-F238E27FC236}">
                <a16:creationId xmlns:a16="http://schemas.microsoft.com/office/drawing/2014/main" id="{93A856B9-36E5-22D4-374B-B8F26001239B}"/>
              </a:ext>
            </a:extLst>
          </p:cNvPr>
          <p:cNvSpPr txBox="1"/>
          <p:nvPr/>
        </p:nvSpPr>
        <p:spPr>
          <a:xfrm>
            <a:off x="5861539" y="2962145"/>
            <a:ext cx="6096000" cy="1754326"/>
          </a:xfrm>
          <a:prstGeom prst="rect">
            <a:avLst/>
          </a:prstGeom>
          <a:noFill/>
        </p:spPr>
        <p:txBody>
          <a:bodyPr wrap="square">
            <a:spAutoFit/>
          </a:bodyPr>
          <a:lstStyle/>
          <a:p>
            <a:pPr algn="just"/>
            <a:r>
              <a:rPr lang="en-IN" dirty="0"/>
              <a:t>This will download and apply the font file only if the user’s device matches the media query. All browsers (except Internet Explorer 8 and lower) are smart about downloading a font file only if it applies. Internet Explorer 8 and lower will download all @font-face files referenced in a page’s CSS file, even if they aren’t used on the page.</a:t>
            </a:r>
          </a:p>
        </p:txBody>
      </p:sp>
    </p:spTree>
    <p:extLst>
      <p:ext uri="{BB962C8B-B14F-4D97-AF65-F5344CB8AC3E}">
        <p14:creationId xmlns:p14="http://schemas.microsoft.com/office/powerpoint/2010/main" val="239911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498D-4090-8AD9-7202-9F22D2F1E801}"/>
              </a:ext>
            </a:extLst>
          </p:cNvPr>
          <p:cNvSpPr>
            <a:spLocks noGrp="1"/>
          </p:cNvSpPr>
          <p:nvPr>
            <p:ph type="title"/>
          </p:nvPr>
        </p:nvSpPr>
        <p:spPr/>
        <p:txBody>
          <a:bodyPr/>
          <a:lstStyle/>
          <a:p>
            <a:pPr algn="ctr"/>
            <a:r>
              <a:rPr lang="en-IN" b="0" i="0" dirty="0">
                <a:solidFill>
                  <a:srgbClr val="333333"/>
                </a:solidFill>
                <a:effectLst/>
                <a:latin typeface="GuanabaraSans-Book"/>
              </a:rPr>
              <a:t>Approaches</a:t>
            </a:r>
            <a:br>
              <a:rPr lang="en-IN" b="0" i="0" dirty="0">
                <a:solidFill>
                  <a:srgbClr val="333333"/>
                </a:solidFill>
                <a:effectLst/>
                <a:latin typeface="GuanabaraSans-Book"/>
              </a:rPr>
            </a:br>
            <a:endParaRPr lang="en-IN" dirty="0"/>
          </a:p>
        </p:txBody>
      </p:sp>
      <p:sp>
        <p:nvSpPr>
          <p:cNvPr id="3" name="Content Placeholder 2">
            <a:extLst>
              <a:ext uri="{FF2B5EF4-FFF2-40B4-BE49-F238E27FC236}">
                <a16:creationId xmlns:a16="http://schemas.microsoft.com/office/drawing/2014/main" id="{6C43658B-4D4C-348E-C314-BD73A70B08A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While you’ll make many decisions about how to create your site’s responsive web design during the actual design and development process, it’s important to take a beat before you begin any work to consider your overall approach and how it will impact performance. Building performance into project documentation, taking the time to look at your site from a mobile-first perspective, and figuring out how you’re going to measure the performance of your site across media queries will help you to create a speedy, responsively designed </a:t>
            </a:r>
            <a:r>
              <a:rPr lang="en-US" dirty="0"/>
              <a:t>site.</a:t>
            </a:r>
            <a:endParaRPr lang="en-IN" dirty="0"/>
          </a:p>
        </p:txBody>
      </p:sp>
    </p:spTree>
    <p:extLst>
      <p:ext uri="{BB962C8B-B14F-4D97-AF65-F5344CB8AC3E}">
        <p14:creationId xmlns:p14="http://schemas.microsoft.com/office/powerpoint/2010/main" val="382771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E9C4-9D14-8B41-C303-270BA2B1CA46}"/>
              </a:ext>
            </a:extLst>
          </p:cNvPr>
          <p:cNvSpPr>
            <a:spLocks noGrp="1"/>
          </p:cNvSpPr>
          <p:nvPr>
            <p:ph type="title"/>
          </p:nvPr>
        </p:nvSpPr>
        <p:spPr/>
        <p:txBody>
          <a:bodyPr/>
          <a:lstStyle/>
          <a:p>
            <a:pPr algn="ctr"/>
            <a:r>
              <a:rPr lang="en-IN" b="0" i="0" dirty="0">
                <a:solidFill>
                  <a:srgbClr val="333333"/>
                </a:solidFill>
                <a:effectLst/>
                <a:latin typeface="GuanabaraSans-Book"/>
              </a:rPr>
              <a:t>Project Documentation</a:t>
            </a:r>
            <a:br>
              <a:rPr lang="en-IN" b="0" i="0" dirty="0">
                <a:solidFill>
                  <a:srgbClr val="333333"/>
                </a:solidFill>
                <a:effectLst/>
                <a:latin typeface="GuanabaraSans-Book"/>
              </a:rPr>
            </a:br>
            <a:endParaRPr lang="en-IN" dirty="0"/>
          </a:p>
        </p:txBody>
      </p:sp>
      <p:sp>
        <p:nvSpPr>
          <p:cNvPr id="3" name="Content Placeholder 2">
            <a:extLst>
              <a:ext uri="{FF2B5EF4-FFF2-40B4-BE49-F238E27FC236}">
                <a16:creationId xmlns:a16="http://schemas.microsoft.com/office/drawing/2014/main" id="{5661A353-58F9-63BC-F0DF-7AB9AE3AC0D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If possible, incorporate performance into your project documentation for any project (not just responsive web designs!). For a responsive site, you’ll want to benchmark and continue to measure the same standard performance metrics like total page weight, total page load time, and perceived performance using the Speed Index. But you’ll also want to be able to set goals for devices and media queries, not just an average overall page using your design.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310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45C7-16B5-A190-07C7-72B0726E4235}"/>
              </a:ext>
            </a:extLst>
          </p:cNvPr>
          <p:cNvSpPr>
            <a:spLocks noGrp="1"/>
          </p:cNvSpPr>
          <p:nvPr>
            <p:ph type="title"/>
          </p:nvPr>
        </p:nvSpPr>
        <p:spPr/>
        <p:txBody>
          <a:bodyPr/>
          <a:lstStyle/>
          <a:p>
            <a:pPr algn="ctr"/>
            <a:r>
              <a:rPr lang="en-IN" b="0" i="0" dirty="0">
                <a:solidFill>
                  <a:srgbClr val="444444"/>
                </a:solidFill>
                <a:effectLst/>
                <a:latin typeface="GuanabaraSans-Book"/>
              </a:rPr>
              <a:t>Mobile First</a:t>
            </a:r>
            <a:br>
              <a:rPr lang="en-IN" b="0" i="0" dirty="0">
                <a:solidFill>
                  <a:srgbClr val="444444"/>
                </a:solidFill>
                <a:effectLst/>
                <a:latin typeface="GuanabaraSans-Book"/>
              </a:rPr>
            </a:br>
            <a:endParaRPr lang="en-IN" dirty="0"/>
          </a:p>
        </p:txBody>
      </p:sp>
      <p:sp>
        <p:nvSpPr>
          <p:cNvPr id="3" name="Content Placeholder 2">
            <a:extLst>
              <a:ext uri="{FF2B5EF4-FFF2-40B4-BE49-F238E27FC236}">
                <a16:creationId xmlns:a16="http://schemas.microsoft.com/office/drawing/2014/main" id="{1A6E108C-0F08-2FF3-8C5E-64570FC5D19E}"/>
              </a:ext>
            </a:extLst>
          </p:cNvPr>
          <p:cNvSpPr>
            <a:spLocks noGrp="1"/>
          </p:cNvSpPr>
          <p:nvPr>
            <p:ph idx="1"/>
          </p:nvPr>
        </p:nvSpPr>
        <p:spPr/>
        <p:txBody>
          <a:bodyPr>
            <a:normAutofit fontScale="92500"/>
          </a:bodyPr>
          <a:lstStyle/>
          <a:p>
            <a:pPr marL="0" indent="0">
              <a:buNone/>
            </a:pPr>
            <a:r>
              <a:rPr lang="en-US" dirty="0"/>
              <a:t>A mobile-first approach to designing any site will help you in so many areas. It will prompt you to:</a:t>
            </a:r>
          </a:p>
          <a:p>
            <a:endParaRPr lang="en-US" dirty="0"/>
          </a:p>
          <a:p>
            <a:r>
              <a:rPr lang="en-US" dirty="0"/>
              <a:t>Ask critical questions up front (“What is the core purpose of this page?”).</a:t>
            </a:r>
          </a:p>
          <a:p>
            <a:r>
              <a:rPr lang="en-US" dirty="0"/>
              <a:t>Identify the most important functionality and content for your users.</a:t>
            </a:r>
          </a:p>
          <a:p>
            <a:r>
              <a:rPr lang="en-US" dirty="0"/>
              <a:t>Establish design patterns and how they will change across screen sizes.</a:t>
            </a:r>
          </a:p>
          <a:p>
            <a:r>
              <a:rPr lang="en-US" dirty="0"/>
              <a:t>Think about your site from an accessibility perspective (“How accessible will this be for people on slower connections or less capable devices?”).</a:t>
            </a:r>
            <a:endParaRPr lang="en-IN" dirty="0"/>
          </a:p>
        </p:txBody>
      </p:sp>
    </p:spTree>
    <p:extLst>
      <p:ext uri="{BB962C8B-B14F-4D97-AF65-F5344CB8AC3E}">
        <p14:creationId xmlns:p14="http://schemas.microsoft.com/office/powerpoint/2010/main" val="35857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59171-2D55-7A29-F07A-558863319861}"/>
              </a:ext>
            </a:extLst>
          </p:cNvPr>
          <p:cNvSpPr>
            <a:spLocks noGrp="1"/>
          </p:cNvSpPr>
          <p:nvPr>
            <p:ph idx="1"/>
          </p:nvPr>
        </p:nvSpPr>
        <p:spPr>
          <a:xfrm>
            <a:off x="838200" y="433754"/>
            <a:ext cx="10515600" cy="5743209"/>
          </a:xfrm>
        </p:spPr>
        <p:txBody>
          <a:bodyPr/>
          <a:lstStyle/>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it’s more important than ever that we design and develop sites that are as high performing and efficient as possible. We need to aim for no unnecessary overhead for our users and optimize for perceived performance on all screen </a:t>
            </a:r>
            <a:r>
              <a:rPr lang="en-US" b="0" i="0" dirty="0" err="1">
                <a:solidFill>
                  <a:srgbClr val="333333"/>
                </a:solidFill>
                <a:effectLst/>
                <a:latin typeface="Times New Roman" panose="02020603050405020304" pitchFamily="18" charset="0"/>
                <a:cs typeface="Times New Roman" panose="02020603050405020304" pitchFamily="18" charset="0"/>
              </a:rPr>
              <a:t>sizes.due</a:t>
            </a:r>
            <a:r>
              <a:rPr lang="en-US" b="0" i="0" dirty="0">
                <a:solidFill>
                  <a:srgbClr val="333333"/>
                </a:solidFill>
                <a:effectLst/>
                <a:latin typeface="Times New Roman" panose="02020603050405020304" pitchFamily="18" charset="0"/>
                <a:cs typeface="Times New Roman" panose="02020603050405020304" pitchFamily="18" charset="0"/>
              </a:rPr>
              <a:t> to following reasons:</a:t>
            </a:r>
          </a:p>
          <a:p>
            <a:pPr marL="0" indent="0" algn="just">
              <a:buNone/>
            </a:pPr>
            <a:endParaRPr lang="en-US"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b="1" i="0" dirty="0">
                <a:solidFill>
                  <a:srgbClr val="333333"/>
                </a:solidFill>
                <a:effectLst/>
                <a:latin typeface="Times New Roman" panose="02020603050405020304" pitchFamily="18" charset="0"/>
                <a:cs typeface="Times New Roman" panose="02020603050405020304" pitchFamily="18" charset="0"/>
              </a:rPr>
              <a:t>People are primarily using handsets to access the Internet, and these devices present their own unique set of challenges. Between the tremendous amount of latency on mobile networks ( “</a:t>
            </a:r>
            <a:r>
              <a:rPr lang="en-US" b="1" i="0" dirty="0">
                <a:solidFill>
                  <a:srgbClr val="E85151"/>
                </a:solidFill>
                <a:effectLst/>
                <a:latin typeface="Times New Roman" panose="02020603050405020304" pitchFamily="18" charset="0"/>
                <a:cs typeface="Times New Roman" panose="02020603050405020304" pitchFamily="18" charset="0"/>
              </a:rPr>
              <a:t>Mobile Networks</a:t>
            </a:r>
            <a:r>
              <a:rPr lang="en-US" b="1" i="0" dirty="0">
                <a:solidFill>
                  <a:srgbClr val="333333"/>
                </a:solidFill>
                <a:effectLst/>
                <a:latin typeface="Times New Roman" panose="02020603050405020304" pitchFamily="18" charset="0"/>
                <a:cs typeface="Times New Roman" panose="02020603050405020304" pitchFamily="18" charset="0"/>
              </a:rPr>
              <a:t>”) and hardware challenges like </a:t>
            </a:r>
            <a:r>
              <a:rPr lang="en-US" b="1" i="0" dirty="0" err="1">
                <a:solidFill>
                  <a:srgbClr val="333333"/>
                </a:solidFill>
                <a:effectLst/>
                <a:latin typeface="Times New Roman" panose="02020603050405020304" pitchFamily="18" charset="0"/>
                <a:cs typeface="Times New Roman" panose="02020603050405020304" pitchFamily="18" charset="0"/>
              </a:rPr>
              <a:t>WiFi</a:t>
            </a:r>
            <a:r>
              <a:rPr lang="en-US" b="1" i="0" dirty="0">
                <a:solidFill>
                  <a:srgbClr val="333333"/>
                </a:solidFill>
                <a:effectLst/>
                <a:latin typeface="Times New Roman" panose="02020603050405020304" pitchFamily="18" charset="0"/>
                <a:cs typeface="Times New Roman" panose="02020603050405020304" pitchFamily="18" charset="0"/>
              </a:rPr>
              <a:t> signal strength and battery power (“</a:t>
            </a:r>
            <a:r>
              <a:rPr lang="en-US" b="1" i="0" dirty="0">
                <a:solidFill>
                  <a:srgbClr val="E85151"/>
                </a:solidFill>
                <a:effectLst/>
                <a:latin typeface="Times New Roman" panose="02020603050405020304" pitchFamily="18" charset="0"/>
                <a:cs typeface="Times New Roman" panose="02020603050405020304" pitchFamily="18" charset="0"/>
              </a:rPr>
              <a:t>Mobile Hardware</a:t>
            </a:r>
            <a:r>
              <a:rPr lang="en-US" b="1" i="0" dirty="0">
                <a:solidFill>
                  <a:srgbClr val="333333"/>
                </a:solidFill>
                <a:effectLst/>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805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E5761-10E7-87F0-F2FF-232323776D67}"/>
              </a:ext>
            </a:extLst>
          </p:cNvPr>
          <p:cNvSpPr>
            <a:spLocks noGrp="1"/>
          </p:cNvSpPr>
          <p:nvPr>
            <p:ph idx="1"/>
          </p:nvPr>
        </p:nvSpPr>
        <p:spPr>
          <a:xfrm>
            <a:off x="838200" y="351692"/>
            <a:ext cx="10515600" cy="5825271"/>
          </a:xfrm>
        </p:spPr>
        <p:txBody>
          <a:bodyPr/>
          <a:lstStyle/>
          <a:p>
            <a:pPr algn="just"/>
            <a:r>
              <a:rPr lang="en-US" dirty="0"/>
              <a:t> </a:t>
            </a:r>
            <a:r>
              <a:rPr lang="en-US" dirty="0">
                <a:latin typeface="Times New Roman" panose="02020603050405020304" pitchFamily="18" charset="0"/>
                <a:cs typeface="Times New Roman" panose="02020603050405020304" pitchFamily="18" charset="0"/>
              </a:rPr>
              <a:t>You can progressively enhance your site by adding functionality, incorporating more powerful animations and styles, and taking advantage of newer devices’ capabilities, all while keeping track of performance implications as you add 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64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70378-031C-F727-1EFB-F2AE8C0E72D4}"/>
              </a:ext>
            </a:extLst>
          </p:cNvPr>
          <p:cNvSpPr>
            <a:spLocks noGrp="1"/>
          </p:cNvSpPr>
          <p:nvPr>
            <p:ph idx="1"/>
          </p:nvPr>
        </p:nvSpPr>
        <p:spPr>
          <a:xfrm>
            <a:off x="838200" y="644769"/>
            <a:ext cx="10515600" cy="5532194"/>
          </a:xfrm>
        </p:spPr>
        <p:txBody>
          <a:bodyPr/>
          <a:lstStyle/>
          <a:p>
            <a:pPr marL="0" indent="0" algn="just">
              <a:lnSpc>
                <a:spcPct val="200000"/>
              </a:lnSpc>
              <a:buNone/>
            </a:pPr>
            <a:r>
              <a:rPr lang="en-US" b="0" i="0" dirty="0">
                <a:solidFill>
                  <a:srgbClr val="0D0D0D"/>
                </a:solidFill>
                <a:effectLst/>
                <a:latin typeface="Times New Roman" panose="02020603050405020304" pitchFamily="18" charset="0"/>
                <a:cs typeface="Times New Roman" panose="02020603050405020304" pitchFamily="18" charset="0"/>
              </a:rPr>
              <a:t>Performance is a crucial aspect of responsive web design. When designing a responsive website, performance should be considered as an integral part of the design process rather than an afterthought. Here's why performance should be treated as a design consideration in responsive web design: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24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2F14-CE01-C304-D3E9-982E93CF94B4}"/>
              </a:ext>
            </a:extLst>
          </p:cNvPr>
          <p:cNvSpPr>
            <a:spLocks noGrp="1"/>
          </p:cNvSpPr>
          <p:nvPr>
            <p:ph type="title"/>
          </p:nvPr>
        </p:nvSpPr>
        <p:spPr/>
        <p:txBody>
          <a:bodyPr/>
          <a:lstStyle/>
          <a:p>
            <a:pPr algn="ctr"/>
            <a:r>
              <a:rPr lang="en-IN" b="0" i="0" dirty="0">
                <a:solidFill>
                  <a:srgbClr val="444444"/>
                </a:solidFill>
                <a:effectLst/>
                <a:latin typeface="GuanabaraSans-Book"/>
              </a:rPr>
              <a:t>Measure Everything</a:t>
            </a:r>
            <a:br>
              <a:rPr lang="en-IN" b="0" i="0" dirty="0">
                <a:solidFill>
                  <a:srgbClr val="444444"/>
                </a:solidFill>
                <a:effectLst/>
                <a:latin typeface="GuanabaraSans-Book"/>
              </a:rPr>
            </a:br>
            <a:endParaRPr lang="en-IN" dirty="0"/>
          </a:p>
        </p:txBody>
      </p:sp>
      <p:sp>
        <p:nvSpPr>
          <p:cNvPr id="3" name="Content Placeholder 2">
            <a:extLst>
              <a:ext uri="{FF2B5EF4-FFF2-40B4-BE49-F238E27FC236}">
                <a16:creationId xmlns:a16="http://schemas.microsoft.com/office/drawing/2014/main" id="{4C46FCA9-1382-C4C5-C54F-F0778155389F}"/>
              </a:ext>
            </a:extLst>
          </p:cNvPr>
          <p:cNvSpPr>
            <a:spLocks noGrp="1"/>
          </p:cNvSpPr>
          <p:nvPr>
            <p:ph idx="1"/>
          </p:nvPr>
        </p:nvSpPr>
        <p:spPr/>
        <p:txBody>
          <a:bodyPr>
            <a:normAutofit lnSpcReduction="10000"/>
          </a:bodyPr>
          <a:lstStyle/>
          <a:p>
            <a:pPr algn="just" fontAlgn="base"/>
            <a:r>
              <a:rPr lang="en-US" b="0" i="0" dirty="0">
                <a:solidFill>
                  <a:srgbClr val="333333"/>
                </a:solidFill>
                <a:effectLst/>
                <a:latin typeface="Times New Roman" panose="02020603050405020304" pitchFamily="18" charset="0"/>
                <a:cs typeface="Times New Roman" panose="02020603050405020304" pitchFamily="18" charset="0"/>
              </a:rPr>
              <a:t>If you’re able to, implement automated tests that measure the total page weight for each of your chosen breakpoints. Tom Barker included an excellent chapter on continuous web performance testing in his book High Performance Responsive Design, which outlines how to implement Phantom JS tests that measure each breakpoint’s performance, including </a:t>
            </a:r>
            <a:r>
              <a:rPr lang="en-US" b="0" i="0" dirty="0" err="1">
                <a:solidFill>
                  <a:srgbClr val="333333"/>
                </a:solidFill>
                <a:effectLst/>
                <a:latin typeface="Times New Roman" panose="02020603050405020304" pitchFamily="18" charset="0"/>
                <a:cs typeface="Times New Roman" panose="02020603050405020304" pitchFamily="18" charset="0"/>
              </a:rPr>
              <a:t>YSlow</a:t>
            </a:r>
            <a:r>
              <a:rPr lang="en-US" b="0" i="0" dirty="0">
                <a:solidFill>
                  <a:srgbClr val="333333"/>
                </a:solidFill>
                <a:effectLst/>
                <a:latin typeface="Times New Roman" panose="02020603050405020304" pitchFamily="18" charset="0"/>
                <a:cs typeface="Times New Roman" panose="02020603050405020304" pitchFamily="18" charset="0"/>
              </a:rPr>
              <a:t> score and total page weight.</a:t>
            </a:r>
          </a:p>
          <a:p>
            <a:pPr algn="just" fontAlgn="base"/>
            <a:r>
              <a:rPr lang="en-US" b="0" i="0" dirty="0">
                <a:solidFill>
                  <a:srgbClr val="333333"/>
                </a:solidFill>
                <a:effectLst/>
                <a:latin typeface="Times New Roman" panose="02020603050405020304" pitchFamily="18" charset="0"/>
                <a:cs typeface="Times New Roman" panose="02020603050405020304" pitchFamily="18" charset="0"/>
              </a:rPr>
              <a:t>You can also test this manually. Emulate a device using Chrome </a:t>
            </a:r>
            <a:r>
              <a:rPr lang="en-US" b="0" i="0" dirty="0" err="1">
                <a:solidFill>
                  <a:srgbClr val="333333"/>
                </a:solidFill>
                <a:effectLst/>
                <a:latin typeface="Times New Roman" panose="02020603050405020304" pitchFamily="18" charset="0"/>
                <a:cs typeface="Times New Roman" panose="02020603050405020304" pitchFamily="18" charset="0"/>
              </a:rPr>
              <a:t>DevTools</a:t>
            </a:r>
            <a:r>
              <a:rPr lang="en-US" b="0" i="0" dirty="0">
                <a:solidFill>
                  <a:srgbClr val="333333"/>
                </a:solidFill>
                <a:effectLst/>
                <a:latin typeface="Times New Roman" panose="02020603050405020304" pitchFamily="18" charset="0"/>
                <a:cs typeface="Times New Roman" panose="02020603050405020304" pitchFamily="18" charset="0"/>
              </a:rPr>
              <a:t> and use the Resources panel to see which image size is being downloaded for that device. Here is an example set of media queries in which I choose to serve a different image based on breakpoint:</a:t>
            </a:r>
          </a:p>
          <a:p>
            <a:endParaRPr lang="en-IN" dirty="0"/>
          </a:p>
        </p:txBody>
      </p:sp>
    </p:spTree>
    <p:extLst>
      <p:ext uri="{BB962C8B-B14F-4D97-AF65-F5344CB8AC3E}">
        <p14:creationId xmlns:p14="http://schemas.microsoft.com/office/powerpoint/2010/main" val="2914309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5B43E-9589-104F-BF61-2708254D98AE}"/>
              </a:ext>
            </a:extLst>
          </p:cNvPr>
          <p:cNvSpPr>
            <a:spLocks noGrp="1"/>
          </p:cNvSpPr>
          <p:nvPr>
            <p:ph idx="1"/>
          </p:nvPr>
        </p:nvSpPr>
        <p:spPr>
          <a:xfrm>
            <a:off x="257908" y="339968"/>
            <a:ext cx="11095892" cy="6389077"/>
          </a:xfrm>
        </p:spPr>
        <p:txBody>
          <a:bodyPr>
            <a:normAutofit fontScale="55000" lnSpcReduction="20000"/>
          </a:bodyPr>
          <a:lstStyle/>
          <a:p>
            <a:pPr algn="just">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User Experience</a:t>
            </a:r>
            <a:r>
              <a:rPr lang="en-US" b="0" i="0" dirty="0">
                <a:solidFill>
                  <a:srgbClr val="0D0D0D"/>
                </a:solidFill>
                <a:effectLst/>
                <a:latin typeface="Times New Roman" panose="02020603050405020304" pitchFamily="18" charset="0"/>
                <a:cs typeface="Times New Roman" panose="02020603050405020304" pitchFamily="18" charset="0"/>
              </a:rPr>
              <a:t>: Performance directly impacts user experience. A slow-loading website can frustrate users and drive them away, leading to higher bounce rates and lower engagement. Responsive design aims to provide a seamless experience across devices, and performance plays a vital role in ensuring that experience remains smooth and consistent.</a:t>
            </a:r>
          </a:p>
          <a:p>
            <a:pPr algn="just">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Mobile Optimization</a:t>
            </a:r>
            <a:r>
              <a:rPr lang="en-US" b="0" i="0" dirty="0">
                <a:solidFill>
                  <a:srgbClr val="0D0D0D"/>
                </a:solidFill>
                <a:effectLst/>
                <a:latin typeface="Times New Roman" panose="02020603050405020304" pitchFamily="18" charset="0"/>
                <a:cs typeface="Times New Roman" panose="02020603050405020304" pitchFamily="18" charset="0"/>
              </a:rPr>
              <a:t>: With the increasing use of mobile devices for browsing the web, optimizing performance is even more critical in responsive design. Mobile networks may have slower speeds and higher latency compared to desktop connections. Designing with performance in mind ensures that the website loads quickly and functions smoothly on mobile devices, enhancing the overall user experience.</a:t>
            </a:r>
          </a:p>
          <a:p>
            <a:pPr algn="just">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SEO Impact</a:t>
            </a:r>
            <a:r>
              <a:rPr lang="en-US" b="0" i="0" dirty="0">
                <a:solidFill>
                  <a:srgbClr val="0D0D0D"/>
                </a:solidFill>
                <a:effectLst/>
                <a:latin typeface="Times New Roman" panose="02020603050405020304" pitchFamily="18" charset="0"/>
                <a:cs typeface="Times New Roman" panose="02020603050405020304" pitchFamily="18" charset="0"/>
              </a:rPr>
              <a:t>: Website performance is a significant factor in search engine rankings. Search engines like Google consider page load times as part of their ranking algorithm. A responsive website that loads quickly across all devices is more likely to rank higher in search results, driving more organic traffic to the site.</a:t>
            </a:r>
          </a:p>
          <a:p>
            <a:pPr algn="just">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Conversion Rates</a:t>
            </a:r>
            <a:r>
              <a:rPr lang="en-US" b="0" i="0" dirty="0">
                <a:solidFill>
                  <a:srgbClr val="0D0D0D"/>
                </a:solidFill>
                <a:effectLst/>
                <a:latin typeface="Times New Roman" panose="02020603050405020304" pitchFamily="18" charset="0"/>
                <a:cs typeface="Times New Roman" panose="02020603050405020304" pitchFamily="18" charset="0"/>
              </a:rPr>
              <a:t>: Studies have shown that faster-loading websites tend to have higher conversion rates. By optimizing performance in responsive design, you can increase the likelihood of users completing desired actions such as making a purchase, signing up for a newsletter, or filling out a form.</a:t>
            </a:r>
          </a:p>
          <a:p>
            <a:pPr algn="just">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Bandwidth Considerations</a:t>
            </a:r>
            <a:r>
              <a:rPr lang="en-US" b="0" i="0" dirty="0">
                <a:solidFill>
                  <a:srgbClr val="0D0D0D"/>
                </a:solidFill>
                <a:effectLst/>
                <a:latin typeface="Times New Roman" panose="02020603050405020304" pitchFamily="18" charset="0"/>
                <a:cs typeface="Times New Roman" panose="02020603050405020304" pitchFamily="18" charset="0"/>
              </a:rPr>
              <a:t>: Responsive design involves serving the same content to users across various devices. Optimizing performance helps minimize the amount of data transferred, reducing bandwidth usage and potentially lowering hosting costs.</a:t>
            </a:r>
          </a:p>
          <a:p>
            <a:pPr algn="just">
              <a:lnSpc>
                <a:spcPct val="12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Progressive Enhancement and Graceful Degradation</a:t>
            </a:r>
            <a:r>
              <a:rPr lang="en-US" b="0" i="0" dirty="0">
                <a:solidFill>
                  <a:srgbClr val="0D0D0D"/>
                </a:solidFill>
                <a:effectLst/>
                <a:latin typeface="Times New Roman" panose="02020603050405020304" pitchFamily="18" charset="0"/>
                <a:cs typeface="Times New Roman" panose="02020603050405020304" pitchFamily="18" charset="0"/>
              </a:rPr>
              <a:t>: Performance considerations often lead to the adoption of principles like progressive enhancement and graceful degradation. These approaches ensure that the website functions well across different devices and network conditions by providing a baseline experience that can be enhanced for more capable devices or scaled back for less capable ones.</a:t>
            </a:r>
          </a:p>
          <a:p>
            <a:endParaRPr lang="en-IN" dirty="0"/>
          </a:p>
        </p:txBody>
      </p:sp>
    </p:spTree>
    <p:extLst>
      <p:ext uri="{BB962C8B-B14F-4D97-AF65-F5344CB8AC3E}">
        <p14:creationId xmlns:p14="http://schemas.microsoft.com/office/powerpoint/2010/main" val="371883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A0719-95B8-E9A1-3721-1FA6A4F22F49}"/>
              </a:ext>
            </a:extLst>
          </p:cNvPr>
          <p:cNvSpPr>
            <a:spLocks noGrp="1"/>
          </p:cNvSpPr>
          <p:nvPr>
            <p:ph idx="1"/>
          </p:nvPr>
        </p:nvSpPr>
        <p:spPr>
          <a:xfrm>
            <a:off x="838200" y="187569"/>
            <a:ext cx="10515600" cy="5989394"/>
          </a:xfrm>
        </p:spPr>
        <p:txBody>
          <a:bodyPr/>
          <a:lstStyle/>
          <a:p>
            <a:pPr marL="0" indent="0" algn="just">
              <a:lnSpc>
                <a:spcPct val="150000"/>
              </a:lnSpc>
              <a:buNone/>
            </a:pPr>
            <a:r>
              <a:rPr lang="en-US" b="0" i="0" dirty="0">
                <a:solidFill>
                  <a:srgbClr val="0D0D0D"/>
                </a:solidFill>
                <a:effectLst/>
                <a:latin typeface="Times New Roman" panose="02020603050405020304" pitchFamily="18" charset="0"/>
                <a:cs typeface="Times New Roman" panose="02020603050405020304" pitchFamily="18" charset="0"/>
              </a:rPr>
              <a:t>Incorporating performance considerations into the design process of a responsive website involves various strategies such as optimizing images, minimizing HTTP requests, leveraging browser caching, using responsive images and fonts, and employing techniques like lazy loading and asynchronous loading of resources. By treating performance as a design consideration from the outset, designers can create responsive websites that not only look great but also provide fast and efficient user experiences across all devices.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969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0ACB-F023-25AA-012E-264CCC08E4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560C63-1FCF-744C-6300-8BCB121030A6}"/>
              </a:ext>
            </a:extLst>
          </p:cNvPr>
          <p:cNvSpPr>
            <a:spLocks noGrp="1"/>
          </p:cNvSpPr>
          <p:nvPr>
            <p:ph idx="1"/>
          </p:nvPr>
        </p:nvSpPr>
        <p:spPr/>
        <p:txBody>
          <a:bodyPr/>
          <a:lstStyle/>
          <a:p>
            <a:r>
              <a:rPr lang="en-IN"/>
              <a:t>https://mantisbt.org/demo.php</a:t>
            </a:r>
          </a:p>
        </p:txBody>
      </p:sp>
    </p:spTree>
    <p:extLst>
      <p:ext uri="{BB962C8B-B14F-4D97-AF65-F5344CB8AC3E}">
        <p14:creationId xmlns:p14="http://schemas.microsoft.com/office/powerpoint/2010/main" val="194323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13219-6018-8424-5FC7-8DFCF2B891D0}"/>
              </a:ext>
            </a:extLst>
          </p:cNvPr>
          <p:cNvSpPr>
            <a:spLocks noGrp="1"/>
          </p:cNvSpPr>
          <p:nvPr>
            <p:ph idx="1"/>
          </p:nvPr>
        </p:nvSpPr>
        <p:spPr>
          <a:xfrm>
            <a:off x="838200" y="351692"/>
            <a:ext cx="10515600" cy="5825271"/>
          </a:xfrm>
        </p:spPr>
        <p:txBody>
          <a:bodyPr>
            <a:normAutofit fontScale="92500" lnSpcReduction="10000"/>
          </a:bodyPr>
          <a:lstStyle/>
          <a:p>
            <a:pPr algn="just">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The challenge with responsive web design sites is that it can be very easy to accidentally deliver unnecessary content like too-large images or unused CSS and JavaScript</a:t>
            </a:r>
          </a:p>
          <a:p>
            <a:pPr algn="just">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the process of creating a responsively designed site can often include adding markup and functionality to optimize your layout and content for smaller screens,</a:t>
            </a:r>
            <a:endParaRPr lang="en-US" dirty="0">
              <a:solidFill>
                <a:srgbClr val="333333"/>
              </a:solidFill>
              <a:latin typeface="Times New Roman" panose="02020603050405020304" pitchFamily="18" charset="0"/>
              <a:cs typeface="Times New Roman" panose="02020603050405020304" pitchFamily="18" charset="0"/>
            </a:endParaRPr>
          </a:p>
          <a:p>
            <a:pPr algn="just">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it’s no surprise that many sites deliver the same page weight or additional page weight to mobile devices without the designers and developers even realizing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78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A7F46-59DB-D9A3-16EF-AFDED33340EE}"/>
              </a:ext>
            </a:extLst>
          </p:cNvPr>
          <p:cNvSpPr>
            <a:spLocks noGrp="1"/>
          </p:cNvSpPr>
          <p:nvPr>
            <p:ph idx="1"/>
          </p:nvPr>
        </p:nvSpPr>
        <p:spPr>
          <a:xfrm>
            <a:off x="838200" y="328246"/>
            <a:ext cx="10515600" cy="5848717"/>
          </a:xfrm>
        </p:spPr>
        <p:txBody>
          <a:bodyPr>
            <a:normAutofit lnSpcReduction="10000"/>
          </a:bodyPr>
          <a:lstStyle/>
          <a:p>
            <a:pPr algn="just">
              <a:lnSpc>
                <a:spcPct val="200000"/>
              </a:lnSpc>
            </a:pPr>
            <a:r>
              <a:rPr lang="en-US" b="0" i="0" dirty="0">
                <a:solidFill>
                  <a:srgbClr val="333333"/>
                </a:solidFill>
                <a:effectLst/>
                <a:latin typeface="Times New Roman" panose="02020603050405020304" pitchFamily="18" charset="0"/>
                <a:cs typeface="Times New Roman" panose="02020603050405020304" pitchFamily="18" charset="0"/>
              </a:rPr>
              <a:t>Many creators of responsive sites are already going above and beyond in their decision-making process: reflowing content, choosing to hide or show various elements, making smart decisions about </a:t>
            </a:r>
            <a:r>
              <a:rPr lang="en-US" b="0" i="0" dirty="0" err="1">
                <a:solidFill>
                  <a:srgbClr val="333333"/>
                </a:solidFill>
                <a:effectLst/>
                <a:latin typeface="Times New Roman" panose="02020603050405020304" pitchFamily="18" charset="0"/>
                <a:cs typeface="Times New Roman" panose="02020603050405020304" pitchFamily="18" charset="0"/>
              </a:rPr>
              <a:t>hierarachy</a:t>
            </a:r>
            <a:r>
              <a:rPr lang="en-US" b="0" i="0" dirty="0">
                <a:solidFill>
                  <a:srgbClr val="333333"/>
                </a:solidFill>
                <a:effectLst/>
                <a:latin typeface="Times New Roman" panose="02020603050405020304" pitchFamily="18" charset="0"/>
                <a:cs typeface="Times New Roman" panose="02020603050405020304" pitchFamily="18" charset="0"/>
              </a:rPr>
              <a:t>, and more. </a:t>
            </a:r>
          </a:p>
          <a:p>
            <a:pPr algn="just">
              <a:lnSpc>
                <a:spcPct val="200000"/>
              </a:lnSpc>
            </a:pPr>
            <a:r>
              <a:rPr lang="en-US" b="0" i="0" dirty="0">
                <a:solidFill>
                  <a:srgbClr val="333333"/>
                </a:solidFill>
                <a:effectLst/>
                <a:latin typeface="Times New Roman" panose="02020603050405020304" pitchFamily="18" charset="0"/>
                <a:cs typeface="Times New Roman" panose="02020603050405020304" pitchFamily="18" charset="0"/>
              </a:rPr>
              <a:t>We need to build an additional step into this responsive web design workflow: ensuring that we are delivering only the necessary content in terms of page weight and requests, not just information architecture.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00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1CBC30-E39C-9603-5600-C84AE1CA4043}"/>
              </a:ext>
            </a:extLst>
          </p:cNvPr>
          <p:cNvSpPr>
            <a:spLocks noGrp="1"/>
          </p:cNvSpPr>
          <p:nvPr>
            <p:ph idx="1"/>
          </p:nvPr>
        </p:nvSpPr>
        <p:spPr>
          <a:xfrm>
            <a:off x="838200" y="339969"/>
            <a:ext cx="10515600" cy="5836994"/>
          </a:xfrm>
        </p:spPr>
        <p:txBody>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majority of responsively designed sites are currently delivering roughly the same page weight to small and large screens. But it doesn’t have to be this way: responsive web design is not inherently bad for performance, and we can be smart about what we deliver to our users. By being intentional in your approach to designing a responsive site and deliberate with what kinds of assets you require your users to download, you can build an excellent user experience that performs well regardless of screen size.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87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46E-B627-2095-3322-57CE7DE2204C}"/>
              </a:ext>
            </a:extLst>
          </p:cNvPr>
          <p:cNvSpPr>
            <a:spLocks noGrp="1"/>
          </p:cNvSpPr>
          <p:nvPr>
            <p:ph type="title"/>
          </p:nvPr>
        </p:nvSpPr>
        <p:spPr/>
        <p:txBody>
          <a:bodyPr/>
          <a:lstStyle/>
          <a:p>
            <a:pPr algn="ctr"/>
            <a:r>
              <a:rPr lang="en-IN" b="0" i="0" dirty="0">
                <a:solidFill>
                  <a:srgbClr val="333333"/>
                </a:solidFill>
                <a:effectLst/>
                <a:latin typeface="GuanabaraSans-Book"/>
              </a:rPr>
              <a:t>Deliberately Loading Content</a:t>
            </a:r>
            <a:br>
              <a:rPr lang="en-IN" b="0" i="0" dirty="0">
                <a:solidFill>
                  <a:srgbClr val="333333"/>
                </a:solidFill>
                <a:effectLst/>
                <a:latin typeface="GuanabaraSans-Book"/>
              </a:rPr>
            </a:br>
            <a:endParaRPr lang="en-IN" dirty="0"/>
          </a:p>
        </p:txBody>
      </p:sp>
      <p:sp>
        <p:nvSpPr>
          <p:cNvPr id="3" name="Content Placeholder 2">
            <a:extLst>
              <a:ext uri="{FF2B5EF4-FFF2-40B4-BE49-F238E27FC236}">
                <a16:creationId xmlns:a16="http://schemas.microsoft.com/office/drawing/2014/main" id="{D009219A-2081-6A9E-9122-BEF3C635925F}"/>
              </a:ext>
            </a:extLst>
          </p:cNvPr>
          <p:cNvSpPr>
            <a:spLocks noGrp="1"/>
          </p:cNvSpPr>
          <p:nvPr>
            <p:ph idx="1"/>
          </p:nvPr>
        </p:nvSpPr>
        <p:spPr>
          <a:xfrm>
            <a:off x="838200" y="1090246"/>
            <a:ext cx="10515600" cy="5086717"/>
          </a:xfrm>
        </p:spPr>
        <p:txBody>
          <a:bodyPr>
            <a:norm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Because we so often create a responsive site by adding things like more media queries for various screen sizes, it’s easy to forget that we may also be adding a ton of extra overhead for our users. This is especially true when a design starts with a desktop version and is then edited to scale down for smaller screens: what happens to those assets that have been optimized for the desktop view? Too often these are left as is; images are always served at the same size (just scaled down visually, through CSS), or fonts continue to be delivered and implemented as they are on desktop. </a:t>
            </a:r>
          </a:p>
          <a:p>
            <a:pPr algn="just"/>
            <a:r>
              <a:rPr lang="en-US" b="0" i="0" dirty="0">
                <a:solidFill>
                  <a:srgbClr val="333333"/>
                </a:solidFill>
                <a:effectLst/>
                <a:latin typeface="Times New Roman" panose="02020603050405020304" pitchFamily="18" charset="0"/>
                <a:cs typeface="Times New Roman" panose="02020603050405020304" pitchFamily="18" charset="0"/>
              </a:rPr>
              <a:t>We need to be deliberate with how we load content and ensure we are delivering only the bytes that our user absolutely needs.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75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990D-F3C8-A4EB-88C2-897F1ABDE7E5}"/>
              </a:ext>
            </a:extLst>
          </p:cNvPr>
          <p:cNvSpPr>
            <a:spLocks noGrp="1"/>
          </p:cNvSpPr>
          <p:nvPr>
            <p:ph type="title"/>
          </p:nvPr>
        </p:nvSpPr>
        <p:spPr/>
        <p:txBody>
          <a:bodyPr/>
          <a:lstStyle/>
          <a:p>
            <a:pPr algn="ctr"/>
            <a:r>
              <a:rPr lang="en-IN" b="0" i="0" dirty="0">
                <a:solidFill>
                  <a:srgbClr val="444444"/>
                </a:solidFill>
                <a:effectLst/>
                <a:latin typeface="GuanabaraSans-Book"/>
              </a:rPr>
              <a:t>Images</a:t>
            </a:r>
            <a:br>
              <a:rPr lang="en-IN" b="0" i="0" dirty="0">
                <a:solidFill>
                  <a:srgbClr val="444444"/>
                </a:solidFill>
                <a:effectLst/>
                <a:latin typeface="GuanabaraSans-Book"/>
              </a:rPr>
            </a:br>
            <a:endParaRPr lang="en-IN" dirty="0"/>
          </a:p>
        </p:txBody>
      </p:sp>
      <p:sp>
        <p:nvSpPr>
          <p:cNvPr id="3" name="Content Placeholder 2">
            <a:extLst>
              <a:ext uri="{FF2B5EF4-FFF2-40B4-BE49-F238E27FC236}">
                <a16:creationId xmlns:a16="http://schemas.microsoft.com/office/drawing/2014/main" id="{743EC5A1-0901-DE91-9C98-282F30E52A70}"/>
              </a:ext>
            </a:extLst>
          </p:cNvPr>
          <p:cNvSpPr>
            <a:spLocks noGrp="1"/>
          </p:cNvSpPr>
          <p:nvPr>
            <p:ph idx="1"/>
          </p:nvPr>
        </p:nvSpPr>
        <p:spPr>
          <a:xfrm>
            <a:off x="838200" y="1430215"/>
            <a:ext cx="10515600" cy="4746748"/>
          </a:xfrm>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Images should be served at the size at which they are displayed on the page to eliminate any unnecessary overhead for your users.</a:t>
            </a:r>
          </a:p>
          <a:p>
            <a:r>
              <a:rPr lang="en-US" b="0" i="0" dirty="0">
                <a:solidFill>
                  <a:srgbClr val="333333"/>
                </a:solidFill>
                <a:effectLst/>
                <a:latin typeface="Times New Roman" panose="02020603050405020304" pitchFamily="18" charset="0"/>
                <a:cs typeface="Times New Roman" panose="02020603050405020304" pitchFamily="18" charset="0"/>
              </a:rPr>
              <a:t> You can improve performance by choosing which assets to serve to your user on the server side, rather than optimizing them on the client side. Your server can make smart decisions by looking at a user agent string, from which it can guess things like your user’s screen size, device capabilities like touch, and more.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97FF71-1BA0-02F9-3BBE-BA06EBEB7F20}"/>
              </a:ext>
            </a:extLst>
          </p:cNvPr>
          <p:cNvSpPr txBox="1"/>
          <p:nvPr/>
        </p:nvSpPr>
        <p:spPr>
          <a:xfrm>
            <a:off x="2039816" y="5253633"/>
            <a:ext cx="6096000" cy="923330"/>
          </a:xfrm>
          <a:prstGeom prst="rect">
            <a:avLst/>
          </a:prstGeom>
          <a:noFill/>
        </p:spPr>
        <p:txBody>
          <a:bodyPr wrap="square">
            <a:spAutoFit/>
          </a:bodyPr>
          <a:lstStyle/>
          <a:p>
            <a:r>
              <a:rPr lang="en-US" b="0" i="0" dirty="0">
                <a:solidFill>
                  <a:srgbClr val="333333"/>
                </a:solidFill>
                <a:effectLst/>
                <a:latin typeface="GuanabaraSans-Light"/>
              </a:rPr>
              <a:t>Tools like </a:t>
            </a:r>
            <a:r>
              <a:rPr lang="en-US" b="0" i="0" dirty="0">
                <a:solidFill>
                  <a:srgbClr val="E85151"/>
                </a:solidFill>
                <a:effectLst/>
                <a:latin typeface="GuanabaraSans-Light"/>
              </a:rPr>
              <a:t>Adaptive Images</a:t>
            </a:r>
            <a:r>
              <a:rPr lang="en-US" b="0" i="0" dirty="0">
                <a:solidFill>
                  <a:srgbClr val="333333"/>
                </a:solidFill>
                <a:effectLst/>
                <a:latin typeface="GuanabaraSans-Light"/>
              </a:rPr>
              <a:t> detect your user’s screen size and will automatically create, cache, and deliver correctly sized images based on your defined breakpoints </a:t>
            </a:r>
            <a:endParaRPr lang="en-IN" dirty="0"/>
          </a:p>
        </p:txBody>
      </p:sp>
    </p:spTree>
    <p:extLst>
      <p:ext uri="{BB962C8B-B14F-4D97-AF65-F5344CB8AC3E}">
        <p14:creationId xmlns:p14="http://schemas.microsoft.com/office/powerpoint/2010/main" val="94621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62447-CD6E-7083-6772-BEE3EF04DA4D}"/>
              </a:ext>
            </a:extLst>
          </p:cNvPr>
          <p:cNvSpPr>
            <a:spLocks noGrp="1"/>
          </p:cNvSpPr>
          <p:nvPr>
            <p:ph idx="1"/>
          </p:nvPr>
        </p:nvSpPr>
        <p:spPr/>
        <p:txBody>
          <a:bodyPr>
            <a:normAutofit fontScale="85000" lnSpcReduction="20000"/>
          </a:bodyPr>
          <a:lstStyle/>
          <a:p>
            <a:pPr marL="0" indent="0">
              <a:buNone/>
            </a:pPr>
            <a:r>
              <a:rPr lang="en-IN" dirty="0"/>
              <a:t>&lt;div id="hide"&gt;</a:t>
            </a:r>
          </a:p>
          <a:p>
            <a:pPr marL="0" indent="0">
              <a:buNone/>
            </a:pPr>
            <a:r>
              <a:rPr lang="en-IN" dirty="0"/>
              <a:t>  &lt;</a:t>
            </a:r>
            <a:r>
              <a:rPr lang="en-IN" dirty="0" err="1"/>
              <a:t>img</a:t>
            </a:r>
            <a:r>
              <a:rPr lang="en-IN" dirty="0"/>
              <a:t> </a:t>
            </a:r>
            <a:r>
              <a:rPr lang="en-IN" dirty="0" err="1"/>
              <a:t>src</a:t>
            </a:r>
            <a:r>
              <a:rPr lang="en-IN" dirty="0"/>
              <a:t>="image.jpg" alt="Image" /&gt;</a:t>
            </a:r>
          </a:p>
          <a:p>
            <a:pPr marL="0" indent="0">
              <a:buNone/>
            </a:pPr>
            <a:r>
              <a:rPr lang="en-IN" dirty="0"/>
              <a:t>&lt;/div&gt;</a:t>
            </a:r>
          </a:p>
          <a:p>
            <a:pPr marL="0" indent="0">
              <a:buNone/>
            </a:pPr>
            <a:r>
              <a:rPr lang="en-IN" dirty="0"/>
              <a:t>/* Seriously, don't do this.</a:t>
            </a:r>
          </a:p>
          <a:p>
            <a:pPr marL="0" indent="0">
              <a:buNone/>
            </a:pPr>
            <a:r>
              <a:rPr lang="en-IN" dirty="0"/>
              <a:t>   Browsers will still download the image. */</a:t>
            </a:r>
          </a:p>
          <a:p>
            <a:pPr marL="0" indent="0">
              <a:buNone/>
            </a:pPr>
            <a:endParaRPr lang="en-IN" dirty="0"/>
          </a:p>
          <a:p>
            <a:pPr marL="0" indent="0">
              <a:buNone/>
            </a:pPr>
            <a:r>
              <a:rPr lang="en-IN" dirty="0"/>
              <a:t>@media (max-width: 600px) { </a:t>
            </a:r>
          </a:p>
          <a:p>
            <a:pPr marL="0" indent="0">
              <a:buNone/>
            </a:pPr>
            <a:r>
              <a:rPr lang="en-IN" dirty="0"/>
              <a:t>  #hide {</a:t>
            </a:r>
          </a:p>
          <a:p>
            <a:pPr marL="0" indent="0">
              <a:buNone/>
            </a:pPr>
            <a:r>
              <a:rPr lang="en-IN" dirty="0"/>
              <a:t>    display: none; </a:t>
            </a:r>
          </a:p>
          <a:p>
            <a:pPr marL="0" indent="0">
              <a:buNone/>
            </a:pPr>
            <a:r>
              <a:rPr lang="en-IN" dirty="0"/>
              <a:t>  }</a:t>
            </a:r>
          </a:p>
          <a:p>
            <a:pPr marL="0" indent="0">
              <a:buNone/>
            </a:pPr>
            <a:r>
              <a:rPr lang="en-IN" dirty="0"/>
              <a:t>}</a:t>
            </a:r>
          </a:p>
          <a:p>
            <a:endParaRPr lang="en-IN" dirty="0"/>
          </a:p>
          <a:p>
            <a:endParaRPr lang="en-IN" dirty="0"/>
          </a:p>
        </p:txBody>
      </p:sp>
      <p:sp>
        <p:nvSpPr>
          <p:cNvPr id="4" name="Rectangle 1">
            <a:extLst>
              <a:ext uri="{FF2B5EF4-FFF2-40B4-BE49-F238E27FC236}">
                <a16:creationId xmlns:a16="http://schemas.microsoft.com/office/drawing/2014/main" id="{1BFCE222-82B1-CC1A-CB3B-BC2420C06B44}"/>
              </a:ext>
            </a:extLst>
          </p:cNvPr>
          <p:cNvSpPr>
            <a:spLocks noGrp="1" noChangeArrowheads="1"/>
          </p:cNvSpPr>
          <p:nvPr>
            <p:ph type="title"/>
          </p:nvPr>
        </p:nvSpPr>
        <p:spPr bwMode="auto">
          <a:xfrm>
            <a:off x="838201" y="658575"/>
            <a:ext cx="10087708" cy="738664"/>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GuanabaraSans-Light"/>
              </a:rPr>
              <a:t>For</a:t>
            </a:r>
            <a:r>
              <a:rPr kumimoji="0" lang="en-US" altLang="en-US" sz="1200" b="0" i="0" u="none" strike="noStrike" cap="none" normalizeH="0" baseline="0" dirty="0">
                <a:ln>
                  <a:noFill/>
                </a:ln>
                <a:solidFill>
                  <a:srgbClr val="333333"/>
                </a:solidFill>
                <a:effectLst/>
                <a:latin typeface="GuanabaraSans-Light"/>
              </a:rPr>
              <a:t> </a:t>
            </a:r>
            <a:r>
              <a:rPr kumimoji="0" lang="en-US" altLang="en-US" sz="2000" b="0" i="0" u="none" strike="noStrike" cap="none" normalizeH="0" baseline="0" dirty="0">
                <a:ln>
                  <a:noFill/>
                </a:ln>
                <a:solidFill>
                  <a:srgbClr val="333333"/>
                </a:solidFill>
                <a:effectLst/>
                <a:latin typeface="GuanabaraSans-Light"/>
              </a:rPr>
              <a:t>example, simply setting </a:t>
            </a:r>
            <a:r>
              <a:rPr kumimoji="0" lang="en-US" altLang="en-US" sz="2000" b="0" i="0" u="none" strike="noStrike" cap="none" normalizeH="0" baseline="0" dirty="0">
                <a:ln>
                  <a:noFill/>
                </a:ln>
                <a:solidFill>
                  <a:srgbClr val="BA4185"/>
                </a:solidFill>
                <a:effectLst/>
                <a:latin typeface="Consolas" panose="020B0609020204030204" pitchFamily="49" charset="0"/>
              </a:rPr>
              <a:t>display</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none</a:t>
            </a:r>
            <a:r>
              <a:rPr kumimoji="0" lang="en-US" altLang="en-US" sz="2000" b="0" i="0" u="none" strike="noStrike" cap="none" normalizeH="0" baseline="0" dirty="0">
                <a:ln>
                  <a:noFill/>
                </a:ln>
                <a:solidFill>
                  <a:srgbClr val="333333"/>
                </a:solidFill>
                <a:effectLst/>
                <a:latin typeface="GuanabaraSans-Light"/>
              </a:rPr>
              <a:t> to an element will </a:t>
            </a:r>
            <a:r>
              <a:rPr kumimoji="0" lang="en-US" altLang="en-US" sz="2000" b="0" i="0" u="none" strike="noStrike" cap="none" normalizeH="0" baseline="0" dirty="0">
                <a:ln>
                  <a:noFill/>
                </a:ln>
                <a:solidFill>
                  <a:srgbClr val="333333"/>
                </a:solidFill>
                <a:effectLst/>
                <a:latin typeface="GuanabaraSans-LightItalic"/>
              </a:rPr>
              <a:t>not</a:t>
            </a:r>
            <a:r>
              <a:rPr kumimoji="0" lang="en-US" altLang="en-US" sz="2000" b="0" i="0" u="none" strike="noStrike" cap="none" normalizeH="0" baseline="0" dirty="0">
                <a:ln>
                  <a:noFill/>
                </a:ln>
                <a:solidFill>
                  <a:srgbClr val="333333"/>
                </a:solidFill>
                <a:effectLst/>
                <a:latin typeface="GuanabaraSans-Light"/>
              </a:rPr>
              <a:t> prevent a browser from downloading the image</a:t>
            </a:r>
            <a:r>
              <a:rPr kumimoji="0" lang="en-US" altLang="en-US" sz="1200" b="0" i="0" u="none" strike="noStrike" cap="none" normalizeH="0" baseline="0" dirty="0">
                <a:ln>
                  <a:noFill/>
                </a:ln>
                <a:solidFill>
                  <a:srgbClr val="333333"/>
                </a:solidFill>
                <a:effectLst/>
                <a:latin typeface="GuanabaraSans-Light"/>
              </a:rPr>
              <a:t>:</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614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6EEA9-BA3E-FFA4-02DD-2C447CC7F369}"/>
              </a:ext>
            </a:extLst>
          </p:cNvPr>
          <p:cNvSpPr>
            <a:spLocks noGrp="1"/>
          </p:cNvSpPr>
          <p:nvPr>
            <p:ph idx="1"/>
          </p:nvPr>
        </p:nvSpPr>
        <p:spPr/>
        <p:txBody>
          <a:bodyPr>
            <a:normAutofit fontScale="62500" lnSpcReduction="20000"/>
          </a:bodyPr>
          <a:lstStyle/>
          <a:p>
            <a:pPr marL="0" indent="0">
              <a:buNone/>
            </a:pPr>
            <a:r>
              <a:rPr lang="en-US" dirty="0"/>
              <a:t>&lt;div id="hide"&gt;&lt;/div&gt;</a:t>
            </a:r>
          </a:p>
          <a:p>
            <a:pPr marL="0" indent="0">
              <a:buNone/>
            </a:pPr>
            <a:r>
              <a:rPr lang="en-US" dirty="0"/>
              <a:t>/* Again, don't do this.</a:t>
            </a:r>
          </a:p>
          <a:p>
            <a:pPr marL="0" indent="0">
              <a:buNone/>
            </a:pPr>
            <a:r>
              <a:rPr lang="en-US" dirty="0"/>
              <a:t>   Browsers will still download the image. */</a:t>
            </a:r>
          </a:p>
          <a:p>
            <a:pPr marL="0" indent="0">
              <a:buNone/>
            </a:pPr>
            <a:endParaRPr lang="en-US" dirty="0"/>
          </a:p>
          <a:p>
            <a:pPr marL="0" indent="0">
              <a:buNone/>
            </a:pPr>
            <a:r>
              <a:rPr lang="en-US" dirty="0"/>
              <a:t>#hide {</a:t>
            </a:r>
          </a:p>
          <a:p>
            <a:pPr marL="0" indent="0">
              <a:buNone/>
            </a:pPr>
            <a:r>
              <a:rPr lang="en-US" dirty="0"/>
              <a:t>  background: </a:t>
            </a:r>
            <a:r>
              <a:rPr lang="en-US" dirty="0" err="1"/>
              <a:t>url</a:t>
            </a:r>
            <a:r>
              <a:rPr lang="en-US" dirty="0"/>
              <a:t>(image.jpg);</a:t>
            </a:r>
          </a:p>
          <a:p>
            <a:pPr marL="0" indent="0">
              <a:buNone/>
            </a:pPr>
            <a:r>
              <a:rPr lang="en-US" dirty="0"/>
              <a:t>}</a:t>
            </a:r>
          </a:p>
          <a:p>
            <a:pPr marL="0" indent="0">
              <a:buNone/>
            </a:pPr>
            <a:endParaRPr lang="en-US" dirty="0"/>
          </a:p>
          <a:p>
            <a:pPr marL="0" indent="0">
              <a:buNone/>
            </a:pPr>
            <a:r>
              <a:rPr lang="en-US" dirty="0"/>
              <a:t>@media (max-width: 600px) { </a:t>
            </a:r>
          </a:p>
          <a:p>
            <a:pPr marL="0" indent="0">
              <a:buNone/>
            </a:pPr>
            <a:r>
              <a:rPr lang="en-US" dirty="0"/>
              <a:t>  #hide {</a:t>
            </a:r>
          </a:p>
          <a:p>
            <a:pPr marL="0" indent="0">
              <a:buNone/>
            </a:pPr>
            <a:r>
              <a:rPr lang="en-US" dirty="0"/>
              <a:t>    display: none; </a:t>
            </a:r>
          </a:p>
          <a:p>
            <a:pPr marL="0" indent="0">
              <a:buNone/>
            </a:pPr>
            <a:r>
              <a:rPr lang="en-US" dirty="0"/>
              <a:t>  }</a:t>
            </a:r>
          </a:p>
          <a:p>
            <a:pPr marL="0" indent="0">
              <a:buNone/>
            </a:pPr>
            <a:r>
              <a:rPr lang="en-US" dirty="0"/>
              <a:t>}</a:t>
            </a:r>
            <a:endParaRPr lang="en-IN" dirty="0"/>
          </a:p>
        </p:txBody>
      </p:sp>
      <p:sp>
        <p:nvSpPr>
          <p:cNvPr id="4" name="Rectangle 1">
            <a:extLst>
              <a:ext uri="{FF2B5EF4-FFF2-40B4-BE49-F238E27FC236}">
                <a16:creationId xmlns:a16="http://schemas.microsoft.com/office/drawing/2014/main" id="{027E38E2-34A7-4A6B-843B-5A7F75169AAC}"/>
              </a:ext>
            </a:extLst>
          </p:cNvPr>
          <p:cNvSpPr>
            <a:spLocks noGrp="1" noChangeArrowheads="1"/>
          </p:cNvSpPr>
          <p:nvPr>
            <p:ph type="title"/>
          </p:nvPr>
        </p:nvSpPr>
        <p:spPr bwMode="auto">
          <a:xfrm>
            <a:off x="838200" y="843241"/>
            <a:ext cx="11170046" cy="369332"/>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same goes for applying </a:t>
            </a:r>
            <a:r>
              <a:rPr kumimoji="0" lang="en-US" altLang="en-US" sz="1800" b="0" i="0" u="none" strike="noStrike" cap="none" normalizeH="0" baseline="0" dirty="0">
                <a:ln>
                  <a:noFill/>
                </a:ln>
                <a:solidFill>
                  <a:srgbClr val="BA4185"/>
                </a:solidFill>
                <a:effectLst/>
                <a:latin typeface="Times New Roman" panose="02020603050405020304" pitchFamily="18" charset="0"/>
                <a:cs typeface="Times New Roman" panose="02020603050405020304" pitchFamily="18" charset="0"/>
              </a:rPr>
              <a:t>display</a:t>
            </a:r>
            <a:r>
              <a:rPr kumimoji="0" lang="en-US" altLang="en-US" sz="18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none to an element with a </a:t>
            </a:r>
            <a:r>
              <a:rPr kumimoji="0" lang="en-US" altLang="en-US" sz="1800" b="0" i="0" u="none" strike="noStrike" cap="none" normalizeH="0" baseline="0" dirty="0">
                <a:ln>
                  <a:noFill/>
                </a:ln>
                <a:solidFill>
                  <a:srgbClr val="BA4185"/>
                </a:solidFill>
                <a:effectLst/>
                <a:latin typeface="Times New Roman" panose="02020603050405020304" pitchFamily="18" charset="0"/>
                <a:cs typeface="Times New Roman" panose="02020603050405020304" pitchFamily="18" charset="0"/>
              </a:rPr>
              <a:t>background-image</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image will still be downloaded:</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512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2460</Words>
  <Application>Microsoft Office PowerPoint</Application>
  <PresentationFormat>Widescreen</PresentationFormat>
  <Paragraphs>148</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Consolas</vt:lpstr>
      <vt:lpstr>GuanabaraSans-Book</vt:lpstr>
      <vt:lpstr>GuanabaraSans-Light</vt:lpstr>
      <vt:lpstr>GuanabaraSans-LightItalic</vt:lpstr>
      <vt:lpstr>Times New Roman</vt:lpstr>
      <vt:lpstr>Verdana</vt:lpstr>
      <vt:lpstr>Office Theme</vt:lpstr>
      <vt:lpstr>Performance as design</vt:lpstr>
      <vt:lpstr>PowerPoint Presentation</vt:lpstr>
      <vt:lpstr>PowerPoint Presentation</vt:lpstr>
      <vt:lpstr>PowerPoint Presentation</vt:lpstr>
      <vt:lpstr>PowerPoint Presentation</vt:lpstr>
      <vt:lpstr>Deliberately Loading Content </vt:lpstr>
      <vt:lpstr>Images </vt:lpstr>
      <vt:lpstr>For example, simply setting display: none to an element will not prevent a browser from downloading the image: </vt:lpstr>
      <vt:lpstr>The same goes for applying display: none to an element with a background-image; the image will still be downloaded: </vt:lpstr>
      <vt:lpstr>Instead, if you want to hide an image from displaying with CSS in a responsive design, you can try hiding the parent element of the element with a background-image: </vt:lpstr>
      <vt:lpstr>Alternatively, you could apply different media queries to tell the browser which background-image is appropriate to download at  which screen size. A browser will download an image when it matches a media query: </vt:lpstr>
      <vt:lpstr>PowerPoint Presentation</vt:lpstr>
      <vt:lpstr>our best bet for displaying a correctly sized picture in modern browsers is to take advantage of the picture element in HTML </vt:lpstr>
      <vt:lpstr>You can use the picture element to serve retina images when applicable, too! </vt:lpstr>
      <vt:lpstr>Fonts </vt:lpstr>
      <vt:lpstr>To do this, set your normal fallback fonts on your content. Then use a media query to only apply your web font to content at a large breakpoint:</vt:lpstr>
      <vt:lpstr>Approaches </vt:lpstr>
      <vt:lpstr>Project Documentation </vt:lpstr>
      <vt:lpstr>Mobile First </vt:lpstr>
      <vt:lpstr>PowerPoint Presentation</vt:lpstr>
      <vt:lpstr>PowerPoint Presentation</vt:lpstr>
      <vt:lpstr>Measure Everything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as design</dc:title>
  <dc:creator>vishal choudhary</dc:creator>
  <cp:lastModifiedBy>vishal choudhary</cp:lastModifiedBy>
  <cp:revision>5</cp:revision>
  <dcterms:created xsi:type="dcterms:W3CDTF">2024-03-26T03:44:26Z</dcterms:created>
  <dcterms:modified xsi:type="dcterms:W3CDTF">2024-03-26T15:40:28Z</dcterms:modified>
</cp:coreProperties>
</file>