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798" autoAdjust="0"/>
  </p:normalViewPr>
  <p:slideViewPr>
    <p:cSldViewPr snapToGrid="0">
      <p:cViewPr>
        <p:scale>
          <a:sx n="90" d="100"/>
          <a:sy n="90" d="100"/>
        </p:scale>
        <p:origin x="1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71D3E4-025A-455A-9B25-26E8F9D41214}" type="datetimeFigureOut">
              <a:rPr lang="en-IN" smtClean="0"/>
              <a:t>29-01-2024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A51C1-637D-4451-9FE2-AED0B74B1EDA}" type="slidenum">
              <a:rPr lang="en-IN" smtClean="0"/>
              <a:t>‹#›</a:t>
            </a:fld>
            <a:endParaRPr lang="en-IN"/>
          </a:p>
        </p:txBody>
      </p:sp>
    </p:spTree>
    <p:extLst>
      <p:ext uri="{BB962C8B-B14F-4D97-AF65-F5344CB8AC3E}">
        <p14:creationId xmlns:p14="http://schemas.microsoft.com/office/powerpoint/2010/main" val="2572263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8DA51C1-637D-4451-9FE2-AED0B74B1EDA}" type="slidenum">
              <a:rPr lang="en-IN" smtClean="0"/>
              <a:t>13</a:t>
            </a:fld>
            <a:endParaRPr lang="en-IN"/>
          </a:p>
        </p:txBody>
      </p:sp>
    </p:spTree>
    <p:extLst>
      <p:ext uri="{BB962C8B-B14F-4D97-AF65-F5344CB8AC3E}">
        <p14:creationId xmlns:p14="http://schemas.microsoft.com/office/powerpoint/2010/main" val="2897265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8DA51C1-637D-4451-9FE2-AED0B74B1EDA}" type="slidenum">
              <a:rPr lang="en-IN" smtClean="0"/>
              <a:t>14</a:t>
            </a:fld>
            <a:endParaRPr lang="en-IN"/>
          </a:p>
        </p:txBody>
      </p:sp>
    </p:spTree>
    <p:extLst>
      <p:ext uri="{BB962C8B-B14F-4D97-AF65-F5344CB8AC3E}">
        <p14:creationId xmlns:p14="http://schemas.microsoft.com/office/powerpoint/2010/main" val="18367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BE66-D8C2-5B8C-35EE-7DD5DBE464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43E994-5871-E052-E86B-DB3969BE19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3E5A04-2B34-CB70-2103-491FE888BA52}"/>
              </a:ext>
            </a:extLst>
          </p:cNvPr>
          <p:cNvSpPr>
            <a:spLocks noGrp="1"/>
          </p:cNvSpPr>
          <p:nvPr>
            <p:ph type="dt" sz="half" idx="10"/>
          </p:nvPr>
        </p:nvSpPr>
        <p:spPr/>
        <p:txBody>
          <a:bodyPr/>
          <a:lstStyle/>
          <a:p>
            <a:fld id="{2AF5DBBB-DF1A-4A33-A268-5F275CD687D6}" type="datetimeFigureOut">
              <a:rPr lang="en-IN" smtClean="0"/>
              <a:t>29-01-2024</a:t>
            </a:fld>
            <a:endParaRPr lang="en-IN"/>
          </a:p>
        </p:txBody>
      </p:sp>
      <p:sp>
        <p:nvSpPr>
          <p:cNvPr id="5" name="Footer Placeholder 4">
            <a:extLst>
              <a:ext uri="{FF2B5EF4-FFF2-40B4-BE49-F238E27FC236}">
                <a16:creationId xmlns:a16="http://schemas.microsoft.com/office/drawing/2014/main" id="{627FE7F8-16A9-688B-6E04-E51D2B66E1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9037CB-A47B-DDDC-D72D-8726419A7C36}"/>
              </a:ext>
            </a:extLst>
          </p:cNvPr>
          <p:cNvSpPr>
            <a:spLocks noGrp="1"/>
          </p:cNvSpPr>
          <p:nvPr>
            <p:ph type="sldNum" sz="quarter" idx="12"/>
          </p:nvPr>
        </p:nvSpPr>
        <p:spPr/>
        <p:txBody>
          <a:bodyPr/>
          <a:lstStyle/>
          <a:p>
            <a:fld id="{D8854F57-FFF0-4CCB-AAEC-74724B527137}" type="slidenum">
              <a:rPr lang="en-IN" smtClean="0"/>
              <a:t>‹#›</a:t>
            </a:fld>
            <a:endParaRPr lang="en-IN"/>
          </a:p>
        </p:txBody>
      </p:sp>
    </p:spTree>
    <p:extLst>
      <p:ext uri="{BB962C8B-B14F-4D97-AF65-F5344CB8AC3E}">
        <p14:creationId xmlns:p14="http://schemas.microsoft.com/office/powerpoint/2010/main" val="317366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11E5-DEDC-1201-847A-E949DFD9A4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B51D5C-1EB3-E70F-2498-CD0764BA4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6ED126-082E-2454-2A80-C1CC8FC3A47E}"/>
              </a:ext>
            </a:extLst>
          </p:cNvPr>
          <p:cNvSpPr>
            <a:spLocks noGrp="1"/>
          </p:cNvSpPr>
          <p:nvPr>
            <p:ph type="dt" sz="half" idx="10"/>
          </p:nvPr>
        </p:nvSpPr>
        <p:spPr/>
        <p:txBody>
          <a:bodyPr/>
          <a:lstStyle/>
          <a:p>
            <a:fld id="{2AF5DBBB-DF1A-4A33-A268-5F275CD687D6}" type="datetimeFigureOut">
              <a:rPr lang="en-IN" smtClean="0"/>
              <a:t>29-01-2024</a:t>
            </a:fld>
            <a:endParaRPr lang="en-IN"/>
          </a:p>
        </p:txBody>
      </p:sp>
      <p:sp>
        <p:nvSpPr>
          <p:cNvPr id="5" name="Footer Placeholder 4">
            <a:extLst>
              <a:ext uri="{FF2B5EF4-FFF2-40B4-BE49-F238E27FC236}">
                <a16:creationId xmlns:a16="http://schemas.microsoft.com/office/drawing/2014/main" id="{0CDF4DC6-C525-1C25-E71A-CDBBC38E2F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A92510-EFDB-E583-3012-DE38EDEC7534}"/>
              </a:ext>
            </a:extLst>
          </p:cNvPr>
          <p:cNvSpPr>
            <a:spLocks noGrp="1"/>
          </p:cNvSpPr>
          <p:nvPr>
            <p:ph type="sldNum" sz="quarter" idx="12"/>
          </p:nvPr>
        </p:nvSpPr>
        <p:spPr/>
        <p:txBody>
          <a:bodyPr/>
          <a:lstStyle/>
          <a:p>
            <a:fld id="{D8854F57-FFF0-4CCB-AAEC-74724B527137}" type="slidenum">
              <a:rPr lang="en-IN" smtClean="0"/>
              <a:t>‹#›</a:t>
            </a:fld>
            <a:endParaRPr lang="en-IN"/>
          </a:p>
        </p:txBody>
      </p:sp>
    </p:spTree>
    <p:extLst>
      <p:ext uri="{BB962C8B-B14F-4D97-AF65-F5344CB8AC3E}">
        <p14:creationId xmlns:p14="http://schemas.microsoft.com/office/powerpoint/2010/main" val="477596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62AAAF-A9C8-B1E4-3BF2-6D1971DE33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F92826-2AF1-80F4-3E24-AAD663466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7F371A-DDFA-0D68-C4BE-A8BD92BC9844}"/>
              </a:ext>
            </a:extLst>
          </p:cNvPr>
          <p:cNvSpPr>
            <a:spLocks noGrp="1"/>
          </p:cNvSpPr>
          <p:nvPr>
            <p:ph type="dt" sz="half" idx="10"/>
          </p:nvPr>
        </p:nvSpPr>
        <p:spPr/>
        <p:txBody>
          <a:bodyPr/>
          <a:lstStyle/>
          <a:p>
            <a:fld id="{2AF5DBBB-DF1A-4A33-A268-5F275CD687D6}" type="datetimeFigureOut">
              <a:rPr lang="en-IN" smtClean="0"/>
              <a:t>29-01-2024</a:t>
            </a:fld>
            <a:endParaRPr lang="en-IN"/>
          </a:p>
        </p:txBody>
      </p:sp>
      <p:sp>
        <p:nvSpPr>
          <p:cNvPr id="5" name="Footer Placeholder 4">
            <a:extLst>
              <a:ext uri="{FF2B5EF4-FFF2-40B4-BE49-F238E27FC236}">
                <a16:creationId xmlns:a16="http://schemas.microsoft.com/office/drawing/2014/main" id="{4B3ADE54-379D-331B-FC7C-35DEB1F240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221976-E9B5-7169-91F4-156BF27DA958}"/>
              </a:ext>
            </a:extLst>
          </p:cNvPr>
          <p:cNvSpPr>
            <a:spLocks noGrp="1"/>
          </p:cNvSpPr>
          <p:nvPr>
            <p:ph type="sldNum" sz="quarter" idx="12"/>
          </p:nvPr>
        </p:nvSpPr>
        <p:spPr/>
        <p:txBody>
          <a:bodyPr/>
          <a:lstStyle/>
          <a:p>
            <a:fld id="{D8854F57-FFF0-4CCB-AAEC-74724B527137}" type="slidenum">
              <a:rPr lang="en-IN" smtClean="0"/>
              <a:t>‹#›</a:t>
            </a:fld>
            <a:endParaRPr lang="en-IN"/>
          </a:p>
        </p:txBody>
      </p:sp>
    </p:spTree>
    <p:extLst>
      <p:ext uri="{BB962C8B-B14F-4D97-AF65-F5344CB8AC3E}">
        <p14:creationId xmlns:p14="http://schemas.microsoft.com/office/powerpoint/2010/main" val="327561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FC16-66EB-C7C1-FBEF-332EE65E97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092629-046D-804A-C628-0E3EDED27C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114608-3FC8-CD6E-99A4-8E7ABDC61829}"/>
              </a:ext>
            </a:extLst>
          </p:cNvPr>
          <p:cNvSpPr>
            <a:spLocks noGrp="1"/>
          </p:cNvSpPr>
          <p:nvPr>
            <p:ph type="dt" sz="half" idx="10"/>
          </p:nvPr>
        </p:nvSpPr>
        <p:spPr/>
        <p:txBody>
          <a:bodyPr/>
          <a:lstStyle/>
          <a:p>
            <a:fld id="{2AF5DBBB-DF1A-4A33-A268-5F275CD687D6}" type="datetimeFigureOut">
              <a:rPr lang="en-IN" smtClean="0"/>
              <a:t>29-01-2024</a:t>
            </a:fld>
            <a:endParaRPr lang="en-IN"/>
          </a:p>
        </p:txBody>
      </p:sp>
      <p:sp>
        <p:nvSpPr>
          <p:cNvPr id="5" name="Footer Placeholder 4">
            <a:extLst>
              <a:ext uri="{FF2B5EF4-FFF2-40B4-BE49-F238E27FC236}">
                <a16:creationId xmlns:a16="http://schemas.microsoft.com/office/drawing/2014/main" id="{59AE99B9-EC8E-FA9E-E543-CDA37F1B77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5182D4-5D20-F45F-7EF0-FD0A3DF540A9}"/>
              </a:ext>
            </a:extLst>
          </p:cNvPr>
          <p:cNvSpPr>
            <a:spLocks noGrp="1"/>
          </p:cNvSpPr>
          <p:nvPr>
            <p:ph type="sldNum" sz="quarter" idx="12"/>
          </p:nvPr>
        </p:nvSpPr>
        <p:spPr/>
        <p:txBody>
          <a:bodyPr/>
          <a:lstStyle/>
          <a:p>
            <a:fld id="{D8854F57-FFF0-4CCB-AAEC-74724B527137}" type="slidenum">
              <a:rPr lang="en-IN" smtClean="0"/>
              <a:t>‹#›</a:t>
            </a:fld>
            <a:endParaRPr lang="en-IN"/>
          </a:p>
        </p:txBody>
      </p:sp>
    </p:spTree>
    <p:extLst>
      <p:ext uri="{BB962C8B-B14F-4D97-AF65-F5344CB8AC3E}">
        <p14:creationId xmlns:p14="http://schemas.microsoft.com/office/powerpoint/2010/main" val="261047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BA2D-3D68-DC70-1FAB-B1F8485650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30C649-09F6-FC44-EB32-35F9128C14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467048-8340-CF74-DCB4-A4AA191569E8}"/>
              </a:ext>
            </a:extLst>
          </p:cNvPr>
          <p:cNvSpPr>
            <a:spLocks noGrp="1"/>
          </p:cNvSpPr>
          <p:nvPr>
            <p:ph type="dt" sz="half" idx="10"/>
          </p:nvPr>
        </p:nvSpPr>
        <p:spPr/>
        <p:txBody>
          <a:bodyPr/>
          <a:lstStyle/>
          <a:p>
            <a:fld id="{2AF5DBBB-DF1A-4A33-A268-5F275CD687D6}" type="datetimeFigureOut">
              <a:rPr lang="en-IN" smtClean="0"/>
              <a:t>29-01-2024</a:t>
            </a:fld>
            <a:endParaRPr lang="en-IN"/>
          </a:p>
        </p:txBody>
      </p:sp>
      <p:sp>
        <p:nvSpPr>
          <p:cNvPr id="5" name="Footer Placeholder 4">
            <a:extLst>
              <a:ext uri="{FF2B5EF4-FFF2-40B4-BE49-F238E27FC236}">
                <a16:creationId xmlns:a16="http://schemas.microsoft.com/office/drawing/2014/main" id="{05552F26-E196-7808-AA81-8668A51F16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B4930F-3EBD-930B-5583-BEBBA75F1F15}"/>
              </a:ext>
            </a:extLst>
          </p:cNvPr>
          <p:cNvSpPr>
            <a:spLocks noGrp="1"/>
          </p:cNvSpPr>
          <p:nvPr>
            <p:ph type="sldNum" sz="quarter" idx="12"/>
          </p:nvPr>
        </p:nvSpPr>
        <p:spPr/>
        <p:txBody>
          <a:bodyPr/>
          <a:lstStyle/>
          <a:p>
            <a:fld id="{D8854F57-FFF0-4CCB-AAEC-74724B527137}" type="slidenum">
              <a:rPr lang="en-IN" smtClean="0"/>
              <a:t>‹#›</a:t>
            </a:fld>
            <a:endParaRPr lang="en-IN"/>
          </a:p>
        </p:txBody>
      </p:sp>
    </p:spTree>
    <p:extLst>
      <p:ext uri="{BB962C8B-B14F-4D97-AF65-F5344CB8AC3E}">
        <p14:creationId xmlns:p14="http://schemas.microsoft.com/office/powerpoint/2010/main" val="145359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16A4-56EC-B1C7-BACF-8E186F3D31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814EB8-1478-3FB6-BFD8-B7BB9D74C5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1FEB49-6F6A-D150-6091-9EE489A476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4FA6FE-1AF9-0537-C1DF-9001482877F1}"/>
              </a:ext>
            </a:extLst>
          </p:cNvPr>
          <p:cNvSpPr>
            <a:spLocks noGrp="1"/>
          </p:cNvSpPr>
          <p:nvPr>
            <p:ph type="dt" sz="half" idx="10"/>
          </p:nvPr>
        </p:nvSpPr>
        <p:spPr/>
        <p:txBody>
          <a:bodyPr/>
          <a:lstStyle/>
          <a:p>
            <a:fld id="{2AF5DBBB-DF1A-4A33-A268-5F275CD687D6}" type="datetimeFigureOut">
              <a:rPr lang="en-IN" smtClean="0"/>
              <a:t>29-01-2024</a:t>
            </a:fld>
            <a:endParaRPr lang="en-IN"/>
          </a:p>
        </p:txBody>
      </p:sp>
      <p:sp>
        <p:nvSpPr>
          <p:cNvPr id="6" name="Footer Placeholder 5">
            <a:extLst>
              <a:ext uri="{FF2B5EF4-FFF2-40B4-BE49-F238E27FC236}">
                <a16:creationId xmlns:a16="http://schemas.microsoft.com/office/drawing/2014/main" id="{541C916E-AF7A-1DF5-761E-03D1F334C1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30DB96-2C02-6C1F-8AE2-2EFDD8E18AFD}"/>
              </a:ext>
            </a:extLst>
          </p:cNvPr>
          <p:cNvSpPr>
            <a:spLocks noGrp="1"/>
          </p:cNvSpPr>
          <p:nvPr>
            <p:ph type="sldNum" sz="quarter" idx="12"/>
          </p:nvPr>
        </p:nvSpPr>
        <p:spPr/>
        <p:txBody>
          <a:bodyPr/>
          <a:lstStyle/>
          <a:p>
            <a:fld id="{D8854F57-FFF0-4CCB-AAEC-74724B527137}" type="slidenum">
              <a:rPr lang="en-IN" smtClean="0"/>
              <a:t>‹#›</a:t>
            </a:fld>
            <a:endParaRPr lang="en-IN"/>
          </a:p>
        </p:txBody>
      </p:sp>
    </p:spTree>
    <p:extLst>
      <p:ext uri="{BB962C8B-B14F-4D97-AF65-F5344CB8AC3E}">
        <p14:creationId xmlns:p14="http://schemas.microsoft.com/office/powerpoint/2010/main" val="3899632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9688-B8A3-6147-24A0-B563CEF4D1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64151B-1212-0EF1-88C2-E61AECA510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DBBE8E-C63C-639C-FEE4-6009123567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29480C-3D4F-3659-A018-F2F97C4A8B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7E7FC-08EB-521F-8F93-F44566E19B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5DADF3-3C4F-5773-AFF7-011FAD995144}"/>
              </a:ext>
            </a:extLst>
          </p:cNvPr>
          <p:cNvSpPr>
            <a:spLocks noGrp="1"/>
          </p:cNvSpPr>
          <p:nvPr>
            <p:ph type="dt" sz="half" idx="10"/>
          </p:nvPr>
        </p:nvSpPr>
        <p:spPr/>
        <p:txBody>
          <a:bodyPr/>
          <a:lstStyle/>
          <a:p>
            <a:fld id="{2AF5DBBB-DF1A-4A33-A268-5F275CD687D6}" type="datetimeFigureOut">
              <a:rPr lang="en-IN" smtClean="0"/>
              <a:t>29-01-2024</a:t>
            </a:fld>
            <a:endParaRPr lang="en-IN"/>
          </a:p>
        </p:txBody>
      </p:sp>
      <p:sp>
        <p:nvSpPr>
          <p:cNvPr id="8" name="Footer Placeholder 7">
            <a:extLst>
              <a:ext uri="{FF2B5EF4-FFF2-40B4-BE49-F238E27FC236}">
                <a16:creationId xmlns:a16="http://schemas.microsoft.com/office/drawing/2014/main" id="{B127BAE2-5C30-1698-F173-C88FB56476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7303D7-BCDE-8081-C10D-EB272CCA9DA7}"/>
              </a:ext>
            </a:extLst>
          </p:cNvPr>
          <p:cNvSpPr>
            <a:spLocks noGrp="1"/>
          </p:cNvSpPr>
          <p:nvPr>
            <p:ph type="sldNum" sz="quarter" idx="12"/>
          </p:nvPr>
        </p:nvSpPr>
        <p:spPr/>
        <p:txBody>
          <a:bodyPr/>
          <a:lstStyle/>
          <a:p>
            <a:fld id="{D8854F57-FFF0-4CCB-AAEC-74724B527137}" type="slidenum">
              <a:rPr lang="en-IN" smtClean="0"/>
              <a:t>‹#›</a:t>
            </a:fld>
            <a:endParaRPr lang="en-IN"/>
          </a:p>
        </p:txBody>
      </p:sp>
    </p:spTree>
    <p:extLst>
      <p:ext uri="{BB962C8B-B14F-4D97-AF65-F5344CB8AC3E}">
        <p14:creationId xmlns:p14="http://schemas.microsoft.com/office/powerpoint/2010/main" val="19729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B8A2F-6BFF-453E-9182-5226F3CD71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F701EF-F84C-3261-9E41-89CEA43F3784}"/>
              </a:ext>
            </a:extLst>
          </p:cNvPr>
          <p:cNvSpPr>
            <a:spLocks noGrp="1"/>
          </p:cNvSpPr>
          <p:nvPr>
            <p:ph type="dt" sz="half" idx="10"/>
          </p:nvPr>
        </p:nvSpPr>
        <p:spPr/>
        <p:txBody>
          <a:bodyPr/>
          <a:lstStyle/>
          <a:p>
            <a:fld id="{2AF5DBBB-DF1A-4A33-A268-5F275CD687D6}" type="datetimeFigureOut">
              <a:rPr lang="en-IN" smtClean="0"/>
              <a:t>29-01-2024</a:t>
            </a:fld>
            <a:endParaRPr lang="en-IN"/>
          </a:p>
        </p:txBody>
      </p:sp>
      <p:sp>
        <p:nvSpPr>
          <p:cNvPr id="4" name="Footer Placeholder 3">
            <a:extLst>
              <a:ext uri="{FF2B5EF4-FFF2-40B4-BE49-F238E27FC236}">
                <a16:creationId xmlns:a16="http://schemas.microsoft.com/office/drawing/2014/main" id="{1CD902C4-F4A3-220E-8A8C-DF8B725DF0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D9E930-3608-E4CD-5F3C-5F5320B5E630}"/>
              </a:ext>
            </a:extLst>
          </p:cNvPr>
          <p:cNvSpPr>
            <a:spLocks noGrp="1"/>
          </p:cNvSpPr>
          <p:nvPr>
            <p:ph type="sldNum" sz="quarter" idx="12"/>
          </p:nvPr>
        </p:nvSpPr>
        <p:spPr/>
        <p:txBody>
          <a:bodyPr/>
          <a:lstStyle/>
          <a:p>
            <a:fld id="{D8854F57-FFF0-4CCB-AAEC-74724B527137}" type="slidenum">
              <a:rPr lang="en-IN" smtClean="0"/>
              <a:t>‹#›</a:t>
            </a:fld>
            <a:endParaRPr lang="en-IN"/>
          </a:p>
        </p:txBody>
      </p:sp>
    </p:spTree>
    <p:extLst>
      <p:ext uri="{BB962C8B-B14F-4D97-AF65-F5344CB8AC3E}">
        <p14:creationId xmlns:p14="http://schemas.microsoft.com/office/powerpoint/2010/main" val="375008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9DE34F-8724-B33B-1470-94B411F54278}"/>
              </a:ext>
            </a:extLst>
          </p:cNvPr>
          <p:cNvSpPr>
            <a:spLocks noGrp="1"/>
          </p:cNvSpPr>
          <p:nvPr>
            <p:ph type="dt" sz="half" idx="10"/>
          </p:nvPr>
        </p:nvSpPr>
        <p:spPr/>
        <p:txBody>
          <a:bodyPr/>
          <a:lstStyle/>
          <a:p>
            <a:fld id="{2AF5DBBB-DF1A-4A33-A268-5F275CD687D6}" type="datetimeFigureOut">
              <a:rPr lang="en-IN" smtClean="0"/>
              <a:t>29-01-2024</a:t>
            </a:fld>
            <a:endParaRPr lang="en-IN"/>
          </a:p>
        </p:txBody>
      </p:sp>
      <p:sp>
        <p:nvSpPr>
          <p:cNvPr id="3" name="Footer Placeholder 2">
            <a:extLst>
              <a:ext uri="{FF2B5EF4-FFF2-40B4-BE49-F238E27FC236}">
                <a16:creationId xmlns:a16="http://schemas.microsoft.com/office/drawing/2014/main" id="{C514B289-88E5-C383-1A7F-D662CCCA2F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1019B1-466E-E993-5C88-4DD53C92C1E5}"/>
              </a:ext>
            </a:extLst>
          </p:cNvPr>
          <p:cNvSpPr>
            <a:spLocks noGrp="1"/>
          </p:cNvSpPr>
          <p:nvPr>
            <p:ph type="sldNum" sz="quarter" idx="12"/>
          </p:nvPr>
        </p:nvSpPr>
        <p:spPr/>
        <p:txBody>
          <a:bodyPr/>
          <a:lstStyle/>
          <a:p>
            <a:fld id="{D8854F57-FFF0-4CCB-AAEC-74724B527137}" type="slidenum">
              <a:rPr lang="en-IN" smtClean="0"/>
              <a:t>‹#›</a:t>
            </a:fld>
            <a:endParaRPr lang="en-IN"/>
          </a:p>
        </p:txBody>
      </p:sp>
    </p:spTree>
    <p:extLst>
      <p:ext uri="{BB962C8B-B14F-4D97-AF65-F5344CB8AC3E}">
        <p14:creationId xmlns:p14="http://schemas.microsoft.com/office/powerpoint/2010/main" val="34601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4DAF6-432A-62C7-E521-CF2C93E4F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1743EE-2497-C660-7A3A-88A41E0615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EADF38-4ED0-109A-230C-3442A3334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15B99D-6C42-FD41-12EC-59E1A0F5BBF9}"/>
              </a:ext>
            </a:extLst>
          </p:cNvPr>
          <p:cNvSpPr>
            <a:spLocks noGrp="1"/>
          </p:cNvSpPr>
          <p:nvPr>
            <p:ph type="dt" sz="half" idx="10"/>
          </p:nvPr>
        </p:nvSpPr>
        <p:spPr/>
        <p:txBody>
          <a:bodyPr/>
          <a:lstStyle/>
          <a:p>
            <a:fld id="{2AF5DBBB-DF1A-4A33-A268-5F275CD687D6}" type="datetimeFigureOut">
              <a:rPr lang="en-IN" smtClean="0"/>
              <a:t>29-01-2024</a:t>
            </a:fld>
            <a:endParaRPr lang="en-IN"/>
          </a:p>
        </p:txBody>
      </p:sp>
      <p:sp>
        <p:nvSpPr>
          <p:cNvPr id="6" name="Footer Placeholder 5">
            <a:extLst>
              <a:ext uri="{FF2B5EF4-FFF2-40B4-BE49-F238E27FC236}">
                <a16:creationId xmlns:a16="http://schemas.microsoft.com/office/drawing/2014/main" id="{E453CB0B-229C-D531-B2D8-C04FF2DCCA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47FDC0-1F1A-526F-4236-5E7910434DFD}"/>
              </a:ext>
            </a:extLst>
          </p:cNvPr>
          <p:cNvSpPr>
            <a:spLocks noGrp="1"/>
          </p:cNvSpPr>
          <p:nvPr>
            <p:ph type="sldNum" sz="quarter" idx="12"/>
          </p:nvPr>
        </p:nvSpPr>
        <p:spPr/>
        <p:txBody>
          <a:bodyPr/>
          <a:lstStyle/>
          <a:p>
            <a:fld id="{D8854F57-FFF0-4CCB-AAEC-74724B527137}" type="slidenum">
              <a:rPr lang="en-IN" smtClean="0"/>
              <a:t>‹#›</a:t>
            </a:fld>
            <a:endParaRPr lang="en-IN"/>
          </a:p>
        </p:txBody>
      </p:sp>
    </p:spTree>
    <p:extLst>
      <p:ext uri="{BB962C8B-B14F-4D97-AF65-F5344CB8AC3E}">
        <p14:creationId xmlns:p14="http://schemas.microsoft.com/office/powerpoint/2010/main" val="1765082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EEB06-C7DF-7726-26FE-DBC622703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05EC74-52BD-BD0A-8274-83E18045D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25C556-04F4-354F-9F59-83B7EDFFC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2B3B8D-2461-FA23-6ECD-E89A3B90255C}"/>
              </a:ext>
            </a:extLst>
          </p:cNvPr>
          <p:cNvSpPr>
            <a:spLocks noGrp="1"/>
          </p:cNvSpPr>
          <p:nvPr>
            <p:ph type="dt" sz="half" idx="10"/>
          </p:nvPr>
        </p:nvSpPr>
        <p:spPr/>
        <p:txBody>
          <a:bodyPr/>
          <a:lstStyle/>
          <a:p>
            <a:fld id="{2AF5DBBB-DF1A-4A33-A268-5F275CD687D6}" type="datetimeFigureOut">
              <a:rPr lang="en-IN" smtClean="0"/>
              <a:t>29-01-2024</a:t>
            </a:fld>
            <a:endParaRPr lang="en-IN"/>
          </a:p>
        </p:txBody>
      </p:sp>
      <p:sp>
        <p:nvSpPr>
          <p:cNvPr id="6" name="Footer Placeholder 5">
            <a:extLst>
              <a:ext uri="{FF2B5EF4-FFF2-40B4-BE49-F238E27FC236}">
                <a16:creationId xmlns:a16="http://schemas.microsoft.com/office/drawing/2014/main" id="{59763C43-B0AF-73DE-6707-DEB5AB5748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946EE-1A06-D399-E30A-7F683CB56541}"/>
              </a:ext>
            </a:extLst>
          </p:cNvPr>
          <p:cNvSpPr>
            <a:spLocks noGrp="1"/>
          </p:cNvSpPr>
          <p:nvPr>
            <p:ph type="sldNum" sz="quarter" idx="12"/>
          </p:nvPr>
        </p:nvSpPr>
        <p:spPr/>
        <p:txBody>
          <a:bodyPr/>
          <a:lstStyle/>
          <a:p>
            <a:fld id="{D8854F57-FFF0-4CCB-AAEC-74724B527137}" type="slidenum">
              <a:rPr lang="en-IN" smtClean="0"/>
              <a:t>‹#›</a:t>
            </a:fld>
            <a:endParaRPr lang="en-IN"/>
          </a:p>
        </p:txBody>
      </p:sp>
    </p:spTree>
    <p:extLst>
      <p:ext uri="{BB962C8B-B14F-4D97-AF65-F5344CB8AC3E}">
        <p14:creationId xmlns:p14="http://schemas.microsoft.com/office/powerpoint/2010/main" val="190303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17E5AA-2695-1327-6B43-E76E0DA783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7EED52-70D6-4F1E-6199-8D96A7DBEA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1D9616-D8FF-3EEC-40DF-67140C7F40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5DBBB-DF1A-4A33-A268-5F275CD687D6}" type="datetimeFigureOut">
              <a:rPr lang="en-IN" smtClean="0"/>
              <a:t>29-01-2024</a:t>
            </a:fld>
            <a:endParaRPr lang="en-IN"/>
          </a:p>
        </p:txBody>
      </p:sp>
      <p:sp>
        <p:nvSpPr>
          <p:cNvPr id="5" name="Footer Placeholder 4">
            <a:extLst>
              <a:ext uri="{FF2B5EF4-FFF2-40B4-BE49-F238E27FC236}">
                <a16:creationId xmlns:a16="http://schemas.microsoft.com/office/drawing/2014/main" id="{66F1C280-8866-F75F-C43E-A016D1B6D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C1AF7F-0379-6FF5-1E89-BA5B7B6B3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54F57-FFF0-4CCB-AAEC-74724B527137}" type="slidenum">
              <a:rPr lang="en-IN" smtClean="0"/>
              <a:t>‹#›</a:t>
            </a:fld>
            <a:endParaRPr lang="en-IN"/>
          </a:p>
        </p:txBody>
      </p:sp>
    </p:spTree>
    <p:extLst>
      <p:ext uri="{BB962C8B-B14F-4D97-AF65-F5344CB8AC3E}">
        <p14:creationId xmlns:p14="http://schemas.microsoft.com/office/powerpoint/2010/main" val="2071404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41F2-8FBC-EA87-2BD7-C819A44D5F26}"/>
              </a:ext>
            </a:extLst>
          </p:cNvPr>
          <p:cNvSpPr>
            <a:spLocks noGrp="1"/>
          </p:cNvSpPr>
          <p:nvPr>
            <p:ph type="ctrTitle"/>
          </p:nvPr>
        </p:nvSpPr>
        <p:spPr/>
        <p:txBody>
          <a:bodyPr>
            <a:normAutofit fontScale="90000"/>
          </a:bodyPr>
          <a:lstStyle/>
          <a:p>
            <a:r>
              <a:rPr lang="en-IN" b="0" i="0" dirty="0">
                <a:solidFill>
                  <a:srgbClr val="384047"/>
                </a:solidFill>
                <a:effectLst/>
                <a:latin typeface="Gotham Rounded A"/>
              </a:rPr>
              <a:t>Pixel to Percentage conversion</a:t>
            </a:r>
            <a:br>
              <a:rPr lang="en-IN" b="0" i="0" dirty="0">
                <a:solidFill>
                  <a:srgbClr val="384047"/>
                </a:solidFill>
                <a:effectLst/>
                <a:latin typeface="Gotham Rounded A"/>
              </a:rPr>
            </a:br>
            <a:endParaRPr lang="en-IN" dirty="0"/>
          </a:p>
        </p:txBody>
      </p:sp>
      <p:sp>
        <p:nvSpPr>
          <p:cNvPr id="3" name="Subtitle 2">
            <a:extLst>
              <a:ext uri="{FF2B5EF4-FFF2-40B4-BE49-F238E27FC236}">
                <a16:creationId xmlns:a16="http://schemas.microsoft.com/office/drawing/2014/main" id="{1BFD2AB9-4ACF-1421-CCEB-DB0589EE4D21}"/>
              </a:ext>
            </a:extLst>
          </p:cNvPr>
          <p:cNvSpPr>
            <a:spLocks noGrp="1"/>
          </p:cNvSpPr>
          <p:nvPr>
            <p:ph type="subTitle" idx="1"/>
          </p:nvPr>
        </p:nvSpPr>
        <p:spPr/>
        <p:txBody>
          <a:bodyPr/>
          <a:lstStyle/>
          <a:p>
            <a:r>
              <a:rPr lang="en-US" sz="1800" b="0" i="0" u="none" strike="noStrike" baseline="0" dirty="0">
                <a:latin typeface="Verdana" panose="020B0604030504040204" pitchFamily="34" charset="0"/>
              </a:rPr>
              <a:t>work with equation width= the target/context formula</a:t>
            </a:r>
            <a:endParaRPr lang="en-IN" dirty="0"/>
          </a:p>
        </p:txBody>
      </p:sp>
    </p:spTree>
    <p:extLst>
      <p:ext uri="{BB962C8B-B14F-4D97-AF65-F5344CB8AC3E}">
        <p14:creationId xmlns:p14="http://schemas.microsoft.com/office/powerpoint/2010/main" val="4045735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12794-CB33-BCCB-906F-3419B3EDE794}"/>
              </a:ext>
            </a:extLst>
          </p:cNvPr>
          <p:cNvSpPr>
            <a:spLocks noGrp="1"/>
          </p:cNvSpPr>
          <p:nvPr>
            <p:ph idx="1"/>
          </p:nvPr>
        </p:nvSpPr>
        <p:spPr>
          <a:xfrm>
            <a:off x="838200" y="359764"/>
            <a:ext cx="10515600" cy="5817199"/>
          </a:xfrm>
        </p:spPr>
        <p:txBody>
          <a:bodyPr/>
          <a:lstStyle/>
          <a:p>
            <a:pPr marL="0" indent="0" algn="just">
              <a:lnSpc>
                <a:spcPct val="200000"/>
              </a:lnSpc>
              <a:buNone/>
            </a:pPr>
            <a:r>
              <a:rPr lang="en-US" b="0" i="0" dirty="0">
                <a:solidFill>
                  <a:srgbClr val="374151"/>
                </a:solidFill>
                <a:effectLst/>
                <a:latin typeface="Times New Roman" panose="02020603050405020304" pitchFamily="18" charset="0"/>
                <a:cs typeface="Times New Roman" panose="02020603050405020304" pitchFamily="18" charset="0"/>
              </a:rPr>
              <a:t>When creating a responsive webpage, you generally want to avoid using fixed dimensions for elements, as this can hinder the adaptability of the layout to various screen sizes. However, there might be cases where you still want to set some fixed dimensions while maintaining responsiveness.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5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D40D8C-4CB8-6873-BABD-3F00F2F37882}"/>
              </a:ext>
            </a:extLst>
          </p:cNvPr>
          <p:cNvSpPr>
            <a:spLocks noGrp="1"/>
          </p:cNvSpPr>
          <p:nvPr>
            <p:ph type="title"/>
          </p:nvPr>
        </p:nvSpPr>
        <p:spPr>
          <a:xfrm>
            <a:off x="388495" y="125284"/>
            <a:ext cx="10515600" cy="315912"/>
          </a:xfrm>
        </p:spPr>
        <p:txBody>
          <a:bodyPr>
            <a:normAutofit fontScale="90000"/>
          </a:bodyPr>
          <a:lstStyle/>
          <a:p>
            <a:pPr algn="ctr"/>
            <a:r>
              <a:rPr lang="en-US" sz="3200" b="0" i="0" dirty="0">
                <a:solidFill>
                  <a:srgbClr val="374151"/>
                </a:solidFill>
                <a:effectLst/>
                <a:highlight>
                  <a:srgbClr val="FFFF00"/>
                </a:highlight>
                <a:latin typeface="Times New Roman" panose="02020603050405020304" pitchFamily="18" charset="0"/>
                <a:cs typeface="Times New Roman" panose="02020603050405020304" pitchFamily="18" charset="0"/>
              </a:rPr>
              <a:t>you might use fixed dimensions within a responsive layout:</a:t>
            </a:r>
            <a:endParaRPr lang="en-IN" sz="3200" dirty="0">
              <a:highlight>
                <a:srgbClr val="FFFF00"/>
              </a:highligh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925462B-83A5-8B6F-F880-52EDBAE793F7}"/>
              </a:ext>
            </a:extLst>
          </p:cNvPr>
          <p:cNvSpPr>
            <a:spLocks noGrp="1"/>
          </p:cNvSpPr>
          <p:nvPr>
            <p:ph sz="half" idx="1"/>
          </p:nvPr>
        </p:nvSpPr>
        <p:spPr>
          <a:xfrm>
            <a:off x="388495" y="734518"/>
            <a:ext cx="5631305" cy="5998198"/>
          </a:xfrm>
          <a:ln>
            <a:solidFill>
              <a:schemeClr val="tx1"/>
            </a:solidFill>
          </a:ln>
        </p:spPr>
        <p:txBody>
          <a:bodyPr>
            <a:normAutofit fontScale="25000" lnSpcReduction="20000"/>
          </a:bodyPr>
          <a:lstStyle/>
          <a:p>
            <a:pPr marL="0" indent="0">
              <a:buNone/>
            </a:pPr>
            <a:r>
              <a:rPr lang="en-IN" sz="4000" dirty="0">
                <a:latin typeface="Times New Roman" panose="02020603050405020304" pitchFamily="18" charset="0"/>
                <a:cs typeface="Times New Roman" panose="02020603050405020304" pitchFamily="18" charset="0"/>
              </a:rPr>
              <a:t>&lt;style&gt;</a:t>
            </a:r>
          </a:p>
          <a:p>
            <a:pPr marL="0" indent="0">
              <a:buNone/>
            </a:pPr>
            <a:r>
              <a:rPr lang="en-IN" sz="4000" dirty="0">
                <a:latin typeface="Times New Roman" panose="02020603050405020304" pitchFamily="18" charset="0"/>
                <a:cs typeface="Times New Roman" panose="02020603050405020304" pitchFamily="18" charset="0"/>
              </a:rPr>
              <a:t>        body {</a:t>
            </a:r>
          </a:p>
          <a:p>
            <a:pPr marL="0" indent="0">
              <a:buNone/>
            </a:pPr>
            <a:r>
              <a:rPr lang="en-IN" sz="4000" dirty="0">
                <a:latin typeface="Times New Roman" panose="02020603050405020304" pitchFamily="18" charset="0"/>
                <a:cs typeface="Times New Roman" panose="02020603050405020304" pitchFamily="18" charset="0"/>
              </a:rPr>
              <a:t>            font-family: Arial, sans-serif;</a:t>
            </a:r>
          </a:p>
          <a:p>
            <a:pPr marL="0" indent="0">
              <a:buNone/>
            </a:pPr>
            <a:r>
              <a:rPr lang="en-IN" sz="4000" dirty="0">
                <a:latin typeface="Times New Roman" panose="02020603050405020304" pitchFamily="18" charset="0"/>
                <a:cs typeface="Times New Roman" panose="02020603050405020304" pitchFamily="18" charset="0"/>
              </a:rPr>
              <a:t>            margin: 0;</a:t>
            </a:r>
          </a:p>
          <a:p>
            <a:pPr marL="0" indent="0">
              <a:buNone/>
            </a:pPr>
            <a:r>
              <a:rPr lang="en-IN" sz="4000" dirty="0">
                <a:latin typeface="Times New Roman" panose="02020603050405020304" pitchFamily="18" charset="0"/>
                <a:cs typeface="Times New Roman" panose="02020603050405020304" pitchFamily="18" charset="0"/>
              </a:rPr>
              <a:t>            padding: 0;</a:t>
            </a:r>
          </a:p>
          <a:p>
            <a:pPr marL="0" indent="0">
              <a:buNone/>
            </a:pPr>
            <a:r>
              <a:rPr lang="en-IN" sz="4000" dirty="0">
                <a:latin typeface="Times New Roman" panose="02020603050405020304" pitchFamily="18" charset="0"/>
                <a:cs typeface="Times New Roman" panose="02020603050405020304" pitchFamily="18" charset="0"/>
              </a:rPr>
              <a:t>            background-</a:t>
            </a:r>
            <a:r>
              <a:rPr lang="en-IN" sz="4000" dirty="0" err="1">
                <a:latin typeface="Times New Roman" panose="02020603050405020304" pitchFamily="18" charset="0"/>
                <a:cs typeface="Times New Roman" panose="02020603050405020304" pitchFamily="18" charset="0"/>
              </a:rPr>
              <a:t>color</a:t>
            </a:r>
            <a:r>
              <a:rPr lang="en-IN" sz="4000" dirty="0">
                <a:latin typeface="Times New Roman" panose="02020603050405020304" pitchFamily="18" charset="0"/>
                <a:cs typeface="Times New Roman" panose="02020603050405020304" pitchFamily="18" charset="0"/>
              </a:rPr>
              <a:t>: #f4f4f4;</a:t>
            </a:r>
          </a:p>
          <a:p>
            <a:pPr marL="0" indent="0">
              <a:buNone/>
            </a:pPr>
            <a:r>
              <a:rPr lang="en-IN" sz="4000" dirty="0">
                <a:latin typeface="Times New Roman" panose="02020603050405020304" pitchFamily="18" charset="0"/>
                <a:cs typeface="Times New Roman" panose="02020603050405020304" pitchFamily="18" charset="0"/>
              </a:rPr>
              <a:t>        }</a:t>
            </a:r>
          </a:p>
          <a:p>
            <a:pPr marL="0" indent="0">
              <a:buNone/>
            </a:pPr>
            <a:endParaRPr lang="en-IN" sz="4000" dirty="0">
              <a:latin typeface="Times New Roman" panose="02020603050405020304" pitchFamily="18" charset="0"/>
              <a:cs typeface="Times New Roman" panose="02020603050405020304" pitchFamily="18" charset="0"/>
            </a:endParaRPr>
          </a:p>
          <a:p>
            <a:pPr marL="0" indent="0">
              <a:buNone/>
            </a:pPr>
            <a:r>
              <a:rPr lang="en-IN" sz="4000" dirty="0">
                <a:latin typeface="Times New Roman" panose="02020603050405020304" pitchFamily="18" charset="0"/>
                <a:cs typeface="Times New Roman" panose="02020603050405020304" pitchFamily="18" charset="0"/>
              </a:rPr>
              <a:t>        .container {</a:t>
            </a:r>
          </a:p>
          <a:p>
            <a:pPr marL="0" indent="0">
              <a:buNone/>
            </a:pPr>
            <a:r>
              <a:rPr lang="en-IN" sz="4000" dirty="0">
                <a:latin typeface="Times New Roman" panose="02020603050405020304" pitchFamily="18" charset="0"/>
                <a:cs typeface="Times New Roman" panose="02020603050405020304" pitchFamily="18" charset="0"/>
              </a:rPr>
              <a:t>            width: 80%;</a:t>
            </a:r>
          </a:p>
          <a:p>
            <a:pPr marL="0" indent="0">
              <a:buNone/>
            </a:pPr>
            <a:r>
              <a:rPr lang="en-IN" sz="4000" dirty="0">
                <a:latin typeface="Times New Roman" panose="02020603050405020304" pitchFamily="18" charset="0"/>
                <a:cs typeface="Times New Roman" panose="02020603050405020304" pitchFamily="18" charset="0"/>
              </a:rPr>
              <a:t>            margin: 0 auto;</a:t>
            </a:r>
          </a:p>
          <a:p>
            <a:pPr marL="0" indent="0">
              <a:buNone/>
            </a:pPr>
            <a:r>
              <a:rPr lang="en-IN" sz="4000" dirty="0">
                <a:latin typeface="Times New Roman" panose="02020603050405020304" pitchFamily="18" charset="0"/>
                <a:cs typeface="Times New Roman" panose="02020603050405020304" pitchFamily="18" charset="0"/>
              </a:rPr>
              <a:t>            background-</a:t>
            </a:r>
            <a:r>
              <a:rPr lang="en-IN" sz="4000" dirty="0" err="1">
                <a:latin typeface="Times New Roman" panose="02020603050405020304" pitchFamily="18" charset="0"/>
                <a:cs typeface="Times New Roman" panose="02020603050405020304" pitchFamily="18" charset="0"/>
              </a:rPr>
              <a:t>color</a:t>
            </a:r>
            <a:r>
              <a:rPr lang="en-IN" sz="4000" dirty="0">
                <a:latin typeface="Times New Roman" panose="02020603050405020304" pitchFamily="18" charset="0"/>
                <a:cs typeface="Times New Roman" panose="02020603050405020304" pitchFamily="18" charset="0"/>
              </a:rPr>
              <a:t>: #fff;</a:t>
            </a:r>
          </a:p>
          <a:p>
            <a:pPr marL="0" indent="0">
              <a:buNone/>
            </a:pPr>
            <a:r>
              <a:rPr lang="en-IN" sz="4000" dirty="0">
                <a:latin typeface="Times New Roman" panose="02020603050405020304" pitchFamily="18" charset="0"/>
                <a:cs typeface="Times New Roman" panose="02020603050405020304" pitchFamily="18" charset="0"/>
              </a:rPr>
              <a:t>            padding: 20px;</a:t>
            </a:r>
          </a:p>
          <a:p>
            <a:pPr marL="0" indent="0">
              <a:buNone/>
            </a:pPr>
            <a:r>
              <a:rPr lang="en-IN" sz="4000" dirty="0">
                <a:latin typeface="Times New Roman" panose="02020603050405020304" pitchFamily="18" charset="0"/>
                <a:cs typeface="Times New Roman" panose="02020603050405020304" pitchFamily="18" charset="0"/>
              </a:rPr>
              <a:t>            box-sizing: border-box;</a:t>
            </a:r>
          </a:p>
          <a:p>
            <a:pPr marL="0" indent="0">
              <a:buNone/>
            </a:pPr>
            <a:r>
              <a:rPr lang="en-IN" sz="4000" dirty="0">
                <a:latin typeface="Times New Roman" panose="02020603050405020304" pitchFamily="18" charset="0"/>
                <a:cs typeface="Times New Roman" panose="02020603050405020304" pitchFamily="18" charset="0"/>
              </a:rPr>
              <a:t>        }</a:t>
            </a:r>
          </a:p>
          <a:p>
            <a:pPr marL="0" indent="0">
              <a:buNone/>
            </a:pPr>
            <a:endParaRPr lang="en-IN" sz="4000" dirty="0">
              <a:latin typeface="Times New Roman" panose="02020603050405020304" pitchFamily="18" charset="0"/>
              <a:cs typeface="Times New Roman" panose="02020603050405020304" pitchFamily="18" charset="0"/>
            </a:endParaRPr>
          </a:p>
          <a:p>
            <a:pPr marL="0" indent="0">
              <a:buNone/>
            </a:pPr>
            <a:r>
              <a:rPr lang="en-IN" sz="4000" dirty="0">
                <a:latin typeface="Times New Roman" panose="02020603050405020304" pitchFamily="18" charset="0"/>
                <a:cs typeface="Times New Roman" panose="02020603050405020304" pitchFamily="18" charset="0"/>
              </a:rPr>
              <a:t>        .fixed-element {</a:t>
            </a:r>
          </a:p>
          <a:p>
            <a:pPr marL="0" indent="0">
              <a:buNone/>
            </a:pPr>
            <a:r>
              <a:rPr lang="en-IN" sz="4000" dirty="0">
                <a:latin typeface="Times New Roman" panose="02020603050405020304" pitchFamily="18" charset="0"/>
                <a:cs typeface="Times New Roman" panose="02020603050405020304" pitchFamily="18" charset="0"/>
              </a:rPr>
              <a:t>            width: 300px; /* Fixed width */</a:t>
            </a:r>
          </a:p>
          <a:p>
            <a:pPr marL="0" indent="0">
              <a:buNone/>
            </a:pPr>
            <a:r>
              <a:rPr lang="en-IN" sz="4000" dirty="0">
                <a:latin typeface="Times New Roman" panose="02020603050405020304" pitchFamily="18" charset="0"/>
                <a:cs typeface="Times New Roman" panose="02020603050405020304" pitchFamily="18" charset="0"/>
              </a:rPr>
              <a:t>            height: 200px; /* Fixed height */</a:t>
            </a:r>
          </a:p>
          <a:p>
            <a:pPr marL="0" indent="0">
              <a:buNone/>
            </a:pPr>
            <a:r>
              <a:rPr lang="en-IN" sz="4000" dirty="0">
                <a:latin typeface="Times New Roman" panose="02020603050405020304" pitchFamily="18" charset="0"/>
                <a:cs typeface="Times New Roman" panose="02020603050405020304" pitchFamily="18" charset="0"/>
              </a:rPr>
              <a:t>            background-</a:t>
            </a:r>
            <a:r>
              <a:rPr lang="en-IN" sz="4000" dirty="0" err="1">
                <a:latin typeface="Times New Roman" panose="02020603050405020304" pitchFamily="18" charset="0"/>
                <a:cs typeface="Times New Roman" panose="02020603050405020304" pitchFamily="18" charset="0"/>
              </a:rPr>
              <a:t>color</a:t>
            </a:r>
            <a:r>
              <a:rPr lang="en-IN" sz="4000" dirty="0">
                <a:latin typeface="Times New Roman" panose="02020603050405020304" pitchFamily="18" charset="0"/>
                <a:cs typeface="Times New Roman" panose="02020603050405020304" pitchFamily="18" charset="0"/>
              </a:rPr>
              <a:t>: #3498db;</a:t>
            </a:r>
          </a:p>
          <a:p>
            <a:pPr marL="0" indent="0">
              <a:buNone/>
            </a:pP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color</a:t>
            </a:r>
            <a:r>
              <a:rPr lang="en-IN" sz="4000" dirty="0">
                <a:latin typeface="Times New Roman" panose="02020603050405020304" pitchFamily="18" charset="0"/>
                <a:cs typeface="Times New Roman" panose="02020603050405020304" pitchFamily="18" charset="0"/>
              </a:rPr>
              <a:t>: #fff;</a:t>
            </a:r>
          </a:p>
          <a:p>
            <a:pPr marL="0" indent="0">
              <a:buNone/>
            </a:pPr>
            <a:r>
              <a:rPr lang="en-IN" sz="4000" dirty="0">
                <a:latin typeface="Times New Roman" panose="02020603050405020304" pitchFamily="18" charset="0"/>
                <a:cs typeface="Times New Roman" panose="02020603050405020304" pitchFamily="18" charset="0"/>
              </a:rPr>
              <a:t>            text-align: </a:t>
            </a:r>
            <a:r>
              <a:rPr lang="en-IN" sz="4000" dirty="0" err="1">
                <a:latin typeface="Times New Roman" panose="02020603050405020304" pitchFamily="18" charset="0"/>
                <a:cs typeface="Times New Roman" panose="02020603050405020304" pitchFamily="18" charset="0"/>
              </a:rPr>
              <a:t>center</a:t>
            </a:r>
            <a:r>
              <a:rPr lang="en-IN" sz="4000" dirty="0">
                <a:latin typeface="Times New Roman" panose="02020603050405020304" pitchFamily="18" charset="0"/>
                <a:cs typeface="Times New Roman" panose="02020603050405020304" pitchFamily="18" charset="0"/>
              </a:rPr>
              <a:t>;</a:t>
            </a:r>
          </a:p>
          <a:p>
            <a:pPr marL="0" indent="0">
              <a:buNone/>
            </a:pPr>
            <a:r>
              <a:rPr lang="en-IN" sz="4000" dirty="0">
                <a:latin typeface="Times New Roman" panose="02020603050405020304" pitchFamily="18" charset="0"/>
                <a:cs typeface="Times New Roman" panose="02020603050405020304" pitchFamily="18" charset="0"/>
              </a:rPr>
              <a:t>            line-height: 200px;</a:t>
            </a:r>
          </a:p>
          <a:p>
            <a:pPr marL="0" indent="0">
              <a:buNone/>
            </a:pPr>
            <a:r>
              <a:rPr lang="en-IN" sz="4000" dirty="0">
                <a:latin typeface="Times New Roman" panose="02020603050405020304" pitchFamily="18" charset="0"/>
                <a:cs typeface="Times New Roman" panose="02020603050405020304" pitchFamily="18" charset="0"/>
              </a:rPr>
              <a:t>            margin: 20px auto;</a:t>
            </a:r>
          </a:p>
          <a:p>
            <a:pPr marL="0" indent="0">
              <a:buNone/>
            </a:pPr>
            <a:r>
              <a:rPr lang="en-IN" sz="40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D8EEAB9-20CD-4D60-AC96-5519C40E5FEA}"/>
              </a:ext>
            </a:extLst>
          </p:cNvPr>
          <p:cNvSpPr>
            <a:spLocks noGrp="1"/>
          </p:cNvSpPr>
          <p:nvPr>
            <p:ph sz="half" idx="2"/>
          </p:nvPr>
        </p:nvSpPr>
        <p:spPr>
          <a:xfrm>
            <a:off x="6172199" y="734518"/>
            <a:ext cx="5631305" cy="3222885"/>
          </a:xfrm>
          <a:ln>
            <a:solidFill>
              <a:schemeClr val="tx1"/>
            </a:solidFill>
          </a:ln>
        </p:spPr>
        <p:txBody>
          <a:bodyPr>
            <a:normAutofit fontScale="25000" lnSpcReduction="20000"/>
          </a:bodyPr>
          <a:lstStyle/>
          <a:p>
            <a:pPr marL="0" indent="0">
              <a:buNone/>
            </a:pPr>
            <a:r>
              <a:rPr lang="en-IN" sz="7200" dirty="0"/>
              <a:t>@media only screen and (max-width: 768px) {</a:t>
            </a:r>
          </a:p>
          <a:p>
            <a:pPr marL="0" indent="0">
              <a:buNone/>
            </a:pPr>
            <a:r>
              <a:rPr lang="en-IN" sz="4800" dirty="0">
                <a:latin typeface="Times New Roman" panose="02020603050405020304" pitchFamily="18" charset="0"/>
                <a:cs typeface="Times New Roman" panose="02020603050405020304" pitchFamily="18" charset="0"/>
              </a:rPr>
              <a:t>            /* Adjustments for smaller screens */</a:t>
            </a:r>
          </a:p>
          <a:p>
            <a:pPr marL="0" indent="0">
              <a:buNone/>
            </a:pPr>
            <a:r>
              <a:rPr lang="en-IN" sz="4800" dirty="0">
                <a:latin typeface="Times New Roman" panose="02020603050405020304" pitchFamily="18" charset="0"/>
                <a:cs typeface="Times New Roman" panose="02020603050405020304" pitchFamily="18" charset="0"/>
              </a:rPr>
              <a:t>            .container {</a:t>
            </a:r>
          </a:p>
          <a:p>
            <a:pPr marL="0" indent="0">
              <a:buNone/>
            </a:pPr>
            <a:r>
              <a:rPr lang="en-IN" sz="4800" dirty="0">
                <a:latin typeface="Times New Roman" panose="02020603050405020304" pitchFamily="18" charset="0"/>
                <a:cs typeface="Times New Roman" panose="02020603050405020304" pitchFamily="18" charset="0"/>
              </a:rPr>
              <a:t>                width: 90%;</a:t>
            </a:r>
          </a:p>
          <a:p>
            <a:pPr marL="0" indent="0">
              <a:buNone/>
            </a:pPr>
            <a:r>
              <a:rPr lang="en-IN" sz="4800" dirty="0">
                <a:latin typeface="Times New Roman" panose="02020603050405020304" pitchFamily="18" charset="0"/>
                <a:cs typeface="Times New Roman" panose="02020603050405020304" pitchFamily="18" charset="0"/>
              </a:rPr>
              <a:t>            }</a:t>
            </a:r>
          </a:p>
          <a:p>
            <a:pPr marL="0" indent="0">
              <a:buNone/>
            </a:pP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            .fixed-element {</a:t>
            </a:r>
          </a:p>
          <a:p>
            <a:pPr marL="0" indent="0">
              <a:buNone/>
            </a:pPr>
            <a:r>
              <a:rPr lang="en-IN" sz="4800" dirty="0">
                <a:latin typeface="Times New Roman" panose="02020603050405020304" pitchFamily="18" charset="0"/>
                <a:cs typeface="Times New Roman" panose="02020603050405020304" pitchFamily="18" charset="0"/>
              </a:rPr>
              <a:t>                width: 100%; /* Full width on smaller screens */</a:t>
            </a:r>
          </a:p>
          <a:p>
            <a:pPr marL="0" indent="0">
              <a:buNone/>
            </a:pPr>
            <a:r>
              <a:rPr lang="en-IN" sz="4800" dirty="0">
                <a:latin typeface="Times New Roman" panose="02020603050405020304" pitchFamily="18" charset="0"/>
                <a:cs typeface="Times New Roman" panose="02020603050405020304" pitchFamily="18" charset="0"/>
              </a:rPr>
              <a:t>                height: auto; /* Auto height based on content */</a:t>
            </a:r>
          </a:p>
          <a:p>
            <a:pPr marL="0" indent="0">
              <a:buNone/>
            </a:pPr>
            <a:r>
              <a:rPr lang="en-IN" sz="4800" dirty="0">
                <a:latin typeface="Times New Roman" panose="02020603050405020304" pitchFamily="18" charset="0"/>
                <a:cs typeface="Times New Roman" panose="02020603050405020304" pitchFamily="18" charset="0"/>
              </a:rPr>
              <a:t>            }</a:t>
            </a:r>
          </a:p>
          <a:p>
            <a:pPr marL="0" indent="0">
              <a:buNone/>
            </a:pPr>
            <a:r>
              <a:rPr lang="en-IN" sz="4800" dirty="0">
                <a:latin typeface="Times New Roman" panose="02020603050405020304" pitchFamily="18" charset="0"/>
                <a:cs typeface="Times New Roman" panose="02020603050405020304" pitchFamily="18" charset="0"/>
              </a:rPr>
              <a:t>        }</a:t>
            </a:r>
          </a:p>
          <a:p>
            <a:pPr marL="0" indent="0">
              <a:buNone/>
            </a:pPr>
            <a:r>
              <a:rPr lang="en-IN" sz="4800" dirty="0">
                <a:latin typeface="Times New Roman" panose="02020603050405020304" pitchFamily="18" charset="0"/>
                <a:cs typeface="Times New Roman" panose="02020603050405020304" pitchFamily="18" charset="0"/>
              </a:rPr>
              <a:t>    &lt;/style&gt;</a:t>
            </a:r>
          </a:p>
        </p:txBody>
      </p:sp>
      <p:sp>
        <p:nvSpPr>
          <p:cNvPr id="10" name="TextBox 9">
            <a:extLst>
              <a:ext uri="{FF2B5EF4-FFF2-40B4-BE49-F238E27FC236}">
                <a16:creationId xmlns:a16="http://schemas.microsoft.com/office/drawing/2014/main" id="{ABD25B04-59C3-9EF1-D1E2-0FE7B705394E}"/>
              </a:ext>
            </a:extLst>
          </p:cNvPr>
          <p:cNvSpPr txBox="1"/>
          <p:nvPr/>
        </p:nvSpPr>
        <p:spPr>
          <a:xfrm>
            <a:off x="6172199" y="4092157"/>
            <a:ext cx="5849912" cy="2031325"/>
          </a:xfrm>
          <a:prstGeom prst="rect">
            <a:avLst/>
          </a:prstGeom>
          <a:noFill/>
          <a:ln>
            <a:solidFill>
              <a:schemeClr val="tx1"/>
            </a:solidFill>
          </a:ln>
        </p:spPr>
        <p:txBody>
          <a:bodyPr wrap="square">
            <a:spAutoFit/>
          </a:bodyPr>
          <a:lstStyle/>
          <a:p>
            <a:r>
              <a:rPr lang="en-US" dirty="0"/>
              <a:t>&lt;body&gt;</a:t>
            </a:r>
          </a:p>
          <a:p>
            <a:r>
              <a:rPr lang="en-US" dirty="0"/>
              <a:t>    &lt;div class="container"&gt;</a:t>
            </a:r>
          </a:p>
          <a:p>
            <a:r>
              <a:rPr lang="en-US" dirty="0"/>
              <a:t>        &lt;h1&gt;Responsive Webpage with Fixed Dimensions&lt;/h1&gt;</a:t>
            </a:r>
          </a:p>
          <a:p>
            <a:r>
              <a:rPr lang="en-US" dirty="0"/>
              <a:t>        &lt;div class="fixed-element"&gt;Fixed Element&lt;/div&gt;</a:t>
            </a:r>
          </a:p>
          <a:p>
            <a:r>
              <a:rPr lang="en-US" dirty="0"/>
              <a:t>        &lt;!-- Other responsive content goes here --&gt;</a:t>
            </a:r>
          </a:p>
          <a:p>
            <a:r>
              <a:rPr lang="en-US" dirty="0"/>
              <a:t>    &lt;/div&gt;</a:t>
            </a:r>
          </a:p>
          <a:p>
            <a:r>
              <a:rPr lang="en-US" dirty="0"/>
              <a:t>&lt;/body&gt;</a:t>
            </a:r>
            <a:endParaRPr lang="en-IN" dirty="0"/>
          </a:p>
        </p:txBody>
      </p:sp>
    </p:spTree>
    <p:extLst>
      <p:ext uri="{BB962C8B-B14F-4D97-AF65-F5344CB8AC3E}">
        <p14:creationId xmlns:p14="http://schemas.microsoft.com/office/powerpoint/2010/main" val="2174496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D2D6DAE-8A6F-F3D7-F42F-A5F69BD5C841}"/>
              </a:ext>
            </a:extLst>
          </p:cNvPr>
          <p:cNvSpPr>
            <a:spLocks noGrp="1"/>
          </p:cNvSpPr>
          <p:nvPr>
            <p:ph idx="1"/>
          </p:nvPr>
        </p:nvSpPr>
        <p:spPr>
          <a:xfrm>
            <a:off x="838200" y="314793"/>
            <a:ext cx="10515600" cy="5862170"/>
          </a:xfrm>
        </p:spPr>
        <p:txBody>
          <a:bodyPr>
            <a:normAutofit/>
          </a:bodyPr>
          <a:lstStyle/>
          <a:p>
            <a:pPr algn="just"/>
            <a:r>
              <a:rPr lang="en-US" dirty="0">
                <a:latin typeface="Times New Roman" panose="02020603050405020304" pitchFamily="18" charset="0"/>
                <a:cs typeface="Times New Roman" panose="02020603050405020304" pitchFamily="18" charset="0"/>
              </a:rPr>
              <a:t>The .container class is set to 80% of the viewport width, providing a responsive container.</a:t>
            </a:r>
          </a:p>
          <a:p>
            <a:pPr algn="just"/>
            <a:r>
              <a:rPr lang="en-US" dirty="0">
                <a:latin typeface="Times New Roman" panose="02020603050405020304" pitchFamily="18" charset="0"/>
                <a:cs typeface="Times New Roman" panose="02020603050405020304" pitchFamily="18" charset="0"/>
              </a:rPr>
              <a:t>The .fixed-element class has fixed dimensions of 300px width and 200px height, creating a fixed-size box within the responsive layout.</a:t>
            </a:r>
          </a:p>
          <a:p>
            <a:pPr algn="just"/>
            <a:r>
              <a:rPr lang="en-US" dirty="0">
                <a:latin typeface="Times New Roman" panose="02020603050405020304" pitchFamily="18" charset="0"/>
                <a:cs typeface="Times New Roman" panose="02020603050405020304" pitchFamily="18" charset="0"/>
              </a:rPr>
              <a:t>Additionally, a media query is used to make adjustments for smaller screens (widths up to 768px). In this case, the container width is increased to 90%, and the fixed element is set to take the full width of its parent container while adjusting the height automatically based on content.</a:t>
            </a: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Keep in mind that using fixed dimensions may limit the flexibility of your design on various devices, so it's often a good idea to use them judiciously and consider alternative layout strategies when necessary.</a:t>
            </a: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663790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5170-9826-9BDE-66C9-EB4DDAD27C9E}"/>
              </a:ext>
            </a:extLst>
          </p:cNvPr>
          <p:cNvSpPr>
            <a:spLocks noGrp="1"/>
          </p:cNvSpPr>
          <p:nvPr>
            <p:ph type="title"/>
          </p:nvPr>
        </p:nvSpPr>
        <p:spPr>
          <a:xfrm>
            <a:off x="93921" y="68417"/>
            <a:ext cx="11183679" cy="1325563"/>
          </a:xfrm>
        </p:spPr>
        <p:txBody>
          <a:bodyPr>
            <a:noAutofit/>
          </a:bodyPr>
          <a:lstStyle/>
          <a:p>
            <a:pPr algn="just"/>
            <a:r>
              <a:rPr lang="en-US" sz="2000" b="0" i="0" dirty="0">
                <a:solidFill>
                  <a:srgbClr val="374151"/>
                </a:solidFill>
                <a:effectLst/>
                <a:latin typeface="Times New Roman" panose="02020603050405020304" pitchFamily="18" charset="0"/>
                <a:cs typeface="Times New Roman" panose="02020603050405020304" pitchFamily="18" charset="0"/>
              </a:rPr>
              <a:t>A percentage-based layout is crucial for creating fluid and responsive designs in CSS. Below is an example of a simple percentage-based layout where the width of the elements is defined in percentages, making the layout adaptable to different screen sizes.</a:t>
            </a:r>
            <a:endParaRPr lang="en-IN" sz="2000" dirty="0"/>
          </a:p>
        </p:txBody>
      </p:sp>
      <p:sp>
        <p:nvSpPr>
          <p:cNvPr id="4" name="Content Placeholder 3">
            <a:extLst>
              <a:ext uri="{FF2B5EF4-FFF2-40B4-BE49-F238E27FC236}">
                <a16:creationId xmlns:a16="http://schemas.microsoft.com/office/drawing/2014/main" id="{5660F3DC-8D94-CBF8-1009-70B9CA8A6CA8}"/>
              </a:ext>
            </a:extLst>
          </p:cNvPr>
          <p:cNvSpPr>
            <a:spLocks noGrp="1"/>
          </p:cNvSpPr>
          <p:nvPr>
            <p:ph sz="half" idx="1"/>
          </p:nvPr>
        </p:nvSpPr>
        <p:spPr>
          <a:xfrm>
            <a:off x="522514" y="1297172"/>
            <a:ext cx="5497286" cy="4093535"/>
          </a:xfrm>
          <a:ln>
            <a:solidFill>
              <a:schemeClr val="tx1"/>
            </a:solidFill>
          </a:ln>
        </p:spPr>
        <p:txBody>
          <a:bodyPr>
            <a:normAutofit fontScale="32500" lnSpcReduction="20000"/>
          </a:bodyPr>
          <a:lstStyle/>
          <a:p>
            <a:pPr marL="0" indent="0">
              <a:buNone/>
            </a:pPr>
            <a:r>
              <a:rPr lang="en-IN" dirty="0"/>
              <a:t> </a:t>
            </a:r>
            <a:r>
              <a:rPr lang="en-IN" dirty="0">
                <a:latin typeface="Times New Roman" panose="02020603050405020304" pitchFamily="18" charset="0"/>
                <a:cs typeface="Times New Roman" panose="02020603050405020304" pitchFamily="18" charset="0"/>
              </a:rPr>
              <a:t>&lt;style&gt;</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body {</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font-family: Arial, sans-serif;</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margin: 0;</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padding: 0;</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background-</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#f4f4f4;</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.container {</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width: 80%; /* Container takes 80% of the viewport width */</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margin: 0 auto; /*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the container */</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background-</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#fff;</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padding: 20px;</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box-sizing: border-box;</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.column {</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width: 45%; /* Each column takes 45% of the container width */</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float: left;</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margin-right: 5%; /* Add some spacing between columns */</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background-</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#3498db;</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#fff;</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text-align: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padding: 20px;</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box-sizing: border-box;</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a:t>
            </a:r>
          </a:p>
        </p:txBody>
      </p:sp>
      <p:sp>
        <p:nvSpPr>
          <p:cNvPr id="5" name="Content Placeholder 4">
            <a:extLst>
              <a:ext uri="{FF2B5EF4-FFF2-40B4-BE49-F238E27FC236}">
                <a16:creationId xmlns:a16="http://schemas.microsoft.com/office/drawing/2014/main" id="{234E03B7-AF7F-167B-9202-EDB707A0C0EC}"/>
              </a:ext>
            </a:extLst>
          </p:cNvPr>
          <p:cNvSpPr>
            <a:spLocks noGrp="1"/>
          </p:cNvSpPr>
          <p:nvPr>
            <p:ph sz="half" idx="2"/>
          </p:nvPr>
        </p:nvSpPr>
        <p:spPr>
          <a:xfrm>
            <a:off x="6096000" y="1127052"/>
            <a:ext cx="5181600" cy="4348716"/>
          </a:xfrm>
          <a:ln>
            <a:solidFill>
              <a:schemeClr val="tx1"/>
            </a:solidFill>
          </a:ln>
        </p:spPr>
        <p:txBody>
          <a:bodyPr>
            <a:normAutofit fontScale="32500" lnSpcReduction="20000"/>
          </a:bodyPr>
          <a:lstStyle/>
          <a:p>
            <a:pPr marL="0" indent="0">
              <a:lnSpc>
                <a:spcPct val="120000"/>
              </a:lnSpc>
              <a:spcBef>
                <a:spcPts val="0"/>
              </a:spcBef>
              <a:buNone/>
            </a:pPr>
            <a:r>
              <a:rPr lang="en-IN" dirty="0"/>
              <a:t>/* </a:t>
            </a:r>
            <a:r>
              <a:rPr lang="en-IN" dirty="0" err="1"/>
              <a:t>Clearfix</a:t>
            </a:r>
            <a:r>
              <a:rPr lang="en-IN" dirty="0"/>
              <a:t> to ensure container expands to contain floated columns */</a:t>
            </a:r>
          </a:p>
          <a:p>
            <a:pPr marL="0" indent="0">
              <a:lnSpc>
                <a:spcPct val="120000"/>
              </a:lnSpc>
              <a:spcBef>
                <a:spcPts val="0"/>
              </a:spcBef>
              <a:buNone/>
            </a:pPr>
            <a:r>
              <a:rPr lang="en-IN" dirty="0"/>
              <a:t>        .container::after {</a:t>
            </a:r>
          </a:p>
          <a:p>
            <a:pPr marL="0" indent="0">
              <a:lnSpc>
                <a:spcPct val="120000"/>
              </a:lnSpc>
              <a:spcBef>
                <a:spcPts val="0"/>
              </a:spcBef>
              <a:buNone/>
            </a:pPr>
            <a:r>
              <a:rPr lang="en-IN" dirty="0"/>
              <a:t>            content: "";</a:t>
            </a:r>
          </a:p>
          <a:p>
            <a:pPr marL="0" indent="0">
              <a:lnSpc>
                <a:spcPct val="120000"/>
              </a:lnSpc>
              <a:spcBef>
                <a:spcPts val="0"/>
              </a:spcBef>
              <a:buNone/>
            </a:pPr>
            <a:r>
              <a:rPr lang="en-IN" dirty="0"/>
              <a:t>            display: table;</a:t>
            </a:r>
          </a:p>
          <a:p>
            <a:pPr marL="0" indent="0">
              <a:lnSpc>
                <a:spcPct val="120000"/>
              </a:lnSpc>
              <a:spcBef>
                <a:spcPts val="0"/>
              </a:spcBef>
              <a:buNone/>
            </a:pPr>
            <a:r>
              <a:rPr lang="en-IN" dirty="0"/>
              <a:t>            clear: both;</a:t>
            </a:r>
          </a:p>
          <a:p>
            <a:pPr marL="0" indent="0">
              <a:lnSpc>
                <a:spcPct val="120000"/>
              </a:lnSpc>
              <a:spcBef>
                <a:spcPts val="0"/>
              </a:spcBef>
              <a:buNone/>
            </a:pPr>
            <a:r>
              <a:rPr lang="en-IN" dirty="0"/>
              <a:t>        }</a:t>
            </a:r>
          </a:p>
          <a:p>
            <a:pPr marL="0" indent="0">
              <a:lnSpc>
                <a:spcPct val="120000"/>
              </a:lnSpc>
              <a:spcBef>
                <a:spcPts val="0"/>
              </a:spcBef>
              <a:buNone/>
            </a:pPr>
            <a:endParaRPr lang="en-IN" dirty="0"/>
          </a:p>
          <a:p>
            <a:pPr marL="0" indent="0">
              <a:lnSpc>
                <a:spcPct val="120000"/>
              </a:lnSpc>
              <a:spcBef>
                <a:spcPts val="0"/>
              </a:spcBef>
              <a:buNone/>
            </a:pPr>
            <a:r>
              <a:rPr lang="en-IN" dirty="0"/>
              <a:t>        @media only screen and (max-width: 768px) {</a:t>
            </a:r>
          </a:p>
          <a:p>
            <a:pPr marL="0" indent="0">
              <a:lnSpc>
                <a:spcPct val="120000"/>
              </a:lnSpc>
              <a:spcBef>
                <a:spcPts val="0"/>
              </a:spcBef>
              <a:buNone/>
            </a:pPr>
            <a:r>
              <a:rPr lang="en-IN" dirty="0"/>
              <a:t>            /* Adjustments for smaller screens */</a:t>
            </a:r>
          </a:p>
          <a:p>
            <a:pPr marL="0" indent="0">
              <a:lnSpc>
                <a:spcPct val="120000"/>
              </a:lnSpc>
              <a:spcBef>
                <a:spcPts val="0"/>
              </a:spcBef>
              <a:buNone/>
            </a:pPr>
            <a:r>
              <a:rPr lang="en-IN" dirty="0"/>
              <a:t>            .container {</a:t>
            </a:r>
          </a:p>
          <a:p>
            <a:pPr marL="0" indent="0">
              <a:lnSpc>
                <a:spcPct val="120000"/>
              </a:lnSpc>
              <a:spcBef>
                <a:spcPts val="0"/>
              </a:spcBef>
              <a:buNone/>
            </a:pPr>
            <a:r>
              <a:rPr lang="en-IN" dirty="0"/>
              <a:t>                width: 90%; /* Container takes 90% of the viewport width on smaller screens */</a:t>
            </a:r>
          </a:p>
          <a:p>
            <a:pPr marL="0" indent="0">
              <a:lnSpc>
                <a:spcPct val="120000"/>
              </a:lnSpc>
              <a:spcBef>
                <a:spcPts val="0"/>
              </a:spcBef>
              <a:buNone/>
            </a:pPr>
            <a:r>
              <a:rPr lang="en-IN" dirty="0"/>
              <a:t>            }</a:t>
            </a:r>
          </a:p>
          <a:p>
            <a:pPr marL="0" indent="0">
              <a:lnSpc>
                <a:spcPct val="120000"/>
              </a:lnSpc>
              <a:spcBef>
                <a:spcPts val="0"/>
              </a:spcBef>
              <a:buNone/>
            </a:pPr>
            <a:endParaRPr lang="en-IN" dirty="0"/>
          </a:p>
          <a:p>
            <a:pPr marL="0" indent="0">
              <a:lnSpc>
                <a:spcPct val="120000"/>
              </a:lnSpc>
              <a:spcBef>
                <a:spcPts val="0"/>
              </a:spcBef>
              <a:buNone/>
            </a:pPr>
            <a:r>
              <a:rPr lang="en-IN" dirty="0"/>
              <a:t>            .column {</a:t>
            </a:r>
          </a:p>
          <a:p>
            <a:pPr marL="0" indent="0">
              <a:lnSpc>
                <a:spcPct val="120000"/>
              </a:lnSpc>
              <a:spcBef>
                <a:spcPts val="0"/>
              </a:spcBef>
              <a:buNone/>
            </a:pPr>
            <a:r>
              <a:rPr lang="en-IN" dirty="0"/>
              <a:t>                width: 100%; /* Each column takes full width on smaller screens */</a:t>
            </a:r>
          </a:p>
          <a:p>
            <a:pPr marL="0" indent="0">
              <a:lnSpc>
                <a:spcPct val="120000"/>
              </a:lnSpc>
              <a:spcBef>
                <a:spcPts val="0"/>
              </a:spcBef>
              <a:buNone/>
            </a:pPr>
            <a:r>
              <a:rPr lang="en-IN" dirty="0"/>
              <a:t>                margin-right: 0; /* No spacing between columns on smaller screens */</a:t>
            </a:r>
          </a:p>
          <a:p>
            <a:pPr marL="0" indent="0">
              <a:lnSpc>
                <a:spcPct val="120000"/>
              </a:lnSpc>
              <a:spcBef>
                <a:spcPts val="0"/>
              </a:spcBef>
              <a:buNone/>
            </a:pPr>
            <a:r>
              <a:rPr lang="en-IN" dirty="0"/>
              <a:t>            }</a:t>
            </a:r>
          </a:p>
          <a:p>
            <a:pPr marL="0" indent="0">
              <a:lnSpc>
                <a:spcPct val="120000"/>
              </a:lnSpc>
              <a:spcBef>
                <a:spcPts val="0"/>
              </a:spcBef>
              <a:buNone/>
            </a:pPr>
            <a:r>
              <a:rPr lang="en-IN" dirty="0"/>
              <a:t>        }</a:t>
            </a:r>
          </a:p>
          <a:p>
            <a:pPr marL="0" indent="0">
              <a:lnSpc>
                <a:spcPct val="120000"/>
              </a:lnSpc>
              <a:spcBef>
                <a:spcPts val="0"/>
              </a:spcBef>
              <a:buNone/>
            </a:pPr>
            <a:r>
              <a:rPr lang="en-IN" dirty="0"/>
              <a:t>    &lt;/style&gt;</a:t>
            </a:r>
          </a:p>
          <a:p>
            <a:pPr marL="0" indent="0">
              <a:lnSpc>
                <a:spcPct val="120000"/>
              </a:lnSpc>
              <a:spcBef>
                <a:spcPts val="0"/>
              </a:spcBef>
              <a:buNone/>
            </a:pPr>
            <a:r>
              <a:rPr lang="en-IN" dirty="0"/>
              <a:t>&lt;/head&gt;</a:t>
            </a:r>
          </a:p>
          <a:p>
            <a:pPr marL="0" indent="0">
              <a:lnSpc>
                <a:spcPct val="120000"/>
              </a:lnSpc>
              <a:spcBef>
                <a:spcPts val="0"/>
              </a:spcBef>
              <a:buNone/>
            </a:pPr>
            <a:r>
              <a:rPr lang="en-IN" dirty="0"/>
              <a:t>&lt;body&gt;</a:t>
            </a:r>
          </a:p>
          <a:p>
            <a:pPr marL="0" indent="0">
              <a:lnSpc>
                <a:spcPct val="120000"/>
              </a:lnSpc>
              <a:spcBef>
                <a:spcPts val="0"/>
              </a:spcBef>
              <a:buNone/>
            </a:pPr>
            <a:r>
              <a:rPr lang="en-IN" dirty="0"/>
              <a:t>    &lt;div class="container"&gt;</a:t>
            </a:r>
          </a:p>
          <a:p>
            <a:pPr marL="0" indent="0">
              <a:lnSpc>
                <a:spcPct val="120000"/>
              </a:lnSpc>
              <a:spcBef>
                <a:spcPts val="0"/>
              </a:spcBef>
              <a:buNone/>
            </a:pPr>
            <a:r>
              <a:rPr lang="en-IN" dirty="0"/>
              <a:t>        &lt;div class="column"&gt;Column 1&lt;/div&gt;</a:t>
            </a:r>
          </a:p>
          <a:p>
            <a:pPr marL="0" indent="0">
              <a:lnSpc>
                <a:spcPct val="120000"/>
              </a:lnSpc>
              <a:spcBef>
                <a:spcPts val="0"/>
              </a:spcBef>
              <a:buNone/>
            </a:pPr>
            <a:r>
              <a:rPr lang="en-IN" dirty="0"/>
              <a:t>        &lt;div class="column"&gt;Column 2&lt;/div&gt;</a:t>
            </a:r>
          </a:p>
          <a:p>
            <a:pPr marL="0" indent="0">
              <a:lnSpc>
                <a:spcPct val="120000"/>
              </a:lnSpc>
              <a:spcBef>
                <a:spcPts val="0"/>
              </a:spcBef>
              <a:buNone/>
            </a:pPr>
            <a:r>
              <a:rPr lang="en-IN" dirty="0"/>
              <a:t>    &lt;/div&gt;</a:t>
            </a:r>
          </a:p>
          <a:p>
            <a:pPr marL="0" indent="0">
              <a:lnSpc>
                <a:spcPct val="120000"/>
              </a:lnSpc>
              <a:spcBef>
                <a:spcPts val="0"/>
              </a:spcBef>
              <a:buNone/>
            </a:pPr>
            <a:r>
              <a:rPr lang="en-IN" dirty="0"/>
              <a:t>&lt;/body&gt;</a:t>
            </a:r>
          </a:p>
        </p:txBody>
      </p:sp>
      <p:sp>
        <p:nvSpPr>
          <p:cNvPr id="7" name="TextBox 6">
            <a:extLst>
              <a:ext uri="{FF2B5EF4-FFF2-40B4-BE49-F238E27FC236}">
                <a16:creationId xmlns:a16="http://schemas.microsoft.com/office/drawing/2014/main" id="{65850F1A-996B-76E5-4C0E-0A1175105CD4}"/>
              </a:ext>
            </a:extLst>
          </p:cNvPr>
          <p:cNvSpPr txBox="1"/>
          <p:nvPr/>
        </p:nvSpPr>
        <p:spPr>
          <a:xfrm>
            <a:off x="297712" y="5525643"/>
            <a:ext cx="10979888" cy="1292662"/>
          </a:xfrm>
          <a:prstGeom prst="rect">
            <a:avLst/>
          </a:prstGeom>
          <a:noFill/>
          <a:ln>
            <a:solidFill>
              <a:schemeClr val="tx1"/>
            </a:solidFill>
          </a:ln>
        </p:spPr>
        <p:txBody>
          <a:bodyPr wrap="square">
            <a:spAutoFit/>
          </a:bodyPr>
          <a:lstStyle/>
          <a:p>
            <a:r>
              <a:rPr lang="en-US" sz="1200" dirty="0"/>
              <a:t>The .container class takes 80% of the viewport width, providing a responsive container.</a:t>
            </a:r>
          </a:p>
          <a:p>
            <a:r>
              <a:rPr lang="en-US" sz="1200" dirty="0"/>
              <a:t>The .column class has a width of 45% with some spacing between columns. On smaller screens (up to 768px), it adjusts to take the full width, and the spacing between columns is removed.</a:t>
            </a:r>
          </a:p>
          <a:p>
            <a:r>
              <a:rPr lang="en-US" sz="1200" dirty="0"/>
              <a:t>This percentage-based layout ensures that the columns adapt to different screen sizes while maintaining a proportional relationship to the container width. The use of a media query further enhances the responsiveness of the layout for smaller screens. Adjust the percentages and styles based on your specific design requirements.</a:t>
            </a:r>
          </a:p>
          <a:p>
            <a:endParaRPr lang="en-US" dirty="0"/>
          </a:p>
        </p:txBody>
      </p:sp>
    </p:spTree>
    <p:extLst>
      <p:ext uri="{BB962C8B-B14F-4D97-AF65-F5344CB8AC3E}">
        <p14:creationId xmlns:p14="http://schemas.microsoft.com/office/powerpoint/2010/main" val="197797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F08CEF-9F59-FB76-76C9-B77DA00B154B}"/>
              </a:ext>
            </a:extLst>
          </p:cNvPr>
          <p:cNvSpPr>
            <a:spLocks noGrp="1"/>
          </p:cNvSpPr>
          <p:nvPr>
            <p:ph sz="half" idx="1"/>
          </p:nvPr>
        </p:nvSpPr>
        <p:spPr>
          <a:xfrm>
            <a:off x="361507" y="893136"/>
            <a:ext cx="5658293" cy="4688957"/>
          </a:xfrm>
          <a:ln>
            <a:solidFill>
              <a:schemeClr val="tx1"/>
            </a:solidFill>
          </a:ln>
        </p:spPr>
        <p:txBody>
          <a:bodyPr>
            <a:normAutofit fontScale="40000" lnSpcReduction="20000"/>
          </a:bodyPr>
          <a:lstStyle/>
          <a:p>
            <a:pPr marL="0" indent="0">
              <a:lnSpc>
                <a:spcPct val="120000"/>
              </a:lnSpc>
              <a:spcBef>
                <a:spcPts val="0"/>
              </a:spcBef>
              <a:buNone/>
            </a:pPr>
            <a:r>
              <a:rPr lang="en-IN" dirty="0"/>
              <a:t>&lt;style&gt;</a:t>
            </a:r>
          </a:p>
          <a:p>
            <a:pPr marL="0" indent="0">
              <a:lnSpc>
                <a:spcPct val="120000"/>
              </a:lnSpc>
              <a:spcBef>
                <a:spcPts val="0"/>
              </a:spcBef>
              <a:buNone/>
            </a:pPr>
            <a:r>
              <a:rPr lang="en-IN" dirty="0"/>
              <a:t>        body {</a:t>
            </a:r>
          </a:p>
          <a:p>
            <a:pPr marL="0" indent="0">
              <a:lnSpc>
                <a:spcPct val="120000"/>
              </a:lnSpc>
              <a:spcBef>
                <a:spcPts val="0"/>
              </a:spcBef>
              <a:buNone/>
            </a:pPr>
            <a:r>
              <a:rPr lang="en-IN" dirty="0"/>
              <a:t>            font-family: Arial, sans-serif;</a:t>
            </a:r>
          </a:p>
          <a:p>
            <a:pPr marL="0" indent="0">
              <a:lnSpc>
                <a:spcPct val="120000"/>
              </a:lnSpc>
              <a:spcBef>
                <a:spcPts val="0"/>
              </a:spcBef>
              <a:buNone/>
            </a:pPr>
            <a:r>
              <a:rPr lang="en-IN" dirty="0"/>
              <a:t>            margin: 0;</a:t>
            </a:r>
          </a:p>
          <a:p>
            <a:pPr marL="0" indent="0">
              <a:lnSpc>
                <a:spcPct val="120000"/>
              </a:lnSpc>
              <a:spcBef>
                <a:spcPts val="0"/>
              </a:spcBef>
              <a:buNone/>
            </a:pPr>
            <a:r>
              <a:rPr lang="en-IN" dirty="0"/>
              <a:t>            padding: 0;</a:t>
            </a:r>
          </a:p>
          <a:p>
            <a:pPr marL="0" indent="0">
              <a:lnSpc>
                <a:spcPct val="120000"/>
              </a:lnSpc>
              <a:spcBef>
                <a:spcPts val="0"/>
              </a:spcBef>
              <a:buNone/>
            </a:pPr>
            <a:r>
              <a:rPr lang="en-IN" dirty="0"/>
              <a:t>            background-</a:t>
            </a:r>
            <a:r>
              <a:rPr lang="en-IN" dirty="0" err="1"/>
              <a:t>color</a:t>
            </a:r>
            <a:r>
              <a:rPr lang="en-IN" dirty="0"/>
              <a:t>: #f4f4f4;</a:t>
            </a:r>
          </a:p>
          <a:p>
            <a:pPr marL="0" indent="0">
              <a:lnSpc>
                <a:spcPct val="120000"/>
              </a:lnSpc>
              <a:spcBef>
                <a:spcPts val="0"/>
              </a:spcBef>
              <a:buNone/>
            </a:pPr>
            <a:r>
              <a:rPr lang="en-IN" dirty="0"/>
              <a:t>        }</a:t>
            </a:r>
          </a:p>
          <a:p>
            <a:pPr marL="0" indent="0">
              <a:lnSpc>
                <a:spcPct val="120000"/>
              </a:lnSpc>
              <a:spcBef>
                <a:spcPts val="0"/>
              </a:spcBef>
              <a:buNone/>
            </a:pPr>
            <a:endParaRPr lang="en-IN" dirty="0"/>
          </a:p>
          <a:p>
            <a:pPr marL="0" indent="0">
              <a:lnSpc>
                <a:spcPct val="120000"/>
              </a:lnSpc>
              <a:spcBef>
                <a:spcPts val="0"/>
              </a:spcBef>
              <a:buNone/>
            </a:pPr>
            <a:r>
              <a:rPr lang="en-IN" dirty="0"/>
              <a:t>        .container {</a:t>
            </a:r>
          </a:p>
          <a:p>
            <a:pPr marL="0" indent="0">
              <a:lnSpc>
                <a:spcPct val="120000"/>
              </a:lnSpc>
              <a:spcBef>
                <a:spcPts val="0"/>
              </a:spcBef>
              <a:buNone/>
            </a:pPr>
            <a:r>
              <a:rPr lang="en-IN" dirty="0"/>
              <a:t>            width: 80%; /* Container takes 80% of the viewport width */</a:t>
            </a:r>
          </a:p>
          <a:p>
            <a:pPr marL="0" indent="0">
              <a:lnSpc>
                <a:spcPct val="120000"/>
              </a:lnSpc>
              <a:spcBef>
                <a:spcPts val="0"/>
              </a:spcBef>
              <a:buNone/>
            </a:pPr>
            <a:r>
              <a:rPr lang="en-IN" dirty="0"/>
              <a:t>            margin: 0 auto; /* </a:t>
            </a:r>
            <a:r>
              <a:rPr lang="en-IN" dirty="0" err="1"/>
              <a:t>Center</a:t>
            </a:r>
            <a:r>
              <a:rPr lang="en-IN" dirty="0"/>
              <a:t> the container */</a:t>
            </a:r>
          </a:p>
          <a:p>
            <a:pPr marL="0" indent="0">
              <a:lnSpc>
                <a:spcPct val="120000"/>
              </a:lnSpc>
              <a:spcBef>
                <a:spcPts val="0"/>
              </a:spcBef>
              <a:buNone/>
            </a:pPr>
            <a:r>
              <a:rPr lang="en-IN" dirty="0"/>
              <a:t>            background-</a:t>
            </a:r>
            <a:r>
              <a:rPr lang="en-IN" dirty="0" err="1"/>
              <a:t>color</a:t>
            </a:r>
            <a:r>
              <a:rPr lang="en-IN" dirty="0"/>
              <a:t>: #fff;</a:t>
            </a:r>
          </a:p>
          <a:p>
            <a:pPr marL="0" indent="0">
              <a:lnSpc>
                <a:spcPct val="120000"/>
              </a:lnSpc>
              <a:spcBef>
                <a:spcPts val="0"/>
              </a:spcBef>
              <a:buNone/>
            </a:pPr>
            <a:r>
              <a:rPr lang="en-IN" dirty="0"/>
              <a:t>            padding: 20px;</a:t>
            </a:r>
          </a:p>
          <a:p>
            <a:pPr marL="0" indent="0">
              <a:lnSpc>
                <a:spcPct val="120000"/>
              </a:lnSpc>
              <a:spcBef>
                <a:spcPts val="0"/>
              </a:spcBef>
              <a:buNone/>
            </a:pPr>
            <a:r>
              <a:rPr lang="en-IN" dirty="0"/>
              <a:t>            box-sizing: border-box;</a:t>
            </a:r>
          </a:p>
          <a:p>
            <a:pPr marL="0" indent="0">
              <a:lnSpc>
                <a:spcPct val="120000"/>
              </a:lnSpc>
              <a:spcBef>
                <a:spcPts val="0"/>
              </a:spcBef>
              <a:buNone/>
            </a:pPr>
            <a:r>
              <a:rPr lang="en-IN" dirty="0"/>
              <a:t>        }</a:t>
            </a:r>
          </a:p>
          <a:p>
            <a:pPr marL="0" indent="0">
              <a:lnSpc>
                <a:spcPct val="120000"/>
              </a:lnSpc>
              <a:spcBef>
                <a:spcPts val="0"/>
              </a:spcBef>
              <a:buNone/>
            </a:pPr>
            <a:endParaRPr lang="en-IN" dirty="0"/>
          </a:p>
          <a:p>
            <a:pPr marL="0" indent="0">
              <a:lnSpc>
                <a:spcPct val="120000"/>
              </a:lnSpc>
              <a:spcBef>
                <a:spcPts val="0"/>
              </a:spcBef>
              <a:buNone/>
            </a:pPr>
            <a:r>
              <a:rPr lang="en-IN" dirty="0"/>
              <a:t>        .column {</a:t>
            </a:r>
          </a:p>
          <a:p>
            <a:pPr marL="0" indent="0">
              <a:lnSpc>
                <a:spcPct val="120000"/>
              </a:lnSpc>
              <a:spcBef>
                <a:spcPts val="0"/>
              </a:spcBef>
              <a:buNone/>
            </a:pPr>
            <a:r>
              <a:rPr lang="en-IN" dirty="0"/>
              <a:t>            width: calc((300px / 960px) * 100%); /* Target/Context formula for column width */</a:t>
            </a:r>
          </a:p>
          <a:p>
            <a:pPr marL="0" indent="0">
              <a:lnSpc>
                <a:spcPct val="120000"/>
              </a:lnSpc>
              <a:spcBef>
                <a:spcPts val="0"/>
              </a:spcBef>
              <a:buNone/>
            </a:pPr>
            <a:r>
              <a:rPr lang="en-IN" dirty="0"/>
              <a:t>            float: left;</a:t>
            </a:r>
          </a:p>
          <a:p>
            <a:pPr marL="0" indent="0">
              <a:lnSpc>
                <a:spcPct val="120000"/>
              </a:lnSpc>
              <a:spcBef>
                <a:spcPts val="0"/>
              </a:spcBef>
              <a:buNone/>
            </a:pPr>
            <a:r>
              <a:rPr lang="en-IN" dirty="0"/>
              <a:t>            margin-right: calc((20px / 960px) * 100%); /* Target/Context formula for margin */</a:t>
            </a:r>
          </a:p>
          <a:p>
            <a:pPr marL="0" indent="0">
              <a:lnSpc>
                <a:spcPct val="120000"/>
              </a:lnSpc>
              <a:spcBef>
                <a:spcPts val="0"/>
              </a:spcBef>
              <a:buNone/>
            </a:pPr>
            <a:r>
              <a:rPr lang="en-IN" dirty="0"/>
              <a:t>            background-</a:t>
            </a:r>
            <a:r>
              <a:rPr lang="en-IN" dirty="0" err="1"/>
              <a:t>color</a:t>
            </a:r>
            <a:r>
              <a:rPr lang="en-IN" dirty="0"/>
              <a:t>: #3498db;</a:t>
            </a:r>
          </a:p>
          <a:p>
            <a:pPr marL="0" indent="0">
              <a:lnSpc>
                <a:spcPct val="120000"/>
              </a:lnSpc>
              <a:spcBef>
                <a:spcPts val="0"/>
              </a:spcBef>
              <a:buNone/>
            </a:pPr>
            <a:r>
              <a:rPr lang="en-IN" dirty="0"/>
              <a:t>            </a:t>
            </a:r>
            <a:r>
              <a:rPr lang="en-IN" dirty="0" err="1"/>
              <a:t>color</a:t>
            </a:r>
            <a:r>
              <a:rPr lang="en-IN" dirty="0"/>
              <a:t>: #fff;</a:t>
            </a:r>
          </a:p>
          <a:p>
            <a:pPr marL="0" indent="0">
              <a:lnSpc>
                <a:spcPct val="120000"/>
              </a:lnSpc>
              <a:spcBef>
                <a:spcPts val="0"/>
              </a:spcBef>
              <a:buNone/>
            </a:pPr>
            <a:r>
              <a:rPr lang="en-IN" dirty="0"/>
              <a:t>            text-align: </a:t>
            </a:r>
            <a:r>
              <a:rPr lang="en-IN" dirty="0" err="1"/>
              <a:t>center</a:t>
            </a:r>
            <a:r>
              <a:rPr lang="en-IN" dirty="0"/>
              <a:t>;</a:t>
            </a:r>
          </a:p>
          <a:p>
            <a:pPr marL="0" indent="0">
              <a:lnSpc>
                <a:spcPct val="120000"/>
              </a:lnSpc>
              <a:spcBef>
                <a:spcPts val="0"/>
              </a:spcBef>
              <a:buNone/>
            </a:pPr>
            <a:r>
              <a:rPr lang="en-IN" dirty="0"/>
              <a:t>            padding: 20px;</a:t>
            </a:r>
          </a:p>
          <a:p>
            <a:pPr marL="0" indent="0">
              <a:lnSpc>
                <a:spcPct val="120000"/>
              </a:lnSpc>
              <a:spcBef>
                <a:spcPts val="0"/>
              </a:spcBef>
              <a:buNone/>
            </a:pPr>
            <a:r>
              <a:rPr lang="en-IN" dirty="0"/>
              <a:t>            box-sizing: border-box;</a:t>
            </a:r>
          </a:p>
          <a:p>
            <a:pPr marL="0" indent="0">
              <a:lnSpc>
                <a:spcPct val="120000"/>
              </a:lnSpc>
              <a:spcBef>
                <a:spcPts val="0"/>
              </a:spcBef>
              <a:buNone/>
            </a:pPr>
            <a:r>
              <a:rPr lang="en-IN" dirty="0"/>
              <a:t>        }</a:t>
            </a:r>
          </a:p>
          <a:p>
            <a:endParaRPr lang="en-IN" dirty="0"/>
          </a:p>
        </p:txBody>
      </p:sp>
      <p:sp>
        <p:nvSpPr>
          <p:cNvPr id="4" name="Content Placeholder 3">
            <a:extLst>
              <a:ext uri="{FF2B5EF4-FFF2-40B4-BE49-F238E27FC236}">
                <a16:creationId xmlns:a16="http://schemas.microsoft.com/office/drawing/2014/main" id="{7BE36C5E-7EA5-9FD6-0D6C-09F00500C086}"/>
              </a:ext>
            </a:extLst>
          </p:cNvPr>
          <p:cNvSpPr>
            <a:spLocks noGrp="1"/>
          </p:cNvSpPr>
          <p:nvPr>
            <p:ph sz="half" idx="2"/>
          </p:nvPr>
        </p:nvSpPr>
        <p:spPr>
          <a:xfrm>
            <a:off x="6096001" y="738665"/>
            <a:ext cx="5844362" cy="4769000"/>
          </a:xfrm>
          <a:ln>
            <a:solidFill>
              <a:schemeClr val="tx1"/>
            </a:solidFill>
          </a:ln>
        </p:spPr>
        <p:txBody>
          <a:bodyPr>
            <a:normAutofit fontScale="40000" lnSpcReduction="20000"/>
          </a:bodyPr>
          <a:lstStyle/>
          <a:p>
            <a:pPr marL="0" indent="0">
              <a:lnSpc>
                <a:spcPct val="120000"/>
              </a:lnSpc>
              <a:spcBef>
                <a:spcPts val="0"/>
              </a:spcBef>
              <a:buNone/>
            </a:pPr>
            <a:r>
              <a:rPr lang="en-IN" dirty="0"/>
              <a:t>/* </a:t>
            </a:r>
            <a:r>
              <a:rPr lang="en-IN" dirty="0" err="1"/>
              <a:t>Clearfix</a:t>
            </a:r>
            <a:r>
              <a:rPr lang="en-IN" dirty="0"/>
              <a:t> to ensure container expands to contain floated columns */</a:t>
            </a:r>
          </a:p>
          <a:p>
            <a:pPr marL="0" indent="0">
              <a:lnSpc>
                <a:spcPct val="120000"/>
              </a:lnSpc>
              <a:spcBef>
                <a:spcPts val="0"/>
              </a:spcBef>
              <a:buNone/>
            </a:pPr>
            <a:r>
              <a:rPr lang="en-IN" dirty="0"/>
              <a:t>        .container::after {</a:t>
            </a:r>
          </a:p>
          <a:p>
            <a:pPr marL="0" indent="0">
              <a:lnSpc>
                <a:spcPct val="120000"/>
              </a:lnSpc>
              <a:spcBef>
                <a:spcPts val="0"/>
              </a:spcBef>
              <a:buNone/>
            </a:pPr>
            <a:r>
              <a:rPr lang="en-IN" dirty="0"/>
              <a:t>            content: "";</a:t>
            </a:r>
          </a:p>
          <a:p>
            <a:pPr marL="0" indent="0">
              <a:lnSpc>
                <a:spcPct val="120000"/>
              </a:lnSpc>
              <a:spcBef>
                <a:spcPts val="0"/>
              </a:spcBef>
              <a:buNone/>
            </a:pPr>
            <a:r>
              <a:rPr lang="en-IN" dirty="0"/>
              <a:t>            display: table;</a:t>
            </a:r>
          </a:p>
          <a:p>
            <a:pPr marL="0" indent="0">
              <a:lnSpc>
                <a:spcPct val="120000"/>
              </a:lnSpc>
              <a:spcBef>
                <a:spcPts val="0"/>
              </a:spcBef>
              <a:buNone/>
            </a:pPr>
            <a:r>
              <a:rPr lang="en-IN" dirty="0"/>
              <a:t>            clear: both;</a:t>
            </a:r>
          </a:p>
          <a:p>
            <a:pPr marL="0" indent="0">
              <a:lnSpc>
                <a:spcPct val="120000"/>
              </a:lnSpc>
              <a:spcBef>
                <a:spcPts val="0"/>
              </a:spcBef>
              <a:buNone/>
            </a:pPr>
            <a:r>
              <a:rPr lang="en-IN" dirty="0"/>
              <a:t>        }</a:t>
            </a:r>
          </a:p>
          <a:p>
            <a:pPr marL="0" indent="0">
              <a:lnSpc>
                <a:spcPct val="120000"/>
              </a:lnSpc>
              <a:spcBef>
                <a:spcPts val="0"/>
              </a:spcBef>
              <a:buNone/>
            </a:pPr>
            <a:endParaRPr lang="en-IN" dirty="0"/>
          </a:p>
          <a:p>
            <a:pPr marL="0" indent="0">
              <a:lnSpc>
                <a:spcPct val="120000"/>
              </a:lnSpc>
              <a:spcBef>
                <a:spcPts val="0"/>
              </a:spcBef>
              <a:buNone/>
            </a:pPr>
            <a:r>
              <a:rPr lang="en-IN" dirty="0"/>
              <a:t>        @media only screen and (max-width: 768px) {</a:t>
            </a:r>
          </a:p>
          <a:p>
            <a:pPr marL="0" indent="0">
              <a:lnSpc>
                <a:spcPct val="120000"/>
              </a:lnSpc>
              <a:spcBef>
                <a:spcPts val="0"/>
              </a:spcBef>
              <a:buNone/>
            </a:pPr>
            <a:r>
              <a:rPr lang="en-IN" dirty="0"/>
              <a:t>            /* Adjustments for smaller screens */</a:t>
            </a:r>
          </a:p>
          <a:p>
            <a:pPr marL="0" indent="0">
              <a:lnSpc>
                <a:spcPct val="120000"/>
              </a:lnSpc>
              <a:spcBef>
                <a:spcPts val="0"/>
              </a:spcBef>
              <a:buNone/>
            </a:pPr>
            <a:r>
              <a:rPr lang="en-IN" dirty="0"/>
              <a:t>            .container {</a:t>
            </a:r>
          </a:p>
          <a:p>
            <a:pPr marL="0" indent="0">
              <a:lnSpc>
                <a:spcPct val="120000"/>
              </a:lnSpc>
              <a:spcBef>
                <a:spcPts val="0"/>
              </a:spcBef>
              <a:buNone/>
            </a:pPr>
            <a:r>
              <a:rPr lang="en-IN" dirty="0"/>
              <a:t>                width: 90%; /* Container takes 90% of the viewport width on smaller screens */</a:t>
            </a:r>
          </a:p>
          <a:p>
            <a:pPr marL="0" indent="0">
              <a:lnSpc>
                <a:spcPct val="120000"/>
              </a:lnSpc>
              <a:spcBef>
                <a:spcPts val="0"/>
              </a:spcBef>
              <a:buNone/>
            </a:pPr>
            <a:r>
              <a:rPr lang="en-IN" dirty="0"/>
              <a:t>            }</a:t>
            </a:r>
          </a:p>
          <a:p>
            <a:pPr marL="0" indent="0">
              <a:lnSpc>
                <a:spcPct val="120000"/>
              </a:lnSpc>
              <a:spcBef>
                <a:spcPts val="0"/>
              </a:spcBef>
              <a:buNone/>
            </a:pPr>
            <a:endParaRPr lang="en-IN" dirty="0"/>
          </a:p>
          <a:p>
            <a:pPr marL="0" indent="0">
              <a:lnSpc>
                <a:spcPct val="120000"/>
              </a:lnSpc>
              <a:spcBef>
                <a:spcPts val="0"/>
              </a:spcBef>
              <a:buNone/>
            </a:pPr>
            <a:r>
              <a:rPr lang="en-IN" dirty="0"/>
              <a:t>            .column {</a:t>
            </a:r>
          </a:p>
          <a:p>
            <a:pPr marL="0" indent="0">
              <a:lnSpc>
                <a:spcPct val="120000"/>
              </a:lnSpc>
              <a:spcBef>
                <a:spcPts val="0"/>
              </a:spcBef>
              <a:buNone/>
            </a:pPr>
            <a:r>
              <a:rPr lang="en-IN" dirty="0"/>
              <a:t>                width: 100%; /* Each column takes full width on smaller screens */</a:t>
            </a:r>
          </a:p>
          <a:p>
            <a:pPr marL="0" indent="0">
              <a:lnSpc>
                <a:spcPct val="120000"/>
              </a:lnSpc>
              <a:spcBef>
                <a:spcPts val="0"/>
              </a:spcBef>
              <a:buNone/>
            </a:pPr>
            <a:r>
              <a:rPr lang="en-IN" dirty="0"/>
              <a:t>                margin-right: 0; /* No spacing between columns on smaller screens */</a:t>
            </a:r>
          </a:p>
          <a:p>
            <a:pPr marL="0" indent="0">
              <a:lnSpc>
                <a:spcPct val="120000"/>
              </a:lnSpc>
              <a:spcBef>
                <a:spcPts val="0"/>
              </a:spcBef>
              <a:buNone/>
            </a:pPr>
            <a:r>
              <a:rPr lang="en-IN" dirty="0"/>
              <a:t>            }</a:t>
            </a:r>
          </a:p>
          <a:p>
            <a:pPr marL="0" indent="0">
              <a:lnSpc>
                <a:spcPct val="120000"/>
              </a:lnSpc>
              <a:spcBef>
                <a:spcPts val="0"/>
              </a:spcBef>
              <a:buNone/>
            </a:pPr>
            <a:r>
              <a:rPr lang="en-IN" dirty="0"/>
              <a:t>        }</a:t>
            </a:r>
          </a:p>
          <a:p>
            <a:pPr marL="0" indent="0">
              <a:lnSpc>
                <a:spcPct val="120000"/>
              </a:lnSpc>
              <a:spcBef>
                <a:spcPts val="0"/>
              </a:spcBef>
              <a:buNone/>
            </a:pPr>
            <a:r>
              <a:rPr lang="en-IN" dirty="0"/>
              <a:t>    &lt;/style&gt;</a:t>
            </a:r>
          </a:p>
          <a:p>
            <a:pPr marL="0" indent="0">
              <a:lnSpc>
                <a:spcPct val="120000"/>
              </a:lnSpc>
              <a:spcBef>
                <a:spcPts val="0"/>
              </a:spcBef>
              <a:buNone/>
            </a:pPr>
            <a:r>
              <a:rPr lang="en-IN" dirty="0"/>
              <a:t>&lt;/head&gt;</a:t>
            </a:r>
          </a:p>
          <a:p>
            <a:pPr marL="0" indent="0">
              <a:lnSpc>
                <a:spcPct val="120000"/>
              </a:lnSpc>
              <a:spcBef>
                <a:spcPts val="0"/>
              </a:spcBef>
              <a:buNone/>
            </a:pPr>
            <a:r>
              <a:rPr lang="en-IN" dirty="0"/>
              <a:t>&lt;body&gt;</a:t>
            </a:r>
          </a:p>
          <a:p>
            <a:pPr marL="0" indent="0">
              <a:lnSpc>
                <a:spcPct val="120000"/>
              </a:lnSpc>
              <a:spcBef>
                <a:spcPts val="0"/>
              </a:spcBef>
              <a:buNone/>
            </a:pPr>
            <a:r>
              <a:rPr lang="en-IN" dirty="0"/>
              <a:t>    &lt;div class="container"&gt;</a:t>
            </a:r>
          </a:p>
          <a:p>
            <a:pPr marL="0" indent="0">
              <a:lnSpc>
                <a:spcPct val="120000"/>
              </a:lnSpc>
              <a:spcBef>
                <a:spcPts val="0"/>
              </a:spcBef>
              <a:buNone/>
            </a:pPr>
            <a:r>
              <a:rPr lang="en-IN" dirty="0"/>
              <a:t>        &lt;div class="column"&gt;Column 1&lt;/div&gt;</a:t>
            </a:r>
          </a:p>
          <a:p>
            <a:pPr marL="0" indent="0">
              <a:lnSpc>
                <a:spcPct val="120000"/>
              </a:lnSpc>
              <a:spcBef>
                <a:spcPts val="0"/>
              </a:spcBef>
              <a:buNone/>
            </a:pPr>
            <a:r>
              <a:rPr lang="en-IN" dirty="0"/>
              <a:t>        &lt;div class="column"&gt;Column 2&lt;/div&gt;</a:t>
            </a:r>
          </a:p>
          <a:p>
            <a:pPr marL="0" indent="0">
              <a:lnSpc>
                <a:spcPct val="120000"/>
              </a:lnSpc>
              <a:spcBef>
                <a:spcPts val="0"/>
              </a:spcBef>
              <a:buNone/>
            </a:pPr>
            <a:r>
              <a:rPr lang="en-IN" dirty="0"/>
              <a:t>    &lt;/div&gt;</a:t>
            </a:r>
          </a:p>
          <a:p>
            <a:pPr marL="0" indent="0">
              <a:lnSpc>
                <a:spcPct val="120000"/>
              </a:lnSpc>
              <a:spcBef>
                <a:spcPts val="0"/>
              </a:spcBef>
              <a:buNone/>
            </a:pPr>
            <a:r>
              <a:rPr lang="en-IN" dirty="0"/>
              <a:t>&lt;/body&gt;</a:t>
            </a:r>
          </a:p>
          <a:p>
            <a:pPr marL="0" indent="0">
              <a:lnSpc>
                <a:spcPct val="120000"/>
              </a:lnSpc>
              <a:spcBef>
                <a:spcPts val="0"/>
              </a:spcBef>
              <a:buNone/>
            </a:pPr>
            <a:r>
              <a:rPr lang="en-IN" dirty="0"/>
              <a:t>&lt;/html&gt;</a:t>
            </a:r>
          </a:p>
        </p:txBody>
      </p:sp>
      <p:sp>
        <p:nvSpPr>
          <p:cNvPr id="5" name="Rectangle 1">
            <a:extLst>
              <a:ext uri="{FF2B5EF4-FFF2-40B4-BE49-F238E27FC236}">
                <a16:creationId xmlns:a16="http://schemas.microsoft.com/office/drawing/2014/main" id="{B1D09058-5827-A2C1-027F-ACBE1B95C17A}"/>
              </a:ext>
            </a:extLst>
          </p:cNvPr>
          <p:cNvSpPr>
            <a:spLocks noGrp="1" noChangeArrowheads="1"/>
          </p:cNvSpPr>
          <p:nvPr>
            <p:ph type="title"/>
          </p:nvPr>
        </p:nvSpPr>
        <p:spPr bwMode="auto">
          <a:xfrm>
            <a:off x="253410" y="0"/>
            <a:ext cx="1177201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rgbClr val="374151"/>
                </a:solidFill>
                <a:effectLst/>
                <a:latin typeface="Söhne"/>
              </a:rPr>
              <a:t>In responsive web design, you can use the formula </a:t>
            </a:r>
            <a:r>
              <a:rPr kumimoji="0" lang="en-US" altLang="en-US" sz="1200" b="1" i="0" u="none" strike="noStrike" cap="none" normalizeH="0" baseline="0" dirty="0">
                <a:ln>
                  <a:noFill/>
                </a:ln>
                <a:solidFill>
                  <a:schemeClr val="tx1"/>
                </a:solidFill>
                <a:effectLst/>
                <a:latin typeface="Söhne Mono"/>
              </a:rPr>
              <a:t>width = (target / context) * 100%</a:t>
            </a:r>
            <a:r>
              <a:rPr kumimoji="0" lang="en-US" altLang="en-US" sz="1200" b="0" i="0" u="none" strike="noStrike" cap="none" normalizeH="0" baseline="0" dirty="0">
                <a:ln>
                  <a:noFill/>
                </a:ln>
                <a:solidFill>
                  <a:srgbClr val="374151"/>
                </a:solidFill>
                <a:effectLst/>
                <a:latin typeface="Söhne"/>
              </a:rPr>
              <a:t> to create a fluid and responsive layout. The target represents the desired width of an element, and the context is the width of the containing element.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A112EFC-7F12-F8DD-0F9D-AFE57DF0B6B7}"/>
              </a:ext>
            </a:extLst>
          </p:cNvPr>
          <p:cNvSpPr txBox="1"/>
          <p:nvPr/>
        </p:nvSpPr>
        <p:spPr>
          <a:xfrm>
            <a:off x="253410" y="5582093"/>
            <a:ext cx="11772012" cy="1200329"/>
          </a:xfrm>
          <a:prstGeom prst="rect">
            <a:avLst/>
          </a:prstGeom>
          <a:noFill/>
        </p:spPr>
        <p:txBody>
          <a:bodyPr wrap="square">
            <a:spAutoFit/>
          </a:bodyPr>
          <a:lstStyle/>
          <a:p>
            <a:pPr algn="just"/>
            <a:r>
              <a:rPr lang="en-US" sz="1200" dirty="0"/>
              <a:t>The .column class uses the calc function to apply the target/context formula for both the width and the margin.</a:t>
            </a:r>
          </a:p>
          <a:p>
            <a:pPr algn="just"/>
            <a:r>
              <a:rPr lang="en-US" sz="1200" dirty="0"/>
              <a:t>The target width for the column is set to 300px, and the margin between columns is set to 20px.</a:t>
            </a:r>
          </a:p>
          <a:p>
            <a:pPr algn="just"/>
            <a:r>
              <a:rPr lang="en-US" sz="1200" dirty="0"/>
              <a:t>The context width is the width of the .container (which is 960px in this case).</a:t>
            </a:r>
          </a:p>
          <a:p>
            <a:pPr algn="just"/>
            <a:r>
              <a:rPr lang="en-US" sz="1200" dirty="0"/>
              <a:t>The formula (target / context) * 100% is used to calculate the percentage-based width and margin for the columns.</a:t>
            </a:r>
          </a:p>
          <a:p>
            <a:pPr algn="just"/>
            <a:r>
              <a:rPr lang="en-US" sz="1200" dirty="0"/>
              <a:t>This way, the columns will adapt their width and margin proportionally based on the size of the container, providing a responsive layout. Adjust the target and context values according to your design requirements.</a:t>
            </a:r>
            <a:endParaRPr lang="en-IN" sz="1200" dirty="0"/>
          </a:p>
        </p:txBody>
      </p:sp>
    </p:spTree>
    <p:extLst>
      <p:ext uri="{BB962C8B-B14F-4D97-AF65-F5344CB8AC3E}">
        <p14:creationId xmlns:p14="http://schemas.microsoft.com/office/powerpoint/2010/main" val="379013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78DC0-237F-F531-3F32-ACE7606B8B60}"/>
              </a:ext>
            </a:extLst>
          </p:cNvPr>
          <p:cNvSpPr>
            <a:spLocks noGrp="1"/>
          </p:cNvSpPr>
          <p:nvPr>
            <p:ph idx="1"/>
          </p:nvPr>
        </p:nvSpPr>
        <p:spPr>
          <a:xfrm>
            <a:off x="242455" y="1253331"/>
            <a:ext cx="11478490" cy="4351338"/>
          </a:xfrm>
        </p:spPr>
        <p:txBody>
          <a:bodyPr/>
          <a:lstStyle/>
          <a:p>
            <a:pPr marL="0" indent="0">
              <a:buNone/>
            </a:pPr>
            <a:r>
              <a:rPr lang="en-US" b="0" i="0" dirty="0">
                <a:solidFill>
                  <a:srgbClr val="576366"/>
                </a:solidFill>
                <a:effectLst/>
                <a:latin typeface="Gotham Rounded A"/>
              </a:rPr>
              <a:t>Finding the width in percentage of a 200px div inside a 1000px container:</a:t>
            </a:r>
          </a:p>
          <a:p>
            <a:pPr marL="0" indent="0">
              <a:buNone/>
            </a:pPr>
            <a:endParaRPr lang="en-US" dirty="0">
              <a:solidFill>
                <a:srgbClr val="576366"/>
              </a:solidFill>
              <a:latin typeface="Gotham Rounded A"/>
            </a:endParaRPr>
          </a:p>
          <a:p>
            <a:pPr marL="0" indent="0">
              <a:buNone/>
            </a:pPr>
            <a:r>
              <a:rPr lang="en-US" b="0" i="0" dirty="0">
                <a:solidFill>
                  <a:srgbClr val="576366"/>
                </a:solidFill>
                <a:effectLst/>
                <a:latin typeface="Gotham Rounded A"/>
              </a:rPr>
              <a:t>200 / 1000 = .2 </a:t>
            </a:r>
          </a:p>
          <a:p>
            <a:pPr marL="0" indent="0">
              <a:buNone/>
            </a:pPr>
            <a:r>
              <a:rPr lang="en-US" b="0" i="0" dirty="0">
                <a:solidFill>
                  <a:srgbClr val="576366"/>
                </a:solidFill>
                <a:effectLst/>
                <a:latin typeface="Gotham Rounded A"/>
              </a:rPr>
              <a:t>=&gt; Move decimal place over two to the right and this leaves you with </a:t>
            </a:r>
            <a:r>
              <a:rPr lang="en-US" b="1" i="0" dirty="0">
                <a:solidFill>
                  <a:srgbClr val="576366"/>
                </a:solidFill>
                <a:effectLst/>
                <a:highlight>
                  <a:srgbClr val="FFFF00"/>
                </a:highlight>
                <a:latin typeface="Gotham Rounded A"/>
              </a:rPr>
              <a:t>20% width.</a:t>
            </a:r>
            <a:endParaRPr lang="en-IN" b="1" dirty="0">
              <a:highlight>
                <a:srgbClr val="FFFF00"/>
              </a:highlight>
            </a:endParaRPr>
          </a:p>
        </p:txBody>
      </p:sp>
      <p:sp>
        <p:nvSpPr>
          <p:cNvPr id="4" name="Rectangle 1">
            <a:extLst>
              <a:ext uri="{FF2B5EF4-FFF2-40B4-BE49-F238E27FC236}">
                <a16:creationId xmlns:a16="http://schemas.microsoft.com/office/drawing/2014/main" id="{FF325038-A974-8123-5C9F-A68E10B1FF4B}"/>
              </a:ext>
            </a:extLst>
          </p:cNvPr>
          <p:cNvSpPr>
            <a:spLocks noGrp="1" noChangeArrowheads="1"/>
          </p:cNvSpPr>
          <p:nvPr>
            <p:ph type="title"/>
          </p:nvPr>
        </p:nvSpPr>
        <p:spPr bwMode="auto">
          <a:xfrm>
            <a:off x="127571" y="3929"/>
            <a:ext cx="11870465" cy="861774"/>
          </a:xfrm>
          <a:prstGeom prst="rect">
            <a:avLst/>
          </a:prstGeom>
          <a:solidFill>
            <a:srgbClr val="F9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B59AD"/>
                </a:solidFill>
                <a:effectLst/>
                <a:latin typeface="Times New Roman" panose="02020603050405020304" pitchFamily="18" charset="0"/>
                <a:cs typeface="Times New Roman" panose="02020603050405020304" pitchFamily="18" charset="0"/>
              </a:rPr>
              <a:t>target / context</a:t>
            </a:r>
            <a:r>
              <a:rPr kumimoji="0" lang="en-US" altLang="en-US" sz="2400" b="1" i="0" u="none" strike="noStrike" cap="none" normalizeH="0" baseline="0" dirty="0">
                <a:ln>
                  <a:noFill/>
                </a:ln>
                <a:solidFill>
                  <a:srgbClr val="576366"/>
                </a:solidFill>
                <a:effectLst/>
                <a:latin typeface="Times New Roman" panose="02020603050405020304" pitchFamily="18" charset="0"/>
                <a:cs typeface="Times New Roman" panose="02020603050405020304" pitchFamily="18" charset="0"/>
              </a:rPr>
              <a:t>. The context for regular width and for margin is based on the containing element.</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4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6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E2C7A-19B7-1946-DBFC-2C4884E41946}"/>
              </a:ext>
            </a:extLst>
          </p:cNvPr>
          <p:cNvSpPr>
            <a:spLocks noGrp="1"/>
          </p:cNvSpPr>
          <p:nvPr>
            <p:ph type="title"/>
          </p:nvPr>
        </p:nvSpPr>
        <p:spPr/>
        <p:txBody>
          <a:bodyPr>
            <a:noAutofit/>
          </a:bodyPr>
          <a:lstStyle/>
          <a:p>
            <a:pPr algn="just"/>
            <a:r>
              <a:rPr lang="en-US" sz="2800" b="0" i="0" dirty="0">
                <a:solidFill>
                  <a:srgbClr val="576366"/>
                </a:solidFill>
                <a:effectLst/>
                <a:latin typeface="Times New Roman" panose="02020603050405020304" pitchFamily="18" charset="0"/>
                <a:cs typeface="Times New Roman" panose="02020603050405020304" pitchFamily="18" charset="0"/>
              </a:rPr>
              <a:t>Convert left and right padding of a div to percentage where padding is 10px and element width is 350px and everything is inside a 1000px container.</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63FBDC-1836-DC33-A2B0-90141C8C87A3}"/>
              </a:ext>
            </a:extLst>
          </p:cNvPr>
          <p:cNvSpPr>
            <a:spLocks noGrp="1"/>
          </p:cNvSpPr>
          <p:nvPr>
            <p:ph idx="1"/>
          </p:nvPr>
        </p:nvSpPr>
        <p:spPr>
          <a:xfrm>
            <a:off x="374073" y="1825625"/>
            <a:ext cx="10979727" cy="4351338"/>
          </a:xfrm>
        </p:spPr>
        <p:txBody>
          <a:bodyPr/>
          <a:lstStyle/>
          <a:p>
            <a:pPr algn="just"/>
            <a:r>
              <a:rPr lang="en-US" b="0" i="0" dirty="0">
                <a:solidFill>
                  <a:srgbClr val="576366"/>
                </a:solidFill>
                <a:effectLst/>
                <a:latin typeface="Times New Roman" panose="02020603050405020304" pitchFamily="18" charset="0"/>
                <a:cs typeface="Times New Roman" panose="02020603050405020304" pitchFamily="18" charset="0"/>
              </a:rPr>
              <a:t>Here we disregard the overall container since we are dealing with padding leaving us with context being 350px and the target of 10px. Our left and right padding would then be:</a:t>
            </a:r>
          </a:p>
          <a:p>
            <a:pPr algn="just"/>
            <a:endParaRPr lang="en-US" dirty="0">
              <a:solidFill>
                <a:srgbClr val="576366"/>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b="0" i="0" dirty="0">
                <a:solidFill>
                  <a:srgbClr val="576366"/>
                </a:solidFill>
                <a:effectLst/>
                <a:latin typeface="Times New Roman" panose="02020603050405020304" pitchFamily="18" charset="0"/>
                <a:cs typeface="Times New Roman" panose="02020603050405020304" pitchFamily="18" charset="0"/>
              </a:rPr>
              <a:t>10 / 350 = 0.02857142857142857 (Keep entire decimal to make sure everything is mathematically perfect) =&gt; Move decimal point over two to the right leaving you with 2.857142857142857% left and right padding.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3865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87C6-08C5-C7E9-E0C9-988DAB294B5C}"/>
              </a:ext>
            </a:extLst>
          </p:cNvPr>
          <p:cNvSpPr>
            <a:spLocks noGrp="1"/>
          </p:cNvSpPr>
          <p:nvPr>
            <p:ph type="title"/>
          </p:nvPr>
        </p:nvSpPr>
        <p:spPr/>
        <p:txBody>
          <a:bodyPr/>
          <a:lstStyle/>
          <a:p>
            <a:r>
              <a:rPr lang="en-US" b="0" i="0" dirty="0">
                <a:solidFill>
                  <a:srgbClr val="576366"/>
                </a:solidFill>
                <a:effectLst/>
                <a:latin typeface="Gotham Rounded A"/>
              </a:rPr>
              <a:t>Target/context then move the decimal two places to the right.</a:t>
            </a:r>
            <a:endParaRPr lang="en-IN" dirty="0"/>
          </a:p>
        </p:txBody>
      </p:sp>
      <p:sp>
        <p:nvSpPr>
          <p:cNvPr id="3" name="Content Placeholder 2">
            <a:extLst>
              <a:ext uri="{FF2B5EF4-FFF2-40B4-BE49-F238E27FC236}">
                <a16:creationId xmlns:a16="http://schemas.microsoft.com/office/drawing/2014/main" id="{636309C9-8748-006A-F8F1-190B7919C6DF}"/>
              </a:ext>
            </a:extLst>
          </p:cNvPr>
          <p:cNvSpPr>
            <a:spLocks noGrp="1"/>
          </p:cNvSpPr>
          <p:nvPr>
            <p:ph idx="1"/>
          </p:nvPr>
        </p:nvSpPr>
        <p:spPr/>
        <p:txBody>
          <a:bodyPr/>
          <a:lstStyle/>
          <a:p>
            <a:pPr marL="0" indent="0" algn="l" fontAlgn="base">
              <a:lnSpc>
                <a:spcPct val="200000"/>
              </a:lnSpc>
              <a:buNone/>
            </a:pPr>
            <a:r>
              <a:rPr lang="en-US" b="0" i="0" dirty="0">
                <a:solidFill>
                  <a:srgbClr val="576366"/>
                </a:solidFill>
                <a:effectLst/>
                <a:latin typeface="Times New Roman" panose="02020603050405020304" pitchFamily="18" charset="0"/>
                <a:cs typeface="Times New Roman" panose="02020603050405020304" pitchFamily="18" charset="0"/>
              </a:rPr>
              <a:t>let's say a div is 640px and you need 20px in padding converted to %.</a:t>
            </a:r>
          </a:p>
          <a:p>
            <a:pPr marL="0" indent="0" algn="l" fontAlgn="base">
              <a:lnSpc>
                <a:spcPct val="200000"/>
              </a:lnSpc>
              <a:buNone/>
            </a:pPr>
            <a:r>
              <a:rPr lang="en-US" b="0" i="0" dirty="0">
                <a:solidFill>
                  <a:srgbClr val="576366"/>
                </a:solidFill>
                <a:effectLst/>
                <a:latin typeface="Times New Roman" panose="02020603050405020304" pitchFamily="18" charset="0"/>
                <a:cs typeface="Times New Roman" panose="02020603050405020304" pitchFamily="18" charset="0"/>
              </a:rPr>
              <a:t>20px/640px = 0.03125 = 3.125%</a:t>
            </a:r>
          </a:p>
          <a:p>
            <a:endParaRPr lang="en-IN" dirty="0"/>
          </a:p>
        </p:txBody>
      </p:sp>
    </p:spTree>
    <p:extLst>
      <p:ext uri="{BB962C8B-B14F-4D97-AF65-F5344CB8AC3E}">
        <p14:creationId xmlns:p14="http://schemas.microsoft.com/office/powerpoint/2010/main" val="180694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BF946-89DE-24E5-D552-D65B4245E31A}"/>
              </a:ext>
            </a:extLst>
          </p:cNvPr>
          <p:cNvSpPr>
            <a:spLocks noGrp="1"/>
          </p:cNvSpPr>
          <p:nvPr>
            <p:ph idx="1"/>
          </p:nvPr>
        </p:nvSpPr>
        <p:spPr>
          <a:xfrm>
            <a:off x="228601" y="0"/>
            <a:ext cx="10515600" cy="6413572"/>
          </a:xfrm>
        </p:spPr>
        <p:txBody>
          <a:bodyPr>
            <a:normAutofit fontScale="92500" lnSpcReduction="10000"/>
          </a:bodyPr>
          <a:lstStyle/>
          <a:p>
            <a:pPr marL="0" indent="0" algn="l" fontAlgn="base">
              <a:buNone/>
            </a:pPr>
            <a:r>
              <a:rPr lang="en-IN" b="0" i="0" dirty="0">
                <a:solidFill>
                  <a:srgbClr val="576366"/>
                </a:solidFill>
                <a:effectLst/>
                <a:highlight>
                  <a:srgbClr val="FFFF00"/>
                </a:highlight>
                <a:latin typeface="Gotham Rounded A"/>
              </a:rPr>
              <a:t>p </a:t>
            </a:r>
          </a:p>
          <a:p>
            <a:pPr marL="0" indent="0" algn="l" fontAlgn="base">
              <a:buNone/>
            </a:pPr>
            <a:r>
              <a:rPr lang="en-IN" b="0" i="0" dirty="0">
                <a:solidFill>
                  <a:srgbClr val="576366"/>
                </a:solidFill>
                <a:effectLst/>
                <a:highlight>
                  <a:srgbClr val="FFFF00"/>
                </a:highlight>
                <a:latin typeface="Gotham Rounded A"/>
              </a:rPr>
              <a:t>{ margin: 0; </a:t>
            </a:r>
          </a:p>
          <a:p>
            <a:pPr marL="0" indent="0" algn="l" fontAlgn="base">
              <a:buNone/>
            </a:pPr>
            <a:r>
              <a:rPr lang="en-IN" b="0" i="0" dirty="0">
                <a:solidFill>
                  <a:srgbClr val="576366"/>
                </a:solidFill>
                <a:effectLst/>
                <a:highlight>
                  <a:srgbClr val="FFFF00"/>
                </a:highlight>
                <a:latin typeface="Gotham Rounded A"/>
              </a:rPr>
              <a:t>} </a:t>
            </a:r>
          </a:p>
          <a:p>
            <a:pPr marL="0" indent="0" algn="l" fontAlgn="base">
              <a:buNone/>
            </a:pPr>
            <a:r>
              <a:rPr lang="en-IN" b="0" i="0" dirty="0">
                <a:solidFill>
                  <a:srgbClr val="576366"/>
                </a:solidFill>
                <a:effectLst/>
                <a:highlight>
                  <a:srgbClr val="00FF00"/>
                </a:highlight>
                <a:latin typeface="Gotham Rounded A"/>
              </a:rPr>
              <a:t>body { </a:t>
            </a:r>
          </a:p>
          <a:p>
            <a:pPr marL="0" indent="0" algn="l" fontAlgn="base">
              <a:buNone/>
            </a:pPr>
            <a:r>
              <a:rPr lang="en-IN" b="0" i="0" dirty="0" err="1">
                <a:solidFill>
                  <a:srgbClr val="576366"/>
                </a:solidFill>
                <a:effectLst/>
                <a:highlight>
                  <a:srgbClr val="00FF00"/>
                </a:highlight>
                <a:latin typeface="Gotham Rounded A"/>
              </a:rPr>
              <a:t>color</a:t>
            </a:r>
            <a:r>
              <a:rPr lang="en-IN" b="0" i="0" dirty="0">
                <a:solidFill>
                  <a:srgbClr val="576366"/>
                </a:solidFill>
                <a:effectLst/>
                <a:highlight>
                  <a:srgbClr val="00FF00"/>
                </a:highlight>
                <a:latin typeface="Gotham Rounded A"/>
              </a:rPr>
              <a:t>: pink; </a:t>
            </a:r>
          </a:p>
          <a:p>
            <a:pPr marL="0" indent="0" algn="l" fontAlgn="base">
              <a:buNone/>
            </a:pPr>
            <a:r>
              <a:rPr lang="en-IN" b="0" i="0" dirty="0">
                <a:solidFill>
                  <a:srgbClr val="576366"/>
                </a:solidFill>
                <a:effectLst/>
                <a:highlight>
                  <a:srgbClr val="00FF00"/>
                </a:highlight>
                <a:latin typeface="Gotham Rounded A"/>
              </a:rPr>
              <a:t>} </a:t>
            </a:r>
          </a:p>
          <a:p>
            <a:pPr marL="0" indent="0" algn="l" fontAlgn="base">
              <a:buNone/>
            </a:pPr>
            <a:r>
              <a:rPr lang="en-IN" b="0" i="0" dirty="0">
                <a:solidFill>
                  <a:srgbClr val="576366"/>
                </a:solidFill>
                <a:effectLst/>
                <a:highlight>
                  <a:srgbClr val="00FFFF"/>
                </a:highlight>
                <a:latin typeface="Gotham Rounded A"/>
              </a:rPr>
              <a:t>.container { </a:t>
            </a:r>
          </a:p>
          <a:p>
            <a:pPr marL="0" indent="0" algn="l" fontAlgn="base">
              <a:buNone/>
            </a:pPr>
            <a:r>
              <a:rPr lang="en-IN" b="0" i="0" dirty="0">
                <a:solidFill>
                  <a:srgbClr val="576366"/>
                </a:solidFill>
                <a:effectLst/>
                <a:highlight>
                  <a:srgbClr val="00FFFF"/>
                </a:highlight>
                <a:latin typeface="Gotham Rounded A"/>
              </a:rPr>
              <a:t>max-width: 500px; </a:t>
            </a:r>
          </a:p>
          <a:p>
            <a:pPr marL="0" indent="0" algn="l" fontAlgn="base">
              <a:buNone/>
            </a:pPr>
            <a:r>
              <a:rPr lang="en-IN" b="0" i="0" dirty="0">
                <a:solidFill>
                  <a:srgbClr val="576366"/>
                </a:solidFill>
                <a:effectLst/>
                <a:highlight>
                  <a:srgbClr val="00FFFF"/>
                </a:highlight>
                <a:latin typeface="Gotham Rounded A"/>
              </a:rPr>
              <a:t>}</a:t>
            </a:r>
          </a:p>
          <a:p>
            <a:pPr marL="0" indent="0" algn="l" fontAlgn="base">
              <a:buNone/>
            </a:pPr>
            <a:r>
              <a:rPr lang="en-IN" b="0" i="0" dirty="0">
                <a:solidFill>
                  <a:srgbClr val="576366"/>
                </a:solidFill>
                <a:effectLst/>
                <a:highlight>
                  <a:srgbClr val="FFFF00"/>
                </a:highlight>
                <a:latin typeface="Gotham Rounded A"/>
              </a:rPr>
              <a:t>.icing {</a:t>
            </a:r>
          </a:p>
          <a:p>
            <a:pPr marL="0" indent="0" algn="l" fontAlgn="base">
              <a:buNone/>
            </a:pPr>
            <a:r>
              <a:rPr lang="en-IN" b="0" i="0" dirty="0">
                <a:solidFill>
                  <a:srgbClr val="576366"/>
                </a:solidFill>
                <a:effectLst/>
                <a:highlight>
                  <a:srgbClr val="FFFF00"/>
                </a:highlight>
                <a:latin typeface="Gotham Rounded A"/>
              </a:rPr>
              <a:t> background-</a:t>
            </a:r>
            <a:r>
              <a:rPr lang="en-IN" b="0" i="0" dirty="0" err="1">
                <a:solidFill>
                  <a:srgbClr val="576366"/>
                </a:solidFill>
                <a:effectLst/>
                <a:highlight>
                  <a:srgbClr val="FFFF00"/>
                </a:highlight>
                <a:latin typeface="Gotham Rounded A"/>
              </a:rPr>
              <a:t>color</a:t>
            </a:r>
            <a:r>
              <a:rPr lang="en-IN" b="0" i="0" dirty="0">
                <a:solidFill>
                  <a:srgbClr val="576366"/>
                </a:solidFill>
                <a:effectLst/>
                <a:highlight>
                  <a:srgbClr val="FFFF00"/>
                </a:highlight>
                <a:latin typeface="Gotham Rounded A"/>
              </a:rPr>
              <a:t>: green; width: 100%; /</a:t>
            </a:r>
            <a:r>
              <a:rPr lang="en-IN" b="0" i="1" dirty="0">
                <a:solidFill>
                  <a:srgbClr val="576366"/>
                </a:solidFill>
                <a:effectLst/>
                <a:highlight>
                  <a:srgbClr val="FFFF00"/>
                </a:highlight>
                <a:latin typeface="inherit"/>
              </a:rPr>
              <a:t>500px</a:t>
            </a:r>
            <a:r>
              <a:rPr lang="en-IN" b="0" i="0" dirty="0">
                <a:solidFill>
                  <a:srgbClr val="576366"/>
                </a:solidFill>
                <a:effectLst/>
                <a:highlight>
                  <a:srgbClr val="FFFF00"/>
                </a:highlight>
                <a:latin typeface="Gotham Rounded A"/>
              </a:rPr>
              <a:t>/ </a:t>
            </a:r>
          </a:p>
          <a:p>
            <a:pPr marL="0" indent="0" algn="l" fontAlgn="base">
              <a:buNone/>
            </a:pPr>
            <a:r>
              <a:rPr lang="en-IN" b="0" i="0" dirty="0">
                <a:solidFill>
                  <a:srgbClr val="576366"/>
                </a:solidFill>
                <a:effectLst/>
                <a:highlight>
                  <a:srgbClr val="FFFF00"/>
                </a:highlight>
                <a:latin typeface="Gotham Rounded A"/>
              </a:rPr>
              <a:t>} </a:t>
            </a:r>
          </a:p>
          <a:p>
            <a:pPr marL="0" indent="0" algn="l" fontAlgn="base">
              <a:buNone/>
            </a:pPr>
            <a:r>
              <a:rPr lang="en-IN" b="0" i="0" dirty="0">
                <a:solidFill>
                  <a:srgbClr val="576366"/>
                </a:solidFill>
                <a:effectLst/>
                <a:latin typeface="Gotham Rounded A"/>
              </a:rPr>
              <a:t>.</a:t>
            </a:r>
            <a:r>
              <a:rPr lang="en-IN" b="0" i="0" dirty="0">
                <a:solidFill>
                  <a:srgbClr val="576366"/>
                </a:solidFill>
                <a:effectLst/>
                <a:highlight>
                  <a:srgbClr val="FF00FF"/>
                </a:highlight>
                <a:latin typeface="Gotham Rounded A"/>
              </a:rPr>
              <a:t>cake { background-</a:t>
            </a:r>
            <a:r>
              <a:rPr lang="en-IN" b="0" i="0" dirty="0" err="1">
                <a:solidFill>
                  <a:srgbClr val="576366"/>
                </a:solidFill>
                <a:effectLst/>
                <a:highlight>
                  <a:srgbClr val="FF00FF"/>
                </a:highlight>
                <a:latin typeface="Gotham Rounded A"/>
              </a:rPr>
              <a:t>color</a:t>
            </a:r>
            <a:r>
              <a:rPr lang="en-IN" b="0" i="0" dirty="0">
                <a:solidFill>
                  <a:srgbClr val="576366"/>
                </a:solidFill>
                <a:effectLst/>
                <a:highlight>
                  <a:srgbClr val="FF00FF"/>
                </a:highlight>
                <a:latin typeface="Gotham Rounded A"/>
              </a:rPr>
              <a:t>: blue; width: 80%; /</a:t>
            </a:r>
            <a:r>
              <a:rPr lang="en-IN" b="0" i="1" dirty="0">
                <a:solidFill>
                  <a:srgbClr val="576366"/>
                </a:solidFill>
                <a:effectLst/>
                <a:highlight>
                  <a:srgbClr val="FF00FF"/>
                </a:highlight>
                <a:latin typeface="inherit"/>
              </a:rPr>
              <a:t>400px</a:t>
            </a:r>
            <a:r>
              <a:rPr lang="en-IN" b="0" i="0" dirty="0">
                <a:solidFill>
                  <a:srgbClr val="576366"/>
                </a:solidFill>
                <a:effectLst/>
                <a:highlight>
                  <a:srgbClr val="FF00FF"/>
                </a:highlight>
                <a:latin typeface="Gotham Rounded A"/>
              </a:rPr>
              <a:t>/ } </a:t>
            </a:r>
          </a:p>
          <a:p>
            <a:pPr marL="0" indent="0" algn="l" fontAlgn="base">
              <a:buNone/>
            </a:pPr>
            <a:r>
              <a:rPr lang="en-IN" b="0" i="0" dirty="0">
                <a:solidFill>
                  <a:srgbClr val="576366"/>
                </a:solidFill>
                <a:effectLst/>
                <a:latin typeface="Gotham Rounded A"/>
              </a:rPr>
              <a:t>.</a:t>
            </a:r>
            <a:r>
              <a:rPr lang="en-IN" b="0" i="0" dirty="0">
                <a:solidFill>
                  <a:srgbClr val="576366"/>
                </a:solidFill>
                <a:effectLst/>
                <a:highlight>
                  <a:srgbClr val="C0C0C0"/>
                </a:highlight>
                <a:latin typeface="Gotham Rounded A"/>
              </a:rPr>
              <a:t>filling { background-</a:t>
            </a:r>
            <a:r>
              <a:rPr lang="en-IN" b="0" i="0" dirty="0" err="1">
                <a:solidFill>
                  <a:srgbClr val="576366"/>
                </a:solidFill>
                <a:effectLst/>
                <a:highlight>
                  <a:srgbClr val="C0C0C0"/>
                </a:highlight>
                <a:latin typeface="Gotham Rounded A"/>
              </a:rPr>
              <a:t>color</a:t>
            </a:r>
            <a:r>
              <a:rPr lang="en-IN" b="0" i="0" dirty="0">
                <a:solidFill>
                  <a:srgbClr val="576366"/>
                </a:solidFill>
                <a:effectLst/>
                <a:highlight>
                  <a:srgbClr val="C0C0C0"/>
                </a:highlight>
                <a:latin typeface="Gotham Rounded A"/>
              </a:rPr>
              <a:t>: brown; width: 60%; /</a:t>
            </a:r>
            <a:r>
              <a:rPr lang="en-IN" b="0" i="1" dirty="0">
                <a:solidFill>
                  <a:srgbClr val="576366"/>
                </a:solidFill>
                <a:effectLst/>
                <a:highlight>
                  <a:srgbClr val="C0C0C0"/>
                </a:highlight>
                <a:latin typeface="inherit"/>
              </a:rPr>
              <a:t>300px</a:t>
            </a:r>
            <a:r>
              <a:rPr lang="en-IN" b="0" i="0" dirty="0">
                <a:solidFill>
                  <a:srgbClr val="576366"/>
                </a:solidFill>
                <a:effectLst/>
                <a:highlight>
                  <a:srgbClr val="C0C0C0"/>
                </a:highlight>
                <a:latin typeface="Gotham Rounded A"/>
              </a:rPr>
              <a:t>/ }</a:t>
            </a:r>
          </a:p>
          <a:p>
            <a:endParaRPr lang="en-IN" dirty="0"/>
          </a:p>
        </p:txBody>
      </p:sp>
      <p:sp>
        <p:nvSpPr>
          <p:cNvPr id="5" name="TextBox 4">
            <a:extLst>
              <a:ext uri="{FF2B5EF4-FFF2-40B4-BE49-F238E27FC236}">
                <a16:creationId xmlns:a16="http://schemas.microsoft.com/office/drawing/2014/main" id="{B9B14803-E9C7-8263-BB5D-981D511F7E43}"/>
              </a:ext>
            </a:extLst>
          </p:cNvPr>
          <p:cNvSpPr txBox="1"/>
          <p:nvPr/>
        </p:nvSpPr>
        <p:spPr>
          <a:xfrm>
            <a:off x="4378036" y="444428"/>
            <a:ext cx="6096000" cy="923330"/>
          </a:xfrm>
          <a:prstGeom prst="rect">
            <a:avLst/>
          </a:prstGeom>
          <a:noFill/>
        </p:spPr>
        <p:txBody>
          <a:bodyPr wrap="square">
            <a:spAutoFit/>
          </a:bodyPr>
          <a:lstStyle/>
          <a:p>
            <a:r>
              <a:rPr lang="en-US" b="0" i="0" dirty="0">
                <a:solidFill>
                  <a:srgbClr val="576366"/>
                </a:solidFill>
                <a:effectLst/>
                <a:latin typeface="Gotham Rounded A"/>
              </a:rPr>
              <a:t> Divide the width of the image by the width of the containing element and then times it by 100. So, a 500px image in a 1000px container would be 500/1000=0.5 x 100 = 50%.</a:t>
            </a:r>
            <a:endParaRPr lang="en-IN" dirty="0"/>
          </a:p>
        </p:txBody>
      </p:sp>
    </p:spTree>
    <p:extLst>
      <p:ext uri="{BB962C8B-B14F-4D97-AF65-F5344CB8AC3E}">
        <p14:creationId xmlns:p14="http://schemas.microsoft.com/office/powerpoint/2010/main" val="1577350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3300-BEC6-A29F-7D18-104AB582877A}"/>
              </a:ext>
            </a:extLst>
          </p:cNvPr>
          <p:cNvSpPr>
            <a:spLocks noGrp="1"/>
          </p:cNvSpPr>
          <p:nvPr>
            <p:ph type="title"/>
          </p:nvPr>
        </p:nvSpPr>
        <p:spPr>
          <a:xfrm>
            <a:off x="214746" y="212725"/>
            <a:ext cx="10515600" cy="1048039"/>
          </a:xfrm>
        </p:spPr>
        <p:txBody>
          <a:bodyPr>
            <a:noAutofit/>
          </a:bodyPr>
          <a:lstStyle/>
          <a:p>
            <a:pPr algn="just"/>
            <a:r>
              <a:rPr lang="en-US" sz="2800" b="0" i="0" dirty="0">
                <a:solidFill>
                  <a:srgbClr val="282828"/>
                </a:solidFill>
                <a:effectLst/>
                <a:highlight>
                  <a:srgbClr val="FFFF00"/>
                </a:highlight>
                <a:latin typeface="Times New Roman" panose="02020603050405020304" pitchFamily="18" charset="0"/>
                <a:cs typeface="Times New Roman" panose="02020603050405020304" pitchFamily="18" charset="0"/>
              </a:rPr>
              <a:t>If you set the width of an </a:t>
            </a:r>
            <a:r>
              <a:rPr lang="en-US" sz="2800" b="0" i="0" u="none" strike="noStrike" dirty="0">
                <a:solidFill>
                  <a:srgbClr val="282828"/>
                </a:solidFill>
                <a:effectLst/>
                <a:highlight>
                  <a:srgbClr val="FFFF00"/>
                </a:highlight>
                <a:latin typeface="Times New Roman" panose="02020603050405020304" pitchFamily="18" charset="0"/>
                <a:cs typeface="Times New Roman" panose="02020603050405020304" pitchFamily="18" charset="0"/>
              </a:rPr>
              <a:t>image</a:t>
            </a:r>
            <a:r>
              <a:rPr lang="en-US" sz="2800" b="0" i="0" dirty="0">
                <a:solidFill>
                  <a:srgbClr val="282828"/>
                </a:solidFill>
                <a:effectLst/>
                <a:highlight>
                  <a:srgbClr val="FFFF00"/>
                </a:highlight>
                <a:latin typeface="Times New Roman" panose="02020603050405020304" pitchFamily="18" charset="0"/>
                <a:cs typeface="Times New Roman" panose="02020603050405020304" pitchFamily="18" charset="0"/>
              </a:rPr>
              <a:t> to 50%, this does not</a:t>
            </a:r>
            <a:r>
              <a:rPr lang="en-US" sz="2800" b="1" i="0" dirty="0">
                <a:solidFill>
                  <a:srgbClr val="282828"/>
                </a:solidFill>
                <a:effectLst/>
                <a:highlight>
                  <a:srgbClr val="FFFF00"/>
                </a:highlight>
                <a:latin typeface="Times New Roman" panose="02020603050405020304" pitchFamily="18" charset="0"/>
                <a:cs typeface="Times New Roman" panose="02020603050405020304" pitchFamily="18" charset="0"/>
              </a:rPr>
              <a:t> </a:t>
            </a:r>
            <a:r>
              <a:rPr lang="en-US" sz="2800" b="0" i="0" dirty="0">
                <a:solidFill>
                  <a:srgbClr val="282828"/>
                </a:solidFill>
                <a:effectLst/>
                <a:highlight>
                  <a:srgbClr val="FFFF00"/>
                </a:highlight>
                <a:latin typeface="Times New Roman" panose="02020603050405020304" pitchFamily="18" charset="0"/>
                <a:cs typeface="Times New Roman" panose="02020603050405020304" pitchFamily="18" charset="0"/>
              </a:rPr>
              <a:t>mean that the image will display at half of its normal size.</a:t>
            </a:r>
            <a:endParaRPr lang="en-IN" sz="2800" dirty="0">
              <a:highlight>
                <a:srgbClr val="FFFF00"/>
              </a:highligh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C9866C-7AFE-0106-6671-C5F2A134909B}"/>
              </a:ext>
            </a:extLst>
          </p:cNvPr>
          <p:cNvSpPr>
            <a:spLocks noGrp="1"/>
          </p:cNvSpPr>
          <p:nvPr>
            <p:ph idx="1"/>
          </p:nvPr>
        </p:nvSpPr>
        <p:spPr>
          <a:xfrm>
            <a:off x="353291" y="1368425"/>
            <a:ext cx="10515600" cy="4351338"/>
          </a:xfrm>
        </p:spPr>
        <p:txBody>
          <a:bodyPr>
            <a:normAutofit fontScale="85000" lnSpcReduction="10000"/>
          </a:bodyPr>
          <a:lstStyle/>
          <a:p>
            <a:pPr algn="just">
              <a:lnSpc>
                <a:spcPct val="110000"/>
              </a:lnSpc>
            </a:pPr>
            <a:r>
              <a:rPr lang="en-US" b="0" i="0" dirty="0">
                <a:solidFill>
                  <a:srgbClr val="282828"/>
                </a:solidFill>
                <a:effectLst/>
                <a:latin typeface="Times New Roman" panose="02020603050405020304" pitchFamily="18" charset="0"/>
                <a:cs typeface="Times New Roman" panose="02020603050405020304" pitchFamily="18" charset="0"/>
              </a:rPr>
              <a:t>If an image is actually 600 pixels wide, then using a CSS value to display it at 50% does not mean that it will be 300 pixels wide in the web browser.</a:t>
            </a:r>
          </a:p>
          <a:p>
            <a:pPr algn="just">
              <a:lnSpc>
                <a:spcPct val="110000"/>
              </a:lnSpc>
            </a:pPr>
            <a:r>
              <a:rPr lang="en-US" b="0" i="0" dirty="0">
                <a:solidFill>
                  <a:srgbClr val="282828"/>
                </a:solidFill>
                <a:effectLst/>
                <a:latin typeface="Times New Roman" panose="02020603050405020304" pitchFamily="18" charset="0"/>
                <a:cs typeface="Times New Roman" panose="02020603050405020304" pitchFamily="18" charset="0"/>
              </a:rPr>
              <a:t>This percentage value is calculated based on the element that contains that image, not the actual size of the image itself. </a:t>
            </a:r>
          </a:p>
          <a:p>
            <a:pPr algn="just">
              <a:lnSpc>
                <a:spcPct val="110000"/>
              </a:lnSpc>
            </a:pPr>
            <a:r>
              <a:rPr lang="en-US" b="0" i="0" dirty="0">
                <a:solidFill>
                  <a:srgbClr val="282828"/>
                </a:solidFill>
                <a:effectLst/>
                <a:latin typeface="Times New Roman" panose="02020603050405020304" pitchFamily="18" charset="0"/>
                <a:cs typeface="Times New Roman" panose="02020603050405020304" pitchFamily="18" charset="0"/>
              </a:rPr>
              <a:t>If the container (which could be a division or some other HTML element) is 1000 pixels wide, then the image will display at 500 pixels since that value is 50% of the container’s width.</a:t>
            </a:r>
          </a:p>
          <a:p>
            <a:pPr algn="just">
              <a:lnSpc>
                <a:spcPct val="110000"/>
              </a:lnSpc>
            </a:pPr>
            <a:r>
              <a:rPr lang="en-US" b="0" i="0" dirty="0">
                <a:solidFill>
                  <a:srgbClr val="282828"/>
                </a:solidFill>
                <a:effectLst/>
                <a:latin typeface="Times New Roman" panose="02020603050405020304" pitchFamily="18" charset="0"/>
                <a:cs typeface="Times New Roman" panose="02020603050405020304" pitchFamily="18" charset="0"/>
              </a:rPr>
              <a:t>If the containing element is 400 pixels wide, then the image will only display at 200 pixels, since that value is 50% of the container. The image in question here has a 50% size which depends completely on the element which contains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45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F288D-C284-67C9-80E5-26F3FA87F759}"/>
              </a:ext>
            </a:extLst>
          </p:cNvPr>
          <p:cNvSpPr>
            <a:spLocks noGrp="1"/>
          </p:cNvSpPr>
          <p:nvPr>
            <p:ph idx="1"/>
          </p:nvPr>
        </p:nvSpPr>
        <p:spPr>
          <a:xfrm>
            <a:off x="381000" y="0"/>
            <a:ext cx="10515600" cy="6357072"/>
          </a:xfrm>
        </p:spPr>
        <p:txBody>
          <a:bodyPr/>
          <a:lstStyle/>
          <a:p>
            <a:pPr marL="0" indent="0" algn="just">
              <a:lnSpc>
                <a:spcPct val="300000"/>
              </a:lnSpc>
              <a:buNone/>
            </a:pPr>
            <a:r>
              <a:rPr lang="en-US" dirty="0">
                <a:solidFill>
                  <a:srgbClr val="282828"/>
                </a:solidFill>
                <a:latin typeface="Times New Roman" panose="02020603050405020304" pitchFamily="18" charset="0"/>
                <a:cs typeface="Times New Roman" panose="02020603050405020304" pitchFamily="18" charset="0"/>
              </a:rPr>
              <a:t>B</a:t>
            </a:r>
            <a:r>
              <a:rPr lang="en-US" b="0" i="0" dirty="0">
                <a:solidFill>
                  <a:srgbClr val="282828"/>
                </a:solidFill>
                <a:effectLst/>
                <a:latin typeface="Times New Roman" panose="02020603050405020304" pitchFamily="18" charset="0"/>
                <a:cs typeface="Times New Roman" panose="02020603050405020304" pitchFamily="18" charset="0"/>
              </a:rPr>
              <a:t>rowser windows remain at 2000 pixels wide, but we change the percentage value of the container to 80% instead of 90%. That means that it will render at 1600 pixels wide now (2000 x .80 = 1600).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14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4B5A-322E-24EE-2EF7-09A9B221B587}"/>
              </a:ext>
            </a:extLst>
          </p:cNvPr>
          <p:cNvSpPr>
            <a:spLocks noGrp="1"/>
          </p:cNvSpPr>
          <p:nvPr>
            <p:ph type="title"/>
          </p:nvPr>
        </p:nvSpPr>
        <p:spPr/>
        <p:txBody>
          <a:bodyPr/>
          <a:lstStyle/>
          <a:p>
            <a:r>
              <a:rPr lang="en-IN" b="0" i="0" dirty="0">
                <a:solidFill>
                  <a:srgbClr val="666666"/>
                </a:solidFill>
                <a:effectLst/>
                <a:latin typeface="Source Serif Pro" panose="020F0502020204030204" pitchFamily="18" charset="0"/>
              </a:rPr>
              <a:t>% To </a:t>
            </a:r>
            <a:r>
              <a:rPr lang="en-IN" b="0" i="0" dirty="0" err="1">
                <a:solidFill>
                  <a:srgbClr val="666666"/>
                </a:solidFill>
                <a:effectLst/>
                <a:latin typeface="Source Serif Pro" panose="020F0502020204030204" pitchFamily="18" charset="0"/>
              </a:rPr>
              <a:t>Px</a:t>
            </a:r>
            <a:r>
              <a:rPr lang="en-IN" b="0" i="0" dirty="0">
                <a:solidFill>
                  <a:srgbClr val="666666"/>
                </a:solidFill>
                <a:effectLst/>
                <a:latin typeface="Source Serif Pro" panose="020F0502020204030204" pitchFamily="18" charset="0"/>
              </a:rPr>
              <a:t> Converter</a:t>
            </a:r>
            <a:br>
              <a:rPr lang="en-IN" b="0" i="0" dirty="0">
                <a:solidFill>
                  <a:srgbClr val="666666"/>
                </a:solidFill>
                <a:effectLst/>
                <a:latin typeface="Source Serif Pro" panose="020F0502020204030204" pitchFamily="18" charset="0"/>
              </a:rPr>
            </a:br>
            <a:endParaRPr lang="en-IN" dirty="0"/>
          </a:p>
        </p:txBody>
      </p:sp>
      <p:sp>
        <p:nvSpPr>
          <p:cNvPr id="3" name="Content Placeholder 2">
            <a:extLst>
              <a:ext uri="{FF2B5EF4-FFF2-40B4-BE49-F238E27FC236}">
                <a16:creationId xmlns:a16="http://schemas.microsoft.com/office/drawing/2014/main" id="{EC9DC49A-D9D1-C0CF-5D0C-97A22975495C}"/>
              </a:ext>
            </a:extLst>
          </p:cNvPr>
          <p:cNvSpPr>
            <a:spLocks noGrp="1"/>
          </p:cNvSpPr>
          <p:nvPr>
            <p:ph idx="1"/>
          </p:nvPr>
        </p:nvSpPr>
        <p:spPr>
          <a:xfrm>
            <a:off x="381000" y="1253331"/>
            <a:ext cx="10515600" cy="4351338"/>
          </a:xfrm>
        </p:spPr>
        <p:txBody>
          <a:bodyPr>
            <a:normAutofit fontScale="85000" lnSpcReduction="20000"/>
          </a:bodyPr>
          <a:lstStyle/>
          <a:p>
            <a:pPr marL="0" indent="0" algn="just">
              <a:lnSpc>
                <a:spcPct val="150000"/>
              </a:lnSpc>
              <a:buNone/>
            </a:pPr>
            <a:r>
              <a:rPr lang="en-US" b="0" i="0" dirty="0">
                <a:solidFill>
                  <a:srgbClr val="666666"/>
                </a:solidFill>
                <a:effectLst/>
                <a:latin typeface="Times New Roman" panose="02020603050405020304" pitchFamily="18" charset="0"/>
                <a:cs typeface="Times New Roman" panose="02020603050405020304" pitchFamily="18" charset="0"/>
              </a:rPr>
              <a:t>There are a lot of ways to convert between percentage and pixels. You can use an online calculator, or you can do the math yourself. To convert from percentage to pixels, you need to know the width or height of the element in pixels. Let’s say you </a:t>
            </a:r>
            <a:r>
              <a:rPr lang="en-US" b="0" i="0" dirty="0">
                <a:solidFill>
                  <a:srgbClr val="666666"/>
                </a:solidFill>
                <a:effectLst/>
                <a:highlight>
                  <a:srgbClr val="FFFF00"/>
                </a:highlight>
                <a:latin typeface="Times New Roman" panose="02020603050405020304" pitchFamily="18" charset="0"/>
                <a:cs typeface="Times New Roman" panose="02020603050405020304" pitchFamily="18" charset="0"/>
              </a:rPr>
              <a:t>have an element that is 300px wide, and you want to convert a percentage value to pixels. </a:t>
            </a:r>
          </a:p>
          <a:p>
            <a:pPr marL="0" indent="0" algn="just">
              <a:lnSpc>
                <a:spcPct val="150000"/>
              </a:lnSpc>
              <a:buNone/>
            </a:pPr>
            <a:r>
              <a:rPr lang="en-US" b="0" i="0" dirty="0">
                <a:solidFill>
                  <a:srgbClr val="666666"/>
                </a:solidFill>
                <a:effectLst/>
                <a:latin typeface="Times New Roman" panose="02020603050405020304" pitchFamily="18" charset="0"/>
                <a:cs typeface="Times New Roman" panose="02020603050405020304" pitchFamily="18" charset="0"/>
              </a:rPr>
              <a:t>To do that, you would multiply the percentage by 300. So, if you have a percentage value of 50%, that would be 50</a:t>
            </a:r>
            <a:r>
              <a:rPr lang="en-US" b="1" i="0" dirty="0">
                <a:solidFill>
                  <a:srgbClr val="666666"/>
                </a:solidFill>
                <a:effectLst/>
                <a:latin typeface="Times New Roman" panose="02020603050405020304" pitchFamily="18" charset="0"/>
                <a:cs typeface="Times New Roman" panose="02020603050405020304" pitchFamily="18" charset="0"/>
              </a:rPr>
              <a:t>% * 300px</a:t>
            </a:r>
            <a:r>
              <a:rPr lang="en-US" b="0" i="0" dirty="0">
                <a:solidFill>
                  <a:srgbClr val="666666"/>
                </a:solidFill>
                <a:effectLst/>
                <a:latin typeface="Times New Roman" panose="02020603050405020304" pitchFamily="18" charset="0"/>
                <a:cs typeface="Times New Roman" panose="02020603050405020304" pitchFamily="18" charset="0"/>
              </a:rPr>
              <a:t> = 150px.</a:t>
            </a:r>
          </a:p>
          <a:p>
            <a:pPr marL="0" indent="0">
              <a:buNone/>
            </a:pPr>
            <a:br>
              <a:rPr lang="en-US" b="0" i="0" dirty="0">
                <a:solidFill>
                  <a:srgbClr val="666666"/>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91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996E-D243-C775-1211-DE4BDB6E9BB7}"/>
              </a:ext>
            </a:extLst>
          </p:cNvPr>
          <p:cNvSpPr>
            <a:spLocks noGrp="1"/>
          </p:cNvSpPr>
          <p:nvPr>
            <p:ph type="title"/>
          </p:nvPr>
        </p:nvSpPr>
        <p:spPr/>
        <p:txBody>
          <a:bodyPr>
            <a:noAutofit/>
          </a:bodyPr>
          <a:lstStyle/>
          <a:p>
            <a:pPr algn="just"/>
            <a:r>
              <a:rPr lang="en-US" sz="3200" b="0" i="0" dirty="0">
                <a:solidFill>
                  <a:srgbClr val="0C0D0E"/>
                </a:solidFill>
                <a:effectLst/>
                <a:latin typeface="-apple-system"/>
              </a:rPr>
              <a:t>What unit you use depends entirely on what you want to accomplish. The units most used in web layouts are:</a:t>
            </a:r>
            <a:endParaRPr lang="en-IN" sz="3200" dirty="0"/>
          </a:p>
        </p:txBody>
      </p:sp>
      <p:sp>
        <p:nvSpPr>
          <p:cNvPr id="3" name="Content Placeholder 2">
            <a:extLst>
              <a:ext uri="{FF2B5EF4-FFF2-40B4-BE49-F238E27FC236}">
                <a16:creationId xmlns:a16="http://schemas.microsoft.com/office/drawing/2014/main" id="{C5B0AE67-84C6-E788-8832-40936608A5BC}"/>
              </a:ext>
            </a:extLst>
          </p:cNvPr>
          <p:cNvSpPr>
            <a:spLocks noGrp="1"/>
          </p:cNvSpPr>
          <p:nvPr>
            <p:ph idx="1"/>
          </p:nvPr>
        </p:nvSpPr>
        <p:spPr/>
        <p:txBody>
          <a:bodyPr>
            <a:normAutofit fontScale="92500" lnSpcReduction="20000"/>
          </a:bodyPr>
          <a:lstStyle/>
          <a:p>
            <a:pPr algn="just" fontAlgn="base">
              <a:buFont typeface="Arial" panose="020B0604020202020204" pitchFamily="34" charset="0"/>
              <a:buChar char="•"/>
            </a:pPr>
            <a:r>
              <a:rPr lang="en-US" b="0" i="0" dirty="0" err="1">
                <a:solidFill>
                  <a:srgbClr val="0C0D0E"/>
                </a:solidFill>
                <a:effectLst/>
                <a:latin typeface="Times New Roman" panose="02020603050405020304" pitchFamily="18" charset="0"/>
                <a:cs typeface="Times New Roman" panose="02020603050405020304" pitchFamily="18" charset="0"/>
              </a:rPr>
              <a:t>px</a:t>
            </a:r>
            <a:r>
              <a:rPr lang="en-US" b="0" i="0" dirty="0">
                <a:solidFill>
                  <a:srgbClr val="0C0D0E"/>
                </a:solidFill>
                <a:effectLst/>
                <a:latin typeface="Times New Roman" panose="02020603050405020304" pitchFamily="18" charset="0"/>
                <a:cs typeface="Times New Roman" panose="02020603050405020304" pitchFamily="18" charset="0"/>
              </a:rPr>
              <a:t> - absolute; one pixel</a:t>
            </a:r>
          </a:p>
          <a:p>
            <a:pPr algn="just" fontAlgn="base">
              <a:buFont typeface="Arial" panose="020B0604020202020204" pitchFamily="34" charset="0"/>
              <a:buChar char="•"/>
            </a:pPr>
            <a:r>
              <a:rPr lang="en-US" b="0" i="0" dirty="0">
                <a:solidFill>
                  <a:srgbClr val="0C0D0E"/>
                </a:solidFill>
                <a:effectLst/>
                <a:latin typeface="Times New Roman" panose="02020603050405020304" pitchFamily="18" charset="0"/>
                <a:cs typeface="Times New Roman" panose="02020603050405020304" pitchFamily="18" charset="0"/>
              </a:rPr>
              <a:t>pt - absolute; 1/72 inch, about 1.3px for screen media</a:t>
            </a:r>
          </a:p>
          <a:p>
            <a:pPr algn="just" fontAlgn="base">
              <a:buFont typeface="Arial" panose="020B0604020202020204" pitchFamily="34" charset="0"/>
              <a:buChar char="•"/>
            </a:pPr>
            <a:r>
              <a:rPr lang="en-US" b="0" i="0" dirty="0" err="1">
                <a:solidFill>
                  <a:srgbClr val="0C0D0E"/>
                </a:solidFill>
                <a:effectLst/>
                <a:latin typeface="Times New Roman" panose="02020603050405020304" pitchFamily="18" charset="0"/>
                <a:cs typeface="Times New Roman" panose="02020603050405020304" pitchFamily="18" charset="0"/>
              </a:rPr>
              <a:t>em</a:t>
            </a:r>
            <a:r>
              <a:rPr lang="en-US" b="0" i="0" dirty="0">
                <a:solidFill>
                  <a:srgbClr val="0C0D0E"/>
                </a:solidFill>
                <a:effectLst/>
                <a:latin typeface="Times New Roman" panose="02020603050405020304" pitchFamily="18" charset="0"/>
                <a:cs typeface="Times New Roman" panose="02020603050405020304" pitchFamily="18" charset="0"/>
              </a:rPr>
              <a:t> - relative to parent font size; 1.0em = size of a character (width of uppercase M)</a:t>
            </a:r>
          </a:p>
          <a:p>
            <a:pPr algn="just" fontAlgn="base">
              <a:buFont typeface="Arial" panose="020B0604020202020204" pitchFamily="34" charset="0"/>
              <a:buChar char="•"/>
            </a:pPr>
            <a:r>
              <a:rPr lang="en-US" b="0" i="0" dirty="0">
                <a:solidFill>
                  <a:srgbClr val="0C0D0E"/>
                </a:solidFill>
                <a:effectLst/>
                <a:latin typeface="Times New Roman" panose="02020603050405020304" pitchFamily="18" charset="0"/>
                <a:cs typeface="Times New Roman" panose="02020603050405020304" pitchFamily="18" charset="0"/>
              </a:rPr>
              <a:t>% - relative to parent</a:t>
            </a:r>
          </a:p>
          <a:p>
            <a:pPr marL="0" indent="0" algn="just" fontAlgn="base">
              <a:buNone/>
            </a:pPr>
            <a:r>
              <a:rPr lang="en-US" b="0" i="0" dirty="0">
                <a:solidFill>
                  <a:srgbClr val="0C0D0E"/>
                </a:solidFill>
                <a:effectLst/>
                <a:latin typeface="Times New Roman" panose="02020603050405020304" pitchFamily="18" charset="0"/>
                <a:cs typeface="Times New Roman" panose="02020603050405020304" pitchFamily="18" charset="0"/>
              </a:rPr>
              <a:t>You use </a:t>
            </a:r>
            <a:r>
              <a:rPr lang="en-US" b="0" i="0" dirty="0" err="1">
                <a:solidFill>
                  <a:srgbClr val="0C0D0E"/>
                </a:solidFill>
                <a:effectLst/>
                <a:latin typeface="Times New Roman" panose="02020603050405020304" pitchFamily="18" charset="0"/>
                <a:cs typeface="Times New Roman" panose="02020603050405020304" pitchFamily="18" charset="0"/>
              </a:rPr>
              <a:t>px</a:t>
            </a:r>
            <a:r>
              <a:rPr lang="en-US" b="0" i="0" dirty="0">
                <a:solidFill>
                  <a:srgbClr val="0C0D0E"/>
                </a:solidFill>
                <a:effectLst/>
                <a:latin typeface="Times New Roman" panose="02020603050405020304" pitchFamily="18" charset="0"/>
                <a:cs typeface="Times New Roman" panose="02020603050405020304" pitchFamily="18" charset="0"/>
              </a:rPr>
              <a:t> for sizes that remain constant, for example a 1px border.</a:t>
            </a:r>
            <a:br>
              <a:rPr lang="en-US" b="0" i="0" dirty="0">
                <a:solidFill>
                  <a:srgbClr val="0C0D0E"/>
                </a:solidFill>
                <a:effectLst/>
                <a:latin typeface="Times New Roman" panose="02020603050405020304" pitchFamily="18" charset="0"/>
                <a:cs typeface="Times New Roman" panose="02020603050405020304" pitchFamily="18" charset="0"/>
              </a:rPr>
            </a:br>
            <a:r>
              <a:rPr lang="en-US" b="0" i="0" dirty="0">
                <a:solidFill>
                  <a:srgbClr val="0C0D0E"/>
                </a:solidFill>
                <a:effectLst/>
                <a:latin typeface="Times New Roman" panose="02020603050405020304" pitchFamily="18" charset="0"/>
                <a:cs typeface="Times New Roman" panose="02020603050405020304" pitchFamily="18" charset="0"/>
              </a:rPr>
              <a:t>You use </a:t>
            </a:r>
            <a:r>
              <a:rPr lang="en-US" b="0" i="0" dirty="0" err="1">
                <a:solidFill>
                  <a:srgbClr val="0C0D0E"/>
                </a:solidFill>
                <a:effectLst/>
                <a:latin typeface="Times New Roman" panose="02020603050405020304" pitchFamily="18" charset="0"/>
                <a:cs typeface="Times New Roman" panose="02020603050405020304" pitchFamily="18" charset="0"/>
              </a:rPr>
              <a:t>em</a:t>
            </a:r>
            <a:r>
              <a:rPr lang="en-US" b="0" i="0" dirty="0">
                <a:solidFill>
                  <a:srgbClr val="0C0D0E"/>
                </a:solidFill>
                <a:effectLst/>
                <a:latin typeface="Times New Roman" panose="02020603050405020304" pitchFamily="18" charset="0"/>
                <a:cs typeface="Times New Roman" panose="02020603050405020304" pitchFamily="18" charset="0"/>
              </a:rPr>
              <a:t> for sizes that should follow the font size, for example a 3.0em margin.</a:t>
            </a:r>
            <a:br>
              <a:rPr lang="en-US" b="0" i="0" dirty="0">
                <a:solidFill>
                  <a:srgbClr val="0C0D0E"/>
                </a:solidFill>
                <a:effectLst/>
                <a:latin typeface="Times New Roman" panose="02020603050405020304" pitchFamily="18" charset="0"/>
                <a:cs typeface="Times New Roman" panose="02020603050405020304" pitchFamily="18" charset="0"/>
              </a:rPr>
            </a:br>
            <a:r>
              <a:rPr lang="en-US" b="0" i="0" dirty="0">
                <a:solidFill>
                  <a:srgbClr val="0C0D0E"/>
                </a:solidFill>
                <a:effectLst/>
                <a:latin typeface="Times New Roman" panose="02020603050405020304" pitchFamily="18" charset="0"/>
                <a:cs typeface="Times New Roman" panose="02020603050405020304" pitchFamily="18" charset="0"/>
              </a:rPr>
              <a:t>You use % for sizes that should take up a percentage of the parent, for example a 50% width.</a:t>
            </a:r>
          </a:p>
          <a:p>
            <a:pPr marL="0" indent="0" algn="just" fontAlgn="base">
              <a:buNone/>
            </a:pPr>
            <a:r>
              <a:rPr lang="en-US" b="0" i="0" dirty="0">
                <a:solidFill>
                  <a:srgbClr val="0C0D0E"/>
                </a:solidFill>
                <a:effectLst/>
                <a:latin typeface="Times New Roman" panose="02020603050405020304" pitchFamily="18" charset="0"/>
                <a:cs typeface="Times New Roman" panose="02020603050405020304" pitchFamily="18" charset="0"/>
              </a:rPr>
              <a:t>For web page layouts you normally use either pixels or percentages depending on if you want a fixed (pixel) layout or a fluid (percentage) based layout.</a:t>
            </a:r>
          </a:p>
          <a:p>
            <a:endParaRPr lang="en-IN" dirty="0"/>
          </a:p>
        </p:txBody>
      </p:sp>
    </p:spTree>
    <p:extLst>
      <p:ext uri="{BB962C8B-B14F-4D97-AF65-F5344CB8AC3E}">
        <p14:creationId xmlns:p14="http://schemas.microsoft.com/office/powerpoint/2010/main" val="2316538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2166</Words>
  <Application>Microsoft Office PowerPoint</Application>
  <PresentationFormat>Widescreen</PresentationFormat>
  <Paragraphs>216</Paragraphs>
  <Slides>14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-apple-system</vt:lpstr>
      <vt:lpstr>Arial</vt:lpstr>
      <vt:lpstr>Calibri</vt:lpstr>
      <vt:lpstr>Calibri Light</vt:lpstr>
      <vt:lpstr>Gotham Rounded A</vt:lpstr>
      <vt:lpstr>inherit</vt:lpstr>
      <vt:lpstr>Söhne</vt:lpstr>
      <vt:lpstr>Söhne Mono</vt:lpstr>
      <vt:lpstr>Source Serif Pro</vt:lpstr>
      <vt:lpstr>Times New Roman</vt:lpstr>
      <vt:lpstr>Verdana</vt:lpstr>
      <vt:lpstr>Office Theme</vt:lpstr>
      <vt:lpstr>Pixel to Percentage conversion </vt:lpstr>
      <vt:lpstr>target / context. The context for regular width and for margin is based on the containing element. </vt:lpstr>
      <vt:lpstr>Convert left and right padding of a div to percentage where padding is 10px and element width is 350px and everything is inside a 1000px container.</vt:lpstr>
      <vt:lpstr>Target/context then move the decimal two places to the right.</vt:lpstr>
      <vt:lpstr>PowerPoint Presentation</vt:lpstr>
      <vt:lpstr>If you set the width of an image to 50%, this does not mean that the image will display at half of its normal size.</vt:lpstr>
      <vt:lpstr>PowerPoint Presentation</vt:lpstr>
      <vt:lpstr>% To Px Converter </vt:lpstr>
      <vt:lpstr>What unit you use depends entirely on what you want to accomplish. The units most used in web layouts are:</vt:lpstr>
      <vt:lpstr>PowerPoint Presentation</vt:lpstr>
      <vt:lpstr>you might use fixed dimensions within a responsive layout:</vt:lpstr>
      <vt:lpstr>PowerPoint Presentation</vt:lpstr>
      <vt:lpstr>A percentage-based layout is crucial for creating fluid and responsive designs in CSS. Below is an example of a simple percentage-based layout where the width of the elements is defined in percentages, making the layout adaptable to different screen sizes.</vt:lpstr>
      <vt:lpstr> In responsive web design, you can use the formula width = (target / context) * 100% to create a fluid and responsive layout. The target represents the desired width of an element, and the context is the width of the containing element.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 to Percentage conversion</dc:title>
  <dc:creator>vishal choudhary</dc:creator>
  <cp:lastModifiedBy>vishal choudhary</cp:lastModifiedBy>
  <cp:revision>6</cp:revision>
  <dcterms:created xsi:type="dcterms:W3CDTF">2024-01-28T06:32:15Z</dcterms:created>
  <dcterms:modified xsi:type="dcterms:W3CDTF">2024-01-29T16:26:06Z</dcterms:modified>
</cp:coreProperties>
</file>