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74DE-B764-E9CE-C487-27177ABCE3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D6360D-60DC-C066-8D68-37A5A4DC1A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B1F4EE-06A1-3FB9-BDD5-AC43AECD828D}"/>
              </a:ext>
            </a:extLst>
          </p:cNvPr>
          <p:cNvSpPr>
            <a:spLocks noGrp="1"/>
          </p:cNvSpPr>
          <p:nvPr>
            <p:ph type="dt" sz="half" idx="10"/>
          </p:nvPr>
        </p:nvSpPr>
        <p:spPr/>
        <p:txBody>
          <a:bodyPr/>
          <a:lstStyle/>
          <a:p>
            <a:fld id="{5D3EA7B6-A269-42E8-85AC-EC6A5C31DD05}" type="datetimeFigureOut">
              <a:rPr lang="en-IN" smtClean="0"/>
              <a:t>07-02-2024</a:t>
            </a:fld>
            <a:endParaRPr lang="en-IN"/>
          </a:p>
        </p:txBody>
      </p:sp>
      <p:sp>
        <p:nvSpPr>
          <p:cNvPr id="5" name="Footer Placeholder 4">
            <a:extLst>
              <a:ext uri="{FF2B5EF4-FFF2-40B4-BE49-F238E27FC236}">
                <a16:creationId xmlns:a16="http://schemas.microsoft.com/office/drawing/2014/main" id="{E03E548D-EBA2-E5FF-FFFF-DE197F1010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C3E922-D65F-09DE-4EAA-213BFA4FEF85}"/>
              </a:ext>
            </a:extLst>
          </p:cNvPr>
          <p:cNvSpPr>
            <a:spLocks noGrp="1"/>
          </p:cNvSpPr>
          <p:nvPr>
            <p:ph type="sldNum" sz="quarter" idx="12"/>
          </p:nvPr>
        </p:nvSpPr>
        <p:spPr/>
        <p:txBody>
          <a:bodyPr/>
          <a:lstStyle/>
          <a:p>
            <a:fld id="{CF3FDF84-160D-4AD8-858A-69DE4B0B9DF7}" type="slidenum">
              <a:rPr lang="en-IN" smtClean="0"/>
              <a:t>‹#›</a:t>
            </a:fld>
            <a:endParaRPr lang="en-IN"/>
          </a:p>
        </p:txBody>
      </p:sp>
    </p:spTree>
    <p:extLst>
      <p:ext uri="{BB962C8B-B14F-4D97-AF65-F5344CB8AC3E}">
        <p14:creationId xmlns:p14="http://schemas.microsoft.com/office/powerpoint/2010/main" val="2034772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54C5F-A202-B450-222C-F6D39986590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28669A-11CB-4953-C500-D0B816F1E6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781BC0-FC20-06B4-0676-D36CAEF30A60}"/>
              </a:ext>
            </a:extLst>
          </p:cNvPr>
          <p:cNvSpPr>
            <a:spLocks noGrp="1"/>
          </p:cNvSpPr>
          <p:nvPr>
            <p:ph type="dt" sz="half" idx="10"/>
          </p:nvPr>
        </p:nvSpPr>
        <p:spPr/>
        <p:txBody>
          <a:bodyPr/>
          <a:lstStyle/>
          <a:p>
            <a:fld id="{5D3EA7B6-A269-42E8-85AC-EC6A5C31DD05}" type="datetimeFigureOut">
              <a:rPr lang="en-IN" smtClean="0"/>
              <a:t>07-02-2024</a:t>
            </a:fld>
            <a:endParaRPr lang="en-IN"/>
          </a:p>
        </p:txBody>
      </p:sp>
      <p:sp>
        <p:nvSpPr>
          <p:cNvPr id="5" name="Footer Placeholder 4">
            <a:extLst>
              <a:ext uri="{FF2B5EF4-FFF2-40B4-BE49-F238E27FC236}">
                <a16:creationId xmlns:a16="http://schemas.microsoft.com/office/drawing/2014/main" id="{DE58AD65-BB7E-71BA-B51A-833D586068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8B7E21-802F-5C6F-09B0-C737A55295AD}"/>
              </a:ext>
            </a:extLst>
          </p:cNvPr>
          <p:cNvSpPr>
            <a:spLocks noGrp="1"/>
          </p:cNvSpPr>
          <p:nvPr>
            <p:ph type="sldNum" sz="quarter" idx="12"/>
          </p:nvPr>
        </p:nvSpPr>
        <p:spPr/>
        <p:txBody>
          <a:bodyPr/>
          <a:lstStyle/>
          <a:p>
            <a:fld id="{CF3FDF84-160D-4AD8-858A-69DE4B0B9DF7}" type="slidenum">
              <a:rPr lang="en-IN" smtClean="0"/>
              <a:t>‹#›</a:t>
            </a:fld>
            <a:endParaRPr lang="en-IN"/>
          </a:p>
        </p:txBody>
      </p:sp>
    </p:spTree>
    <p:extLst>
      <p:ext uri="{BB962C8B-B14F-4D97-AF65-F5344CB8AC3E}">
        <p14:creationId xmlns:p14="http://schemas.microsoft.com/office/powerpoint/2010/main" val="245134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7401E5-9D94-5BFA-9E05-08582EA434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2E2F51-C5D5-EFBE-37CA-6EBC932490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E26307-1322-C71A-1770-23F0F2A03406}"/>
              </a:ext>
            </a:extLst>
          </p:cNvPr>
          <p:cNvSpPr>
            <a:spLocks noGrp="1"/>
          </p:cNvSpPr>
          <p:nvPr>
            <p:ph type="dt" sz="half" idx="10"/>
          </p:nvPr>
        </p:nvSpPr>
        <p:spPr/>
        <p:txBody>
          <a:bodyPr/>
          <a:lstStyle/>
          <a:p>
            <a:fld id="{5D3EA7B6-A269-42E8-85AC-EC6A5C31DD05}" type="datetimeFigureOut">
              <a:rPr lang="en-IN" smtClean="0"/>
              <a:t>07-02-2024</a:t>
            </a:fld>
            <a:endParaRPr lang="en-IN"/>
          </a:p>
        </p:txBody>
      </p:sp>
      <p:sp>
        <p:nvSpPr>
          <p:cNvPr id="5" name="Footer Placeholder 4">
            <a:extLst>
              <a:ext uri="{FF2B5EF4-FFF2-40B4-BE49-F238E27FC236}">
                <a16:creationId xmlns:a16="http://schemas.microsoft.com/office/drawing/2014/main" id="{C2E5FE9D-9537-0C89-5D45-0CF94E56B9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7EF6AF-C4A7-40B5-DF70-545390A35B3C}"/>
              </a:ext>
            </a:extLst>
          </p:cNvPr>
          <p:cNvSpPr>
            <a:spLocks noGrp="1"/>
          </p:cNvSpPr>
          <p:nvPr>
            <p:ph type="sldNum" sz="quarter" idx="12"/>
          </p:nvPr>
        </p:nvSpPr>
        <p:spPr/>
        <p:txBody>
          <a:bodyPr/>
          <a:lstStyle/>
          <a:p>
            <a:fld id="{CF3FDF84-160D-4AD8-858A-69DE4B0B9DF7}" type="slidenum">
              <a:rPr lang="en-IN" smtClean="0"/>
              <a:t>‹#›</a:t>
            </a:fld>
            <a:endParaRPr lang="en-IN"/>
          </a:p>
        </p:txBody>
      </p:sp>
    </p:spTree>
    <p:extLst>
      <p:ext uri="{BB962C8B-B14F-4D97-AF65-F5344CB8AC3E}">
        <p14:creationId xmlns:p14="http://schemas.microsoft.com/office/powerpoint/2010/main" val="4114093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C8A4-AD46-7D5D-310B-8EBA8880F6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D1EB7E-D503-2565-2C2C-1502FF8F18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F31B4F-DAA7-3F07-F08F-7AF8406FDF31}"/>
              </a:ext>
            </a:extLst>
          </p:cNvPr>
          <p:cNvSpPr>
            <a:spLocks noGrp="1"/>
          </p:cNvSpPr>
          <p:nvPr>
            <p:ph type="dt" sz="half" idx="10"/>
          </p:nvPr>
        </p:nvSpPr>
        <p:spPr/>
        <p:txBody>
          <a:bodyPr/>
          <a:lstStyle/>
          <a:p>
            <a:fld id="{5D3EA7B6-A269-42E8-85AC-EC6A5C31DD05}" type="datetimeFigureOut">
              <a:rPr lang="en-IN" smtClean="0"/>
              <a:t>07-02-2024</a:t>
            </a:fld>
            <a:endParaRPr lang="en-IN"/>
          </a:p>
        </p:txBody>
      </p:sp>
      <p:sp>
        <p:nvSpPr>
          <p:cNvPr id="5" name="Footer Placeholder 4">
            <a:extLst>
              <a:ext uri="{FF2B5EF4-FFF2-40B4-BE49-F238E27FC236}">
                <a16:creationId xmlns:a16="http://schemas.microsoft.com/office/drawing/2014/main" id="{688C48A3-6596-7E12-0475-752777AB3C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2E0DFE-ACE5-FEF3-771C-9E8764439EB9}"/>
              </a:ext>
            </a:extLst>
          </p:cNvPr>
          <p:cNvSpPr>
            <a:spLocks noGrp="1"/>
          </p:cNvSpPr>
          <p:nvPr>
            <p:ph type="sldNum" sz="quarter" idx="12"/>
          </p:nvPr>
        </p:nvSpPr>
        <p:spPr/>
        <p:txBody>
          <a:bodyPr/>
          <a:lstStyle/>
          <a:p>
            <a:fld id="{CF3FDF84-160D-4AD8-858A-69DE4B0B9DF7}" type="slidenum">
              <a:rPr lang="en-IN" smtClean="0"/>
              <a:t>‹#›</a:t>
            </a:fld>
            <a:endParaRPr lang="en-IN"/>
          </a:p>
        </p:txBody>
      </p:sp>
    </p:spTree>
    <p:extLst>
      <p:ext uri="{BB962C8B-B14F-4D97-AF65-F5344CB8AC3E}">
        <p14:creationId xmlns:p14="http://schemas.microsoft.com/office/powerpoint/2010/main" val="3132786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851A-B3BC-726A-417E-BF6AA29D6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A5D0B8-2648-4436-83CD-C0A7A2318E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7912CD-F9BF-698A-C281-F19A97C19AEA}"/>
              </a:ext>
            </a:extLst>
          </p:cNvPr>
          <p:cNvSpPr>
            <a:spLocks noGrp="1"/>
          </p:cNvSpPr>
          <p:nvPr>
            <p:ph type="dt" sz="half" idx="10"/>
          </p:nvPr>
        </p:nvSpPr>
        <p:spPr/>
        <p:txBody>
          <a:bodyPr/>
          <a:lstStyle/>
          <a:p>
            <a:fld id="{5D3EA7B6-A269-42E8-85AC-EC6A5C31DD05}" type="datetimeFigureOut">
              <a:rPr lang="en-IN" smtClean="0"/>
              <a:t>07-02-2024</a:t>
            </a:fld>
            <a:endParaRPr lang="en-IN"/>
          </a:p>
        </p:txBody>
      </p:sp>
      <p:sp>
        <p:nvSpPr>
          <p:cNvPr id="5" name="Footer Placeholder 4">
            <a:extLst>
              <a:ext uri="{FF2B5EF4-FFF2-40B4-BE49-F238E27FC236}">
                <a16:creationId xmlns:a16="http://schemas.microsoft.com/office/drawing/2014/main" id="{4C0E4074-512E-B10F-C13B-21BA0DA9B6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63EF28-C9D2-6FCC-02C8-F8210DFB81D9}"/>
              </a:ext>
            </a:extLst>
          </p:cNvPr>
          <p:cNvSpPr>
            <a:spLocks noGrp="1"/>
          </p:cNvSpPr>
          <p:nvPr>
            <p:ph type="sldNum" sz="quarter" idx="12"/>
          </p:nvPr>
        </p:nvSpPr>
        <p:spPr/>
        <p:txBody>
          <a:bodyPr/>
          <a:lstStyle/>
          <a:p>
            <a:fld id="{CF3FDF84-160D-4AD8-858A-69DE4B0B9DF7}" type="slidenum">
              <a:rPr lang="en-IN" smtClean="0"/>
              <a:t>‹#›</a:t>
            </a:fld>
            <a:endParaRPr lang="en-IN"/>
          </a:p>
        </p:txBody>
      </p:sp>
    </p:spTree>
    <p:extLst>
      <p:ext uri="{BB962C8B-B14F-4D97-AF65-F5344CB8AC3E}">
        <p14:creationId xmlns:p14="http://schemas.microsoft.com/office/powerpoint/2010/main" val="3819245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9912A-179C-9B24-E7B3-0D523E1BA0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1363AB-93E6-9E77-00FA-95C6AB76F0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74D92D-E76B-6D89-376C-0CECC10CF8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8AB4D9C-03F8-0A32-7CF2-3505B44008F3}"/>
              </a:ext>
            </a:extLst>
          </p:cNvPr>
          <p:cNvSpPr>
            <a:spLocks noGrp="1"/>
          </p:cNvSpPr>
          <p:nvPr>
            <p:ph type="dt" sz="half" idx="10"/>
          </p:nvPr>
        </p:nvSpPr>
        <p:spPr/>
        <p:txBody>
          <a:bodyPr/>
          <a:lstStyle/>
          <a:p>
            <a:fld id="{5D3EA7B6-A269-42E8-85AC-EC6A5C31DD05}" type="datetimeFigureOut">
              <a:rPr lang="en-IN" smtClean="0"/>
              <a:t>07-02-2024</a:t>
            </a:fld>
            <a:endParaRPr lang="en-IN"/>
          </a:p>
        </p:txBody>
      </p:sp>
      <p:sp>
        <p:nvSpPr>
          <p:cNvPr id="6" name="Footer Placeholder 5">
            <a:extLst>
              <a:ext uri="{FF2B5EF4-FFF2-40B4-BE49-F238E27FC236}">
                <a16:creationId xmlns:a16="http://schemas.microsoft.com/office/drawing/2014/main" id="{C8886E04-915F-8A9D-321C-A01014D70D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C6161F-DFA8-2FB1-57CB-37AC039C9E73}"/>
              </a:ext>
            </a:extLst>
          </p:cNvPr>
          <p:cNvSpPr>
            <a:spLocks noGrp="1"/>
          </p:cNvSpPr>
          <p:nvPr>
            <p:ph type="sldNum" sz="quarter" idx="12"/>
          </p:nvPr>
        </p:nvSpPr>
        <p:spPr/>
        <p:txBody>
          <a:bodyPr/>
          <a:lstStyle/>
          <a:p>
            <a:fld id="{CF3FDF84-160D-4AD8-858A-69DE4B0B9DF7}" type="slidenum">
              <a:rPr lang="en-IN" smtClean="0"/>
              <a:t>‹#›</a:t>
            </a:fld>
            <a:endParaRPr lang="en-IN"/>
          </a:p>
        </p:txBody>
      </p:sp>
    </p:spTree>
    <p:extLst>
      <p:ext uri="{BB962C8B-B14F-4D97-AF65-F5344CB8AC3E}">
        <p14:creationId xmlns:p14="http://schemas.microsoft.com/office/powerpoint/2010/main" val="4008361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5FEF9-02D7-0C6D-575F-3743D71C3EF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3BF2AA-20B2-D9D8-362D-1880552C90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918504-252E-70A0-1A01-CC51A686D9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9DE7B4-E8CE-E144-513C-28559B1AA7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7F5CD3-A8C5-01F2-5745-5D118F6E2D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55B08F-F7C1-55CB-5994-2D7AE6EF9A65}"/>
              </a:ext>
            </a:extLst>
          </p:cNvPr>
          <p:cNvSpPr>
            <a:spLocks noGrp="1"/>
          </p:cNvSpPr>
          <p:nvPr>
            <p:ph type="dt" sz="half" idx="10"/>
          </p:nvPr>
        </p:nvSpPr>
        <p:spPr/>
        <p:txBody>
          <a:bodyPr/>
          <a:lstStyle/>
          <a:p>
            <a:fld id="{5D3EA7B6-A269-42E8-85AC-EC6A5C31DD05}" type="datetimeFigureOut">
              <a:rPr lang="en-IN" smtClean="0"/>
              <a:t>07-02-2024</a:t>
            </a:fld>
            <a:endParaRPr lang="en-IN"/>
          </a:p>
        </p:txBody>
      </p:sp>
      <p:sp>
        <p:nvSpPr>
          <p:cNvPr id="8" name="Footer Placeholder 7">
            <a:extLst>
              <a:ext uri="{FF2B5EF4-FFF2-40B4-BE49-F238E27FC236}">
                <a16:creationId xmlns:a16="http://schemas.microsoft.com/office/drawing/2014/main" id="{EB4078F9-E414-6F0F-CC34-384CB4ED0C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5CB94A-2538-24DC-2C66-0E10AC9B4D90}"/>
              </a:ext>
            </a:extLst>
          </p:cNvPr>
          <p:cNvSpPr>
            <a:spLocks noGrp="1"/>
          </p:cNvSpPr>
          <p:nvPr>
            <p:ph type="sldNum" sz="quarter" idx="12"/>
          </p:nvPr>
        </p:nvSpPr>
        <p:spPr/>
        <p:txBody>
          <a:bodyPr/>
          <a:lstStyle/>
          <a:p>
            <a:fld id="{CF3FDF84-160D-4AD8-858A-69DE4B0B9DF7}" type="slidenum">
              <a:rPr lang="en-IN" smtClean="0"/>
              <a:t>‹#›</a:t>
            </a:fld>
            <a:endParaRPr lang="en-IN"/>
          </a:p>
        </p:txBody>
      </p:sp>
    </p:spTree>
    <p:extLst>
      <p:ext uri="{BB962C8B-B14F-4D97-AF65-F5344CB8AC3E}">
        <p14:creationId xmlns:p14="http://schemas.microsoft.com/office/powerpoint/2010/main" val="1054884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2C46-B4E7-5351-BB00-FE0886B1EE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DF9A44-7740-8916-F9B7-E34E7FC37FDF}"/>
              </a:ext>
            </a:extLst>
          </p:cNvPr>
          <p:cNvSpPr>
            <a:spLocks noGrp="1"/>
          </p:cNvSpPr>
          <p:nvPr>
            <p:ph type="dt" sz="half" idx="10"/>
          </p:nvPr>
        </p:nvSpPr>
        <p:spPr/>
        <p:txBody>
          <a:bodyPr/>
          <a:lstStyle/>
          <a:p>
            <a:fld id="{5D3EA7B6-A269-42E8-85AC-EC6A5C31DD05}" type="datetimeFigureOut">
              <a:rPr lang="en-IN" smtClean="0"/>
              <a:t>07-02-2024</a:t>
            </a:fld>
            <a:endParaRPr lang="en-IN"/>
          </a:p>
        </p:txBody>
      </p:sp>
      <p:sp>
        <p:nvSpPr>
          <p:cNvPr id="4" name="Footer Placeholder 3">
            <a:extLst>
              <a:ext uri="{FF2B5EF4-FFF2-40B4-BE49-F238E27FC236}">
                <a16:creationId xmlns:a16="http://schemas.microsoft.com/office/drawing/2014/main" id="{9153F4C0-BBA4-06AB-2DA7-B5453444D9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63035E-E975-3A4D-28B0-2231ADCBE99D}"/>
              </a:ext>
            </a:extLst>
          </p:cNvPr>
          <p:cNvSpPr>
            <a:spLocks noGrp="1"/>
          </p:cNvSpPr>
          <p:nvPr>
            <p:ph type="sldNum" sz="quarter" idx="12"/>
          </p:nvPr>
        </p:nvSpPr>
        <p:spPr/>
        <p:txBody>
          <a:bodyPr/>
          <a:lstStyle/>
          <a:p>
            <a:fld id="{CF3FDF84-160D-4AD8-858A-69DE4B0B9DF7}" type="slidenum">
              <a:rPr lang="en-IN" smtClean="0"/>
              <a:t>‹#›</a:t>
            </a:fld>
            <a:endParaRPr lang="en-IN"/>
          </a:p>
        </p:txBody>
      </p:sp>
    </p:spTree>
    <p:extLst>
      <p:ext uri="{BB962C8B-B14F-4D97-AF65-F5344CB8AC3E}">
        <p14:creationId xmlns:p14="http://schemas.microsoft.com/office/powerpoint/2010/main" val="1338292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87CCD5-2023-C57C-5224-7FA20997B565}"/>
              </a:ext>
            </a:extLst>
          </p:cNvPr>
          <p:cNvSpPr>
            <a:spLocks noGrp="1"/>
          </p:cNvSpPr>
          <p:nvPr>
            <p:ph type="dt" sz="half" idx="10"/>
          </p:nvPr>
        </p:nvSpPr>
        <p:spPr/>
        <p:txBody>
          <a:bodyPr/>
          <a:lstStyle/>
          <a:p>
            <a:fld id="{5D3EA7B6-A269-42E8-85AC-EC6A5C31DD05}" type="datetimeFigureOut">
              <a:rPr lang="en-IN" smtClean="0"/>
              <a:t>07-02-2024</a:t>
            </a:fld>
            <a:endParaRPr lang="en-IN"/>
          </a:p>
        </p:txBody>
      </p:sp>
      <p:sp>
        <p:nvSpPr>
          <p:cNvPr id="3" name="Footer Placeholder 2">
            <a:extLst>
              <a:ext uri="{FF2B5EF4-FFF2-40B4-BE49-F238E27FC236}">
                <a16:creationId xmlns:a16="http://schemas.microsoft.com/office/drawing/2014/main" id="{5240FF00-F2D0-FDC6-BF85-85A9C9C8CB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2E3010-464E-BCE6-A700-DAD890075EAC}"/>
              </a:ext>
            </a:extLst>
          </p:cNvPr>
          <p:cNvSpPr>
            <a:spLocks noGrp="1"/>
          </p:cNvSpPr>
          <p:nvPr>
            <p:ph type="sldNum" sz="quarter" idx="12"/>
          </p:nvPr>
        </p:nvSpPr>
        <p:spPr/>
        <p:txBody>
          <a:bodyPr/>
          <a:lstStyle/>
          <a:p>
            <a:fld id="{CF3FDF84-160D-4AD8-858A-69DE4B0B9DF7}" type="slidenum">
              <a:rPr lang="en-IN" smtClean="0"/>
              <a:t>‹#›</a:t>
            </a:fld>
            <a:endParaRPr lang="en-IN"/>
          </a:p>
        </p:txBody>
      </p:sp>
    </p:spTree>
    <p:extLst>
      <p:ext uri="{BB962C8B-B14F-4D97-AF65-F5344CB8AC3E}">
        <p14:creationId xmlns:p14="http://schemas.microsoft.com/office/powerpoint/2010/main" val="550161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41D70-536F-3222-5202-32926C283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385636-FC1B-3F71-D88F-3847702C5E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0F62DC2-29EF-1DB3-A92B-3891A72B6C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ADD713-6AA5-E7C1-1F6B-2E5557B43B3E}"/>
              </a:ext>
            </a:extLst>
          </p:cNvPr>
          <p:cNvSpPr>
            <a:spLocks noGrp="1"/>
          </p:cNvSpPr>
          <p:nvPr>
            <p:ph type="dt" sz="half" idx="10"/>
          </p:nvPr>
        </p:nvSpPr>
        <p:spPr/>
        <p:txBody>
          <a:bodyPr/>
          <a:lstStyle/>
          <a:p>
            <a:fld id="{5D3EA7B6-A269-42E8-85AC-EC6A5C31DD05}" type="datetimeFigureOut">
              <a:rPr lang="en-IN" smtClean="0"/>
              <a:t>07-02-2024</a:t>
            </a:fld>
            <a:endParaRPr lang="en-IN"/>
          </a:p>
        </p:txBody>
      </p:sp>
      <p:sp>
        <p:nvSpPr>
          <p:cNvPr id="6" name="Footer Placeholder 5">
            <a:extLst>
              <a:ext uri="{FF2B5EF4-FFF2-40B4-BE49-F238E27FC236}">
                <a16:creationId xmlns:a16="http://schemas.microsoft.com/office/drawing/2014/main" id="{D7A744DA-C85D-659A-431B-CEA8B5CEC4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BEFEC0-978F-B09F-064A-FF4AD3A4FCED}"/>
              </a:ext>
            </a:extLst>
          </p:cNvPr>
          <p:cNvSpPr>
            <a:spLocks noGrp="1"/>
          </p:cNvSpPr>
          <p:nvPr>
            <p:ph type="sldNum" sz="quarter" idx="12"/>
          </p:nvPr>
        </p:nvSpPr>
        <p:spPr/>
        <p:txBody>
          <a:bodyPr/>
          <a:lstStyle/>
          <a:p>
            <a:fld id="{CF3FDF84-160D-4AD8-858A-69DE4B0B9DF7}" type="slidenum">
              <a:rPr lang="en-IN" smtClean="0"/>
              <a:t>‹#›</a:t>
            </a:fld>
            <a:endParaRPr lang="en-IN"/>
          </a:p>
        </p:txBody>
      </p:sp>
    </p:spTree>
    <p:extLst>
      <p:ext uri="{BB962C8B-B14F-4D97-AF65-F5344CB8AC3E}">
        <p14:creationId xmlns:p14="http://schemas.microsoft.com/office/powerpoint/2010/main" val="3230691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68AEE-BF66-5A43-4D71-4AD0F2346E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EEC507-B2E2-B75E-4D4A-06B0F2EBCC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492C3B6-135C-69F3-95C3-47C30B2B95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B84394-4661-DAE5-5897-5B2504643B63}"/>
              </a:ext>
            </a:extLst>
          </p:cNvPr>
          <p:cNvSpPr>
            <a:spLocks noGrp="1"/>
          </p:cNvSpPr>
          <p:nvPr>
            <p:ph type="dt" sz="half" idx="10"/>
          </p:nvPr>
        </p:nvSpPr>
        <p:spPr/>
        <p:txBody>
          <a:bodyPr/>
          <a:lstStyle/>
          <a:p>
            <a:fld id="{5D3EA7B6-A269-42E8-85AC-EC6A5C31DD05}" type="datetimeFigureOut">
              <a:rPr lang="en-IN" smtClean="0"/>
              <a:t>07-02-2024</a:t>
            </a:fld>
            <a:endParaRPr lang="en-IN"/>
          </a:p>
        </p:txBody>
      </p:sp>
      <p:sp>
        <p:nvSpPr>
          <p:cNvPr id="6" name="Footer Placeholder 5">
            <a:extLst>
              <a:ext uri="{FF2B5EF4-FFF2-40B4-BE49-F238E27FC236}">
                <a16:creationId xmlns:a16="http://schemas.microsoft.com/office/drawing/2014/main" id="{77327247-8CA7-FAD3-CC9B-A2644C6F06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E1077F-DA3F-D0D2-DFD0-04C82FE2705B}"/>
              </a:ext>
            </a:extLst>
          </p:cNvPr>
          <p:cNvSpPr>
            <a:spLocks noGrp="1"/>
          </p:cNvSpPr>
          <p:nvPr>
            <p:ph type="sldNum" sz="quarter" idx="12"/>
          </p:nvPr>
        </p:nvSpPr>
        <p:spPr/>
        <p:txBody>
          <a:bodyPr/>
          <a:lstStyle/>
          <a:p>
            <a:fld id="{CF3FDF84-160D-4AD8-858A-69DE4B0B9DF7}" type="slidenum">
              <a:rPr lang="en-IN" smtClean="0"/>
              <a:t>‹#›</a:t>
            </a:fld>
            <a:endParaRPr lang="en-IN"/>
          </a:p>
        </p:txBody>
      </p:sp>
    </p:spTree>
    <p:extLst>
      <p:ext uri="{BB962C8B-B14F-4D97-AF65-F5344CB8AC3E}">
        <p14:creationId xmlns:p14="http://schemas.microsoft.com/office/powerpoint/2010/main" val="33229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D4033D-D389-9CCC-45D6-85DEF258F4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137583-B712-9B14-57AD-8271733769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BAA9BF-3E8B-9EDF-430A-1200E56AB3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3EA7B6-A269-42E8-85AC-EC6A5C31DD05}" type="datetimeFigureOut">
              <a:rPr lang="en-IN" smtClean="0"/>
              <a:t>07-02-2024</a:t>
            </a:fld>
            <a:endParaRPr lang="en-IN"/>
          </a:p>
        </p:txBody>
      </p:sp>
      <p:sp>
        <p:nvSpPr>
          <p:cNvPr id="5" name="Footer Placeholder 4">
            <a:extLst>
              <a:ext uri="{FF2B5EF4-FFF2-40B4-BE49-F238E27FC236}">
                <a16:creationId xmlns:a16="http://schemas.microsoft.com/office/drawing/2014/main" id="{4C573121-72D8-0628-DFFF-34F26521DC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A979FF-9DB3-07DC-9B57-52831792BB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3FDF84-160D-4AD8-858A-69DE4B0B9DF7}" type="slidenum">
              <a:rPr lang="en-IN" smtClean="0"/>
              <a:t>‹#›</a:t>
            </a:fld>
            <a:endParaRPr lang="en-IN"/>
          </a:p>
        </p:txBody>
      </p:sp>
    </p:spTree>
    <p:extLst>
      <p:ext uri="{BB962C8B-B14F-4D97-AF65-F5344CB8AC3E}">
        <p14:creationId xmlns:p14="http://schemas.microsoft.com/office/powerpoint/2010/main" val="3514869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w3schools.com/css/tryit.asp?filename=trycss_link_background"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htmldog.com/references/html/tags/h1h2h3h4h5h6/" TargetMode="External"/><Relationship Id="rId2" Type="http://schemas.openxmlformats.org/officeDocument/2006/relationships/hyperlink" Target="https://www.htmldog.com/references/html/tags/p/"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w3schools.com/cssref/pr_dim_max-height.asp" TargetMode="External"/><Relationship Id="rId7" Type="http://schemas.openxmlformats.org/officeDocument/2006/relationships/hyperlink" Target="https://www.w3schools.com/cssref/pr_dim_width.asp" TargetMode="External"/><Relationship Id="rId2" Type="http://schemas.openxmlformats.org/officeDocument/2006/relationships/hyperlink" Target="https://www.w3schools.com/cssref/pr_dim_height.asp" TargetMode="External"/><Relationship Id="rId1" Type="http://schemas.openxmlformats.org/officeDocument/2006/relationships/slideLayout" Target="../slideLayouts/slideLayout2.xml"/><Relationship Id="rId6" Type="http://schemas.openxmlformats.org/officeDocument/2006/relationships/hyperlink" Target="https://www.w3schools.com/cssref/pr_dim_min-width.asp" TargetMode="External"/><Relationship Id="rId5" Type="http://schemas.openxmlformats.org/officeDocument/2006/relationships/hyperlink" Target="https://www.w3schools.com/cssref/pr_dim_min-height.asp" TargetMode="External"/><Relationship Id="rId4" Type="http://schemas.openxmlformats.org/officeDocument/2006/relationships/hyperlink" Target="https://www.w3schools.com/cssref/pr_dim_max-width.asp"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www.w3schools.com/cssref/pr_pos_clip.asp" TargetMode="External"/><Relationship Id="rId7" Type="http://schemas.openxmlformats.org/officeDocument/2006/relationships/hyperlink" Target="https://www.w3schools.com/cssref/pr_pos_top.asp" TargetMode="External"/><Relationship Id="rId2" Type="http://schemas.openxmlformats.org/officeDocument/2006/relationships/hyperlink" Target="https://www.w3schools.com/cssref/pr_pos_bottom.asp" TargetMode="External"/><Relationship Id="rId1" Type="http://schemas.openxmlformats.org/officeDocument/2006/relationships/slideLayout" Target="../slideLayouts/slideLayout2.xml"/><Relationship Id="rId6" Type="http://schemas.openxmlformats.org/officeDocument/2006/relationships/hyperlink" Target="https://www.w3schools.com/cssref/pr_pos_right.asp" TargetMode="External"/><Relationship Id="rId5" Type="http://schemas.openxmlformats.org/officeDocument/2006/relationships/hyperlink" Target="https://www.w3schools.com/cssref/pr_class_position.asp" TargetMode="External"/><Relationship Id="rId4" Type="http://schemas.openxmlformats.org/officeDocument/2006/relationships/hyperlink" Target="https://www.w3schools.com/cssref/pr_pos_left.asp"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A0D3-C0D5-4661-532F-67C66F1EB35E}"/>
              </a:ext>
            </a:extLst>
          </p:cNvPr>
          <p:cNvSpPr>
            <a:spLocks noGrp="1"/>
          </p:cNvSpPr>
          <p:nvPr>
            <p:ph type="ctrTitle"/>
          </p:nvPr>
        </p:nvSpPr>
        <p:spPr/>
        <p:txBody>
          <a:bodyPr>
            <a:normAutofit/>
          </a:bodyPr>
          <a:lstStyle/>
          <a:p>
            <a:r>
              <a:rPr lang="en-IN" sz="4000" b="1" i="0" u="none" strike="noStrike" baseline="0" dirty="0">
                <a:latin typeface="Times New Roman" panose="02020603050405020304" pitchFamily="18" charset="0"/>
                <a:cs typeface="Times New Roman" panose="02020603050405020304" pitchFamily="18" charset="0"/>
              </a:rPr>
              <a:t>HTML5 structure for website</a:t>
            </a:r>
            <a:endParaRPr lang="en-IN" sz="115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88E1257-1AA6-49F9-D600-F6824144A27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69187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27DB-D0EC-4D5D-9D37-A805411FEE47}"/>
              </a:ext>
            </a:extLst>
          </p:cNvPr>
          <p:cNvSpPr>
            <a:spLocks noGrp="1"/>
          </p:cNvSpPr>
          <p:nvPr>
            <p:ph type="title"/>
          </p:nvPr>
        </p:nvSpPr>
        <p:spPr>
          <a:xfrm>
            <a:off x="838200" y="365126"/>
            <a:ext cx="10515600" cy="906114"/>
          </a:xfrm>
        </p:spPr>
        <p:txBody>
          <a:bodyPr>
            <a:normAutofit/>
          </a:bodyPr>
          <a:lstStyle/>
          <a:p>
            <a:pPr algn="ctr"/>
            <a:r>
              <a:rPr lang="en-IN" sz="5400" dirty="0">
                <a:latin typeface="Times New Roman" panose="02020603050405020304" pitchFamily="18" charset="0"/>
                <a:cs typeface="Times New Roman" panose="02020603050405020304" pitchFamily="18" charset="0"/>
              </a:rPr>
              <a:t>Html5  header</a:t>
            </a:r>
          </a:p>
        </p:txBody>
      </p:sp>
      <p:sp>
        <p:nvSpPr>
          <p:cNvPr id="3" name="Content Placeholder 2">
            <a:extLst>
              <a:ext uri="{FF2B5EF4-FFF2-40B4-BE49-F238E27FC236}">
                <a16:creationId xmlns:a16="http://schemas.microsoft.com/office/drawing/2014/main" id="{7B9A8335-1516-24C8-2CAE-36D13CB99F32}"/>
              </a:ext>
            </a:extLst>
          </p:cNvPr>
          <p:cNvSpPr>
            <a:spLocks noGrp="1"/>
          </p:cNvSpPr>
          <p:nvPr>
            <p:ph idx="1"/>
          </p:nvPr>
        </p:nvSpPr>
        <p:spPr>
          <a:xfrm>
            <a:off x="838200" y="1483112"/>
            <a:ext cx="10515600" cy="4693851"/>
          </a:xfrm>
        </p:spPr>
        <p:txBody>
          <a:bodyPr>
            <a:normAutofit lnSpcReduction="10000"/>
          </a:bodyPr>
          <a:lstStyle/>
          <a:p>
            <a:pPr marL="0" indent="0" algn="just">
              <a:lnSpc>
                <a:spcPct val="150000"/>
              </a:lnSpc>
              <a:buNone/>
            </a:pPr>
            <a:r>
              <a:rPr lang="en-US" sz="3600" dirty="0">
                <a:latin typeface="Times New Roman" panose="02020603050405020304" pitchFamily="18" charset="0"/>
                <a:cs typeface="Times New Roman" panose="02020603050405020304" pitchFamily="18" charset="0"/>
              </a:rPr>
              <a:t>In HTML5, the &lt;header&gt; element is used to define a header section for a document or a specific section within a document. </a:t>
            </a:r>
            <a:r>
              <a:rPr lang="en-US" sz="3600" dirty="0">
                <a:highlight>
                  <a:srgbClr val="FFFF00"/>
                </a:highlight>
                <a:latin typeface="Times New Roman" panose="02020603050405020304" pitchFamily="18" charset="0"/>
                <a:cs typeface="Times New Roman" panose="02020603050405020304" pitchFamily="18" charset="0"/>
              </a:rPr>
              <a:t>The &lt;header&gt; tag typically contains introductory content, navigational links, headings, logos, or other elements that are relevant to the overall header of the page or a section.</a:t>
            </a:r>
            <a:endParaRPr lang="en-IN" sz="3600" dirty="0">
              <a:highlight>
                <a:srgbClr val="FFFF00"/>
              </a:highlight>
              <a:latin typeface="Times New Roman" panose="02020603050405020304" pitchFamily="18" charset="0"/>
              <a:cs typeface="Times New Roman" panose="02020603050405020304" pitchFamily="18" charset="0"/>
            </a:endParaRPr>
          </a:p>
        </p:txBody>
      </p:sp>
      <p:pic>
        <p:nvPicPr>
          <p:cNvPr id="5121" name="Picture 1" descr="User">
            <a:extLst>
              <a:ext uri="{FF2B5EF4-FFF2-40B4-BE49-F238E27FC236}">
                <a16:creationId xmlns:a16="http://schemas.microsoft.com/office/drawing/2014/main" id="{4049ADE5-5BB1-A2C2-8AF1-D0555D03C4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936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1B54F36-81AA-DBD1-681B-0BD4BF564FA4}"/>
              </a:ext>
            </a:extLst>
          </p:cNvPr>
          <p:cNvPicPr>
            <a:picLocks noGrp="1" noChangeAspect="1"/>
          </p:cNvPicPr>
          <p:nvPr>
            <p:ph idx="1"/>
          </p:nvPr>
        </p:nvPicPr>
        <p:blipFill>
          <a:blip r:embed="rId2"/>
          <a:stretch>
            <a:fillRect/>
          </a:stretch>
        </p:blipFill>
        <p:spPr>
          <a:xfrm>
            <a:off x="377017" y="261683"/>
            <a:ext cx="4910758" cy="3507429"/>
          </a:xfrm>
        </p:spPr>
      </p:pic>
      <p:pic>
        <p:nvPicPr>
          <p:cNvPr id="7" name="Picture 6">
            <a:extLst>
              <a:ext uri="{FF2B5EF4-FFF2-40B4-BE49-F238E27FC236}">
                <a16:creationId xmlns:a16="http://schemas.microsoft.com/office/drawing/2014/main" id="{0B71421F-1B49-BF01-9DA9-0DBFE91633B8}"/>
              </a:ext>
            </a:extLst>
          </p:cNvPr>
          <p:cNvPicPr>
            <a:picLocks noChangeAspect="1"/>
          </p:cNvPicPr>
          <p:nvPr/>
        </p:nvPicPr>
        <p:blipFill>
          <a:blip r:embed="rId3"/>
          <a:stretch>
            <a:fillRect/>
          </a:stretch>
        </p:blipFill>
        <p:spPr>
          <a:xfrm>
            <a:off x="5709259" y="353382"/>
            <a:ext cx="6252994" cy="1966072"/>
          </a:xfrm>
          <a:prstGeom prst="rect">
            <a:avLst/>
          </a:prstGeom>
        </p:spPr>
      </p:pic>
      <p:pic>
        <p:nvPicPr>
          <p:cNvPr id="9" name="Picture 8">
            <a:extLst>
              <a:ext uri="{FF2B5EF4-FFF2-40B4-BE49-F238E27FC236}">
                <a16:creationId xmlns:a16="http://schemas.microsoft.com/office/drawing/2014/main" id="{4803C0C9-FED9-0A5D-19BC-4B85F4C79E17}"/>
              </a:ext>
            </a:extLst>
          </p:cNvPr>
          <p:cNvPicPr>
            <a:picLocks noChangeAspect="1"/>
          </p:cNvPicPr>
          <p:nvPr/>
        </p:nvPicPr>
        <p:blipFill>
          <a:blip r:embed="rId4"/>
          <a:stretch>
            <a:fillRect/>
          </a:stretch>
        </p:blipFill>
        <p:spPr>
          <a:xfrm>
            <a:off x="1270720" y="3769112"/>
            <a:ext cx="9334090" cy="2476846"/>
          </a:xfrm>
          <a:prstGeom prst="rect">
            <a:avLst/>
          </a:prstGeom>
        </p:spPr>
      </p:pic>
    </p:spTree>
    <p:extLst>
      <p:ext uri="{BB962C8B-B14F-4D97-AF65-F5344CB8AC3E}">
        <p14:creationId xmlns:p14="http://schemas.microsoft.com/office/powerpoint/2010/main" val="1377460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812E3C-0F71-2721-5420-3B5C720B8752}"/>
              </a:ext>
            </a:extLst>
          </p:cNvPr>
          <p:cNvSpPr>
            <a:spLocks noGrp="1"/>
          </p:cNvSpPr>
          <p:nvPr>
            <p:ph idx="1"/>
          </p:nvPr>
        </p:nvSpPr>
        <p:spPr>
          <a:xfrm>
            <a:off x="559419" y="1067342"/>
            <a:ext cx="10515600" cy="4351338"/>
          </a:xfrm>
        </p:spPr>
        <p:txBody>
          <a:bodyPr/>
          <a:lstStyle/>
          <a:p>
            <a:pPr marL="0" indent="0">
              <a:buNone/>
            </a:pPr>
            <a:r>
              <a:rPr lang="en-US" sz="1600" b="1" dirty="0"/>
              <a:t>&lt;</a:t>
            </a:r>
            <a:r>
              <a:rPr lang="en-US" sz="1800" b="1" dirty="0"/>
              <a:t>article&gt;</a:t>
            </a:r>
          </a:p>
          <a:p>
            <a:pPr marL="0" indent="0">
              <a:buNone/>
            </a:pPr>
            <a:r>
              <a:rPr lang="en-US" sz="1800" b="1" dirty="0">
                <a:highlight>
                  <a:srgbClr val="FFFF00"/>
                </a:highlight>
              </a:rPr>
              <a:t>    &lt;header&gt;</a:t>
            </a:r>
          </a:p>
          <a:p>
            <a:pPr marL="0" indent="0">
              <a:buNone/>
            </a:pPr>
            <a:r>
              <a:rPr lang="en-US" sz="1800" b="1" dirty="0">
                <a:highlight>
                  <a:srgbClr val="FFFF00"/>
                </a:highlight>
              </a:rPr>
              <a:t>        &lt;h2&gt;Article Title&lt;/h2&gt;</a:t>
            </a:r>
          </a:p>
          <a:p>
            <a:pPr marL="0" indent="0">
              <a:buNone/>
            </a:pPr>
            <a:r>
              <a:rPr lang="en-US" sz="1800" b="1" dirty="0">
                <a:highlight>
                  <a:srgbClr val="FFFF00"/>
                </a:highlight>
              </a:rPr>
              <a:t>        &lt;p&gt;Published on January 1, 2024&lt;/p&gt;</a:t>
            </a:r>
          </a:p>
          <a:p>
            <a:pPr marL="0" indent="0">
              <a:buNone/>
            </a:pPr>
            <a:r>
              <a:rPr lang="en-US" sz="1800" b="1" dirty="0">
                <a:highlight>
                  <a:srgbClr val="FFFF00"/>
                </a:highlight>
              </a:rPr>
              <a:t>    &lt;/header&gt;</a:t>
            </a:r>
          </a:p>
          <a:p>
            <a:pPr marL="0" indent="0">
              <a:buNone/>
            </a:pPr>
            <a:r>
              <a:rPr lang="en-US" sz="1800" b="1" dirty="0">
                <a:highlight>
                  <a:srgbClr val="FFFF00"/>
                </a:highlight>
              </a:rPr>
              <a:t>    &lt;p&gt;Content of the article...&lt;/p&gt;</a:t>
            </a:r>
          </a:p>
          <a:p>
            <a:pPr marL="0" indent="0">
              <a:buNone/>
            </a:pPr>
            <a:r>
              <a:rPr lang="en-US" sz="1800" b="1" dirty="0"/>
              <a:t>&lt;/article&gt;</a:t>
            </a:r>
          </a:p>
          <a:p>
            <a:endParaRPr lang="en-IN" dirty="0"/>
          </a:p>
        </p:txBody>
      </p:sp>
      <p:sp>
        <p:nvSpPr>
          <p:cNvPr id="4" name="Rectangle 1">
            <a:extLst>
              <a:ext uri="{FF2B5EF4-FFF2-40B4-BE49-F238E27FC236}">
                <a16:creationId xmlns:a16="http://schemas.microsoft.com/office/drawing/2014/main" id="{483CC5B6-1B79-E099-5E47-1057F93B20A7}"/>
              </a:ext>
            </a:extLst>
          </p:cNvPr>
          <p:cNvSpPr>
            <a:spLocks noGrp="1" noChangeArrowheads="1"/>
          </p:cNvSpPr>
          <p:nvPr>
            <p:ph type="title"/>
          </p:nvPr>
        </p:nvSpPr>
        <p:spPr bwMode="auto">
          <a:xfrm>
            <a:off x="648629" y="258692"/>
            <a:ext cx="88921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&lt;header&gt;</a:t>
            </a:r>
            <a:r>
              <a:rPr kumimoji="0" lang="en-US" altLang="en-US" sz="3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is used within an </a:t>
            </a: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&lt;article&gt;</a:t>
            </a:r>
            <a:r>
              <a:rPr kumimoji="0" lang="en-US" altLang="en-US" sz="3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element</a:t>
            </a: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12DA12EF-6DE8-AFEE-CF9A-EDCAD23B3EFF}"/>
              </a:ext>
            </a:extLst>
          </p:cNvPr>
          <p:cNvSpPr txBox="1"/>
          <p:nvPr/>
        </p:nvSpPr>
        <p:spPr>
          <a:xfrm>
            <a:off x="872583" y="4218351"/>
            <a:ext cx="9888344" cy="646331"/>
          </a:xfrm>
          <a:prstGeom prst="rect">
            <a:avLst/>
          </a:prstGeom>
          <a:noFill/>
        </p:spPr>
        <p:txBody>
          <a:bodyPr wrap="square">
            <a:spAutoFit/>
          </a:bodyPr>
          <a:lstStyle/>
          <a:p>
            <a:r>
              <a:rPr lang="en-US" dirty="0"/>
              <a:t>In this case, the &lt;header&gt; is used to encapsulate the title and publication information specific to that article. The use of &lt;header&gt; helps convey the semantic meaning of the contained content.</a:t>
            </a:r>
            <a:endParaRPr lang="en-IN" dirty="0"/>
          </a:p>
        </p:txBody>
      </p:sp>
    </p:spTree>
    <p:extLst>
      <p:ext uri="{BB962C8B-B14F-4D97-AF65-F5344CB8AC3E}">
        <p14:creationId xmlns:p14="http://schemas.microsoft.com/office/powerpoint/2010/main" val="1735310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AB736-D21F-02DA-5B51-E5813BEF5B1F}"/>
              </a:ext>
            </a:extLst>
          </p:cNvPr>
          <p:cNvSpPr>
            <a:spLocks noGrp="1"/>
          </p:cNvSpPr>
          <p:nvPr>
            <p:ph type="title"/>
          </p:nvPr>
        </p:nvSpPr>
        <p:spPr>
          <a:xfrm>
            <a:off x="838200" y="365126"/>
            <a:ext cx="10515600" cy="560426"/>
          </a:xfrm>
        </p:spPr>
        <p:txBody>
          <a:bodyPr>
            <a:normAutofit fontScale="90000"/>
          </a:bodyPr>
          <a:lstStyle/>
          <a:p>
            <a:pPr algn="ctr"/>
            <a:r>
              <a:rPr lang="en-IN" sz="4000" b="0" i="0" u="none" strike="noStrike" baseline="0" dirty="0">
                <a:latin typeface="Times New Roman" panose="02020603050405020304" pitchFamily="18" charset="0"/>
                <a:cs typeface="Times New Roman" panose="02020603050405020304" pitchFamily="18" charset="0"/>
              </a:rPr>
              <a:t>navigation</a:t>
            </a:r>
            <a:endParaRPr lang="en-IN" sz="8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74DB26-7042-8704-FAD7-E1D025E930A1}"/>
              </a:ext>
            </a:extLst>
          </p:cNvPr>
          <p:cNvSpPr>
            <a:spLocks noGrp="1"/>
          </p:cNvSpPr>
          <p:nvPr>
            <p:ph idx="1"/>
          </p:nvPr>
        </p:nvSpPr>
        <p:spPr>
          <a:xfrm>
            <a:off x="838200" y="1248937"/>
            <a:ext cx="10515600" cy="4928026"/>
          </a:xfrm>
        </p:spPr>
        <p:txBody>
          <a:bodyPr/>
          <a:lstStyle/>
          <a:p>
            <a:pPr marL="0" indent="0" algn="just">
              <a:lnSpc>
                <a:spcPct val="200000"/>
              </a:lnSpc>
              <a:buNone/>
            </a:pPr>
            <a:r>
              <a:rPr lang="en-US" dirty="0">
                <a:latin typeface="Times New Roman" panose="02020603050405020304" pitchFamily="18" charset="0"/>
                <a:cs typeface="Times New Roman" panose="02020603050405020304" pitchFamily="18" charset="0"/>
              </a:rPr>
              <a:t>In HTML5, the &lt;nav&gt; element is used to define a navigation menu on a webpage. The &lt;nav&gt; tag is typically used to group together navigation links that lead to other pages within the same website or external resources. Here's a basic example of an HTML5 navigation bar using the &lt;nav&gt; element: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435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ED3FC0-49E5-E25A-EACF-D3668BF92BA4}"/>
              </a:ext>
            </a:extLst>
          </p:cNvPr>
          <p:cNvPicPr>
            <a:picLocks noChangeAspect="1"/>
          </p:cNvPicPr>
          <p:nvPr/>
        </p:nvPicPr>
        <p:blipFill>
          <a:blip r:embed="rId2"/>
          <a:stretch>
            <a:fillRect/>
          </a:stretch>
        </p:blipFill>
        <p:spPr>
          <a:xfrm>
            <a:off x="278780" y="211874"/>
            <a:ext cx="4670811" cy="5531004"/>
          </a:xfrm>
          <a:prstGeom prst="rect">
            <a:avLst/>
          </a:prstGeom>
        </p:spPr>
      </p:pic>
      <p:pic>
        <p:nvPicPr>
          <p:cNvPr id="7" name="Picture 6">
            <a:extLst>
              <a:ext uri="{FF2B5EF4-FFF2-40B4-BE49-F238E27FC236}">
                <a16:creationId xmlns:a16="http://schemas.microsoft.com/office/drawing/2014/main" id="{0740F0AD-5E9B-C86F-C704-7C828E31CA23}"/>
              </a:ext>
            </a:extLst>
          </p:cNvPr>
          <p:cNvPicPr>
            <a:picLocks noChangeAspect="1"/>
          </p:cNvPicPr>
          <p:nvPr/>
        </p:nvPicPr>
        <p:blipFill>
          <a:blip r:embed="rId3"/>
          <a:stretch>
            <a:fillRect/>
          </a:stretch>
        </p:blipFill>
        <p:spPr>
          <a:xfrm>
            <a:off x="5151029" y="228601"/>
            <a:ext cx="4517078" cy="3339789"/>
          </a:xfrm>
          <a:prstGeom prst="rect">
            <a:avLst/>
          </a:prstGeom>
        </p:spPr>
      </p:pic>
      <p:sp>
        <p:nvSpPr>
          <p:cNvPr id="9" name="TextBox 8">
            <a:extLst>
              <a:ext uri="{FF2B5EF4-FFF2-40B4-BE49-F238E27FC236}">
                <a16:creationId xmlns:a16="http://schemas.microsoft.com/office/drawing/2014/main" id="{DD38B0C6-EEE7-A24E-F19F-972161BDC4D2}"/>
              </a:ext>
            </a:extLst>
          </p:cNvPr>
          <p:cNvSpPr txBox="1"/>
          <p:nvPr/>
        </p:nvSpPr>
        <p:spPr>
          <a:xfrm>
            <a:off x="5232710" y="3848941"/>
            <a:ext cx="6680510" cy="286232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&lt;nav&gt; element contains a series of &lt;a&gt; (anchor) elements, representing navigation links.</a:t>
            </a:r>
          </a:p>
          <a:p>
            <a:pPr algn="just"/>
            <a:r>
              <a:rPr lang="en-US" dirty="0">
                <a:latin typeface="Times New Roman" panose="02020603050405020304" pitchFamily="18" charset="0"/>
                <a:cs typeface="Times New Roman" panose="02020603050405020304" pitchFamily="18" charset="0"/>
              </a:rPr>
              <a:t>Basic styling is applied to the &lt;nav&gt; and &lt;a&gt; elements for demonstration purposes, setting background color, text color, padding, and spacing.</a:t>
            </a:r>
          </a:p>
          <a:p>
            <a:pPr algn="just"/>
            <a:r>
              <a:rPr lang="en-US" dirty="0">
                <a:latin typeface="Times New Roman" panose="02020603050405020304" pitchFamily="18" charset="0"/>
                <a:cs typeface="Times New Roman" panose="02020603050405020304" pitchFamily="18" charset="0"/>
              </a:rPr>
              <a:t>You can customize the content and styling of the navigation bar based on the design and structure of your website. The &lt;nav&gt; element is used to semantically mark up navigation sections of a webpage, making it more accessible and providing a clear structure for both developers and assistive technologies.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9849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212B8-E0B9-7521-F812-BE80EE7BA7A8}"/>
              </a:ext>
            </a:extLst>
          </p:cNvPr>
          <p:cNvSpPr>
            <a:spLocks noGrp="1"/>
          </p:cNvSpPr>
          <p:nvPr>
            <p:ph type="title"/>
          </p:nvPr>
        </p:nvSpPr>
        <p:spPr>
          <a:xfrm>
            <a:off x="358698" y="165216"/>
            <a:ext cx="10515600" cy="515821"/>
          </a:xfrm>
        </p:spPr>
        <p:txBody>
          <a:bodyPr>
            <a:normAutofit fontScale="90000"/>
          </a:bodyPr>
          <a:lstStyle/>
          <a:p>
            <a:pPr algn="ctr"/>
            <a:r>
              <a:rPr lang="en-US" dirty="0">
                <a:solidFill>
                  <a:srgbClr val="374151"/>
                </a:solidFill>
                <a:latin typeface="Söhne"/>
              </a:rPr>
              <a:t>F</a:t>
            </a:r>
            <a:r>
              <a:rPr lang="en-US" b="0" i="0" dirty="0">
                <a:solidFill>
                  <a:srgbClr val="374151"/>
                </a:solidFill>
                <a:effectLst/>
                <a:latin typeface="Söhne"/>
              </a:rPr>
              <a:t>our-column content area in HTML</a:t>
            </a:r>
            <a:endParaRPr lang="en-IN" dirty="0"/>
          </a:p>
        </p:txBody>
      </p:sp>
      <p:sp>
        <p:nvSpPr>
          <p:cNvPr id="3" name="Content Placeholder 2">
            <a:extLst>
              <a:ext uri="{FF2B5EF4-FFF2-40B4-BE49-F238E27FC236}">
                <a16:creationId xmlns:a16="http://schemas.microsoft.com/office/drawing/2014/main" id="{6FFA667E-53E1-DC1B-38F1-398D2AAAE776}"/>
              </a:ext>
            </a:extLst>
          </p:cNvPr>
          <p:cNvSpPr>
            <a:spLocks noGrp="1"/>
          </p:cNvSpPr>
          <p:nvPr>
            <p:ph idx="1"/>
          </p:nvPr>
        </p:nvSpPr>
        <p:spPr>
          <a:xfrm>
            <a:off x="838200" y="1003610"/>
            <a:ext cx="10515600" cy="5173353"/>
          </a:xfrm>
        </p:spPr>
        <p:txBody>
          <a:bodyPr/>
          <a:lstStyle/>
          <a:p>
            <a:pPr marL="0" indent="0" algn="just">
              <a:lnSpc>
                <a:spcPct val="200000"/>
              </a:lnSpc>
              <a:buNone/>
            </a:pPr>
            <a:r>
              <a:rPr lang="en-US" dirty="0">
                <a:latin typeface="Times New Roman" panose="02020603050405020304" pitchFamily="18" charset="0"/>
                <a:cs typeface="Times New Roman" panose="02020603050405020304" pitchFamily="18" charset="0"/>
              </a:rPr>
              <a:t>four-column content area in HTML can be achieved by using a combination of HTML elements and CSS styling. Below is a simple example of a four-column layout using the &lt;div&gt; element for each column: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2404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8E0132-78BF-7BEC-204A-9F473C481E9F}"/>
              </a:ext>
            </a:extLst>
          </p:cNvPr>
          <p:cNvPicPr>
            <a:picLocks noChangeAspect="1"/>
          </p:cNvPicPr>
          <p:nvPr/>
        </p:nvPicPr>
        <p:blipFill>
          <a:blip r:embed="rId2"/>
          <a:stretch>
            <a:fillRect/>
          </a:stretch>
        </p:blipFill>
        <p:spPr>
          <a:xfrm>
            <a:off x="254401" y="189394"/>
            <a:ext cx="4791744" cy="4182059"/>
          </a:xfrm>
          <a:prstGeom prst="rect">
            <a:avLst/>
          </a:prstGeom>
        </p:spPr>
      </p:pic>
      <p:pic>
        <p:nvPicPr>
          <p:cNvPr id="7" name="Picture 6">
            <a:extLst>
              <a:ext uri="{FF2B5EF4-FFF2-40B4-BE49-F238E27FC236}">
                <a16:creationId xmlns:a16="http://schemas.microsoft.com/office/drawing/2014/main" id="{0CF31777-11DF-AC89-C255-F120192D278A}"/>
              </a:ext>
            </a:extLst>
          </p:cNvPr>
          <p:cNvPicPr>
            <a:picLocks noChangeAspect="1"/>
          </p:cNvPicPr>
          <p:nvPr/>
        </p:nvPicPr>
        <p:blipFill>
          <a:blip r:embed="rId3"/>
          <a:stretch>
            <a:fillRect/>
          </a:stretch>
        </p:blipFill>
        <p:spPr>
          <a:xfrm>
            <a:off x="5185088" y="189394"/>
            <a:ext cx="5673016" cy="2754528"/>
          </a:xfrm>
          <a:prstGeom prst="rect">
            <a:avLst/>
          </a:prstGeom>
        </p:spPr>
      </p:pic>
      <p:pic>
        <p:nvPicPr>
          <p:cNvPr id="9" name="Picture 8">
            <a:extLst>
              <a:ext uri="{FF2B5EF4-FFF2-40B4-BE49-F238E27FC236}">
                <a16:creationId xmlns:a16="http://schemas.microsoft.com/office/drawing/2014/main" id="{5DB9E621-F501-9556-6637-E59EE601CFF5}"/>
              </a:ext>
            </a:extLst>
          </p:cNvPr>
          <p:cNvPicPr>
            <a:picLocks noChangeAspect="1"/>
          </p:cNvPicPr>
          <p:nvPr/>
        </p:nvPicPr>
        <p:blipFill>
          <a:blip r:embed="rId4"/>
          <a:stretch>
            <a:fillRect/>
          </a:stretch>
        </p:blipFill>
        <p:spPr>
          <a:xfrm>
            <a:off x="5185087" y="2943922"/>
            <a:ext cx="5673015" cy="3778098"/>
          </a:xfrm>
          <a:prstGeom prst="rect">
            <a:avLst/>
          </a:prstGeom>
        </p:spPr>
      </p:pic>
      <p:pic>
        <p:nvPicPr>
          <p:cNvPr id="11" name="Picture 10">
            <a:extLst>
              <a:ext uri="{FF2B5EF4-FFF2-40B4-BE49-F238E27FC236}">
                <a16:creationId xmlns:a16="http://schemas.microsoft.com/office/drawing/2014/main" id="{46A2E726-FC44-E4D9-F79A-1C42D2A8D6D2}"/>
              </a:ext>
            </a:extLst>
          </p:cNvPr>
          <p:cNvPicPr>
            <a:picLocks noChangeAspect="1"/>
          </p:cNvPicPr>
          <p:nvPr/>
        </p:nvPicPr>
        <p:blipFill>
          <a:blip r:embed="rId5"/>
          <a:stretch>
            <a:fillRect/>
          </a:stretch>
        </p:blipFill>
        <p:spPr>
          <a:xfrm>
            <a:off x="0" y="4371452"/>
            <a:ext cx="5046145" cy="2350567"/>
          </a:xfrm>
          <a:prstGeom prst="rect">
            <a:avLst/>
          </a:prstGeom>
        </p:spPr>
      </p:pic>
    </p:spTree>
    <p:extLst>
      <p:ext uri="{BB962C8B-B14F-4D97-AF65-F5344CB8AC3E}">
        <p14:creationId xmlns:p14="http://schemas.microsoft.com/office/powerpoint/2010/main" val="667748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B9AD-955F-1AFB-D1C9-4BEB5F678CE2}"/>
              </a:ext>
            </a:extLst>
          </p:cNvPr>
          <p:cNvSpPr>
            <a:spLocks noGrp="1"/>
          </p:cNvSpPr>
          <p:nvPr>
            <p:ph type="title"/>
          </p:nvPr>
        </p:nvSpPr>
        <p:spPr>
          <a:xfrm>
            <a:off x="715537" y="142102"/>
            <a:ext cx="10515600" cy="761148"/>
          </a:xfrm>
        </p:spPr>
        <p:txBody>
          <a:bodyPr>
            <a:normAutofit fontScale="90000"/>
          </a:bodyPr>
          <a:lstStyle/>
          <a:p>
            <a:r>
              <a:rPr lang="en-US" sz="3600" b="1" i="0" dirty="0">
                <a:solidFill>
                  <a:srgbClr val="000000"/>
                </a:solidFill>
                <a:effectLst/>
                <a:latin typeface="Times New Roman" panose="02020603050405020304" pitchFamily="18" charset="0"/>
              </a:rPr>
              <a:t>Responsive Four Column Layout with Flex</a:t>
            </a:r>
            <a:br>
              <a:rPr lang="en-US" b="1" i="0" dirty="0">
                <a:solidFill>
                  <a:srgbClr val="000000"/>
                </a:solidFill>
                <a:effectLst/>
                <a:latin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B198D27D-5EF1-1919-FB64-4D6540E75FA1}"/>
              </a:ext>
            </a:extLst>
          </p:cNvPr>
          <p:cNvSpPr txBox="1"/>
          <p:nvPr/>
        </p:nvSpPr>
        <p:spPr>
          <a:xfrm>
            <a:off x="312235" y="666819"/>
            <a:ext cx="5783765" cy="4662815"/>
          </a:xfrm>
          <a:prstGeom prst="rect">
            <a:avLst/>
          </a:prstGeom>
          <a:solidFill>
            <a:schemeClr val="accent2">
              <a:lumMod val="20000"/>
              <a:lumOff val="80000"/>
            </a:schemeClr>
          </a:solidFill>
        </p:spPr>
        <p:txBody>
          <a:bodyPr wrap="square">
            <a:spAutoFit/>
          </a:bodyPr>
          <a:lstStyle/>
          <a:p>
            <a:r>
              <a:rPr lang="en-IN" sz="1100" dirty="0"/>
              <a:t>&lt;!DOCTYPE html&gt;</a:t>
            </a:r>
          </a:p>
          <a:p>
            <a:r>
              <a:rPr lang="en-IN" sz="1100" dirty="0"/>
              <a:t>&lt;html&gt;</a:t>
            </a:r>
          </a:p>
          <a:p>
            <a:r>
              <a:rPr lang="en-IN" sz="1100" dirty="0"/>
              <a:t>&lt;head&gt;</a:t>
            </a:r>
          </a:p>
          <a:p>
            <a:r>
              <a:rPr lang="en-IN" sz="1100" dirty="0"/>
              <a:t>&lt;meta name="viewport" content="width=device-width, initial-scale=1"&gt;</a:t>
            </a:r>
          </a:p>
          <a:p>
            <a:r>
              <a:rPr lang="en-IN" sz="1100" dirty="0"/>
              <a:t>&lt;style&gt;</a:t>
            </a:r>
          </a:p>
          <a:p>
            <a:r>
              <a:rPr lang="en-IN" sz="1100" dirty="0"/>
              <a:t>* {</a:t>
            </a:r>
          </a:p>
          <a:p>
            <a:r>
              <a:rPr lang="en-IN" sz="1100" dirty="0"/>
              <a:t>  box-sizing: border-box;</a:t>
            </a:r>
          </a:p>
          <a:p>
            <a:r>
              <a:rPr lang="en-IN" sz="1100" dirty="0"/>
              <a:t>}</a:t>
            </a:r>
          </a:p>
          <a:p>
            <a:endParaRPr lang="en-IN" sz="1100" dirty="0"/>
          </a:p>
          <a:p>
            <a:r>
              <a:rPr lang="en-IN" sz="1100" dirty="0"/>
              <a:t>/* Container for flexboxes */</a:t>
            </a:r>
          </a:p>
          <a:p>
            <a:r>
              <a:rPr lang="en-IN" sz="1100" dirty="0"/>
              <a:t>.row {</a:t>
            </a:r>
          </a:p>
          <a:p>
            <a:r>
              <a:rPr lang="en-IN" sz="1100" dirty="0"/>
              <a:t>  display: flex;</a:t>
            </a:r>
          </a:p>
          <a:p>
            <a:r>
              <a:rPr lang="en-IN" sz="1100" dirty="0"/>
              <a:t>  flex-wrap: wrap;</a:t>
            </a:r>
          </a:p>
          <a:p>
            <a:r>
              <a:rPr lang="en-IN" sz="1100" dirty="0"/>
              <a:t>}</a:t>
            </a:r>
          </a:p>
          <a:p>
            <a:endParaRPr lang="en-IN" sz="1100" dirty="0"/>
          </a:p>
          <a:p>
            <a:r>
              <a:rPr lang="en-IN" sz="1100" dirty="0"/>
              <a:t>/* Create four equal columns */</a:t>
            </a:r>
          </a:p>
          <a:p>
            <a:r>
              <a:rPr lang="en-IN" sz="1100" dirty="0"/>
              <a:t>.column {</a:t>
            </a:r>
          </a:p>
          <a:p>
            <a:r>
              <a:rPr lang="en-IN" sz="1100" dirty="0"/>
              <a:t>  flex: 25%;</a:t>
            </a:r>
          </a:p>
          <a:p>
            <a:r>
              <a:rPr lang="en-IN" sz="1100" dirty="0"/>
              <a:t>  padding: 20px;</a:t>
            </a:r>
          </a:p>
          <a:p>
            <a:r>
              <a:rPr lang="en-IN" sz="1100" dirty="0"/>
              <a:t>}</a:t>
            </a:r>
          </a:p>
          <a:p>
            <a:endParaRPr lang="en-IN" sz="1100" dirty="0"/>
          </a:p>
          <a:p>
            <a:r>
              <a:rPr lang="en-IN" sz="1100" dirty="0"/>
              <a:t>/* On screens that are 992px wide or less, go from four columns to two columns */</a:t>
            </a:r>
          </a:p>
          <a:p>
            <a:r>
              <a:rPr lang="en-IN" sz="1100" dirty="0"/>
              <a:t>@media screen and (max-width: 992px) {</a:t>
            </a:r>
          </a:p>
          <a:p>
            <a:r>
              <a:rPr lang="en-IN" sz="1100" dirty="0"/>
              <a:t>  .column {</a:t>
            </a:r>
          </a:p>
          <a:p>
            <a:r>
              <a:rPr lang="en-IN" sz="1100" dirty="0"/>
              <a:t>    flex: 50%;</a:t>
            </a:r>
          </a:p>
          <a:p>
            <a:r>
              <a:rPr lang="en-IN" sz="1100" dirty="0"/>
              <a:t>  }</a:t>
            </a:r>
          </a:p>
          <a:p>
            <a:r>
              <a:rPr lang="en-IN" sz="1100" dirty="0"/>
              <a:t>}</a:t>
            </a:r>
            <a:endParaRPr lang="en-IN" dirty="0"/>
          </a:p>
        </p:txBody>
      </p:sp>
      <p:sp>
        <p:nvSpPr>
          <p:cNvPr id="7" name="TextBox 6">
            <a:extLst>
              <a:ext uri="{FF2B5EF4-FFF2-40B4-BE49-F238E27FC236}">
                <a16:creationId xmlns:a16="http://schemas.microsoft.com/office/drawing/2014/main" id="{C7C17348-4319-C336-1082-0346ABAEDE30}"/>
              </a:ext>
            </a:extLst>
          </p:cNvPr>
          <p:cNvSpPr txBox="1"/>
          <p:nvPr/>
        </p:nvSpPr>
        <p:spPr>
          <a:xfrm>
            <a:off x="312235" y="5242173"/>
            <a:ext cx="5783765" cy="1615827"/>
          </a:xfrm>
          <a:prstGeom prst="rect">
            <a:avLst/>
          </a:prstGeom>
          <a:solidFill>
            <a:schemeClr val="accent2">
              <a:lumMod val="20000"/>
              <a:lumOff val="80000"/>
            </a:schemeClr>
          </a:solidFill>
        </p:spPr>
        <p:txBody>
          <a:bodyPr wrap="square">
            <a:spAutoFit/>
          </a:bodyPr>
          <a:lstStyle/>
          <a:p>
            <a:r>
              <a:rPr lang="en-US" sz="1100" dirty="0"/>
              <a:t>/* On screens that are 600px wide or less, make the columns stack on top of each other instead of next to each other */</a:t>
            </a:r>
          </a:p>
          <a:p>
            <a:r>
              <a:rPr lang="en-US" sz="1100" dirty="0"/>
              <a:t>@media screen and (max-width: 600px) {</a:t>
            </a:r>
          </a:p>
          <a:p>
            <a:r>
              <a:rPr lang="en-US" sz="1100" dirty="0"/>
              <a:t>  .row {</a:t>
            </a:r>
          </a:p>
          <a:p>
            <a:r>
              <a:rPr lang="en-US" sz="1100" dirty="0"/>
              <a:t>    flex-direction: column;</a:t>
            </a:r>
          </a:p>
          <a:p>
            <a:r>
              <a:rPr lang="en-US" sz="1100" dirty="0"/>
              <a:t>  }</a:t>
            </a:r>
          </a:p>
          <a:p>
            <a:r>
              <a:rPr lang="en-US" sz="1100" dirty="0"/>
              <a:t>}</a:t>
            </a:r>
          </a:p>
          <a:p>
            <a:r>
              <a:rPr lang="en-US" sz="1100" dirty="0"/>
              <a:t>&lt;/style&gt;</a:t>
            </a:r>
          </a:p>
          <a:p>
            <a:r>
              <a:rPr lang="en-US" sz="1100" dirty="0"/>
              <a:t>&lt;/head&gt;</a:t>
            </a:r>
            <a:endParaRPr lang="en-IN" dirty="0"/>
          </a:p>
        </p:txBody>
      </p:sp>
      <p:sp>
        <p:nvSpPr>
          <p:cNvPr id="9" name="TextBox 8">
            <a:extLst>
              <a:ext uri="{FF2B5EF4-FFF2-40B4-BE49-F238E27FC236}">
                <a16:creationId xmlns:a16="http://schemas.microsoft.com/office/drawing/2014/main" id="{E36CBC14-8E8D-A322-D3B7-543F008C66A4}"/>
              </a:ext>
            </a:extLst>
          </p:cNvPr>
          <p:cNvSpPr txBox="1"/>
          <p:nvPr/>
        </p:nvSpPr>
        <p:spPr>
          <a:xfrm>
            <a:off x="6096000" y="633218"/>
            <a:ext cx="5783765" cy="5416868"/>
          </a:xfrm>
          <a:prstGeom prst="rect">
            <a:avLst/>
          </a:prstGeom>
          <a:solidFill>
            <a:schemeClr val="accent1">
              <a:lumMod val="20000"/>
              <a:lumOff val="80000"/>
            </a:schemeClr>
          </a:solidFill>
        </p:spPr>
        <p:txBody>
          <a:bodyPr wrap="square">
            <a:spAutoFit/>
          </a:bodyPr>
          <a:lstStyle/>
          <a:p>
            <a:r>
              <a:rPr lang="en-IN" sz="1600" dirty="0">
                <a:latin typeface="Times New Roman" panose="02020603050405020304" pitchFamily="18" charset="0"/>
                <a:cs typeface="Times New Roman" panose="02020603050405020304" pitchFamily="18" charset="0"/>
              </a:rPr>
              <a:t>&lt;div class="row"&gt;</a:t>
            </a:r>
          </a:p>
          <a:p>
            <a:r>
              <a:rPr lang="en-IN" sz="1600" dirty="0">
                <a:latin typeface="Times New Roman" panose="02020603050405020304" pitchFamily="18" charset="0"/>
                <a:cs typeface="Times New Roman" panose="02020603050405020304" pitchFamily="18" charset="0"/>
              </a:rPr>
              <a:t>  &lt;div class="column" style="background-</a:t>
            </a:r>
            <a:r>
              <a:rPr lang="en-IN" sz="1600" dirty="0" err="1">
                <a:latin typeface="Times New Roman" panose="02020603050405020304" pitchFamily="18" charset="0"/>
                <a:cs typeface="Times New Roman" panose="02020603050405020304" pitchFamily="18" charset="0"/>
              </a:rPr>
              <a:t>color</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aaa</a:t>
            </a:r>
            <a:r>
              <a:rPr lang="en-IN" sz="1600" dirty="0">
                <a:latin typeface="Times New Roman" panose="02020603050405020304" pitchFamily="18" charset="0"/>
                <a:cs typeface="Times New Roman" panose="02020603050405020304" pitchFamily="18" charset="0"/>
              </a:rPr>
              <a:t>;"&gt;</a:t>
            </a:r>
          </a:p>
          <a:p>
            <a:r>
              <a:rPr lang="en-IN" sz="1600" dirty="0">
                <a:latin typeface="Times New Roman" panose="02020603050405020304" pitchFamily="18" charset="0"/>
                <a:cs typeface="Times New Roman" panose="02020603050405020304" pitchFamily="18" charset="0"/>
              </a:rPr>
              <a:t>    &lt;h2&gt;Column 1&lt;/h2&gt;</a:t>
            </a:r>
          </a:p>
          <a:p>
            <a:r>
              <a:rPr lang="en-IN" sz="1600" dirty="0">
                <a:latin typeface="Times New Roman" panose="02020603050405020304" pitchFamily="18" charset="0"/>
                <a:cs typeface="Times New Roman" panose="02020603050405020304" pitchFamily="18" charset="0"/>
              </a:rPr>
              <a:t>    &lt;p&gt;Some text..&lt;/p&gt;</a:t>
            </a:r>
          </a:p>
          <a:p>
            <a:r>
              <a:rPr lang="en-IN" sz="1600" dirty="0">
                <a:latin typeface="Times New Roman" panose="02020603050405020304" pitchFamily="18" charset="0"/>
                <a:cs typeface="Times New Roman" panose="02020603050405020304" pitchFamily="18" charset="0"/>
              </a:rPr>
              <a:t>  &lt;/div&gt;</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&lt;div class="column" style="background-</a:t>
            </a:r>
            <a:r>
              <a:rPr lang="en-IN" sz="1600" dirty="0" err="1">
                <a:latin typeface="Times New Roman" panose="02020603050405020304" pitchFamily="18" charset="0"/>
                <a:cs typeface="Times New Roman" panose="02020603050405020304" pitchFamily="18" charset="0"/>
              </a:rPr>
              <a:t>color</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bbb</a:t>
            </a:r>
            <a:r>
              <a:rPr lang="en-IN" sz="1600" dirty="0">
                <a:latin typeface="Times New Roman" panose="02020603050405020304" pitchFamily="18" charset="0"/>
                <a:cs typeface="Times New Roman" panose="02020603050405020304" pitchFamily="18" charset="0"/>
              </a:rPr>
              <a:t>;"&gt;</a:t>
            </a:r>
          </a:p>
          <a:p>
            <a:r>
              <a:rPr lang="en-IN" sz="1600" dirty="0">
                <a:latin typeface="Times New Roman" panose="02020603050405020304" pitchFamily="18" charset="0"/>
                <a:cs typeface="Times New Roman" panose="02020603050405020304" pitchFamily="18" charset="0"/>
              </a:rPr>
              <a:t>    &lt;h2&gt;Column 2&lt;/h2&gt;</a:t>
            </a:r>
          </a:p>
          <a:p>
            <a:r>
              <a:rPr lang="en-IN" sz="1600" dirty="0">
                <a:latin typeface="Times New Roman" panose="02020603050405020304" pitchFamily="18" charset="0"/>
                <a:cs typeface="Times New Roman" panose="02020603050405020304" pitchFamily="18" charset="0"/>
              </a:rPr>
              <a:t>    &lt;p&gt;Some text..&lt;/p&gt;</a:t>
            </a:r>
          </a:p>
          <a:p>
            <a:r>
              <a:rPr lang="en-IN" sz="1600" dirty="0">
                <a:latin typeface="Times New Roman" panose="02020603050405020304" pitchFamily="18" charset="0"/>
                <a:cs typeface="Times New Roman" panose="02020603050405020304" pitchFamily="18" charset="0"/>
              </a:rPr>
              <a:t>  &lt;/div&gt;</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&lt;div class="column" style="background-</a:t>
            </a:r>
            <a:r>
              <a:rPr lang="en-IN" sz="1600" dirty="0" err="1">
                <a:latin typeface="Times New Roman" panose="02020603050405020304" pitchFamily="18" charset="0"/>
                <a:cs typeface="Times New Roman" panose="02020603050405020304" pitchFamily="18" charset="0"/>
              </a:rPr>
              <a:t>color</a:t>
            </a:r>
            <a:r>
              <a:rPr lang="en-IN" sz="1600" dirty="0">
                <a:latin typeface="Times New Roman" panose="02020603050405020304" pitchFamily="18" charset="0"/>
                <a:cs typeface="Times New Roman" panose="02020603050405020304" pitchFamily="18" charset="0"/>
              </a:rPr>
              <a:t>:#ccc;"&gt;</a:t>
            </a:r>
          </a:p>
          <a:p>
            <a:r>
              <a:rPr lang="en-IN" sz="1600" dirty="0">
                <a:latin typeface="Times New Roman" panose="02020603050405020304" pitchFamily="18" charset="0"/>
                <a:cs typeface="Times New Roman" panose="02020603050405020304" pitchFamily="18" charset="0"/>
              </a:rPr>
              <a:t>    &lt;h2&gt;Column 3&lt;/h2&gt;</a:t>
            </a:r>
          </a:p>
          <a:p>
            <a:r>
              <a:rPr lang="en-IN" sz="1600" dirty="0">
                <a:latin typeface="Times New Roman" panose="02020603050405020304" pitchFamily="18" charset="0"/>
                <a:cs typeface="Times New Roman" panose="02020603050405020304" pitchFamily="18" charset="0"/>
              </a:rPr>
              <a:t>    &lt;p&gt;Some text..&lt;/p&gt;</a:t>
            </a:r>
          </a:p>
          <a:p>
            <a:r>
              <a:rPr lang="en-IN" sz="1600" dirty="0">
                <a:latin typeface="Times New Roman" panose="02020603050405020304" pitchFamily="18" charset="0"/>
                <a:cs typeface="Times New Roman" panose="02020603050405020304" pitchFamily="18" charset="0"/>
              </a:rPr>
              <a:t>  &lt;/div&gt;</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&lt;div class="column" style="background-</a:t>
            </a:r>
            <a:r>
              <a:rPr lang="en-IN" sz="1600" dirty="0" err="1">
                <a:latin typeface="Times New Roman" panose="02020603050405020304" pitchFamily="18" charset="0"/>
                <a:cs typeface="Times New Roman" panose="02020603050405020304" pitchFamily="18" charset="0"/>
              </a:rPr>
              <a:t>color</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ddd</a:t>
            </a:r>
            <a:r>
              <a:rPr lang="en-IN" sz="1600" dirty="0">
                <a:latin typeface="Times New Roman" panose="02020603050405020304" pitchFamily="18" charset="0"/>
                <a:cs typeface="Times New Roman" panose="02020603050405020304" pitchFamily="18" charset="0"/>
              </a:rPr>
              <a:t>;"&gt;</a:t>
            </a:r>
          </a:p>
          <a:p>
            <a:r>
              <a:rPr lang="en-IN" sz="1600" dirty="0">
                <a:latin typeface="Times New Roman" panose="02020603050405020304" pitchFamily="18" charset="0"/>
                <a:cs typeface="Times New Roman" panose="02020603050405020304" pitchFamily="18" charset="0"/>
              </a:rPr>
              <a:t>    &lt;h2&gt;Column 4&lt;/h2&gt;</a:t>
            </a:r>
          </a:p>
          <a:p>
            <a:r>
              <a:rPr lang="en-IN" sz="1600" dirty="0">
                <a:latin typeface="Times New Roman" panose="02020603050405020304" pitchFamily="18" charset="0"/>
                <a:cs typeface="Times New Roman" panose="02020603050405020304" pitchFamily="18" charset="0"/>
              </a:rPr>
              <a:t>    &lt;p&gt;Some text..&lt;/p&gt;</a:t>
            </a:r>
          </a:p>
          <a:p>
            <a:r>
              <a:rPr lang="en-IN" sz="1600" dirty="0">
                <a:latin typeface="Times New Roman" panose="02020603050405020304" pitchFamily="18" charset="0"/>
                <a:cs typeface="Times New Roman" panose="02020603050405020304" pitchFamily="18" charset="0"/>
              </a:rPr>
              <a:t>  &lt;/div&gt;</a:t>
            </a:r>
          </a:p>
          <a:p>
            <a:r>
              <a:rPr lang="en-IN" sz="1600" dirty="0">
                <a:latin typeface="Times New Roman" panose="02020603050405020304" pitchFamily="18" charset="0"/>
                <a:cs typeface="Times New Roman" panose="02020603050405020304" pitchFamily="18" charset="0"/>
              </a:rPr>
              <a:t>&lt;/div&gt;</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E5711BC-325E-0613-F071-9B4147707131}"/>
              </a:ext>
            </a:extLst>
          </p:cNvPr>
          <p:cNvSpPr txBox="1"/>
          <p:nvPr/>
        </p:nvSpPr>
        <p:spPr>
          <a:xfrm>
            <a:off x="2743201" y="5983271"/>
            <a:ext cx="9549160" cy="830997"/>
          </a:xfrm>
          <a:prstGeom prst="rect">
            <a:avLst/>
          </a:prstGeom>
          <a:noFill/>
        </p:spPr>
        <p:txBody>
          <a:bodyPr wrap="square">
            <a:spAutoFit/>
          </a:bodyPr>
          <a:lstStyle/>
          <a:p>
            <a:r>
              <a:rPr lang="en-US" sz="1600" b="1" i="0" dirty="0">
                <a:solidFill>
                  <a:srgbClr val="000000"/>
                </a:solidFill>
                <a:effectLst/>
                <a:latin typeface="Times New Roman" panose="02020603050405020304" pitchFamily="18" charset="0"/>
              </a:rPr>
              <a:t>Resize the browser window to see the responsive effect.</a:t>
            </a:r>
            <a:r>
              <a:rPr lang="en-US" sz="1600" b="0" i="0" dirty="0">
                <a:solidFill>
                  <a:srgbClr val="000000"/>
                </a:solidFill>
                <a:effectLst/>
                <a:latin typeface="Times New Roman" panose="02020603050405020304" pitchFamily="18" charset="0"/>
              </a:rPr>
              <a:t> On screens that are 992px wide or less, the columns will resize from four columns to two columns. On screens that are 600px wide or less, the columns will stack on top of each other instead of next to </a:t>
            </a:r>
            <a:r>
              <a:rPr lang="en-US" sz="1600" b="0" i="0" dirty="0" err="1">
                <a:solidFill>
                  <a:srgbClr val="000000"/>
                </a:solidFill>
                <a:effectLst/>
                <a:latin typeface="Times New Roman" panose="02020603050405020304" pitchFamily="18" charset="0"/>
              </a:rPr>
              <a:t>eachother</a:t>
            </a:r>
            <a:r>
              <a:rPr lang="en-US" sz="1600" b="0" i="0" dirty="0">
                <a:solidFill>
                  <a:srgbClr val="000000"/>
                </a:solidFill>
                <a:effectLst/>
                <a:latin typeface="Times New Roman" panose="02020603050405020304" pitchFamily="18" charset="0"/>
              </a:rPr>
              <a:t>.</a:t>
            </a:r>
            <a:endParaRPr lang="en-IN" sz="1600" dirty="0"/>
          </a:p>
        </p:txBody>
      </p:sp>
    </p:spTree>
    <p:extLst>
      <p:ext uri="{BB962C8B-B14F-4D97-AF65-F5344CB8AC3E}">
        <p14:creationId xmlns:p14="http://schemas.microsoft.com/office/powerpoint/2010/main" val="513229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792E9-7DDD-3AA3-2C1B-7D7909CEE442}"/>
              </a:ext>
            </a:extLst>
          </p:cNvPr>
          <p:cNvSpPr>
            <a:spLocks noGrp="1"/>
          </p:cNvSpPr>
          <p:nvPr>
            <p:ph type="title"/>
          </p:nvPr>
        </p:nvSpPr>
        <p:spPr>
          <a:xfrm>
            <a:off x="626327" y="186705"/>
            <a:ext cx="10515600" cy="582729"/>
          </a:xfrm>
        </p:spPr>
        <p:txBody>
          <a:bodyPr>
            <a:normAutofit fontScale="90000"/>
          </a:bodyPr>
          <a:lstStyle/>
          <a:p>
            <a:pPr algn="ctr"/>
            <a:r>
              <a:rPr lang="en-IN" sz="3600" dirty="0">
                <a:solidFill>
                  <a:srgbClr val="374151"/>
                </a:solidFill>
                <a:latin typeface="Times New Roman" panose="02020603050405020304" pitchFamily="18" charset="0"/>
                <a:cs typeface="Times New Roman" panose="02020603050405020304" pitchFamily="18" charset="0"/>
              </a:rPr>
              <a:t>T</a:t>
            </a:r>
            <a:r>
              <a:rPr lang="en-IN" sz="3600" b="0" i="0" dirty="0">
                <a:solidFill>
                  <a:srgbClr val="374151"/>
                </a:solidFill>
                <a:effectLst/>
                <a:latin typeface="Times New Roman" panose="02020603050405020304" pitchFamily="18" charset="0"/>
                <a:cs typeface="Times New Roman" panose="02020603050405020304" pitchFamily="18" charset="0"/>
              </a:rPr>
              <a:t>wo-column footer in HTML </a:t>
            </a:r>
            <a:endParaRPr lang="en-IN" sz="36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C977CE4E-1341-32A3-F078-5AE7843CFD6B}"/>
              </a:ext>
            </a:extLst>
          </p:cNvPr>
          <p:cNvPicPr>
            <a:picLocks noGrp="1" noChangeAspect="1"/>
          </p:cNvPicPr>
          <p:nvPr>
            <p:ph idx="1"/>
          </p:nvPr>
        </p:nvPicPr>
        <p:blipFill>
          <a:blip r:embed="rId2"/>
          <a:stretch>
            <a:fillRect/>
          </a:stretch>
        </p:blipFill>
        <p:spPr>
          <a:xfrm>
            <a:off x="508187" y="1672616"/>
            <a:ext cx="5087060" cy="4010585"/>
          </a:xfrm>
        </p:spPr>
      </p:pic>
      <p:sp>
        <p:nvSpPr>
          <p:cNvPr id="5" name="TextBox 4">
            <a:extLst>
              <a:ext uri="{FF2B5EF4-FFF2-40B4-BE49-F238E27FC236}">
                <a16:creationId xmlns:a16="http://schemas.microsoft.com/office/drawing/2014/main" id="{CD4C420C-025F-4674-F9B6-38277F81E134}"/>
              </a:ext>
            </a:extLst>
          </p:cNvPr>
          <p:cNvSpPr txBox="1"/>
          <p:nvPr/>
        </p:nvSpPr>
        <p:spPr>
          <a:xfrm>
            <a:off x="626327" y="769434"/>
            <a:ext cx="10939346" cy="646331"/>
          </a:xfrm>
          <a:prstGeom prst="rect">
            <a:avLst/>
          </a:prstGeom>
          <a:noFill/>
        </p:spPr>
        <p:txBody>
          <a:bodyPr wrap="square">
            <a:spAutoFit/>
          </a:bodyPr>
          <a:lstStyle/>
          <a:p>
            <a:r>
              <a:rPr lang="en-US" b="0" i="0" dirty="0">
                <a:solidFill>
                  <a:srgbClr val="374151"/>
                </a:solidFill>
                <a:effectLst/>
                <a:latin typeface="Söhne"/>
              </a:rPr>
              <a:t>Creating a two-column footer in HTML involves using HTML elements to structure the content and applying CSS for styling.</a:t>
            </a:r>
            <a:endParaRPr lang="en-IN" dirty="0"/>
          </a:p>
        </p:txBody>
      </p:sp>
      <p:pic>
        <p:nvPicPr>
          <p:cNvPr id="11" name="Picture 10">
            <a:extLst>
              <a:ext uri="{FF2B5EF4-FFF2-40B4-BE49-F238E27FC236}">
                <a16:creationId xmlns:a16="http://schemas.microsoft.com/office/drawing/2014/main" id="{04F0C83D-9AFC-F1B1-9715-3ACEC46BDFB8}"/>
              </a:ext>
            </a:extLst>
          </p:cNvPr>
          <p:cNvPicPr>
            <a:picLocks noChangeAspect="1"/>
          </p:cNvPicPr>
          <p:nvPr/>
        </p:nvPicPr>
        <p:blipFill>
          <a:blip r:embed="rId3"/>
          <a:stretch>
            <a:fillRect/>
          </a:stretch>
        </p:blipFill>
        <p:spPr>
          <a:xfrm>
            <a:off x="5595247" y="1672616"/>
            <a:ext cx="5897052" cy="4061956"/>
          </a:xfrm>
          <a:prstGeom prst="rect">
            <a:avLst/>
          </a:prstGeom>
        </p:spPr>
      </p:pic>
    </p:spTree>
    <p:extLst>
      <p:ext uri="{BB962C8B-B14F-4D97-AF65-F5344CB8AC3E}">
        <p14:creationId xmlns:p14="http://schemas.microsoft.com/office/powerpoint/2010/main" val="4093755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425F701-54CF-8737-CC61-A6EAA399FC31}"/>
              </a:ext>
            </a:extLst>
          </p:cNvPr>
          <p:cNvPicPr>
            <a:picLocks noGrp="1" noChangeAspect="1"/>
          </p:cNvPicPr>
          <p:nvPr>
            <p:ph idx="1"/>
          </p:nvPr>
        </p:nvPicPr>
        <p:blipFill>
          <a:blip r:embed="rId2"/>
          <a:stretch>
            <a:fillRect/>
          </a:stretch>
        </p:blipFill>
        <p:spPr>
          <a:xfrm>
            <a:off x="1773150" y="91787"/>
            <a:ext cx="5965796" cy="2734057"/>
          </a:xfrm>
        </p:spPr>
      </p:pic>
      <p:pic>
        <p:nvPicPr>
          <p:cNvPr id="7" name="Picture 6">
            <a:extLst>
              <a:ext uri="{FF2B5EF4-FFF2-40B4-BE49-F238E27FC236}">
                <a16:creationId xmlns:a16="http://schemas.microsoft.com/office/drawing/2014/main" id="{CCBB79E6-B84B-2B5C-B685-980ABE22CBA3}"/>
              </a:ext>
            </a:extLst>
          </p:cNvPr>
          <p:cNvPicPr>
            <a:picLocks noChangeAspect="1"/>
          </p:cNvPicPr>
          <p:nvPr/>
        </p:nvPicPr>
        <p:blipFill>
          <a:blip r:embed="rId3"/>
          <a:stretch>
            <a:fillRect/>
          </a:stretch>
        </p:blipFill>
        <p:spPr>
          <a:xfrm>
            <a:off x="1553964" y="3429000"/>
            <a:ext cx="8392696" cy="2481146"/>
          </a:xfrm>
          <a:prstGeom prst="rect">
            <a:avLst/>
          </a:prstGeom>
        </p:spPr>
      </p:pic>
    </p:spTree>
    <p:extLst>
      <p:ext uri="{BB962C8B-B14F-4D97-AF65-F5344CB8AC3E}">
        <p14:creationId xmlns:p14="http://schemas.microsoft.com/office/powerpoint/2010/main" val="301618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5573-06E2-A074-2589-A0C90D973EDE}"/>
              </a:ext>
            </a:extLst>
          </p:cNvPr>
          <p:cNvSpPr>
            <a:spLocks noGrp="1"/>
          </p:cNvSpPr>
          <p:nvPr>
            <p:ph type="title"/>
          </p:nvPr>
        </p:nvSpPr>
        <p:spPr/>
        <p:txBody>
          <a:bodyPr/>
          <a:lstStyle/>
          <a:p>
            <a:pPr algn="ctr"/>
            <a:r>
              <a:rPr lang="en-IN" b="1" i="0" dirty="0">
                <a:effectLst/>
                <a:latin typeface="Söhne"/>
              </a:rPr>
              <a:t>CSS Resets</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E2F1B698-FD3A-52CA-C929-DD33635A4BF1}"/>
              </a:ext>
            </a:extLst>
          </p:cNvPr>
          <p:cNvSpPr>
            <a:spLocks noGrp="1"/>
          </p:cNvSpPr>
          <p:nvPr>
            <p:ph idx="1"/>
          </p:nvPr>
        </p:nvSpPr>
        <p:spPr>
          <a:xfrm>
            <a:off x="838200" y="1371600"/>
            <a:ext cx="10515600" cy="4805363"/>
          </a:xfrm>
        </p:spPr>
        <p:txBody>
          <a:bodyPr/>
          <a:lstStyle/>
          <a:p>
            <a:pPr algn="just">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A CSS reset is a set of styles that aims to override the default styles applied by browsers to HTML elements. </a:t>
            </a:r>
          </a:p>
          <a:p>
            <a:pPr algn="just">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The goal is to create a consistent starting point for styling across different browsers by removing or resetting browser-specific styling.</a:t>
            </a:r>
          </a:p>
          <a:p>
            <a:pPr algn="just">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 This helps ensure that developers have a clean slate and can apply their styles consistently across various platforms.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2017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320E3-E3C2-0860-2990-0AAFF0DA6280}"/>
              </a:ext>
            </a:extLst>
          </p:cNvPr>
          <p:cNvSpPr>
            <a:spLocks noGrp="1"/>
          </p:cNvSpPr>
          <p:nvPr>
            <p:ph type="title"/>
          </p:nvPr>
        </p:nvSpPr>
        <p:spPr/>
        <p:txBody>
          <a:bodyPr>
            <a:normAutofit/>
          </a:bodyPr>
          <a:lstStyle/>
          <a:p>
            <a:pPr algn="ctr"/>
            <a:r>
              <a:rPr lang="en-IN" b="0" i="0" dirty="0">
                <a:solidFill>
                  <a:srgbClr val="000000"/>
                </a:solidFill>
                <a:effectLst/>
                <a:latin typeface="Segoe UI" panose="020B0502040204020203" pitchFamily="34" charset="0"/>
              </a:rPr>
              <a:t>HTML Layout Elements</a:t>
            </a:r>
            <a:br>
              <a:rPr lang="en-IN" b="0" i="0" dirty="0">
                <a:solidFill>
                  <a:srgbClr val="000000"/>
                </a:solidFill>
                <a:effectLst/>
                <a:latin typeface="Segoe UI" panose="020B0502040204020203" pitchFamily="34" charset="0"/>
              </a:rPr>
            </a:br>
            <a:r>
              <a:rPr lang="en-US" sz="2200" b="0" i="0" dirty="0">
                <a:solidFill>
                  <a:srgbClr val="000000"/>
                </a:solidFill>
                <a:effectLst/>
                <a:latin typeface="Verdana" panose="020B0604030504040204" pitchFamily="34" charset="0"/>
              </a:rPr>
              <a:t>HTML has several semantic elements that define the different parts of a web page:</a:t>
            </a:r>
            <a:endParaRPr lang="en-IN" dirty="0"/>
          </a:p>
        </p:txBody>
      </p:sp>
      <p:pic>
        <p:nvPicPr>
          <p:cNvPr id="6146" name="Picture 2" descr="HTML5 Semantic Elements">
            <a:extLst>
              <a:ext uri="{FF2B5EF4-FFF2-40B4-BE49-F238E27FC236}">
                <a16:creationId xmlns:a16="http://schemas.microsoft.com/office/drawing/2014/main" id="{84902394-E035-B403-8AFE-BABE053775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0515" y="2200275"/>
            <a:ext cx="2085975" cy="24574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E6EE9D3-14D1-C989-1F2D-C6193898256B}"/>
              </a:ext>
            </a:extLst>
          </p:cNvPr>
          <p:cNvSpPr>
            <a:spLocks noChangeArrowheads="1"/>
          </p:cNvSpPr>
          <p:nvPr/>
        </p:nvSpPr>
        <p:spPr bwMode="auto">
          <a:xfrm>
            <a:off x="4583151" y="1839488"/>
            <a:ext cx="6075702"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&lt;header&gt;</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Defines a header for a document or a section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&lt;nav&gt;</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Defines a set of navigation links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&lt;section&gt;</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Defines a section in a document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&lt;article&gt;</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Defines an independent, self-contained content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&lt;aside&gt;</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Defines content aside from the content (like a sidebar)</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&lt;footer&gt;</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Defines a footer for a document or a section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&lt;details&gt;</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Defines additional details that the user can open and close on demand</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&lt;summary&gt;</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Defines a heading for the </a:t>
            </a:r>
            <a:r>
              <a:rPr kumimoji="0" lang="en-US" altLang="en-US" sz="1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&lt;details&gt;</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2457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0E38F-0F06-695F-F7AB-46B35FBEEF67}"/>
              </a:ext>
            </a:extLst>
          </p:cNvPr>
          <p:cNvSpPr>
            <a:spLocks noGrp="1"/>
          </p:cNvSpPr>
          <p:nvPr>
            <p:ph type="title"/>
          </p:nvPr>
        </p:nvSpPr>
        <p:spPr/>
        <p:txBody>
          <a:bodyPr/>
          <a:lstStyle/>
          <a:p>
            <a:pPr algn="ctr"/>
            <a:r>
              <a:rPr lang="en-IN" b="0" i="0" dirty="0">
                <a:solidFill>
                  <a:srgbClr val="000000"/>
                </a:solidFill>
                <a:effectLst/>
                <a:latin typeface="Segoe UI" panose="020B0502040204020203" pitchFamily="34" charset="0"/>
              </a:rPr>
              <a:t>HTML Layout Techniques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2B2E4D47-2541-B481-4FFC-01E62D35D299}"/>
              </a:ext>
            </a:extLst>
          </p:cNvPr>
          <p:cNvSpPr>
            <a:spLocks noGrp="1"/>
          </p:cNvSpPr>
          <p:nvPr>
            <p:ph idx="1"/>
          </p:nvPr>
        </p:nvSpPr>
        <p:spPr>
          <a:xfrm>
            <a:off x="838200" y="1304693"/>
            <a:ext cx="10515600" cy="4872270"/>
          </a:xfrm>
        </p:spPr>
        <p:txBody>
          <a:bodyPr/>
          <a:lstStyle/>
          <a:p>
            <a:pPr marL="0" indent="0" algn="l">
              <a:buNone/>
            </a:pPr>
            <a:r>
              <a:rPr lang="en-US" b="0" i="0" dirty="0">
                <a:solidFill>
                  <a:srgbClr val="000000"/>
                </a:solidFill>
                <a:effectLst/>
                <a:latin typeface="Verdana" panose="020B0604030504040204" pitchFamily="34" charset="0"/>
              </a:rPr>
              <a:t>There are four different techniques to create multicolumn layouts. Each technique has its pros and cons:</a:t>
            </a:r>
          </a:p>
          <a:p>
            <a:pPr algn="l">
              <a:buFont typeface="Arial" panose="020B0604020202020204" pitchFamily="34" charset="0"/>
              <a:buChar char="•"/>
            </a:pPr>
            <a:r>
              <a:rPr lang="en-US" b="0" i="0" dirty="0">
                <a:solidFill>
                  <a:srgbClr val="000000"/>
                </a:solidFill>
                <a:effectLst/>
                <a:latin typeface="Verdana" panose="020B0604030504040204" pitchFamily="34" charset="0"/>
              </a:rPr>
              <a:t>CSS framework</a:t>
            </a:r>
          </a:p>
          <a:p>
            <a:pPr algn="l">
              <a:buFont typeface="Arial" panose="020B0604020202020204" pitchFamily="34" charset="0"/>
              <a:buChar char="•"/>
            </a:pPr>
            <a:r>
              <a:rPr lang="en-US" b="0" i="0" dirty="0">
                <a:solidFill>
                  <a:srgbClr val="000000"/>
                </a:solidFill>
                <a:effectLst/>
                <a:latin typeface="Verdana" panose="020B0604030504040204" pitchFamily="34" charset="0"/>
              </a:rPr>
              <a:t>CSS float property</a:t>
            </a:r>
          </a:p>
          <a:p>
            <a:pPr algn="l">
              <a:buFont typeface="Arial" panose="020B0604020202020204" pitchFamily="34" charset="0"/>
              <a:buChar char="•"/>
            </a:pPr>
            <a:r>
              <a:rPr lang="en-US" b="0" i="0" dirty="0">
                <a:solidFill>
                  <a:srgbClr val="000000"/>
                </a:solidFill>
                <a:effectLst/>
                <a:latin typeface="Verdana" panose="020B0604030504040204" pitchFamily="34" charset="0"/>
              </a:rPr>
              <a:t>CSS flexbox</a:t>
            </a:r>
          </a:p>
          <a:p>
            <a:pPr algn="l">
              <a:buFont typeface="Arial" panose="020B0604020202020204" pitchFamily="34" charset="0"/>
              <a:buChar char="•"/>
            </a:pPr>
            <a:r>
              <a:rPr lang="en-US" b="0" i="0" dirty="0">
                <a:solidFill>
                  <a:srgbClr val="000000"/>
                </a:solidFill>
                <a:effectLst/>
                <a:latin typeface="Verdana" panose="020B0604030504040204" pitchFamily="34" charset="0"/>
              </a:rPr>
              <a:t>CSS grid</a:t>
            </a:r>
          </a:p>
          <a:p>
            <a:endParaRPr lang="en-IN" dirty="0"/>
          </a:p>
        </p:txBody>
      </p:sp>
    </p:spTree>
    <p:extLst>
      <p:ext uri="{BB962C8B-B14F-4D97-AF65-F5344CB8AC3E}">
        <p14:creationId xmlns:p14="http://schemas.microsoft.com/office/powerpoint/2010/main" val="2251490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22ACF-7245-1876-FDF2-65CBF6B54CE1}"/>
              </a:ext>
            </a:extLst>
          </p:cNvPr>
          <p:cNvSpPr>
            <a:spLocks noGrp="1"/>
          </p:cNvSpPr>
          <p:nvPr>
            <p:ph type="title"/>
          </p:nvPr>
        </p:nvSpPr>
        <p:spPr/>
        <p:txBody>
          <a:bodyPr/>
          <a:lstStyle/>
          <a:p>
            <a:pPr algn="ctr"/>
            <a:r>
              <a:rPr lang="en-IN" sz="4400" b="1" i="0" u="none" strike="noStrike" baseline="0" dirty="0">
                <a:latin typeface="Verdana,Bold"/>
              </a:rPr>
              <a:t>Box Model</a:t>
            </a:r>
            <a:endParaRPr lang="en-IN" dirty="0"/>
          </a:p>
        </p:txBody>
      </p:sp>
      <p:pic>
        <p:nvPicPr>
          <p:cNvPr id="1026" name="Picture 2" descr="Learn CSS Box Model and its Properties with Examples">
            <a:extLst>
              <a:ext uri="{FF2B5EF4-FFF2-40B4-BE49-F238E27FC236}">
                <a16:creationId xmlns:a16="http://schemas.microsoft.com/office/drawing/2014/main" id="{4B96C485-C2CD-AFB5-F130-CBD65A0CEE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784727" y="2016125"/>
            <a:ext cx="4936870"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755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B4589-640C-F551-C2E4-A6D90BE59BFA}"/>
              </a:ext>
            </a:extLst>
          </p:cNvPr>
          <p:cNvSpPr>
            <a:spLocks noGrp="1"/>
          </p:cNvSpPr>
          <p:nvPr>
            <p:ph type="title"/>
          </p:nvPr>
        </p:nvSpPr>
        <p:spPr/>
        <p:txBody>
          <a:bodyPr/>
          <a:lstStyle/>
          <a:p>
            <a:pPr algn="ctr"/>
            <a:r>
              <a:rPr lang="en-IN" b="0" i="0" dirty="0">
                <a:solidFill>
                  <a:srgbClr val="000000"/>
                </a:solidFill>
                <a:effectLst/>
                <a:latin typeface="Segoe UI" panose="020B0502040204020203" pitchFamily="34" charset="0"/>
              </a:rPr>
              <a:t>CSS Box Model</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F0771C76-FA6D-0C9A-E3CD-7084D44798C9}"/>
              </a:ext>
            </a:extLst>
          </p:cNvPr>
          <p:cNvSpPr>
            <a:spLocks noGrp="1"/>
          </p:cNvSpPr>
          <p:nvPr>
            <p:ph idx="1"/>
          </p:nvPr>
        </p:nvSpPr>
        <p:spPr/>
        <p:txBody>
          <a:bodyPr/>
          <a:lstStyle/>
          <a:p>
            <a:pPr algn="just">
              <a:lnSpc>
                <a:spcPct val="200000"/>
              </a:lnSpc>
            </a:pPr>
            <a:r>
              <a:rPr lang="en-US" b="0" i="0" dirty="0">
                <a:solidFill>
                  <a:srgbClr val="000000"/>
                </a:solidFill>
                <a:effectLst/>
                <a:latin typeface="Times New Roman" panose="02020603050405020304" pitchFamily="18" charset="0"/>
                <a:cs typeface="Times New Roman" panose="02020603050405020304" pitchFamily="18" charset="0"/>
              </a:rPr>
              <a:t>The CSS box model is essentially a box that wraps around every HTML element. It consists of: margins, borders, padding, and the actual content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038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67AF-3614-0133-2AB5-CAC41334C239}"/>
              </a:ext>
            </a:extLst>
          </p:cNvPr>
          <p:cNvSpPr>
            <a:spLocks noGrp="1"/>
          </p:cNvSpPr>
          <p:nvPr>
            <p:ph type="title"/>
          </p:nvPr>
        </p:nvSpPr>
        <p:spPr/>
        <p:txBody>
          <a:bodyPr/>
          <a:lstStyle/>
          <a:p>
            <a:r>
              <a:rPr lang="en-US" b="0" i="0" dirty="0">
                <a:solidFill>
                  <a:srgbClr val="000000"/>
                </a:solidFill>
                <a:effectLst/>
                <a:latin typeface="Verdana" panose="020B0604030504040204" pitchFamily="34" charset="0"/>
              </a:rPr>
              <a:t>Explanation of the different parts:</a:t>
            </a:r>
            <a:br>
              <a:rPr lang="en-US" b="0" i="0" dirty="0">
                <a:solidFill>
                  <a:srgbClr val="000000"/>
                </a:solidFill>
                <a:effectLst/>
                <a:latin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AE00BD52-12A5-18FA-BCA3-22818CA27032}"/>
              </a:ext>
            </a:extLst>
          </p:cNvPr>
          <p:cNvSpPr>
            <a:spLocks noGrp="1"/>
          </p:cNvSpPr>
          <p:nvPr>
            <p:ph idx="1"/>
          </p:nvPr>
        </p:nvSpPr>
        <p:spPr/>
        <p:txBody>
          <a:bodyPr>
            <a:normAutofit fontScale="92500"/>
          </a:bodyPr>
          <a:lstStyle/>
          <a:p>
            <a:pPr algn="just">
              <a:lnSpc>
                <a:spcPct val="15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Content</a:t>
            </a:r>
            <a:r>
              <a:rPr lang="en-US" b="0" i="0" dirty="0">
                <a:solidFill>
                  <a:srgbClr val="000000"/>
                </a:solidFill>
                <a:effectLst/>
                <a:latin typeface="Times New Roman" panose="02020603050405020304" pitchFamily="18" charset="0"/>
                <a:cs typeface="Times New Roman" panose="02020603050405020304" pitchFamily="18" charset="0"/>
              </a:rPr>
              <a:t> - The content of the box, where text and images appear</a:t>
            </a:r>
          </a:p>
          <a:p>
            <a:pPr algn="just">
              <a:lnSpc>
                <a:spcPct val="15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Padding</a:t>
            </a:r>
            <a:r>
              <a:rPr lang="en-US" b="0" i="0" dirty="0">
                <a:solidFill>
                  <a:srgbClr val="000000"/>
                </a:solidFill>
                <a:effectLst/>
                <a:latin typeface="Times New Roman" panose="02020603050405020304" pitchFamily="18" charset="0"/>
                <a:cs typeface="Times New Roman" panose="02020603050405020304" pitchFamily="18" charset="0"/>
              </a:rPr>
              <a:t> - Clears an area around the content. The padding is transparent</a:t>
            </a:r>
          </a:p>
          <a:p>
            <a:pPr algn="just">
              <a:lnSpc>
                <a:spcPct val="15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Border</a:t>
            </a:r>
            <a:r>
              <a:rPr lang="en-US" b="0" i="0" dirty="0">
                <a:solidFill>
                  <a:srgbClr val="000000"/>
                </a:solidFill>
                <a:effectLst/>
                <a:latin typeface="Times New Roman" panose="02020603050405020304" pitchFamily="18" charset="0"/>
                <a:cs typeface="Times New Roman" panose="02020603050405020304" pitchFamily="18" charset="0"/>
              </a:rPr>
              <a:t> - A border that goes around the padding and content</a:t>
            </a:r>
          </a:p>
          <a:p>
            <a:pPr algn="just">
              <a:lnSpc>
                <a:spcPct val="15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Margin</a:t>
            </a:r>
            <a:r>
              <a:rPr lang="en-US" b="0" i="0" dirty="0">
                <a:solidFill>
                  <a:srgbClr val="000000"/>
                </a:solidFill>
                <a:effectLst/>
                <a:latin typeface="Times New Roman" panose="02020603050405020304" pitchFamily="18" charset="0"/>
                <a:cs typeface="Times New Roman" panose="02020603050405020304" pitchFamily="18" charset="0"/>
              </a:rPr>
              <a:t> - Clears an area outside the border. The margin is transparent</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The box model allows us to add a border around elements, and to define space between elements.</a:t>
            </a:r>
          </a:p>
          <a:p>
            <a:endParaRPr lang="en-IN" dirty="0"/>
          </a:p>
        </p:txBody>
      </p:sp>
    </p:spTree>
    <p:extLst>
      <p:ext uri="{BB962C8B-B14F-4D97-AF65-F5344CB8AC3E}">
        <p14:creationId xmlns:p14="http://schemas.microsoft.com/office/powerpoint/2010/main" val="29885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A2898-FB9F-9A0A-EDA8-88DF50A8DE94}"/>
              </a:ext>
            </a:extLst>
          </p:cNvPr>
          <p:cNvSpPr>
            <a:spLocks noGrp="1"/>
          </p:cNvSpPr>
          <p:nvPr>
            <p:ph type="title"/>
          </p:nvPr>
        </p:nvSpPr>
        <p:spPr/>
        <p:txBody>
          <a:bodyPr/>
          <a:lstStyle/>
          <a:p>
            <a:r>
              <a:rPr lang="en-US" b="0" i="0" dirty="0">
                <a:solidFill>
                  <a:srgbClr val="000000"/>
                </a:solidFill>
                <a:effectLst/>
                <a:latin typeface="Verdana" panose="020B0604030504040204" pitchFamily="34" charset="0"/>
              </a:rPr>
              <a:t>the box model  style:</a:t>
            </a:r>
            <a:endParaRPr lang="en-IN" dirty="0"/>
          </a:p>
        </p:txBody>
      </p:sp>
      <p:sp>
        <p:nvSpPr>
          <p:cNvPr id="3" name="Content Placeholder 2">
            <a:extLst>
              <a:ext uri="{FF2B5EF4-FFF2-40B4-BE49-F238E27FC236}">
                <a16:creationId xmlns:a16="http://schemas.microsoft.com/office/drawing/2014/main" id="{0F0D6F61-34CC-46A0-4A96-6D3A79B0B7E8}"/>
              </a:ext>
            </a:extLst>
          </p:cNvPr>
          <p:cNvSpPr>
            <a:spLocks noGrp="1"/>
          </p:cNvSpPr>
          <p:nvPr>
            <p:ph idx="1"/>
          </p:nvPr>
        </p:nvSpPr>
        <p:spPr/>
        <p:txBody>
          <a:bodyPr/>
          <a:lstStyle/>
          <a:p>
            <a:r>
              <a:rPr lang="en-IN" b="0" i="0" dirty="0">
                <a:solidFill>
                  <a:srgbClr val="A52A2A"/>
                </a:solidFill>
                <a:effectLst/>
                <a:latin typeface="Consolas" panose="020B0609020204030204" pitchFamily="49" charset="0"/>
              </a:rPr>
              <a:t>div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width</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300px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15px solid green</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padding</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50px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margin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3404193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8C50F-C077-9AE8-D3B8-B9307A294801}"/>
              </a:ext>
            </a:extLst>
          </p:cNvPr>
          <p:cNvSpPr>
            <a:spLocks noGrp="1"/>
          </p:cNvSpPr>
          <p:nvPr>
            <p:ph type="title"/>
          </p:nvPr>
        </p:nvSpPr>
        <p:spPr/>
        <p:txBody>
          <a:bodyPr/>
          <a:lstStyle/>
          <a:p>
            <a:pPr algn="ctr"/>
            <a:r>
              <a:rPr lang="en-IN" b="0" i="0" dirty="0">
                <a:solidFill>
                  <a:srgbClr val="000000"/>
                </a:solidFill>
                <a:effectLst/>
                <a:latin typeface="Segoe UI" panose="020B0502040204020203" pitchFamily="34" charset="0"/>
              </a:rPr>
              <a:t>CSS Outline</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36D576EC-A059-8D9A-B089-0017B09F418B}"/>
              </a:ext>
            </a:extLst>
          </p:cNvPr>
          <p:cNvSpPr>
            <a:spLocks noGrp="1"/>
          </p:cNvSpPr>
          <p:nvPr>
            <p:ph idx="1"/>
          </p:nvPr>
        </p:nvSpPr>
        <p:spPr>
          <a:xfrm>
            <a:off x="1062135" y="1323465"/>
            <a:ext cx="10515600" cy="4351338"/>
          </a:xfrm>
        </p:spPr>
        <p:txBody>
          <a:bodyPr/>
          <a:lstStyle/>
          <a:p>
            <a:r>
              <a:rPr lang="en-US" b="0" i="0" dirty="0">
                <a:solidFill>
                  <a:srgbClr val="000000"/>
                </a:solidFill>
                <a:effectLst/>
                <a:latin typeface="Verdana" panose="020B0604030504040204" pitchFamily="34" charset="0"/>
              </a:rPr>
              <a:t>An outline is a line drawn outside the element's border.</a:t>
            </a:r>
          </a:p>
          <a:p>
            <a:endParaRPr lang="en-IN" dirty="0"/>
          </a:p>
        </p:txBody>
      </p:sp>
      <p:sp>
        <p:nvSpPr>
          <p:cNvPr id="4" name="Rectangle 1">
            <a:extLst>
              <a:ext uri="{FF2B5EF4-FFF2-40B4-BE49-F238E27FC236}">
                <a16:creationId xmlns:a16="http://schemas.microsoft.com/office/drawing/2014/main" id="{D0AB4B6C-DE64-BF61-6CE9-473493B3D402}"/>
              </a:ext>
            </a:extLst>
          </p:cNvPr>
          <p:cNvSpPr>
            <a:spLocks noChangeArrowheads="1"/>
          </p:cNvSpPr>
          <p:nvPr/>
        </p:nvSpPr>
        <p:spPr bwMode="auto">
          <a:xfrm>
            <a:off x="1062135" y="2826961"/>
            <a:ext cx="9192208"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CSS has the following outline properties: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DC143C"/>
                </a:solidFill>
                <a:effectLst/>
                <a:latin typeface="Consolas" panose="020B0609020204030204" pitchFamily="49" charset="0"/>
              </a:rPr>
              <a:t>outline-style</a:t>
            </a:r>
            <a:endParaRPr kumimoji="0" lang="en-US" altLang="en-US" sz="24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DC143C"/>
                </a:solidFill>
                <a:effectLst/>
                <a:latin typeface="Consolas" panose="020B0609020204030204" pitchFamily="49" charset="0"/>
              </a:rPr>
              <a:t>outline-color</a:t>
            </a:r>
            <a:endParaRPr kumimoji="0" lang="en-US" altLang="en-US" sz="24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DC143C"/>
                </a:solidFill>
                <a:effectLst/>
                <a:latin typeface="Consolas" panose="020B0609020204030204" pitchFamily="49" charset="0"/>
              </a:rPr>
              <a:t>outline-width</a:t>
            </a:r>
            <a:endParaRPr kumimoji="0" lang="en-US" altLang="en-US" sz="24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DC143C"/>
                </a:solidFill>
                <a:effectLst/>
                <a:latin typeface="Consolas" panose="020B0609020204030204" pitchFamily="49" charset="0"/>
              </a:rPr>
              <a:t>outline-offset</a:t>
            </a:r>
            <a:endParaRPr kumimoji="0" lang="en-US" altLang="en-US" sz="24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DC143C"/>
                </a:solidFill>
                <a:effectLst/>
                <a:latin typeface="Consolas" panose="020B0609020204030204" pitchFamily="49" charset="0"/>
              </a:rPr>
              <a:t>outline</a:t>
            </a:r>
            <a:endParaRPr kumimoji="0" lang="en-US" altLang="en-US" sz="24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6474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69432-6BDE-3104-4567-F9C28C33F374}"/>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CSS Outline Style</a:t>
            </a:r>
            <a:br>
              <a:rPr lang="en-IN" b="0" i="0" dirty="0">
                <a:solidFill>
                  <a:srgbClr val="000000"/>
                </a:solidFill>
                <a:effectLst/>
                <a:latin typeface="Segoe UI" panose="020B0502040204020203" pitchFamily="34" charset="0"/>
              </a:rPr>
            </a:br>
            <a:endParaRPr lang="en-IN" dirty="0"/>
          </a:p>
        </p:txBody>
      </p:sp>
      <p:sp>
        <p:nvSpPr>
          <p:cNvPr id="4" name="Rectangle 1">
            <a:extLst>
              <a:ext uri="{FF2B5EF4-FFF2-40B4-BE49-F238E27FC236}">
                <a16:creationId xmlns:a16="http://schemas.microsoft.com/office/drawing/2014/main" id="{BA9B3152-141D-A654-988A-ED1FC3F5D85C}"/>
              </a:ext>
            </a:extLst>
          </p:cNvPr>
          <p:cNvSpPr>
            <a:spLocks noGrp="1" noChangeArrowheads="1"/>
          </p:cNvSpPr>
          <p:nvPr>
            <p:ph idx="1"/>
          </p:nvPr>
        </p:nvSpPr>
        <p:spPr bwMode="auto">
          <a:xfrm>
            <a:off x="838200" y="1969970"/>
            <a:ext cx="9705392" cy="40626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The </a:t>
            </a:r>
            <a:r>
              <a:rPr kumimoji="0" lang="en-US" altLang="en-US" sz="2000" b="0" i="0" u="none" strike="noStrike" cap="none" normalizeH="0" baseline="0" dirty="0">
                <a:ln>
                  <a:noFill/>
                </a:ln>
                <a:solidFill>
                  <a:srgbClr val="DC143C"/>
                </a:solidFill>
                <a:effectLst/>
                <a:latin typeface="Consolas" panose="020B0609020204030204" pitchFamily="49" charset="0"/>
              </a:rPr>
              <a:t>outline-style</a:t>
            </a:r>
            <a:r>
              <a:rPr kumimoji="0" lang="en-US" altLang="en-US" sz="2000" b="0" i="0" u="none" strike="noStrike" cap="none" normalizeH="0" baseline="0" dirty="0">
                <a:ln>
                  <a:noFill/>
                </a:ln>
                <a:solidFill>
                  <a:srgbClr val="000000"/>
                </a:solidFill>
                <a:effectLst/>
                <a:latin typeface="Verdana" panose="020B0604030504040204" pitchFamily="34" charset="0"/>
              </a:rPr>
              <a:t> property specifies the style of the outline, and can have one of the following values: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dotted</a:t>
            </a:r>
            <a:r>
              <a:rPr kumimoji="0" lang="en-US" altLang="en-US" sz="2000" b="0" i="0" u="none" strike="noStrike" cap="none" normalizeH="0" baseline="0" dirty="0">
                <a:ln>
                  <a:noFill/>
                </a:ln>
                <a:solidFill>
                  <a:srgbClr val="000000"/>
                </a:solidFill>
                <a:effectLst/>
                <a:latin typeface="Verdana" panose="020B0604030504040204" pitchFamily="34" charset="0"/>
              </a:rPr>
              <a:t> - Defines a dotted outline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dashed</a:t>
            </a:r>
            <a:r>
              <a:rPr kumimoji="0" lang="en-US" altLang="en-US" sz="2000" b="0" i="0" u="none" strike="noStrike" cap="none" normalizeH="0" baseline="0" dirty="0">
                <a:ln>
                  <a:noFill/>
                </a:ln>
                <a:solidFill>
                  <a:srgbClr val="000000"/>
                </a:solidFill>
                <a:effectLst/>
                <a:latin typeface="Verdana" panose="020B0604030504040204" pitchFamily="34" charset="0"/>
              </a:rPr>
              <a:t> - Defines a dashed outline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solid</a:t>
            </a:r>
            <a:r>
              <a:rPr kumimoji="0" lang="en-US" altLang="en-US" sz="2000" b="0" i="0" u="none" strike="noStrike" cap="none" normalizeH="0" baseline="0" dirty="0">
                <a:ln>
                  <a:noFill/>
                </a:ln>
                <a:solidFill>
                  <a:srgbClr val="000000"/>
                </a:solidFill>
                <a:effectLst/>
                <a:latin typeface="Verdana" panose="020B0604030504040204" pitchFamily="34" charset="0"/>
              </a:rPr>
              <a:t> - Defines a solid outline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double</a:t>
            </a:r>
            <a:r>
              <a:rPr kumimoji="0" lang="en-US" altLang="en-US" sz="2000" b="0" i="0" u="none" strike="noStrike" cap="none" normalizeH="0" baseline="0" dirty="0">
                <a:ln>
                  <a:noFill/>
                </a:ln>
                <a:solidFill>
                  <a:srgbClr val="000000"/>
                </a:solidFill>
                <a:effectLst/>
                <a:latin typeface="Verdana" panose="020B0604030504040204" pitchFamily="34" charset="0"/>
              </a:rPr>
              <a:t> - Defines a double outline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groove</a:t>
            </a:r>
            <a:r>
              <a:rPr kumimoji="0" lang="en-US" altLang="en-US" sz="2000" b="0" i="0" u="none" strike="noStrike" cap="none" normalizeH="0" baseline="0" dirty="0">
                <a:ln>
                  <a:noFill/>
                </a:ln>
                <a:solidFill>
                  <a:srgbClr val="000000"/>
                </a:solidFill>
                <a:effectLst/>
                <a:latin typeface="Verdana" panose="020B0604030504040204" pitchFamily="34" charset="0"/>
              </a:rPr>
              <a:t> - Defines a 3D grooved outline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ridge</a:t>
            </a:r>
            <a:r>
              <a:rPr kumimoji="0" lang="en-US" altLang="en-US" sz="2000" b="0" i="0" u="none" strike="noStrike" cap="none" normalizeH="0" baseline="0" dirty="0">
                <a:ln>
                  <a:noFill/>
                </a:ln>
                <a:solidFill>
                  <a:srgbClr val="000000"/>
                </a:solidFill>
                <a:effectLst/>
                <a:latin typeface="Verdana" panose="020B0604030504040204" pitchFamily="34" charset="0"/>
              </a:rPr>
              <a:t> - Defines a 3D ridged outline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inset</a:t>
            </a:r>
            <a:r>
              <a:rPr kumimoji="0" lang="en-US" altLang="en-US" sz="2000" b="0" i="0" u="none" strike="noStrike" cap="none" normalizeH="0" baseline="0" dirty="0">
                <a:ln>
                  <a:noFill/>
                </a:ln>
                <a:solidFill>
                  <a:srgbClr val="000000"/>
                </a:solidFill>
                <a:effectLst/>
                <a:latin typeface="Verdana" panose="020B0604030504040204" pitchFamily="34" charset="0"/>
              </a:rPr>
              <a:t> - Defines a 3D inset outline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outset</a:t>
            </a:r>
            <a:r>
              <a:rPr kumimoji="0" lang="en-US" altLang="en-US" sz="2000" b="0" i="0" u="none" strike="noStrike" cap="none" normalizeH="0" baseline="0" dirty="0">
                <a:ln>
                  <a:noFill/>
                </a:ln>
                <a:solidFill>
                  <a:srgbClr val="000000"/>
                </a:solidFill>
                <a:effectLst/>
                <a:latin typeface="Verdana" panose="020B0604030504040204" pitchFamily="34" charset="0"/>
              </a:rPr>
              <a:t> - Defines a 3D outset outline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none</a:t>
            </a:r>
            <a:r>
              <a:rPr kumimoji="0" lang="en-US" altLang="en-US" sz="2000" b="0" i="0" u="none" strike="noStrike" cap="none" normalizeH="0" baseline="0" dirty="0">
                <a:ln>
                  <a:noFill/>
                </a:ln>
                <a:solidFill>
                  <a:srgbClr val="000000"/>
                </a:solidFill>
                <a:effectLst/>
                <a:latin typeface="Verdana" panose="020B0604030504040204" pitchFamily="34" charset="0"/>
              </a:rPr>
              <a:t> - Defines no outline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hidden</a:t>
            </a:r>
            <a:r>
              <a:rPr kumimoji="0" lang="en-US" altLang="en-US" sz="2000" b="0" i="0" u="none" strike="noStrike" cap="none" normalizeH="0" baseline="0" dirty="0">
                <a:ln>
                  <a:noFill/>
                </a:ln>
                <a:solidFill>
                  <a:srgbClr val="000000"/>
                </a:solidFill>
                <a:effectLst/>
                <a:latin typeface="Verdana" panose="020B0604030504040204" pitchFamily="34" charset="0"/>
              </a:rPr>
              <a:t> - Defines a hidden outline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5443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E4F0C-0399-CC45-5406-38AFEA4F3C25}"/>
              </a:ext>
            </a:extLst>
          </p:cNvPr>
          <p:cNvSpPr>
            <a:spLocks noGrp="1"/>
          </p:cNvSpPr>
          <p:nvPr>
            <p:ph type="title"/>
          </p:nvPr>
        </p:nvSpPr>
        <p:spPr/>
        <p:txBody>
          <a:bodyPr/>
          <a:lstStyle/>
          <a:p>
            <a:r>
              <a:rPr lang="en-US" b="0" i="0" dirty="0">
                <a:solidFill>
                  <a:srgbClr val="000000"/>
                </a:solidFill>
                <a:effectLst/>
                <a:latin typeface="Verdana" panose="020B0604030504040204" pitchFamily="34" charset="0"/>
              </a:rPr>
              <a:t>Demonstration of the different outline styles:</a:t>
            </a:r>
            <a:endParaRPr lang="en-IN" dirty="0"/>
          </a:p>
        </p:txBody>
      </p:sp>
      <p:sp>
        <p:nvSpPr>
          <p:cNvPr id="3" name="Content Placeholder 2">
            <a:extLst>
              <a:ext uri="{FF2B5EF4-FFF2-40B4-BE49-F238E27FC236}">
                <a16:creationId xmlns:a16="http://schemas.microsoft.com/office/drawing/2014/main" id="{14A59E98-B418-EC4C-3547-D450DA90E6D0}"/>
              </a:ext>
            </a:extLst>
          </p:cNvPr>
          <p:cNvSpPr>
            <a:spLocks noGrp="1"/>
          </p:cNvSpPr>
          <p:nvPr>
            <p:ph idx="1"/>
          </p:nvPr>
        </p:nvSpPr>
        <p:spPr/>
        <p:txBody>
          <a:bodyPr/>
          <a:lstStyle/>
          <a:p>
            <a:r>
              <a:rPr lang="en-IN" b="0" i="0" dirty="0" err="1">
                <a:solidFill>
                  <a:srgbClr val="A52A2A"/>
                </a:solidFill>
                <a:effectLst/>
                <a:latin typeface="Consolas" panose="020B0609020204030204" pitchFamily="49" charset="0"/>
              </a:rPr>
              <a:t>p.dotted</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outline-style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dotted</a:t>
            </a:r>
            <a:r>
              <a:rPr lang="en-IN" b="0" i="0" dirty="0">
                <a:solidFill>
                  <a:srgbClr val="000000"/>
                </a:solidFill>
                <a:effectLst/>
                <a:latin typeface="Consolas" panose="020B0609020204030204" pitchFamily="49" charset="0"/>
              </a:rPr>
              <a:t>;}</a:t>
            </a:r>
            <a:br>
              <a:rPr lang="en-IN" dirty="0"/>
            </a:br>
            <a:r>
              <a:rPr lang="en-IN" b="0" i="0" dirty="0" err="1">
                <a:solidFill>
                  <a:srgbClr val="A52A2A"/>
                </a:solidFill>
                <a:effectLst/>
                <a:latin typeface="Consolas" panose="020B0609020204030204" pitchFamily="49" charset="0"/>
              </a:rPr>
              <a:t>p.dashed</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outline-style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dashed</a:t>
            </a:r>
            <a:r>
              <a:rPr lang="en-IN" b="0" i="0" dirty="0">
                <a:solidFill>
                  <a:srgbClr val="000000"/>
                </a:solidFill>
                <a:effectLst/>
                <a:latin typeface="Consolas" panose="020B0609020204030204" pitchFamily="49" charset="0"/>
              </a:rPr>
              <a:t>;}</a:t>
            </a:r>
            <a:br>
              <a:rPr lang="en-IN" dirty="0"/>
            </a:br>
            <a:r>
              <a:rPr lang="en-IN" b="0" i="0" dirty="0" err="1">
                <a:solidFill>
                  <a:srgbClr val="A52A2A"/>
                </a:solidFill>
                <a:effectLst/>
                <a:latin typeface="Consolas" panose="020B0609020204030204" pitchFamily="49" charset="0"/>
              </a:rPr>
              <a:t>p.solid</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outline-style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solid</a:t>
            </a:r>
            <a:r>
              <a:rPr lang="en-IN" b="0" i="0" dirty="0">
                <a:solidFill>
                  <a:srgbClr val="000000"/>
                </a:solidFill>
                <a:effectLst/>
                <a:latin typeface="Consolas" panose="020B0609020204030204" pitchFamily="49" charset="0"/>
              </a:rPr>
              <a:t>;}</a:t>
            </a:r>
            <a:br>
              <a:rPr lang="en-IN" dirty="0"/>
            </a:br>
            <a:r>
              <a:rPr lang="en-IN" b="0" i="0" dirty="0" err="1">
                <a:solidFill>
                  <a:srgbClr val="A52A2A"/>
                </a:solidFill>
                <a:effectLst/>
                <a:latin typeface="Consolas" panose="020B0609020204030204" pitchFamily="49" charset="0"/>
              </a:rPr>
              <a:t>p.double</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outline-style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double</a:t>
            </a:r>
            <a:r>
              <a:rPr lang="en-IN" b="0" i="0" dirty="0">
                <a:solidFill>
                  <a:srgbClr val="000000"/>
                </a:solidFill>
                <a:effectLst/>
                <a:latin typeface="Consolas" panose="020B0609020204030204" pitchFamily="49" charset="0"/>
              </a:rPr>
              <a:t>;}</a:t>
            </a:r>
            <a:br>
              <a:rPr lang="en-IN" dirty="0"/>
            </a:br>
            <a:r>
              <a:rPr lang="en-IN" b="0" i="0" dirty="0" err="1">
                <a:solidFill>
                  <a:srgbClr val="A52A2A"/>
                </a:solidFill>
                <a:effectLst/>
                <a:latin typeface="Consolas" panose="020B0609020204030204" pitchFamily="49" charset="0"/>
              </a:rPr>
              <a:t>p.groove</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outline-style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groove</a:t>
            </a:r>
            <a:r>
              <a:rPr lang="en-IN" b="0" i="0" dirty="0">
                <a:solidFill>
                  <a:srgbClr val="000000"/>
                </a:solidFill>
                <a:effectLst/>
                <a:latin typeface="Consolas" panose="020B0609020204030204" pitchFamily="49" charset="0"/>
              </a:rPr>
              <a:t>;}</a:t>
            </a:r>
            <a:br>
              <a:rPr lang="en-IN" dirty="0"/>
            </a:br>
            <a:r>
              <a:rPr lang="en-IN" b="0" i="0" dirty="0" err="1">
                <a:solidFill>
                  <a:srgbClr val="A52A2A"/>
                </a:solidFill>
                <a:effectLst/>
                <a:latin typeface="Consolas" panose="020B0609020204030204" pitchFamily="49" charset="0"/>
              </a:rPr>
              <a:t>p.ridge</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outline-style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ridge</a:t>
            </a:r>
            <a:r>
              <a:rPr lang="en-IN" b="0" i="0" dirty="0">
                <a:solidFill>
                  <a:srgbClr val="000000"/>
                </a:solidFill>
                <a:effectLst/>
                <a:latin typeface="Consolas" panose="020B0609020204030204" pitchFamily="49" charset="0"/>
              </a:rPr>
              <a:t>;}</a:t>
            </a:r>
            <a:br>
              <a:rPr lang="en-IN" dirty="0"/>
            </a:br>
            <a:r>
              <a:rPr lang="en-IN" b="0" i="0" dirty="0" err="1">
                <a:solidFill>
                  <a:srgbClr val="A52A2A"/>
                </a:solidFill>
                <a:effectLst/>
                <a:latin typeface="Consolas" panose="020B0609020204030204" pitchFamily="49" charset="0"/>
              </a:rPr>
              <a:t>p.inset</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outline-style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inset</a:t>
            </a:r>
            <a:r>
              <a:rPr lang="en-IN" b="0" i="0" dirty="0">
                <a:solidFill>
                  <a:srgbClr val="000000"/>
                </a:solidFill>
                <a:effectLst/>
                <a:latin typeface="Consolas" panose="020B0609020204030204" pitchFamily="49" charset="0"/>
              </a:rPr>
              <a:t>;}</a:t>
            </a:r>
            <a:br>
              <a:rPr lang="en-IN" dirty="0"/>
            </a:br>
            <a:r>
              <a:rPr lang="en-IN" b="0" i="0" dirty="0" err="1">
                <a:solidFill>
                  <a:srgbClr val="A52A2A"/>
                </a:solidFill>
                <a:effectLst/>
                <a:latin typeface="Consolas" panose="020B0609020204030204" pitchFamily="49" charset="0"/>
              </a:rPr>
              <a:t>p.outset</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outline-style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outset</a:t>
            </a: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804675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BE90D-99C0-9643-22E5-F1528ED08487}"/>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CSS Outline Width</a:t>
            </a:r>
            <a:br>
              <a:rPr lang="en-IN" b="0" i="0" dirty="0">
                <a:solidFill>
                  <a:srgbClr val="000000"/>
                </a:solidFill>
                <a:effectLst/>
                <a:latin typeface="Segoe UI" panose="020B0502040204020203" pitchFamily="34" charset="0"/>
              </a:rPr>
            </a:br>
            <a:endParaRPr lang="en-IN" dirty="0"/>
          </a:p>
        </p:txBody>
      </p:sp>
      <p:sp>
        <p:nvSpPr>
          <p:cNvPr id="4" name="Rectangle 1">
            <a:extLst>
              <a:ext uri="{FF2B5EF4-FFF2-40B4-BE49-F238E27FC236}">
                <a16:creationId xmlns:a16="http://schemas.microsoft.com/office/drawing/2014/main" id="{A82BC140-BF10-8C3E-B2A7-BF8AF0C85A21}"/>
              </a:ext>
            </a:extLst>
          </p:cNvPr>
          <p:cNvSpPr>
            <a:spLocks noGrp="1" noChangeArrowheads="1"/>
          </p:cNvSpPr>
          <p:nvPr>
            <p:ph idx="1"/>
          </p:nvPr>
        </p:nvSpPr>
        <p:spPr bwMode="auto">
          <a:xfrm>
            <a:off x="569168" y="1522737"/>
            <a:ext cx="8873412"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The </a:t>
            </a:r>
            <a:r>
              <a:rPr kumimoji="0" lang="en-US" altLang="en-US" sz="2400" b="0" i="0" u="none" strike="noStrike" cap="none" normalizeH="0" baseline="0" dirty="0">
                <a:ln>
                  <a:noFill/>
                </a:ln>
                <a:solidFill>
                  <a:srgbClr val="DC143C"/>
                </a:solidFill>
                <a:effectLst/>
                <a:latin typeface="Consolas" panose="020B0609020204030204" pitchFamily="49" charset="0"/>
              </a:rPr>
              <a:t>outline-width</a:t>
            </a:r>
            <a:r>
              <a:rPr kumimoji="0" lang="en-US" altLang="en-US" sz="2400" b="0" i="0" u="none" strike="noStrike" cap="none" normalizeH="0" baseline="0" dirty="0">
                <a:ln>
                  <a:noFill/>
                </a:ln>
                <a:solidFill>
                  <a:srgbClr val="000000"/>
                </a:solidFill>
                <a:effectLst/>
                <a:latin typeface="Verdana" panose="020B0604030504040204" pitchFamily="34" charset="0"/>
              </a:rPr>
              <a:t> property specifies the width of the outline, and can have one of the following values: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Verdana" panose="020B0604030504040204" pitchFamily="34" charset="0"/>
              </a:rPr>
              <a:t>thin (typically 1px)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Verdana" panose="020B0604030504040204" pitchFamily="34" charset="0"/>
              </a:rPr>
              <a:t>medium (typically 3px)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Verdana" panose="020B0604030504040204" pitchFamily="34" charset="0"/>
              </a:rPr>
              <a:t>thick (typically 5px)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Verdana" panose="020B0604030504040204" pitchFamily="34" charset="0"/>
              </a:rPr>
              <a:t>A specific size (in </a:t>
            </a:r>
            <a:r>
              <a:rPr kumimoji="0" lang="en-US" altLang="en-US" sz="2400" b="0" i="0" u="none" strike="noStrike" cap="none" normalizeH="0" baseline="0" dirty="0" err="1">
                <a:ln>
                  <a:noFill/>
                </a:ln>
                <a:solidFill>
                  <a:srgbClr val="000000"/>
                </a:solidFill>
                <a:effectLst/>
                <a:latin typeface="Verdana" panose="020B0604030504040204" pitchFamily="34" charset="0"/>
              </a:rPr>
              <a:t>px</a:t>
            </a:r>
            <a:r>
              <a:rPr kumimoji="0" lang="en-US" altLang="en-US" sz="2400" b="0" i="0" u="none" strike="noStrike" cap="none" normalizeH="0" baseline="0" dirty="0">
                <a:ln>
                  <a:noFill/>
                </a:ln>
                <a:solidFill>
                  <a:srgbClr val="000000"/>
                </a:solidFill>
                <a:effectLst/>
                <a:latin typeface="Verdana" panose="020B0604030504040204" pitchFamily="34" charset="0"/>
              </a:rPr>
              <a:t>, pt, cm, </a:t>
            </a:r>
            <a:r>
              <a:rPr kumimoji="0" lang="en-US" altLang="en-US" sz="2400" b="0" i="0" u="none" strike="noStrike" cap="none" normalizeH="0" baseline="0" dirty="0" err="1">
                <a:ln>
                  <a:noFill/>
                </a:ln>
                <a:solidFill>
                  <a:srgbClr val="000000"/>
                </a:solidFill>
                <a:effectLst/>
                <a:latin typeface="Verdana" panose="020B0604030504040204" pitchFamily="34" charset="0"/>
              </a:rPr>
              <a:t>em</a:t>
            </a:r>
            <a:r>
              <a:rPr kumimoji="0" lang="en-US" altLang="en-US" sz="2400" b="0" i="0" u="none" strike="noStrike" cap="none" normalizeH="0" baseline="0" dirty="0">
                <a:ln>
                  <a:noFill/>
                </a:ln>
                <a:solidFill>
                  <a:srgbClr val="000000"/>
                </a:solidFill>
                <a:effectLst/>
                <a:latin typeface="Verdana" panose="020B0604030504040204" pitchFamily="34" charset="0"/>
              </a:rPr>
              <a:t>, </a:t>
            </a:r>
            <a:r>
              <a:rPr kumimoji="0" lang="en-US" altLang="en-US" sz="2400" b="0" i="0" u="none" strike="noStrike" cap="none" normalizeH="0" baseline="0" dirty="0" err="1">
                <a:ln>
                  <a:noFill/>
                </a:ln>
                <a:solidFill>
                  <a:srgbClr val="000000"/>
                </a:solidFill>
                <a:effectLst/>
                <a:latin typeface="Verdana" panose="020B0604030504040204" pitchFamily="34" charset="0"/>
              </a:rPr>
              <a:t>etc</a:t>
            </a:r>
            <a:r>
              <a:rPr kumimoji="0" lang="en-US" altLang="en-US" sz="2400" b="0" i="0" u="none" strike="noStrike" cap="none" normalizeH="0" baseline="0" dirty="0">
                <a:ln>
                  <a:noFill/>
                </a:ln>
                <a:solidFill>
                  <a:srgbClr val="000000"/>
                </a:solidFill>
                <a:effectLst/>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7715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4D969F-65CE-154E-FA63-6E633B0A30B2}"/>
              </a:ext>
            </a:extLst>
          </p:cNvPr>
          <p:cNvSpPr>
            <a:spLocks noGrp="1"/>
          </p:cNvSpPr>
          <p:nvPr>
            <p:ph idx="1"/>
          </p:nvPr>
        </p:nvSpPr>
        <p:spPr>
          <a:xfrm>
            <a:off x="838200" y="557561"/>
            <a:ext cx="10515600" cy="5619402"/>
          </a:xfrm>
        </p:spPr>
        <p:txBody>
          <a:bodyPr/>
          <a:lstStyle/>
          <a:p>
            <a:pPr algn="just"/>
            <a:r>
              <a:rPr lang="en-US" b="0" i="0" dirty="0">
                <a:solidFill>
                  <a:srgbClr val="374151"/>
                </a:solidFill>
                <a:effectLst/>
                <a:latin typeface="Times New Roman" panose="02020603050405020304" pitchFamily="18" charset="0"/>
                <a:cs typeface="Times New Roman" panose="02020603050405020304" pitchFamily="18" charset="0"/>
              </a:rPr>
              <a:t>When using CSS resets, developers often include rules that set margins, padding, and other styles to a consistent baseline. The idea is to neutralize the default styling differences between browsers so that developers can build their designs without unexpected variations.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BF39ECA-8626-16D8-7683-27B72E24C534}"/>
              </a:ext>
            </a:extLst>
          </p:cNvPr>
          <p:cNvSpPr txBox="1"/>
          <p:nvPr/>
        </p:nvSpPr>
        <p:spPr>
          <a:xfrm>
            <a:off x="749919" y="2246070"/>
            <a:ext cx="6094140" cy="2031325"/>
          </a:xfrm>
          <a:prstGeom prst="rect">
            <a:avLst/>
          </a:prstGeom>
          <a:noFill/>
        </p:spPr>
        <p:txBody>
          <a:bodyPr wrap="square">
            <a:spAutoFit/>
          </a:bodyPr>
          <a:lstStyle/>
          <a:p>
            <a:r>
              <a:rPr lang="en-US" dirty="0"/>
              <a:t>/* CSS Reset */</a:t>
            </a:r>
          </a:p>
          <a:p>
            <a:r>
              <a:rPr lang="en-US" b="1" dirty="0"/>
              <a:t>body, h1, h2, p, </a:t>
            </a:r>
            <a:r>
              <a:rPr lang="en-US" b="1" dirty="0" err="1"/>
              <a:t>ul</a:t>
            </a:r>
            <a:r>
              <a:rPr lang="en-US" b="1" dirty="0"/>
              <a:t>, li {</a:t>
            </a:r>
          </a:p>
          <a:p>
            <a:r>
              <a:rPr lang="en-US" b="1" dirty="0"/>
              <a:t>    margin: 0;</a:t>
            </a:r>
          </a:p>
          <a:p>
            <a:r>
              <a:rPr lang="en-US" b="1" dirty="0"/>
              <a:t>    padding: 0;</a:t>
            </a:r>
          </a:p>
          <a:p>
            <a:r>
              <a:rPr lang="en-US" b="1" dirty="0"/>
              <a:t>}</a:t>
            </a:r>
          </a:p>
          <a:p>
            <a:endParaRPr lang="en-US" dirty="0"/>
          </a:p>
          <a:p>
            <a:r>
              <a:rPr lang="en-US" dirty="0"/>
              <a:t>/* Add more styles as needed */</a:t>
            </a:r>
          </a:p>
        </p:txBody>
      </p:sp>
    </p:spTree>
    <p:extLst>
      <p:ext uri="{BB962C8B-B14F-4D97-AF65-F5344CB8AC3E}">
        <p14:creationId xmlns:p14="http://schemas.microsoft.com/office/powerpoint/2010/main" val="590071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E90AB-97F2-9991-379C-65FF43880D49}"/>
              </a:ext>
            </a:extLst>
          </p:cNvPr>
          <p:cNvSpPr>
            <a:spLocks noGrp="1"/>
          </p:cNvSpPr>
          <p:nvPr>
            <p:ph type="title"/>
          </p:nvPr>
        </p:nvSpPr>
        <p:spPr/>
        <p:txBody>
          <a:bodyPr/>
          <a:lstStyle/>
          <a:p>
            <a:r>
              <a:rPr lang="en-US" b="0" i="0" dirty="0">
                <a:solidFill>
                  <a:srgbClr val="000000"/>
                </a:solidFill>
                <a:effectLst/>
                <a:latin typeface="Verdana" panose="020B0604030504040204" pitchFamily="34" charset="0"/>
              </a:rPr>
              <a:t>The following example shows some outlines with different widths:</a:t>
            </a:r>
            <a:endParaRPr lang="en-IN" dirty="0"/>
          </a:p>
        </p:txBody>
      </p:sp>
      <p:sp>
        <p:nvSpPr>
          <p:cNvPr id="3" name="Content Placeholder 2">
            <a:extLst>
              <a:ext uri="{FF2B5EF4-FFF2-40B4-BE49-F238E27FC236}">
                <a16:creationId xmlns:a16="http://schemas.microsoft.com/office/drawing/2014/main" id="{5E64DD29-8331-3C58-04F3-5F0FCAF2A831}"/>
              </a:ext>
            </a:extLst>
          </p:cNvPr>
          <p:cNvSpPr>
            <a:spLocks noGrp="1"/>
          </p:cNvSpPr>
          <p:nvPr>
            <p:ph idx="1"/>
          </p:nvPr>
        </p:nvSpPr>
        <p:spPr>
          <a:xfrm>
            <a:off x="838200" y="1825625"/>
            <a:ext cx="10515600" cy="4836432"/>
          </a:xfrm>
        </p:spPr>
        <p:txBody>
          <a:bodyPr>
            <a:normAutofit fontScale="55000" lnSpcReduction="20000"/>
          </a:bodyPr>
          <a:lstStyle/>
          <a:p>
            <a:r>
              <a:rPr lang="en-IN" b="0" i="0" dirty="0">
                <a:solidFill>
                  <a:srgbClr val="A52A2A"/>
                </a:solidFill>
                <a:effectLst/>
                <a:latin typeface="Consolas" panose="020B0609020204030204" pitchFamily="49" charset="0"/>
              </a:rPr>
              <a:t>p.ex1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1px solid black</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outline-style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solid</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outline-</a:t>
            </a:r>
            <a:r>
              <a:rPr lang="en-IN" b="0" i="0" dirty="0" err="1">
                <a:solidFill>
                  <a:srgbClr val="FF0000"/>
                </a:solidFill>
                <a:effectLst/>
                <a:latin typeface="Consolas" panose="020B0609020204030204" pitchFamily="49" charset="0"/>
              </a:rPr>
              <a:t>color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red</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outline-width</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thin</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A52A2A"/>
                </a:solidFill>
                <a:effectLst/>
                <a:latin typeface="Consolas" panose="020B0609020204030204" pitchFamily="49" charset="0"/>
              </a:rPr>
              <a:t>p.ex2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1px solid black</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outline-style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solid</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outline-</a:t>
            </a:r>
            <a:r>
              <a:rPr lang="en-IN" b="0" i="0" dirty="0" err="1">
                <a:solidFill>
                  <a:srgbClr val="FF0000"/>
                </a:solidFill>
                <a:effectLst/>
                <a:latin typeface="Consolas" panose="020B0609020204030204" pitchFamily="49" charset="0"/>
              </a:rPr>
              <a:t>color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red</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outline-width</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medium</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A52A2A"/>
                </a:solidFill>
                <a:effectLst/>
                <a:latin typeface="Consolas" panose="020B0609020204030204" pitchFamily="49" charset="0"/>
              </a:rPr>
              <a:t>p.ex3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1px solid black</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outline-style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solid</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outline-</a:t>
            </a:r>
            <a:r>
              <a:rPr lang="en-IN" b="0" i="0" dirty="0" err="1">
                <a:solidFill>
                  <a:srgbClr val="FF0000"/>
                </a:solidFill>
                <a:effectLst/>
                <a:latin typeface="Consolas" panose="020B0609020204030204" pitchFamily="49" charset="0"/>
              </a:rPr>
              <a:t>color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red</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outline-width</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thick</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A52A2A"/>
                </a:solidFill>
                <a:effectLst/>
                <a:latin typeface="Consolas" panose="020B0609020204030204" pitchFamily="49" charset="0"/>
              </a:rPr>
              <a:t>p.ex4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1px solid black</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outline-style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solid</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outline-</a:t>
            </a:r>
            <a:r>
              <a:rPr lang="en-IN" b="0" i="0" dirty="0" err="1">
                <a:solidFill>
                  <a:srgbClr val="FF0000"/>
                </a:solidFill>
                <a:effectLst/>
                <a:latin typeface="Consolas" panose="020B0609020204030204" pitchFamily="49" charset="0"/>
              </a:rPr>
              <a:t>color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red</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outline-width</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4px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4110131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36EFD-F85B-D06B-5936-AA0CB674A7E8}"/>
              </a:ext>
            </a:extLst>
          </p:cNvPr>
          <p:cNvSpPr>
            <a:spLocks noGrp="1"/>
          </p:cNvSpPr>
          <p:nvPr>
            <p:ph type="title"/>
          </p:nvPr>
        </p:nvSpPr>
        <p:spPr/>
        <p:txBody>
          <a:bodyPr/>
          <a:lstStyle/>
          <a:p>
            <a:pPr algn="ctr"/>
            <a:r>
              <a:rPr lang="en-IN" b="0" i="0" dirty="0">
                <a:solidFill>
                  <a:srgbClr val="000000"/>
                </a:solidFill>
                <a:effectLst/>
                <a:latin typeface="Segoe UI" panose="020B0502040204020203" pitchFamily="34" charset="0"/>
              </a:rPr>
              <a:t>CSS Outline </a:t>
            </a:r>
            <a:r>
              <a:rPr lang="en-IN" b="0" i="0" dirty="0" err="1">
                <a:solidFill>
                  <a:srgbClr val="000000"/>
                </a:solidFill>
                <a:effectLst/>
                <a:latin typeface="Segoe UI" panose="020B0502040204020203" pitchFamily="34" charset="0"/>
              </a:rPr>
              <a:t>Color</a:t>
            </a:r>
            <a:br>
              <a:rPr lang="en-IN" b="0" i="0" dirty="0">
                <a:solidFill>
                  <a:srgbClr val="000000"/>
                </a:solidFill>
                <a:effectLst/>
                <a:latin typeface="Segoe UI" panose="020B0502040204020203" pitchFamily="34" charset="0"/>
              </a:rPr>
            </a:br>
            <a:endParaRPr lang="en-IN" dirty="0"/>
          </a:p>
        </p:txBody>
      </p:sp>
      <p:sp>
        <p:nvSpPr>
          <p:cNvPr id="4" name="Rectangle 1">
            <a:extLst>
              <a:ext uri="{FF2B5EF4-FFF2-40B4-BE49-F238E27FC236}">
                <a16:creationId xmlns:a16="http://schemas.microsoft.com/office/drawing/2014/main" id="{0C0E3B18-637D-BEDC-81C9-8A44154EEC16}"/>
              </a:ext>
            </a:extLst>
          </p:cNvPr>
          <p:cNvSpPr>
            <a:spLocks noGrp="1" noChangeArrowheads="1"/>
          </p:cNvSpPr>
          <p:nvPr>
            <p:ph idx="1"/>
          </p:nvPr>
        </p:nvSpPr>
        <p:spPr bwMode="auto">
          <a:xfrm>
            <a:off x="485775" y="2196326"/>
            <a:ext cx="9734550" cy="28315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The </a:t>
            </a:r>
            <a:r>
              <a:rPr kumimoji="0" lang="en-US" altLang="en-US" sz="2000" b="0" i="0" u="none" strike="noStrike" cap="none" normalizeH="0" baseline="0" dirty="0">
                <a:ln>
                  <a:noFill/>
                </a:ln>
                <a:solidFill>
                  <a:srgbClr val="DC143C"/>
                </a:solidFill>
                <a:effectLst/>
                <a:latin typeface="Consolas" panose="020B0609020204030204" pitchFamily="49" charset="0"/>
              </a:rPr>
              <a:t>outline-color</a:t>
            </a:r>
            <a:r>
              <a:rPr kumimoji="0" lang="en-US" altLang="en-US" sz="2000" b="0" i="0" u="none" strike="noStrike" cap="none" normalizeH="0" baseline="0" dirty="0">
                <a:ln>
                  <a:noFill/>
                </a:ln>
                <a:solidFill>
                  <a:srgbClr val="000000"/>
                </a:solidFill>
                <a:effectLst/>
                <a:latin typeface="Verdana" panose="020B0604030504040204" pitchFamily="34" charset="0"/>
              </a:rPr>
              <a:t> property is used to set the color of the outline.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The color can be set by:</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Verdana" panose="020B0604030504040204" pitchFamily="34" charset="0"/>
              </a:rPr>
              <a:t>name - specify a color name, like "red"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Verdana" panose="020B0604030504040204" pitchFamily="34" charset="0"/>
              </a:rPr>
              <a:t>HEX - specify a hex value, like "#ff0000"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Verdana" panose="020B0604030504040204" pitchFamily="34" charset="0"/>
              </a:rPr>
              <a:t>RGB - specify a RGB value, like "</a:t>
            </a:r>
            <a:r>
              <a:rPr kumimoji="0" lang="en-US" altLang="en-US" sz="2000" b="0" i="0" u="none" strike="noStrike" cap="none" normalizeH="0" baseline="0" dirty="0" err="1">
                <a:ln>
                  <a:noFill/>
                </a:ln>
                <a:solidFill>
                  <a:srgbClr val="000000"/>
                </a:solidFill>
                <a:effectLst/>
                <a:latin typeface="Verdana" panose="020B0604030504040204" pitchFamily="34" charset="0"/>
              </a:rPr>
              <a:t>rgb</a:t>
            </a:r>
            <a:r>
              <a:rPr kumimoji="0" lang="en-US" altLang="en-US" sz="2000" b="0" i="0" u="none" strike="noStrike" cap="none" normalizeH="0" baseline="0" dirty="0">
                <a:ln>
                  <a:noFill/>
                </a:ln>
                <a:solidFill>
                  <a:srgbClr val="000000"/>
                </a:solidFill>
                <a:effectLst/>
                <a:latin typeface="Verdana" panose="020B0604030504040204" pitchFamily="34" charset="0"/>
              </a:rPr>
              <a:t>(255,0,0)"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Verdana" panose="020B0604030504040204" pitchFamily="34" charset="0"/>
              </a:rPr>
              <a:t>HSL - specify a HSL value, like "</a:t>
            </a:r>
            <a:r>
              <a:rPr kumimoji="0" lang="en-US" altLang="en-US" sz="2000" b="0" i="0" u="none" strike="noStrike" cap="none" normalizeH="0" baseline="0" dirty="0" err="1">
                <a:ln>
                  <a:noFill/>
                </a:ln>
                <a:solidFill>
                  <a:srgbClr val="000000"/>
                </a:solidFill>
                <a:effectLst/>
                <a:latin typeface="Verdana" panose="020B0604030504040204" pitchFamily="34" charset="0"/>
              </a:rPr>
              <a:t>hsl</a:t>
            </a:r>
            <a:r>
              <a:rPr kumimoji="0" lang="en-US" altLang="en-US" sz="2000" b="0" i="0" u="none" strike="noStrike" cap="none" normalizeH="0" baseline="0" dirty="0">
                <a:ln>
                  <a:noFill/>
                </a:ln>
                <a:solidFill>
                  <a:srgbClr val="000000"/>
                </a:solidFill>
                <a:effectLst/>
                <a:latin typeface="Verdana" panose="020B0604030504040204" pitchFamily="34" charset="0"/>
              </a:rPr>
              <a:t>(0, 100%, 50%)"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Verdana" panose="020B0604030504040204" pitchFamily="34" charset="0"/>
              </a:rPr>
              <a:t>invert - performs a color inversion (which ensures that the outline is visible, regardless of color background)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2564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97845A-E491-99B9-79DD-3D07CE712DDB}"/>
              </a:ext>
            </a:extLst>
          </p:cNvPr>
          <p:cNvSpPr>
            <a:spLocks noGrp="1"/>
          </p:cNvSpPr>
          <p:nvPr>
            <p:ph idx="1"/>
          </p:nvPr>
        </p:nvSpPr>
        <p:spPr>
          <a:xfrm>
            <a:off x="838200" y="457200"/>
            <a:ext cx="10515600" cy="5719763"/>
          </a:xfrm>
        </p:spPr>
        <p:txBody>
          <a:bodyPr>
            <a:normAutofit fontScale="92500" lnSpcReduction="10000"/>
          </a:bodyPr>
          <a:lstStyle/>
          <a:p>
            <a:r>
              <a:rPr lang="en-IN" b="0" i="0" dirty="0">
                <a:solidFill>
                  <a:srgbClr val="A52A2A"/>
                </a:solidFill>
                <a:effectLst/>
                <a:latin typeface="Consolas" panose="020B0609020204030204" pitchFamily="49" charset="0"/>
              </a:rPr>
              <a:t>p.ex1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2px solid black</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outline-style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solid</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outline-</a:t>
            </a:r>
            <a:r>
              <a:rPr lang="en-IN" b="0" i="0" dirty="0" err="1">
                <a:solidFill>
                  <a:srgbClr val="FF0000"/>
                </a:solidFill>
                <a:effectLst/>
                <a:latin typeface="Consolas" panose="020B0609020204030204" pitchFamily="49" charset="0"/>
              </a:rPr>
              <a:t>color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red</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A52A2A"/>
                </a:solidFill>
                <a:effectLst/>
                <a:latin typeface="Consolas" panose="020B0609020204030204" pitchFamily="49" charset="0"/>
              </a:rPr>
              <a:t>p.ex2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2px solid black</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outline-style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dotted</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outline-</a:t>
            </a:r>
            <a:r>
              <a:rPr lang="en-IN" b="0" i="0" dirty="0" err="1">
                <a:solidFill>
                  <a:srgbClr val="FF0000"/>
                </a:solidFill>
                <a:effectLst/>
                <a:latin typeface="Consolas" panose="020B0609020204030204" pitchFamily="49" charset="0"/>
              </a:rPr>
              <a:t>color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blue</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A52A2A"/>
                </a:solidFill>
                <a:effectLst/>
                <a:latin typeface="Consolas" panose="020B0609020204030204" pitchFamily="49" charset="0"/>
              </a:rPr>
              <a:t>p.ex3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2px solid black</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outline-style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outset</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outline-</a:t>
            </a:r>
            <a:r>
              <a:rPr lang="en-IN" b="0" i="0" dirty="0" err="1">
                <a:solidFill>
                  <a:srgbClr val="FF0000"/>
                </a:solidFill>
                <a:effectLst/>
                <a:latin typeface="Consolas" panose="020B0609020204030204" pitchFamily="49" charset="0"/>
              </a:rPr>
              <a:t>color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grey</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4017362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8DD46-B11C-0DB3-6A41-694F1C3B8ABA}"/>
              </a:ext>
            </a:extLst>
          </p:cNvPr>
          <p:cNvSpPr>
            <a:spLocks noGrp="1"/>
          </p:cNvSpPr>
          <p:nvPr>
            <p:ph type="title"/>
          </p:nvPr>
        </p:nvSpPr>
        <p:spPr/>
        <p:txBody>
          <a:bodyPr/>
          <a:lstStyle/>
          <a:p>
            <a:pPr algn="ctr"/>
            <a:r>
              <a:rPr lang="en-IN" b="0" i="0" dirty="0">
                <a:solidFill>
                  <a:srgbClr val="000000"/>
                </a:solidFill>
                <a:effectLst/>
                <a:latin typeface="Segoe UI" panose="020B0502040204020203" pitchFamily="34" charset="0"/>
              </a:rPr>
              <a:t>CSS Links</a:t>
            </a:r>
            <a:br>
              <a:rPr lang="en-IN" b="0" i="0" dirty="0">
                <a:solidFill>
                  <a:srgbClr val="000000"/>
                </a:solidFill>
                <a:effectLst/>
                <a:latin typeface="Segoe UI" panose="020B0502040204020203" pitchFamily="34" charset="0"/>
              </a:rPr>
            </a:br>
            <a:endParaRPr lang="en-IN" dirty="0"/>
          </a:p>
        </p:txBody>
      </p:sp>
      <p:sp>
        <p:nvSpPr>
          <p:cNvPr id="4" name="Rectangle 1">
            <a:extLst>
              <a:ext uri="{FF2B5EF4-FFF2-40B4-BE49-F238E27FC236}">
                <a16:creationId xmlns:a16="http://schemas.microsoft.com/office/drawing/2014/main" id="{0FF05169-5C4E-026A-0C4E-F9E1EC842ECF}"/>
              </a:ext>
            </a:extLst>
          </p:cNvPr>
          <p:cNvSpPr>
            <a:spLocks noGrp="1" noChangeArrowheads="1"/>
          </p:cNvSpPr>
          <p:nvPr>
            <p:ph idx="1"/>
          </p:nvPr>
        </p:nvSpPr>
        <p:spPr bwMode="auto">
          <a:xfrm>
            <a:off x="185056" y="1514400"/>
            <a:ext cx="1014393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Links can be styled with any CSS property (e.g. </a:t>
            </a:r>
            <a:r>
              <a:rPr kumimoji="0" lang="en-US" altLang="en-US" sz="2400" b="0" i="0" u="none" strike="noStrike" cap="none" normalizeH="0" baseline="0" dirty="0">
                <a:ln>
                  <a:noFill/>
                </a:ln>
                <a:solidFill>
                  <a:srgbClr val="DC143C"/>
                </a:solidFill>
                <a:effectLst/>
                <a:latin typeface="Consolas" panose="020B0609020204030204" pitchFamily="49" charset="0"/>
              </a:rPr>
              <a:t>color</a:t>
            </a:r>
            <a:r>
              <a:rPr kumimoji="0" lang="en-US" altLang="en-US" sz="2400" b="0" i="0" u="none" strike="noStrike" cap="none" normalizeH="0" baseline="0" dirty="0">
                <a:ln>
                  <a:noFill/>
                </a:ln>
                <a:solidFill>
                  <a:srgbClr val="000000"/>
                </a:solidFill>
                <a:effectLst/>
                <a:latin typeface="Verdana" panose="020B0604030504040204" pitchFamily="34" charset="0"/>
              </a:rPr>
              <a:t>, </a:t>
            </a:r>
            <a:r>
              <a:rPr kumimoji="0" lang="en-US" altLang="en-US" sz="2400" b="0" i="0" u="none" strike="noStrike" cap="none" normalizeH="0" baseline="0" dirty="0">
                <a:ln>
                  <a:noFill/>
                </a:ln>
                <a:solidFill>
                  <a:srgbClr val="DC143C"/>
                </a:solidFill>
                <a:effectLst/>
                <a:latin typeface="Consolas" panose="020B0609020204030204" pitchFamily="49" charset="0"/>
              </a:rPr>
              <a:t>font-family</a:t>
            </a:r>
            <a:r>
              <a:rPr kumimoji="0" lang="en-US" altLang="en-US" sz="2400" b="0" i="0" u="none" strike="noStrike" cap="none" normalizeH="0" baseline="0" dirty="0">
                <a:ln>
                  <a:noFill/>
                </a:ln>
                <a:solidFill>
                  <a:srgbClr val="000000"/>
                </a:solidFill>
                <a:effectLst/>
                <a:latin typeface="Verdana" panose="020B0604030504040204" pitchFamily="34" charset="0"/>
              </a:rPr>
              <a:t>, </a:t>
            </a:r>
            <a:r>
              <a:rPr kumimoji="0" lang="en-US" altLang="en-US" sz="2400" b="0" i="0" u="none" strike="noStrike" cap="none" normalizeH="0" baseline="0" dirty="0">
                <a:ln>
                  <a:noFill/>
                </a:ln>
                <a:solidFill>
                  <a:srgbClr val="DC143C"/>
                </a:solidFill>
                <a:effectLst/>
                <a:latin typeface="Consolas" panose="020B0609020204030204" pitchFamily="49" charset="0"/>
              </a:rPr>
              <a:t>background</a:t>
            </a:r>
            <a:r>
              <a:rPr kumimoji="0" lang="en-US" altLang="en-US" sz="2400" b="0" i="0" u="none" strike="noStrike" cap="none" normalizeH="0" baseline="0" dirty="0">
                <a:ln>
                  <a:noFill/>
                </a:ln>
                <a:solidFill>
                  <a:srgbClr val="000000"/>
                </a:solidFill>
                <a:effectLst/>
                <a:latin typeface="Verdana" panose="020B0604030504040204" pitchFamily="34" charset="0"/>
              </a:rPr>
              <a:t>, etc.).</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1A518A8-A524-D073-B207-63C933B92C9C}"/>
              </a:ext>
            </a:extLst>
          </p:cNvPr>
          <p:cNvSpPr>
            <a:spLocks noChangeArrowheads="1"/>
          </p:cNvSpPr>
          <p:nvPr/>
        </p:nvSpPr>
        <p:spPr bwMode="auto">
          <a:xfrm>
            <a:off x="531845" y="3156030"/>
            <a:ext cx="10366310" cy="19082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The four links states are: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a:link</a:t>
            </a:r>
            <a:r>
              <a:rPr kumimoji="0" lang="en-US" altLang="en-US" sz="2000" b="0" i="0" u="none" strike="noStrike" cap="none" normalizeH="0" baseline="0" dirty="0">
                <a:ln>
                  <a:noFill/>
                </a:ln>
                <a:solidFill>
                  <a:srgbClr val="000000"/>
                </a:solidFill>
                <a:effectLst/>
                <a:latin typeface="Verdana" panose="020B0604030504040204" pitchFamily="34" charset="0"/>
              </a:rPr>
              <a:t> - a normal, unvisited link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a:visited</a:t>
            </a:r>
            <a:r>
              <a:rPr kumimoji="0" lang="en-US" altLang="en-US" sz="2000" b="0" i="0" u="none" strike="noStrike" cap="none" normalizeH="0" baseline="0" dirty="0">
                <a:ln>
                  <a:noFill/>
                </a:ln>
                <a:solidFill>
                  <a:srgbClr val="000000"/>
                </a:solidFill>
                <a:effectLst/>
                <a:latin typeface="Verdana" panose="020B0604030504040204" pitchFamily="34" charset="0"/>
              </a:rPr>
              <a:t> - a link the user has visited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a:hover</a:t>
            </a:r>
            <a:r>
              <a:rPr kumimoji="0" lang="en-US" altLang="en-US" sz="2000" b="0" i="0" u="none" strike="noStrike" cap="none" normalizeH="0" baseline="0" dirty="0">
                <a:ln>
                  <a:noFill/>
                </a:ln>
                <a:solidFill>
                  <a:srgbClr val="000000"/>
                </a:solidFill>
                <a:effectLst/>
                <a:latin typeface="Verdana" panose="020B0604030504040204" pitchFamily="34" charset="0"/>
              </a:rPr>
              <a:t> - a link when the user mouses over 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a:active</a:t>
            </a:r>
            <a:r>
              <a:rPr kumimoji="0" lang="en-US" altLang="en-US" sz="2000" b="0" i="0" u="none" strike="noStrike" cap="none" normalizeH="0" baseline="0" dirty="0">
                <a:ln>
                  <a:noFill/>
                </a:ln>
                <a:solidFill>
                  <a:srgbClr val="000000"/>
                </a:solidFill>
                <a:effectLst/>
                <a:latin typeface="Verdana" panose="020B0604030504040204" pitchFamily="34" charset="0"/>
              </a:rPr>
              <a:t> - a link the moment it is clicked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6808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B4CB87-3015-7179-9426-FA040F2E7F82}"/>
              </a:ext>
            </a:extLst>
          </p:cNvPr>
          <p:cNvSpPr>
            <a:spLocks noGrp="1"/>
          </p:cNvSpPr>
          <p:nvPr>
            <p:ph idx="1"/>
          </p:nvPr>
        </p:nvSpPr>
        <p:spPr>
          <a:xfrm>
            <a:off x="838200" y="373224"/>
            <a:ext cx="10515600" cy="5803739"/>
          </a:xfrm>
        </p:spPr>
        <p:txBody>
          <a:bodyPr>
            <a:normAutofit fontScale="85000" lnSpcReduction="20000"/>
          </a:bodyPr>
          <a:lstStyle/>
          <a:p>
            <a:pPr algn="l"/>
            <a:r>
              <a:rPr lang="en-US" b="0" i="0" dirty="0">
                <a:solidFill>
                  <a:srgbClr val="008000"/>
                </a:solidFill>
                <a:effectLst/>
                <a:latin typeface="Consolas" panose="020B0609020204030204" pitchFamily="49" charset="0"/>
              </a:rPr>
              <a:t>/* unvisited link */</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a:link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red</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br>
              <a:rPr lang="en-US" b="0" i="0" dirty="0">
                <a:solidFill>
                  <a:srgbClr val="A52A2A"/>
                </a:solidFill>
                <a:effectLst/>
                <a:latin typeface="Consolas" panose="020B0609020204030204" pitchFamily="49" charset="0"/>
              </a:rPr>
            </a:br>
            <a:r>
              <a:rPr lang="en-US" b="0" i="0" dirty="0">
                <a:solidFill>
                  <a:srgbClr val="008000"/>
                </a:solidFill>
                <a:effectLst/>
                <a:latin typeface="Consolas" panose="020B0609020204030204" pitchFamily="49" charset="0"/>
              </a:rPr>
              <a:t>/* visited link */</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a:visited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green</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br>
              <a:rPr lang="en-US" b="0" i="0" dirty="0">
                <a:solidFill>
                  <a:srgbClr val="A52A2A"/>
                </a:solidFill>
                <a:effectLst/>
                <a:latin typeface="Consolas" panose="020B0609020204030204" pitchFamily="49" charset="0"/>
              </a:rPr>
            </a:br>
            <a:r>
              <a:rPr lang="en-US" b="0" i="0" dirty="0">
                <a:solidFill>
                  <a:srgbClr val="008000"/>
                </a:solidFill>
                <a:effectLst/>
                <a:latin typeface="Consolas" panose="020B0609020204030204" pitchFamily="49" charset="0"/>
              </a:rPr>
              <a:t>/* mouse over link */</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a:hover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hotpink</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br>
              <a:rPr lang="en-US" b="0" i="0" dirty="0">
                <a:solidFill>
                  <a:srgbClr val="A52A2A"/>
                </a:solidFill>
                <a:effectLst/>
                <a:latin typeface="Consolas" panose="020B0609020204030204" pitchFamily="49" charset="0"/>
              </a:rPr>
            </a:br>
            <a:r>
              <a:rPr lang="en-US" b="0" i="0" dirty="0">
                <a:solidFill>
                  <a:srgbClr val="008000"/>
                </a:solidFill>
                <a:effectLst/>
                <a:latin typeface="Consolas" panose="020B0609020204030204" pitchFamily="49" charset="0"/>
              </a:rPr>
              <a:t>/* selected link */</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a:active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blue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p>
          <a:p>
            <a:br>
              <a:rPr lang="en-US" dirty="0"/>
            </a:br>
            <a:endParaRPr lang="en-IN" dirty="0"/>
          </a:p>
        </p:txBody>
      </p:sp>
      <p:sp>
        <p:nvSpPr>
          <p:cNvPr id="5" name="TextBox 4">
            <a:extLst>
              <a:ext uri="{FF2B5EF4-FFF2-40B4-BE49-F238E27FC236}">
                <a16:creationId xmlns:a16="http://schemas.microsoft.com/office/drawing/2014/main" id="{3526E5C9-6D51-0427-B715-204C11F2326B}"/>
              </a:ext>
            </a:extLst>
          </p:cNvPr>
          <p:cNvSpPr txBox="1"/>
          <p:nvPr/>
        </p:nvSpPr>
        <p:spPr>
          <a:xfrm>
            <a:off x="1658516" y="5853797"/>
            <a:ext cx="10533483" cy="369332"/>
          </a:xfrm>
          <a:prstGeom prst="rect">
            <a:avLst/>
          </a:prstGeom>
          <a:noFill/>
        </p:spPr>
        <p:txBody>
          <a:bodyPr wrap="square">
            <a:spAutoFit/>
          </a:bodyPr>
          <a:lstStyle/>
          <a:p>
            <a:r>
              <a:rPr lang="en-US" dirty="0">
                <a:highlight>
                  <a:srgbClr val="FFFF00"/>
                </a:highlight>
              </a:rPr>
              <a:t>&lt;p&gt;&lt;b&gt;&lt;a </a:t>
            </a:r>
            <a:r>
              <a:rPr lang="en-US" dirty="0" err="1">
                <a:highlight>
                  <a:srgbClr val="FFFF00"/>
                </a:highlight>
              </a:rPr>
              <a:t>href</a:t>
            </a:r>
            <a:r>
              <a:rPr lang="en-US" dirty="0">
                <a:highlight>
                  <a:srgbClr val="FFFF00"/>
                </a:highlight>
              </a:rPr>
              <a:t>="default.asp" target="_blank"&gt;This is a link&lt;/a&gt;&lt;/b&gt;&lt;/p&gt;</a:t>
            </a:r>
            <a:endParaRPr lang="en-IN" dirty="0">
              <a:highlight>
                <a:srgbClr val="FFFF00"/>
              </a:highlight>
            </a:endParaRPr>
          </a:p>
        </p:txBody>
      </p:sp>
    </p:spTree>
    <p:extLst>
      <p:ext uri="{BB962C8B-B14F-4D97-AF65-F5344CB8AC3E}">
        <p14:creationId xmlns:p14="http://schemas.microsoft.com/office/powerpoint/2010/main" val="3324473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F8A-1D66-7083-71D6-C49A3580795B}"/>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Background </a:t>
            </a:r>
            <a:r>
              <a:rPr lang="en-IN" b="0" i="0" dirty="0" err="1">
                <a:solidFill>
                  <a:srgbClr val="000000"/>
                </a:solidFill>
                <a:effectLst/>
                <a:latin typeface="Segoe UI" panose="020B0502040204020203" pitchFamily="34" charset="0"/>
              </a:rPr>
              <a:t>Color</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04FDC7E-46FF-17C6-8469-E1E66047A4E0}"/>
              </a:ext>
            </a:extLst>
          </p:cNvPr>
          <p:cNvSpPr>
            <a:spLocks noGrp="1"/>
          </p:cNvSpPr>
          <p:nvPr>
            <p:ph idx="1"/>
          </p:nvPr>
        </p:nvSpPr>
        <p:spPr/>
        <p:txBody>
          <a:bodyPr>
            <a:normAutofit fontScale="70000" lnSpcReduction="20000"/>
          </a:bodyPr>
          <a:lstStyle/>
          <a:p>
            <a:pPr algn="l"/>
            <a:r>
              <a:rPr lang="en-US" b="0" i="0" dirty="0">
                <a:solidFill>
                  <a:srgbClr val="A52A2A"/>
                </a:solidFill>
                <a:effectLst/>
                <a:latin typeface="Consolas" panose="020B0609020204030204" pitchFamily="49" charset="0"/>
              </a:rPr>
              <a:t>a:link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yellow</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a:visited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cyan</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a:hover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lightgreen</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a:active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hotpink</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 </a:t>
            </a:r>
            <a:endParaRPr lang="en-US" b="0" i="0" dirty="0">
              <a:solidFill>
                <a:srgbClr val="000000"/>
              </a:solidFill>
              <a:effectLst/>
              <a:latin typeface="Consolas" panose="020B0609020204030204" pitchFamily="49" charset="0"/>
            </a:endParaRPr>
          </a:p>
          <a:p>
            <a:pPr algn="l"/>
            <a:r>
              <a:rPr lang="en-US" b="0" i="0" u="none" strike="noStrike" dirty="0">
                <a:solidFill>
                  <a:srgbClr val="FFFFFF"/>
                </a:solidFill>
                <a:effectLst/>
                <a:latin typeface="Source Sans Pro" panose="020B0503030403020204" pitchFamily="34" charset="0"/>
                <a:hlinkClick r:id="rId2"/>
              </a:rPr>
              <a:t>Try it Yourself »</a:t>
            </a:r>
            <a:endParaRPr lang="en-US" b="0" i="0" dirty="0">
              <a:solidFill>
                <a:srgbClr val="000000"/>
              </a:solidFill>
              <a:effectLst/>
              <a:latin typeface="Verdana" panose="020B0604030504040204" pitchFamily="34" charset="0"/>
            </a:endParaRPr>
          </a:p>
          <a:p>
            <a:br>
              <a:rPr lang="en-US" dirty="0"/>
            </a:br>
            <a:endParaRPr lang="en-IN" dirty="0"/>
          </a:p>
        </p:txBody>
      </p:sp>
    </p:spTree>
    <p:extLst>
      <p:ext uri="{BB962C8B-B14F-4D97-AF65-F5344CB8AC3E}">
        <p14:creationId xmlns:p14="http://schemas.microsoft.com/office/powerpoint/2010/main" val="3409597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1E4EA-CF82-D2C6-ABA7-E74FCE65A6E9}"/>
              </a:ext>
            </a:extLst>
          </p:cNvPr>
          <p:cNvSpPr>
            <a:spLocks noGrp="1"/>
          </p:cNvSpPr>
          <p:nvPr>
            <p:ph type="title"/>
          </p:nvPr>
        </p:nvSpPr>
        <p:spPr>
          <a:xfrm>
            <a:off x="241041" y="327089"/>
            <a:ext cx="10515600" cy="707895"/>
          </a:xfrm>
        </p:spPr>
        <p:txBody>
          <a:bodyPr>
            <a:normAutofit fontScale="90000"/>
          </a:bodyPr>
          <a:lstStyle/>
          <a:p>
            <a:pPr algn="ctr"/>
            <a:r>
              <a:rPr lang="en-IN" b="0" i="0" dirty="0">
                <a:solidFill>
                  <a:srgbClr val="000000"/>
                </a:solidFill>
                <a:effectLst/>
                <a:latin typeface="Segoe UI" panose="020B0502040204020203" pitchFamily="34" charset="0"/>
              </a:rPr>
              <a:t>CSS Lists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E4A0EF46-26C0-C91C-0E77-67131D567CB2}"/>
              </a:ext>
            </a:extLst>
          </p:cNvPr>
          <p:cNvSpPr>
            <a:spLocks noGrp="1"/>
          </p:cNvSpPr>
          <p:nvPr>
            <p:ph idx="1"/>
          </p:nvPr>
        </p:nvSpPr>
        <p:spPr>
          <a:xfrm>
            <a:off x="838200" y="1231641"/>
            <a:ext cx="10515600" cy="4945322"/>
          </a:xfrm>
        </p:spPr>
        <p:txBody>
          <a:bodyPr>
            <a:normAutofit/>
          </a:bodyPr>
          <a:lstStyle/>
          <a:p>
            <a:pPr marL="0" indent="0" algn="l">
              <a:buNone/>
            </a:pPr>
            <a:r>
              <a:rPr lang="en-US" b="1" i="0" dirty="0">
                <a:solidFill>
                  <a:srgbClr val="000000"/>
                </a:solidFill>
                <a:effectLst/>
                <a:latin typeface="Times New Roman" panose="02020603050405020304" pitchFamily="18" charset="0"/>
                <a:cs typeface="Times New Roman" panose="02020603050405020304" pitchFamily="18" charset="0"/>
              </a:rPr>
              <a:t>In HTML, there are two main types of lists: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unordered lists (&lt;</a:t>
            </a:r>
            <a:r>
              <a:rPr lang="en-US" b="0" i="0" dirty="0" err="1">
                <a:solidFill>
                  <a:srgbClr val="000000"/>
                </a:solidFill>
                <a:effectLst/>
                <a:latin typeface="Times New Roman" panose="02020603050405020304" pitchFamily="18" charset="0"/>
                <a:cs typeface="Times New Roman" panose="02020603050405020304" pitchFamily="18" charset="0"/>
              </a:rPr>
              <a:t>ul</a:t>
            </a:r>
            <a:r>
              <a:rPr lang="en-US" b="0" i="0" dirty="0">
                <a:solidFill>
                  <a:srgbClr val="000000"/>
                </a:solidFill>
                <a:effectLst/>
                <a:latin typeface="Times New Roman" panose="02020603050405020304" pitchFamily="18" charset="0"/>
                <a:cs typeface="Times New Roman" panose="02020603050405020304" pitchFamily="18" charset="0"/>
              </a:rPr>
              <a:t>&gt;) - the list items are marked with bullets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ordered lists (&lt;</a:t>
            </a:r>
            <a:r>
              <a:rPr lang="en-US" b="0" i="0" dirty="0" err="1">
                <a:solidFill>
                  <a:srgbClr val="000000"/>
                </a:solidFill>
                <a:effectLst/>
                <a:latin typeface="Times New Roman" panose="02020603050405020304" pitchFamily="18" charset="0"/>
                <a:cs typeface="Times New Roman" panose="02020603050405020304" pitchFamily="18" charset="0"/>
              </a:rPr>
              <a:t>ol</a:t>
            </a:r>
            <a:r>
              <a:rPr lang="en-US" b="0" i="0" dirty="0">
                <a:solidFill>
                  <a:srgbClr val="000000"/>
                </a:solidFill>
                <a:effectLst/>
                <a:latin typeface="Times New Roman" panose="02020603050405020304" pitchFamily="18" charset="0"/>
                <a:cs typeface="Times New Roman" panose="02020603050405020304" pitchFamily="18" charset="0"/>
              </a:rPr>
              <a:t>&gt;) - the list items are marked with numbers or letters</a:t>
            </a:r>
          </a:p>
          <a:p>
            <a:pPr marL="0" indent="0" algn="l">
              <a:buNone/>
            </a:pPr>
            <a:r>
              <a:rPr lang="en-US" b="1" i="0" dirty="0">
                <a:solidFill>
                  <a:srgbClr val="000000"/>
                </a:solidFill>
                <a:effectLst/>
                <a:latin typeface="Times New Roman" panose="02020603050405020304" pitchFamily="18" charset="0"/>
                <a:cs typeface="Times New Roman" panose="02020603050405020304" pitchFamily="18" charset="0"/>
              </a:rPr>
              <a:t>The CSS list properties allow you to:</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Set different list item markers for ordered lists</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Set different list item markers for unordered lists</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Set an image as the list item marker</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Add background colors to lists and list items</a:t>
            </a:r>
          </a:p>
          <a:p>
            <a:endParaRPr lang="en-IN" dirty="0"/>
          </a:p>
        </p:txBody>
      </p:sp>
    </p:spTree>
    <p:extLst>
      <p:ext uri="{BB962C8B-B14F-4D97-AF65-F5344CB8AC3E}">
        <p14:creationId xmlns:p14="http://schemas.microsoft.com/office/powerpoint/2010/main" val="4170851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1C42-5CA6-CE46-CB35-325B73BBF155}"/>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Different List Item Markers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3255D4D6-0BE8-771E-7037-91A0CF877956}"/>
              </a:ext>
            </a:extLst>
          </p:cNvPr>
          <p:cNvSpPr>
            <a:spLocks noGrp="1"/>
          </p:cNvSpPr>
          <p:nvPr>
            <p:ph idx="1"/>
          </p:nvPr>
        </p:nvSpPr>
        <p:spPr/>
        <p:txBody>
          <a:bodyPr>
            <a:normAutofit fontScale="85000" lnSpcReduction="20000"/>
          </a:bodyPr>
          <a:lstStyle/>
          <a:p>
            <a:r>
              <a:rPr lang="en-IN" b="0" i="0" dirty="0" err="1">
                <a:solidFill>
                  <a:srgbClr val="A52A2A"/>
                </a:solidFill>
                <a:effectLst/>
                <a:latin typeface="Consolas" panose="020B0609020204030204" pitchFamily="49" charset="0"/>
              </a:rPr>
              <a:t>ul.a</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list-style-type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circle</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A52A2A"/>
                </a:solidFill>
                <a:effectLst/>
                <a:latin typeface="Consolas" panose="020B0609020204030204" pitchFamily="49" charset="0"/>
              </a:rPr>
              <a:t>ul.b</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list-style-type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square</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A52A2A"/>
                </a:solidFill>
                <a:effectLst/>
                <a:latin typeface="Consolas" panose="020B0609020204030204" pitchFamily="49" charset="0"/>
              </a:rPr>
              <a:t>ol.c</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list-style-type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upper-roman</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A52A2A"/>
                </a:solidFill>
                <a:effectLst/>
                <a:latin typeface="Consolas" panose="020B0609020204030204" pitchFamily="49" charset="0"/>
              </a:rPr>
              <a:t>ol.d</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list-style-type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lower-alpha</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38405088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096C42B-C9AF-E86F-F795-739D0CBEE0B6}"/>
              </a:ext>
            </a:extLst>
          </p:cNvPr>
          <p:cNvSpPr>
            <a:spLocks noGrp="1" noChangeArrowheads="1"/>
          </p:cNvSpPr>
          <p:nvPr>
            <p:ph type="title"/>
          </p:nvPr>
        </p:nvSpPr>
        <p:spPr bwMode="auto">
          <a:xfrm>
            <a:off x="838200" y="612409"/>
            <a:ext cx="975204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The </a:t>
            </a:r>
            <a:r>
              <a:rPr kumimoji="0" lang="en-US" altLang="en-US" sz="2400" b="0" i="0" u="none" strike="noStrike" cap="none" normalizeH="0" baseline="0" dirty="0">
                <a:ln>
                  <a:noFill/>
                </a:ln>
                <a:solidFill>
                  <a:srgbClr val="DC143C"/>
                </a:solidFill>
                <a:effectLst/>
                <a:latin typeface="Consolas" panose="020B0609020204030204" pitchFamily="49" charset="0"/>
              </a:rPr>
              <a:t>list-style-image</a:t>
            </a:r>
            <a:r>
              <a:rPr kumimoji="0" lang="en-US" altLang="en-US" sz="2400" b="0" i="0" u="none" strike="noStrike" cap="none" normalizeH="0" baseline="0" dirty="0">
                <a:ln>
                  <a:noFill/>
                </a:ln>
                <a:solidFill>
                  <a:srgbClr val="000000"/>
                </a:solidFill>
                <a:effectLst/>
                <a:latin typeface="Verdana" panose="020B0604030504040204" pitchFamily="34" charset="0"/>
              </a:rPr>
              <a:t> property specifies an image as the list item marker:</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BB0439F1-F8B4-F055-23EF-42C02B705B71}"/>
              </a:ext>
            </a:extLst>
          </p:cNvPr>
          <p:cNvSpPr>
            <a:spLocks noGrp="1"/>
          </p:cNvSpPr>
          <p:nvPr>
            <p:ph idx="1"/>
          </p:nvPr>
        </p:nvSpPr>
        <p:spPr/>
        <p:txBody>
          <a:bodyPr/>
          <a:lstStyle/>
          <a:p>
            <a:pPr algn="l"/>
            <a:r>
              <a:rPr lang="en-US" b="0" i="0" dirty="0" err="1">
                <a:solidFill>
                  <a:srgbClr val="A52A2A"/>
                </a:solidFill>
                <a:effectLst/>
                <a:latin typeface="Consolas" panose="020B0609020204030204" pitchFamily="49" charset="0"/>
              </a:rPr>
              <a:t>ul</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list-style-image</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url</a:t>
            </a:r>
            <a:r>
              <a:rPr lang="en-US" b="0" i="0" dirty="0">
                <a:solidFill>
                  <a:srgbClr val="0000CD"/>
                </a:solidFill>
                <a:effectLst/>
                <a:latin typeface="Consolas" panose="020B0609020204030204" pitchFamily="49" charset="0"/>
              </a:rPr>
              <a:t>('sqpurple.gif')</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p>
          <a:p>
            <a:br>
              <a:rPr lang="en-US" dirty="0"/>
            </a:br>
            <a:endParaRPr lang="en-IN" dirty="0"/>
          </a:p>
        </p:txBody>
      </p:sp>
    </p:spTree>
    <p:extLst>
      <p:ext uri="{BB962C8B-B14F-4D97-AF65-F5344CB8AC3E}">
        <p14:creationId xmlns:p14="http://schemas.microsoft.com/office/powerpoint/2010/main" val="2936748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5EFF-C099-0107-E44D-E33A4BDC8BF3}"/>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Styling List With </a:t>
            </a:r>
            <a:r>
              <a:rPr lang="en-IN" b="0" i="0" dirty="0" err="1">
                <a:solidFill>
                  <a:srgbClr val="000000"/>
                </a:solidFill>
                <a:effectLst/>
                <a:latin typeface="Segoe UI" panose="020B0502040204020203" pitchFamily="34" charset="0"/>
              </a:rPr>
              <a:t>Colors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D12C870-525E-56C6-F80F-9E901938CE30}"/>
              </a:ext>
            </a:extLst>
          </p:cNvPr>
          <p:cNvSpPr>
            <a:spLocks noGrp="1"/>
          </p:cNvSpPr>
          <p:nvPr>
            <p:ph idx="1"/>
          </p:nvPr>
        </p:nvSpPr>
        <p:spPr/>
        <p:txBody>
          <a:bodyPr>
            <a:normAutofit fontScale="62500" lnSpcReduction="20000"/>
          </a:bodyPr>
          <a:lstStyle/>
          <a:p>
            <a:pPr marL="0" indent="0">
              <a:buNone/>
            </a:pPr>
            <a:r>
              <a:rPr lang="en-IN" b="0" i="0" dirty="0" err="1">
                <a:solidFill>
                  <a:srgbClr val="A52A2A"/>
                </a:solidFill>
                <a:effectLst/>
                <a:latin typeface="Consolas" panose="020B0609020204030204" pitchFamily="49" charset="0"/>
              </a:rPr>
              <a:t>ol</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#ff9999</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padding</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A52A2A"/>
                </a:solidFill>
                <a:effectLst/>
                <a:latin typeface="Consolas" panose="020B0609020204030204" pitchFamily="49" charset="0"/>
              </a:rPr>
              <a:t>ul</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#3399ff</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padding</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A52A2A"/>
                </a:solidFill>
                <a:effectLst/>
                <a:latin typeface="Consolas" panose="020B0609020204030204" pitchFamily="49" charset="0"/>
              </a:rPr>
              <a:t>ol</a:t>
            </a:r>
            <a:r>
              <a:rPr lang="en-IN" b="0" i="0" dirty="0">
                <a:solidFill>
                  <a:srgbClr val="A52A2A"/>
                </a:solidFill>
                <a:effectLst/>
                <a:latin typeface="Consolas" panose="020B0609020204030204" pitchFamily="49" charset="0"/>
              </a:rPr>
              <a:t> li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#ffe5e5</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color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darkred</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padding</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5px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margin-left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35px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A52A2A"/>
                </a:solidFill>
                <a:effectLst/>
                <a:latin typeface="Consolas" panose="020B0609020204030204" pitchFamily="49" charset="0"/>
              </a:rPr>
              <a:t>ul</a:t>
            </a:r>
            <a:r>
              <a:rPr lang="en-IN" b="0" i="0" dirty="0">
                <a:solidFill>
                  <a:srgbClr val="A52A2A"/>
                </a:solidFill>
                <a:effectLst/>
                <a:latin typeface="Consolas" panose="020B0609020204030204" pitchFamily="49" charset="0"/>
              </a:rPr>
              <a:t> li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#cce5ff</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color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darkblue</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margin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5px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2876548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5CE1468-ACE8-E29C-2BDD-14399168B01B}"/>
              </a:ext>
            </a:extLst>
          </p:cNvPr>
          <p:cNvSpPr txBox="1"/>
          <p:nvPr/>
        </p:nvSpPr>
        <p:spPr>
          <a:xfrm>
            <a:off x="214661" y="133343"/>
            <a:ext cx="6094140" cy="6247864"/>
          </a:xfrm>
          <a:prstGeom prst="rect">
            <a:avLst/>
          </a:prstGeom>
          <a:solidFill>
            <a:schemeClr val="tx2">
              <a:lumMod val="20000"/>
              <a:lumOff val="80000"/>
            </a:schemeClr>
          </a:solidFill>
        </p:spPr>
        <p:txBody>
          <a:bodyPr wrap="square">
            <a:spAutoFit/>
          </a:bodyPr>
          <a:lstStyle/>
          <a:p>
            <a:r>
              <a:rPr lang="en-IN" sz="2000" dirty="0"/>
              <a:t>html, body, div, span, applet, object, </a:t>
            </a:r>
            <a:r>
              <a:rPr lang="en-IN" sz="2000" dirty="0" err="1"/>
              <a:t>iframe</a:t>
            </a:r>
            <a:r>
              <a:rPr lang="en-IN" sz="2000" dirty="0"/>
              <a:t>,</a:t>
            </a:r>
          </a:p>
          <a:p>
            <a:r>
              <a:rPr lang="en-IN" sz="2000" dirty="0"/>
              <a:t>h1, h2, h3, h4, h5, h6, p, blockquote, pre,</a:t>
            </a:r>
          </a:p>
          <a:p>
            <a:r>
              <a:rPr lang="en-IN" sz="2000" dirty="0"/>
              <a:t>a, </a:t>
            </a:r>
            <a:r>
              <a:rPr lang="en-IN" sz="2000" dirty="0" err="1"/>
              <a:t>abbr</a:t>
            </a:r>
            <a:r>
              <a:rPr lang="en-IN" sz="2000" dirty="0"/>
              <a:t>, acronym, address, big, cite, code,</a:t>
            </a:r>
          </a:p>
          <a:p>
            <a:r>
              <a:rPr lang="en-IN" sz="2000" dirty="0"/>
              <a:t>del, </a:t>
            </a:r>
            <a:r>
              <a:rPr lang="en-IN" sz="2000" dirty="0" err="1"/>
              <a:t>dfn</a:t>
            </a:r>
            <a:r>
              <a:rPr lang="en-IN" sz="2000" dirty="0"/>
              <a:t>, </a:t>
            </a:r>
            <a:r>
              <a:rPr lang="en-IN" sz="2000" dirty="0" err="1"/>
              <a:t>em</a:t>
            </a:r>
            <a:r>
              <a:rPr lang="en-IN" sz="2000" dirty="0"/>
              <a:t>, </a:t>
            </a:r>
            <a:r>
              <a:rPr lang="en-IN" sz="2000" dirty="0" err="1"/>
              <a:t>img</a:t>
            </a:r>
            <a:r>
              <a:rPr lang="en-IN" sz="2000" dirty="0"/>
              <a:t>, ins, </a:t>
            </a:r>
            <a:r>
              <a:rPr lang="en-IN" sz="2000" dirty="0" err="1"/>
              <a:t>kbd</a:t>
            </a:r>
            <a:r>
              <a:rPr lang="en-IN" sz="2000" dirty="0"/>
              <a:t>, q, s, </a:t>
            </a:r>
            <a:r>
              <a:rPr lang="en-IN" sz="2000" dirty="0" err="1"/>
              <a:t>samp</a:t>
            </a:r>
            <a:r>
              <a:rPr lang="en-IN" sz="2000" dirty="0"/>
              <a:t>,</a:t>
            </a:r>
          </a:p>
          <a:p>
            <a:r>
              <a:rPr lang="en-IN" sz="2000" dirty="0"/>
              <a:t>small, strike, strong, sub, sup, </a:t>
            </a:r>
            <a:r>
              <a:rPr lang="en-IN" sz="2000" dirty="0" err="1"/>
              <a:t>tt</a:t>
            </a:r>
            <a:r>
              <a:rPr lang="en-IN" sz="2000" dirty="0"/>
              <a:t>, var,</a:t>
            </a:r>
          </a:p>
          <a:p>
            <a:r>
              <a:rPr lang="en-IN" sz="2000" dirty="0"/>
              <a:t>b, u, </a:t>
            </a:r>
            <a:r>
              <a:rPr lang="en-IN" sz="2000" dirty="0" err="1"/>
              <a:t>i</a:t>
            </a:r>
            <a:r>
              <a:rPr lang="en-IN" sz="2000" dirty="0"/>
              <a:t>, </a:t>
            </a:r>
            <a:r>
              <a:rPr lang="en-IN" sz="2000" dirty="0" err="1"/>
              <a:t>center</a:t>
            </a:r>
            <a:r>
              <a:rPr lang="en-IN" sz="2000" dirty="0"/>
              <a:t>,</a:t>
            </a:r>
          </a:p>
          <a:p>
            <a:r>
              <a:rPr lang="en-IN" sz="2000" dirty="0"/>
              <a:t>dl, dt, dd, </a:t>
            </a:r>
            <a:r>
              <a:rPr lang="en-IN" sz="2000" dirty="0" err="1"/>
              <a:t>ol</a:t>
            </a:r>
            <a:r>
              <a:rPr lang="en-IN" sz="2000" dirty="0"/>
              <a:t>, </a:t>
            </a:r>
            <a:r>
              <a:rPr lang="en-IN" sz="2000" dirty="0" err="1"/>
              <a:t>ul</a:t>
            </a:r>
            <a:r>
              <a:rPr lang="en-IN" sz="2000" dirty="0"/>
              <a:t>, li,</a:t>
            </a:r>
          </a:p>
          <a:p>
            <a:r>
              <a:rPr lang="en-IN" sz="2000" dirty="0" err="1"/>
              <a:t>fieldset</a:t>
            </a:r>
            <a:r>
              <a:rPr lang="en-IN" sz="2000" dirty="0"/>
              <a:t>, form, label, legend,</a:t>
            </a:r>
          </a:p>
          <a:p>
            <a:r>
              <a:rPr lang="en-IN" sz="2000" dirty="0"/>
              <a:t>table, caption, </a:t>
            </a:r>
            <a:r>
              <a:rPr lang="en-IN" sz="2000" dirty="0" err="1"/>
              <a:t>tbody</a:t>
            </a:r>
            <a:r>
              <a:rPr lang="en-IN" sz="2000" dirty="0"/>
              <a:t>, </a:t>
            </a:r>
            <a:r>
              <a:rPr lang="en-IN" sz="2000" dirty="0" err="1"/>
              <a:t>tfoot</a:t>
            </a:r>
            <a:r>
              <a:rPr lang="en-IN" sz="2000" dirty="0"/>
              <a:t>, </a:t>
            </a:r>
            <a:r>
              <a:rPr lang="en-IN" sz="2000" dirty="0" err="1"/>
              <a:t>thead</a:t>
            </a:r>
            <a:r>
              <a:rPr lang="en-IN" sz="2000" dirty="0"/>
              <a:t>, tr, </a:t>
            </a:r>
            <a:r>
              <a:rPr lang="en-IN" sz="2000" dirty="0" err="1"/>
              <a:t>th</a:t>
            </a:r>
            <a:r>
              <a:rPr lang="en-IN" sz="2000" dirty="0"/>
              <a:t>, td,</a:t>
            </a:r>
          </a:p>
          <a:p>
            <a:r>
              <a:rPr lang="en-IN" sz="2000" dirty="0"/>
              <a:t>article, aside, canvas, details, embed, </a:t>
            </a:r>
          </a:p>
          <a:p>
            <a:r>
              <a:rPr lang="en-IN" sz="2000" dirty="0"/>
              <a:t>figure, </a:t>
            </a:r>
            <a:r>
              <a:rPr lang="en-IN" sz="2000" dirty="0" err="1"/>
              <a:t>figcaption</a:t>
            </a:r>
            <a:r>
              <a:rPr lang="en-IN" sz="2000" dirty="0"/>
              <a:t>, footer, header, </a:t>
            </a:r>
            <a:r>
              <a:rPr lang="en-IN" sz="2000" dirty="0" err="1"/>
              <a:t>hgroup</a:t>
            </a:r>
            <a:r>
              <a:rPr lang="en-IN" sz="2000" dirty="0"/>
              <a:t>, </a:t>
            </a:r>
          </a:p>
          <a:p>
            <a:r>
              <a:rPr lang="en-IN" sz="2000" dirty="0"/>
              <a:t>menu, nav, output, ruby, section, summary,</a:t>
            </a:r>
          </a:p>
          <a:p>
            <a:r>
              <a:rPr lang="en-IN" sz="2000" dirty="0"/>
              <a:t>time, mark, audio, video {</a:t>
            </a:r>
          </a:p>
          <a:p>
            <a:r>
              <a:rPr lang="en-IN" sz="2000" dirty="0"/>
              <a:t>	margin: 0;</a:t>
            </a:r>
          </a:p>
          <a:p>
            <a:r>
              <a:rPr lang="en-IN" sz="2000" dirty="0"/>
              <a:t>	padding: 0;</a:t>
            </a:r>
          </a:p>
          <a:p>
            <a:r>
              <a:rPr lang="en-IN" sz="2000" dirty="0"/>
              <a:t>	border: 0;</a:t>
            </a:r>
          </a:p>
          <a:p>
            <a:r>
              <a:rPr lang="en-IN" sz="2000" dirty="0"/>
              <a:t>	font-size: 100%;</a:t>
            </a:r>
          </a:p>
          <a:p>
            <a:r>
              <a:rPr lang="en-IN" sz="2000" dirty="0"/>
              <a:t>	font: inherit;</a:t>
            </a:r>
          </a:p>
          <a:p>
            <a:r>
              <a:rPr lang="en-IN" sz="2000" dirty="0"/>
              <a:t>	vertical-align: baseline;</a:t>
            </a:r>
          </a:p>
          <a:p>
            <a:r>
              <a:rPr lang="en-IN" sz="2000" dirty="0"/>
              <a:t>}</a:t>
            </a:r>
            <a:endParaRPr lang="en-IN" dirty="0"/>
          </a:p>
        </p:txBody>
      </p:sp>
      <p:sp>
        <p:nvSpPr>
          <p:cNvPr id="9" name="TextBox 8">
            <a:extLst>
              <a:ext uri="{FF2B5EF4-FFF2-40B4-BE49-F238E27FC236}">
                <a16:creationId xmlns:a16="http://schemas.microsoft.com/office/drawing/2014/main" id="{BE539437-BC9A-71D4-5636-C7AA2EA89FBF}"/>
              </a:ext>
            </a:extLst>
          </p:cNvPr>
          <p:cNvSpPr txBox="1"/>
          <p:nvPr/>
        </p:nvSpPr>
        <p:spPr>
          <a:xfrm>
            <a:off x="6403588" y="133343"/>
            <a:ext cx="5673183" cy="6463308"/>
          </a:xfrm>
          <a:prstGeom prst="rect">
            <a:avLst/>
          </a:prstGeom>
          <a:solidFill>
            <a:schemeClr val="accent5">
              <a:lumMod val="20000"/>
              <a:lumOff val="80000"/>
            </a:schemeClr>
          </a:solidFill>
        </p:spPr>
        <p:txBody>
          <a:bodyPr wrap="square">
            <a:spAutoFit/>
          </a:bodyPr>
          <a:lstStyle/>
          <a:p>
            <a:r>
              <a:rPr lang="en-IN" dirty="0"/>
              <a:t>/* HTML5 display-role reset for older browsers */</a:t>
            </a:r>
          </a:p>
          <a:p>
            <a:r>
              <a:rPr lang="en-IN" dirty="0"/>
              <a:t>article, aside, details, </a:t>
            </a:r>
            <a:r>
              <a:rPr lang="en-IN" dirty="0" err="1"/>
              <a:t>figcaption</a:t>
            </a:r>
            <a:r>
              <a:rPr lang="en-IN" dirty="0"/>
              <a:t>, figure, </a:t>
            </a:r>
          </a:p>
          <a:p>
            <a:r>
              <a:rPr lang="en-IN" dirty="0"/>
              <a:t>footer, header, </a:t>
            </a:r>
            <a:r>
              <a:rPr lang="en-IN" dirty="0" err="1"/>
              <a:t>hgroup</a:t>
            </a:r>
            <a:r>
              <a:rPr lang="en-IN" dirty="0"/>
              <a:t>, menu, nav, section {</a:t>
            </a:r>
          </a:p>
          <a:p>
            <a:r>
              <a:rPr lang="en-IN" dirty="0"/>
              <a:t>	display: block;</a:t>
            </a:r>
          </a:p>
          <a:p>
            <a:r>
              <a:rPr lang="en-IN" dirty="0"/>
              <a:t>}</a:t>
            </a:r>
          </a:p>
          <a:p>
            <a:r>
              <a:rPr lang="en-IN" dirty="0"/>
              <a:t>body {</a:t>
            </a:r>
          </a:p>
          <a:p>
            <a:r>
              <a:rPr lang="en-IN" dirty="0"/>
              <a:t>	line-height: 1;</a:t>
            </a:r>
          </a:p>
          <a:p>
            <a:r>
              <a:rPr lang="en-IN" dirty="0"/>
              <a:t>}</a:t>
            </a:r>
          </a:p>
          <a:p>
            <a:r>
              <a:rPr lang="en-IN" dirty="0" err="1"/>
              <a:t>ol</a:t>
            </a:r>
            <a:r>
              <a:rPr lang="en-IN" dirty="0"/>
              <a:t>, </a:t>
            </a:r>
            <a:r>
              <a:rPr lang="en-IN" dirty="0" err="1"/>
              <a:t>ul</a:t>
            </a:r>
            <a:r>
              <a:rPr lang="en-IN" dirty="0"/>
              <a:t> {</a:t>
            </a:r>
          </a:p>
          <a:p>
            <a:r>
              <a:rPr lang="en-IN" dirty="0"/>
              <a:t>	list-style: none;</a:t>
            </a:r>
          </a:p>
          <a:p>
            <a:r>
              <a:rPr lang="en-IN" dirty="0"/>
              <a:t>}</a:t>
            </a:r>
          </a:p>
          <a:p>
            <a:r>
              <a:rPr lang="en-IN" dirty="0"/>
              <a:t>blockquote, q {</a:t>
            </a:r>
          </a:p>
          <a:p>
            <a:r>
              <a:rPr lang="en-IN" dirty="0"/>
              <a:t>	quotes: none;</a:t>
            </a:r>
          </a:p>
          <a:p>
            <a:r>
              <a:rPr lang="en-IN" dirty="0"/>
              <a:t>}</a:t>
            </a:r>
          </a:p>
          <a:p>
            <a:r>
              <a:rPr lang="en-IN" dirty="0" err="1"/>
              <a:t>blockquote:before</a:t>
            </a:r>
            <a:r>
              <a:rPr lang="en-IN" dirty="0"/>
              <a:t>, </a:t>
            </a:r>
            <a:r>
              <a:rPr lang="en-IN" dirty="0" err="1"/>
              <a:t>blockquote:after</a:t>
            </a:r>
            <a:r>
              <a:rPr lang="en-IN" dirty="0"/>
              <a:t>,</a:t>
            </a:r>
          </a:p>
          <a:p>
            <a:r>
              <a:rPr lang="en-IN" dirty="0"/>
              <a:t>q:before, q:after {</a:t>
            </a:r>
          </a:p>
          <a:p>
            <a:r>
              <a:rPr lang="en-IN" dirty="0"/>
              <a:t>	content: '';</a:t>
            </a:r>
          </a:p>
          <a:p>
            <a:r>
              <a:rPr lang="en-IN" dirty="0"/>
              <a:t>	content: none;</a:t>
            </a:r>
          </a:p>
          <a:p>
            <a:r>
              <a:rPr lang="en-IN" dirty="0"/>
              <a:t>}</a:t>
            </a:r>
          </a:p>
          <a:p>
            <a:r>
              <a:rPr lang="en-IN" dirty="0"/>
              <a:t>table {</a:t>
            </a:r>
          </a:p>
          <a:p>
            <a:r>
              <a:rPr lang="en-IN" dirty="0"/>
              <a:t>	border-collapse: collapse;</a:t>
            </a:r>
          </a:p>
          <a:p>
            <a:r>
              <a:rPr lang="en-IN" dirty="0"/>
              <a:t>	border-spacing: 0;</a:t>
            </a:r>
          </a:p>
          <a:p>
            <a:r>
              <a:rPr lang="en-IN" dirty="0"/>
              <a:t>}</a:t>
            </a:r>
          </a:p>
        </p:txBody>
      </p:sp>
    </p:spTree>
    <p:extLst>
      <p:ext uri="{BB962C8B-B14F-4D97-AF65-F5344CB8AC3E}">
        <p14:creationId xmlns:p14="http://schemas.microsoft.com/office/powerpoint/2010/main" val="21821433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04920-364E-DC70-064F-6ABEBAE4FA80}"/>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Text Color and Background Color</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0D2A71F-3713-6B1E-CFD2-4AB23CF8FB11}"/>
              </a:ext>
            </a:extLst>
          </p:cNvPr>
          <p:cNvSpPr>
            <a:spLocks noGrp="1"/>
          </p:cNvSpPr>
          <p:nvPr>
            <p:ph idx="1"/>
          </p:nvPr>
        </p:nvSpPr>
        <p:spPr/>
        <p:txBody>
          <a:bodyPr>
            <a:normAutofit fontScale="92500" lnSpcReduction="20000"/>
          </a:bodyPr>
          <a:lstStyle/>
          <a:p>
            <a:r>
              <a:rPr lang="en-US" b="0" i="0" dirty="0">
                <a:solidFill>
                  <a:srgbClr val="A52A2A"/>
                </a:solidFill>
                <a:effectLst/>
                <a:latin typeface="Consolas" panose="020B0609020204030204" pitchFamily="49" charset="0"/>
              </a:rPr>
              <a:t>body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lightgrey</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blue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A52A2A"/>
                </a:solidFill>
                <a:effectLst/>
                <a:latin typeface="Consolas" panose="020B0609020204030204" pitchFamily="49" charset="0"/>
              </a:rPr>
              <a:t>h1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black</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white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A52A2A"/>
                </a:solidFill>
                <a:effectLst/>
                <a:latin typeface="Consolas" panose="020B0609020204030204" pitchFamily="49" charset="0"/>
              </a:rPr>
              <a:t>div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blue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white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4092261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F217B-03D5-383C-FA3A-704D777B5096}"/>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Text Indentation</a:t>
            </a:r>
            <a:br>
              <a:rPr lang="en-IN" b="0" i="0" dirty="0">
                <a:solidFill>
                  <a:srgbClr val="000000"/>
                </a:solidFill>
                <a:effectLst/>
                <a:latin typeface="Segoe UI" panose="020B0502040204020203" pitchFamily="34" charset="0"/>
              </a:rPr>
            </a:br>
            <a:endParaRPr lang="en-IN" dirty="0"/>
          </a:p>
        </p:txBody>
      </p:sp>
      <p:sp>
        <p:nvSpPr>
          <p:cNvPr id="4" name="Rectangle 1">
            <a:extLst>
              <a:ext uri="{FF2B5EF4-FFF2-40B4-BE49-F238E27FC236}">
                <a16:creationId xmlns:a16="http://schemas.microsoft.com/office/drawing/2014/main" id="{A9E43BCA-DFE8-934A-EC53-38538D51BCA7}"/>
              </a:ext>
            </a:extLst>
          </p:cNvPr>
          <p:cNvSpPr>
            <a:spLocks noGrp="1" noChangeArrowheads="1"/>
          </p:cNvSpPr>
          <p:nvPr>
            <p:ph idx="1"/>
          </p:nvPr>
        </p:nvSpPr>
        <p:spPr bwMode="auto">
          <a:xfrm>
            <a:off x="838200" y="2398317"/>
            <a:ext cx="9229531" cy="3205965"/>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The </a:t>
            </a:r>
            <a:r>
              <a:rPr kumimoji="0" lang="en-US" altLang="en-US" sz="2400" b="0" i="0" u="none" strike="noStrike" cap="none" normalizeH="0" baseline="0" dirty="0">
                <a:ln>
                  <a:noFill/>
                </a:ln>
                <a:solidFill>
                  <a:srgbClr val="DC143C"/>
                </a:solidFill>
                <a:effectLst/>
                <a:latin typeface="Consolas" panose="020B0609020204030204" pitchFamily="49" charset="0"/>
              </a:rPr>
              <a:t>text-indent</a:t>
            </a:r>
            <a:r>
              <a:rPr kumimoji="0" lang="en-US" altLang="en-US" sz="2400" b="0" i="0" u="none" strike="noStrike" cap="none" normalizeH="0" baseline="0" dirty="0">
                <a:ln>
                  <a:noFill/>
                </a:ln>
                <a:solidFill>
                  <a:srgbClr val="000000"/>
                </a:solidFill>
                <a:effectLst/>
                <a:latin typeface="Verdana" panose="020B0604030504040204" pitchFamily="34" charset="0"/>
              </a:rPr>
              <a:t> property is used to specify the indentation of the first line of a text: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52A2A"/>
                </a:solidFill>
                <a:effectLst/>
                <a:latin typeface="Consolas" panose="020B0609020204030204" pitchFamily="49" charset="0"/>
              </a:rPr>
              <a:t>p </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FF0000"/>
                </a:solidFill>
                <a:effectLst/>
                <a:latin typeface="Consolas" panose="020B0609020204030204" pitchFamily="49" charset="0"/>
              </a:rPr>
            </a:br>
            <a:r>
              <a:rPr kumimoji="0" lang="en-US" altLang="en-US" sz="2400" b="0" i="0" u="none" strike="noStrike" cap="none" normalizeH="0" baseline="0" dirty="0">
                <a:ln>
                  <a:noFill/>
                </a:ln>
                <a:solidFill>
                  <a:srgbClr val="FF0000"/>
                </a:solidFill>
                <a:effectLst/>
                <a:latin typeface="Consolas" panose="020B0609020204030204" pitchFamily="49" charset="0"/>
              </a:rPr>
              <a:t>  text-indent</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0000CD"/>
                </a:solidFill>
                <a:effectLst/>
                <a:latin typeface="Consolas" panose="020B0609020204030204" pitchFamily="49" charset="0"/>
              </a:rPr>
              <a:t> 50px</a:t>
            </a:r>
            <a:r>
              <a:rPr kumimoji="0" lang="en-US" altLang="en-US" sz="2400" b="0" i="0" u="none" strike="noStrike" cap="none" normalizeH="0" baseline="0" dirty="0">
                <a:ln>
                  <a:noFill/>
                </a:ln>
                <a:solidFill>
                  <a:srgbClr val="000000"/>
                </a:solidFill>
                <a:effectLst/>
                <a:latin typeface="Consolas" panose="020B0609020204030204" pitchFamily="49" charset="0"/>
              </a:rPr>
              <a:t>;</a:t>
            </a:r>
            <a:br>
              <a:rPr kumimoji="0" lang="en-US" altLang="en-US" sz="2400" b="0" i="0" u="none" strike="noStrike" cap="none" normalizeH="0" baseline="0" dirty="0">
                <a:ln>
                  <a:noFill/>
                </a:ln>
                <a:solidFill>
                  <a:srgbClr val="FF0000"/>
                </a:solidFill>
                <a:effectLst/>
                <a:latin typeface="Consolas" panose="020B0609020204030204" pitchFamily="49" charset="0"/>
              </a:rPr>
            </a:br>
            <a:r>
              <a:rPr kumimoji="0" lang="en-US" altLang="en-US" sz="2400" b="0" i="0" u="none" strike="noStrike" cap="none" normalizeH="0" baseline="0" dirty="0">
                <a:ln>
                  <a:noFill/>
                </a:ln>
                <a:solidFill>
                  <a:srgbClr val="000000"/>
                </a:solidFill>
                <a:effectLst/>
                <a:latin typeface="Consolas" panose="020B06090202040302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93506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C5516-4070-D81A-F038-393E63D64A5E}"/>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Letter Spacing</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52348731-4F94-E6E5-B740-8BB09AFA6A51}"/>
              </a:ext>
            </a:extLst>
          </p:cNvPr>
          <p:cNvSpPr>
            <a:spLocks noGrp="1"/>
          </p:cNvSpPr>
          <p:nvPr>
            <p:ph idx="1"/>
          </p:nvPr>
        </p:nvSpPr>
        <p:spPr/>
        <p:txBody>
          <a:bodyPr/>
          <a:lstStyle/>
          <a:p>
            <a:pPr marL="0" indent="0">
              <a:buNone/>
            </a:pPr>
            <a:r>
              <a:rPr lang="en-IN" b="0" i="0" dirty="0">
                <a:solidFill>
                  <a:srgbClr val="A52A2A"/>
                </a:solidFill>
                <a:effectLst/>
                <a:latin typeface="Consolas" panose="020B0609020204030204" pitchFamily="49" charset="0"/>
              </a:rPr>
              <a:t>h1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letter-spacing</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5px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A52A2A"/>
                </a:solidFill>
                <a:effectLst/>
                <a:latin typeface="Consolas" panose="020B0609020204030204" pitchFamily="49" charset="0"/>
              </a:rPr>
              <a:t>h2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letter-spacing</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40963067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56F29-B289-D1BC-55E2-ABC68E5C408B}"/>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Line Height</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B17D0934-EFAD-75A0-28EF-C78318C5EF0D}"/>
              </a:ext>
            </a:extLst>
          </p:cNvPr>
          <p:cNvSpPr>
            <a:spLocks noGrp="1"/>
          </p:cNvSpPr>
          <p:nvPr>
            <p:ph idx="1"/>
          </p:nvPr>
        </p:nvSpPr>
        <p:spPr/>
        <p:txBody>
          <a:bodyPr/>
          <a:lstStyle/>
          <a:p>
            <a:pPr marL="0" indent="0">
              <a:buNone/>
            </a:pPr>
            <a:r>
              <a:rPr lang="en-US" b="0" i="0" dirty="0" err="1">
                <a:solidFill>
                  <a:srgbClr val="A52A2A"/>
                </a:solidFill>
                <a:effectLst/>
                <a:latin typeface="Consolas" panose="020B0609020204030204" pitchFamily="49" charset="0"/>
              </a:rPr>
              <a:t>p.small</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line-height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0.8</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dirty="0"/>
            </a:br>
            <a:br>
              <a:rPr lang="en-US" dirty="0"/>
            </a:br>
            <a:r>
              <a:rPr lang="en-US" b="0" i="0" dirty="0" err="1">
                <a:solidFill>
                  <a:srgbClr val="A52A2A"/>
                </a:solidFill>
                <a:effectLst/>
                <a:latin typeface="Consolas" panose="020B0609020204030204" pitchFamily="49" charset="0"/>
              </a:rPr>
              <a:t>p.big</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line-height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1.8</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32973873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1A7D-8201-5487-95EA-D8AD98DC29D2}"/>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Word Spacing</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4F3CDA8-6AD3-3222-F537-1FCF14119E9E}"/>
              </a:ext>
            </a:extLst>
          </p:cNvPr>
          <p:cNvSpPr>
            <a:spLocks noGrp="1"/>
          </p:cNvSpPr>
          <p:nvPr>
            <p:ph idx="1"/>
          </p:nvPr>
        </p:nvSpPr>
        <p:spPr/>
        <p:txBody>
          <a:bodyPr/>
          <a:lstStyle/>
          <a:p>
            <a:r>
              <a:rPr lang="en-US" b="0" i="0" dirty="0">
                <a:solidFill>
                  <a:srgbClr val="A52A2A"/>
                </a:solidFill>
                <a:effectLst/>
                <a:latin typeface="Consolas" panose="020B0609020204030204" pitchFamily="49" charset="0"/>
              </a:rPr>
              <a:t>p.one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word-spacing</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dirty="0"/>
            </a:br>
            <a:br>
              <a:rPr lang="en-US" dirty="0"/>
            </a:br>
            <a:r>
              <a:rPr lang="en-US" b="0" i="0" dirty="0" err="1">
                <a:solidFill>
                  <a:srgbClr val="A52A2A"/>
                </a:solidFill>
                <a:effectLst/>
                <a:latin typeface="Consolas" panose="020B0609020204030204" pitchFamily="49" charset="0"/>
              </a:rPr>
              <a:t>p.two</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word-spacing</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-2px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0285133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72516-04D2-8F10-EFAA-DEAC5523D0B8}"/>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CSS Text Shadow</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C0147A51-830A-B08B-6243-97BDA654EF5F}"/>
              </a:ext>
            </a:extLst>
          </p:cNvPr>
          <p:cNvSpPr>
            <a:spLocks noGrp="1"/>
          </p:cNvSpPr>
          <p:nvPr>
            <p:ph idx="1"/>
          </p:nvPr>
        </p:nvSpPr>
        <p:spPr/>
        <p:txBody>
          <a:bodyPr/>
          <a:lstStyle/>
          <a:p>
            <a:pPr marL="0" indent="0">
              <a:buNone/>
            </a:pPr>
            <a:r>
              <a:rPr lang="en-IN" b="0" i="0" dirty="0">
                <a:solidFill>
                  <a:srgbClr val="A52A2A"/>
                </a:solidFill>
                <a:effectLst/>
                <a:latin typeface="Consolas" panose="020B0609020204030204" pitchFamily="49" charset="0"/>
              </a:rPr>
              <a:t>h1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text-shadow</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2px </a:t>
            </a:r>
            <a:r>
              <a:rPr lang="en-IN" b="0" i="0" dirty="0" err="1">
                <a:solidFill>
                  <a:srgbClr val="0000CD"/>
                </a:solidFill>
                <a:effectLst/>
                <a:latin typeface="Consolas" panose="020B0609020204030204" pitchFamily="49" charset="0"/>
              </a:rPr>
              <a:t>2px</a:t>
            </a:r>
            <a:r>
              <a:rPr lang="en-IN" b="0" i="0" dirty="0">
                <a:solidFill>
                  <a:srgbClr val="0000CD"/>
                </a:solidFill>
                <a:effectLst/>
                <a:latin typeface="Consolas" panose="020B0609020204030204" pitchFamily="49" charset="0"/>
              </a:rPr>
              <a:t> red</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3835350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D95B3-D327-6444-B79D-BAC9F6065D80}"/>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CSS Margins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D4BDE28-FDA0-EBE7-7DD7-48DF9ECB2DFD}"/>
              </a:ext>
            </a:extLst>
          </p:cNvPr>
          <p:cNvSpPr>
            <a:spLocks noGrp="1"/>
          </p:cNvSpPr>
          <p:nvPr>
            <p:ph idx="1"/>
          </p:nvPr>
        </p:nvSpPr>
        <p:spPr/>
        <p:txBody>
          <a:bodyPr>
            <a:normAutofit/>
          </a:bodyPr>
          <a:lstStyle/>
          <a:p>
            <a:pPr marL="0" indent="0" algn="l">
              <a:buNone/>
            </a:pPr>
            <a:r>
              <a:rPr lang="en-US" b="0" i="0" dirty="0">
                <a:solidFill>
                  <a:srgbClr val="A52A2A"/>
                </a:solidFill>
                <a:effectLst/>
                <a:latin typeface="Consolas" panose="020B0609020204030204" pitchFamily="49" charset="0"/>
              </a:rPr>
              <a:t>p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margin-top</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100px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margin-bottom</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100px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margin-right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150px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margin-left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80px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p>
          <a:p>
            <a:pPr algn="l"/>
            <a:r>
              <a:rPr lang="en-US" dirty="0">
                <a:solidFill>
                  <a:srgbClr val="FFFFFF"/>
                </a:solidFill>
                <a:latin typeface="Source Sans Pro" panose="020B0503030403020204" pitchFamily="34" charset="0"/>
              </a:rPr>
              <a:t>Try it Yourself </a:t>
            </a:r>
            <a:endParaRPr lang="en-US" b="0" i="0" dirty="0">
              <a:solidFill>
                <a:srgbClr val="000000"/>
              </a:solidFill>
              <a:effectLst/>
              <a:latin typeface="Verdana" panose="020B0604030504040204" pitchFamily="34" charset="0"/>
            </a:endParaRPr>
          </a:p>
          <a:p>
            <a:br>
              <a:rPr lang="en-US" dirty="0"/>
            </a:br>
            <a:endParaRPr lang="en-IN" dirty="0"/>
          </a:p>
        </p:txBody>
      </p:sp>
    </p:spTree>
    <p:extLst>
      <p:ext uri="{BB962C8B-B14F-4D97-AF65-F5344CB8AC3E}">
        <p14:creationId xmlns:p14="http://schemas.microsoft.com/office/powerpoint/2010/main" val="15416725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59A52-DD81-840A-F323-191EF7252FEA}"/>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CSS Overflow</a:t>
            </a:r>
            <a:br>
              <a:rPr lang="en-IN" b="0" i="0" dirty="0">
                <a:solidFill>
                  <a:srgbClr val="000000"/>
                </a:solidFill>
                <a:effectLst/>
                <a:latin typeface="Segoe UI" panose="020B0502040204020203" pitchFamily="34" charset="0"/>
              </a:rPr>
            </a:br>
            <a:endParaRPr lang="en-IN" dirty="0"/>
          </a:p>
        </p:txBody>
      </p:sp>
      <p:sp>
        <p:nvSpPr>
          <p:cNvPr id="4" name="Rectangle 1">
            <a:extLst>
              <a:ext uri="{FF2B5EF4-FFF2-40B4-BE49-F238E27FC236}">
                <a16:creationId xmlns:a16="http://schemas.microsoft.com/office/drawing/2014/main" id="{0016F932-C723-AC83-991E-EA4B01445F03}"/>
              </a:ext>
            </a:extLst>
          </p:cNvPr>
          <p:cNvSpPr>
            <a:spLocks noGrp="1" noChangeArrowheads="1"/>
          </p:cNvSpPr>
          <p:nvPr>
            <p:ph idx="1"/>
          </p:nvPr>
        </p:nvSpPr>
        <p:spPr bwMode="auto">
          <a:xfrm>
            <a:off x="261258" y="1212435"/>
            <a:ext cx="11387818"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The </a:t>
            </a:r>
            <a:r>
              <a:rPr kumimoji="0" lang="en-US" altLang="en-US" sz="2000" b="0" i="0" u="none" strike="noStrike" cap="none" normalizeH="0" baseline="0" dirty="0">
                <a:ln>
                  <a:noFill/>
                </a:ln>
                <a:solidFill>
                  <a:srgbClr val="DC143C"/>
                </a:solidFill>
                <a:effectLst/>
                <a:latin typeface="Consolas" panose="020B0609020204030204" pitchFamily="49" charset="0"/>
              </a:rPr>
              <a:t>overflow</a:t>
            </a:r>
            <a:r>
              <a:rPr kumimoji="0" lang="en-US" altLang="en-US" sz="2000" b="0" i="0" u="none" strike="noStrike" cap="none" normalizeH="0" baseline="0" dirty="0">
                <a:ln>
                  <a:noFill/>
                </a:ln>
                <a:solidFill>
                  <a:srgbClr val="000000"/>
                </a:solidFill>
                <a:effectLst/>
                <a:latin typeface="Verdana" panose="020B0604030504040204" pitchFamily="34" charset="0"/>
              </a:rPr>
              <a:t> property specifies whether to clip the content or to add scrollbars when the content of an element is too big to fit in the specified area.</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The </a:t>
            </a:r>
            <a:r>
              <a:rPr kumimoji="0" lang="en-US" altLang="en-US" sz="2000" b="0" i="0" u="none" strike="noStrike" cap="none" normalizeH="0" baseline="0" dirty="0">
                <a:ln>
                  <a:noFill/>
                </a:ln>
                <a:solidFill>
                  <a:srgbClr val="DC143C"/>
                </a:solidFill>
                <a:effectLst/>
                <a:latin typeface="Consolas" panose="020B0609020204030204" pitchFamily="49" charset="0"/>
              </a:rPr>
              <a:t>overflow</a:t>
            </a:r>
            <a:r>
              <a:rPr kumimoji="0" lang="en-US" altLang="en-US" sz="2000" b="0" i="0" u="none" strike="noStrike" cap="none" normalizeH="0" baseline="0" dirty="0">
                <a:ln>
                  <a:noFill/>
                </a:ln>
                <a:solidFill>
                  <a:srgbClr val="000000"/>
                </a:solidFill>
                <a:effectLst/>
                <a:latin typeface="Verdana" panose="020B0604030504040204" pitchFamily="34" charset="0"/>
              </a:rPr>
              <a:t> property has the following values: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visible</a:t>
            </a:r>
            <a:r>
              <a:rPr kumimoji="0" lang="en-US" altLang="en-US" sz="2000" b="0" i="0" u="none" strike="noStrike" cap="none" normalizeH="0" baseline="0" dirty="0">
                <a:ln>
                  <a:noFill/>
                </a:ln>
                <a:solidFill>
                  <a:srgbClr val="000000"/>
                </a:solidFill>
                <a:effectLst/>
                <a:latin typeface="Verdana" panose="020B0604030504040204" pitchFamily="34" charset="0"/>
              </a:rPr>
              <a:t> - Default. The overflow is not clipped. The content renders outside the element's box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hidden</a:t>
            </a:r>
            <a:r>
              <a:rPr kumimoji="0" lang="en-US" altLang="en-US" sz="2000" b="0" i="0" u="none" strike="noStrike" cap="none" normalizeH="0" baseline="0" dirty="0">
                <a:ln>
                  <a:noFill/>
                </a:ln>
                <a:solidFill>
                  <a:srgbClr val="000000"/>
                </a:solidFill>
                <a:effectLst/>
                <a:latin typeface="Verdana" panose="020B0604030504040204" pitchFamily="34" charset="0"/>
              </a:rPr>
              <a:t> - The overflow is clipped, and the rest of the content will be invisible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scroll</a:t>
            </a:r>
            <a:r>
              <a:rPr kumimoji="0" lang="en-US" altLang="en-US" sz="2000" b="0" i="0" u="none" strike="noStrike" cap="none" normalizeH="0" baseline="0" dirty="0">
                <a:ln>
                  <a:noFill/>
                </a:ln>
                <a:solidFill>
                  <a:srgbClr val="000000"/>
                </a:solidFill>
                <a:effectLst/>
                <a:latin typeface="Verdana" panose="020B0604030504040204" pitchFamily="34" charset="0"/>
              </a:rPr>
              <a:t> - The overflow is clipped, and a scrollbar is added to see the rest of the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auto</a:t>
            </a:r>
            <a:r>
              <a:rPr kumimoji="0" lang="en-US" altLang="en-US" sz="2000" b="0" i="0" u="none" strike="noStrike" cap="none" normalizeH="0" baseline="0" dirty="0">
                <a:ln>
                  <a:noFill/>
                </a:ln>
                <a:solidFill>
                  <a:srgbClr val="000000"/>
                </a:solidFill>
                <a:effectLst/>
                <a:latin typeface="Verdana" panose="020B0604030504040204" pitchFamily="34" charset="0"/>
              </a:rPr>
              <a:t> - Similar to </a:t>
            </a:r>
            <a:r>
              <a:rPr kumimoji="0" lang="en-US" altLang="en-US" sz="2000" b="0" i="0" u="none" strike="noStrike" cap="none" normalizeH="0" baseline="0" dirty="0">
                <a:ln>
                  <a:noFill/>
                </a:ln>
                <a:solidFill>
                  <a:srgbClr val="DC143C"/>
                </a:solidFill>
                <a:effectLst/>
                <a:latin typeface="Consolas" panose="020B0609020204030204" pitchFamily="49" charset="0"/>
              </a:rPr>
              <a:t>scroll</a:t>
            </a:r>
            <a:r>
              <a:rPr kumimoji="0" lang="en-US" altLang="en-US" sz="2000" b="0" i="0" u="none" strike="noStrike" cap="none" normalizeH="0" baseline="0" dirty="0">
                <a:ln>
                  <a:noFill/>
                </a:ln>
                <a:solidFill>
                  <a:srgbClr val="000000"/>
                </a:solidFill>
                <a:effectLst/>
                <a:latin typeface="Verdana" panose="020B0604030504040204" pitchFamily="34" charset="0"/>
              </a:rPr>
              <a:t>, but it adds scrollbars only when necessary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BAFB64B-909D-9D76-905F-4C5E7754D3F7}"/>
              </a:ext>
            </a:extLst>
          </p:cNvPr>
          <p:cNvSpPr txBox="1"/>
          <p:nvPr/>
        </p:nvSpPr>
        <p:spPr>
          <a:xfrm>
            <a:off x="1136003" y="4557919"/>
            <a:ext cx="6097554" cy="1754326"/>
          </a:xfrm>
          <a:prstGeom prst="rect">
            <a:avLst/>
          </a:prstGeom>
          <a:noFill/>
        </p:spPr>
        <p:txBody>
          <a:bodyPr wrap="square">
            <a:spAutoFit/>
          </a:bodyPr>
          <a:lstStyle/>
          <a:p>
            <a:r>
              <a:rPr lang="en-US" b="0" i="0" dirty="0">
                <a:solidFill>
                  <a:srgbClr val="A52A2A"/>
                </a:solidFill>
                <a:effectLst/>
                <a:latin typeface="Consolas" panose="020B0609020204030204" pitchFamily="49" charset="0"/>
              </a:rPr>
              <a:t>div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width</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200px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height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65px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coral</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overflow</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visible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0949287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A233-34BE-45FA-F1EC-E99D7F358216}"/>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CSS Navigation Bar</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C5C922BB-245E-A2CC-1278-4DA6960D5709}"/>
              </a:ext>
            </a:extLst>
          </p:cNvPr>
          <p:cNvSpPr>
            <a:spLocks noGrp="1"/>
          </p:cNvSpPr>
          <p:nvPr>
            <p:ph idx="1"/>
          </p:nvPr>
        </p:nvSpPr>
        <p:spPr/>
        <p:txBody>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Having easy-to-use navigation is important for any web site.</a:t>
            </a:r>
          </a:p>
          <a:p>
            <a:pPr algn="l"/>
            <a:r>
              <a:rPr lang="en-US" b="0" i="0" dirty="0">
                <a:solidFill>
                  <a:srgbClr val="000000"/>
                </a:solidFill>
                <a:effectLst/>
                <a:latin typeface="Times New Roman" panose="02020603050405020304" pitchFamily="18" charset="0"/>
                <a:cs typeface="Times New Roman" panose="02020603050405020304" pitchFamily="18" charset="0"/>
              </a:rPr>
              <a:t>With CSS you can transform boring HTML menus into good-looking navigation bars.</a:t>
            </a:r>
          </a:p>
          <a:p>
            <a:endParaRPr lang="en-IN" dirty="0"/>
          </a:p>
        </p:txBody>
      </p:sp>
      <p:sp>
        <p:nvSpPr>
          <p:cNvPr id="5" name="TextBox 4">
            <a:extLst>
              <a:ext uri="{FF2B5EF4-FFF2-40B4-BE49-F238E27FC236}">
                <a16:creationId xmlns:a16="http://schemas.microsoft.com/office/drawing/2014/main" id="{F03ABF2F-78D5-B304-1982-A09BDA58CCA8}"/>
              </a:ext>
            </a:extLst>
          </p:cNvPr>
          <p:cNvSpPr txBox="1"/>
          <p:nvPr/>
        </p:nvSpPr>
        <p:spPr>
          <a:xfrm>
            <a:off x="1173325" y="4001294"/>
            <a:ext cx="6097554" cy="646331"/>
          </a:xfrm>
          <a:prstGeom prst="rect">
            <a:avLst/>
          </a:prstGeom>
          <a:noFill/>
        </p:spPr>
        <p:txBody>
          <a:bodyPr wrap="square">
            <a:spAutoFit/>
          </a:bodyPr>
          <a:lstStyle/>
          <a:p>
            <a:pPr algn="l"/>
            <a:r>
              <a:rPr lang="en-US" b="0" i="0" dirty="0">
                <a:solidFill>
                  <a:srgbClr val="000000"/>
                </a:solidFill>
                <a:effectLst/>
                <a:latin typeface="Segoe UI" panose="020B0502040204020203" pitchFamily="34" charset="0"/>
              </a:rPr>
              <a:t>Navigation Bar = List of Links</a:t>
            </a:r>
          </a:p>
          <a:p>
            <a:pPr algn="l"/>
            <a:r>
              <a:rPr lang="en-US" b="0" i="0" dirty="0">
                <a:solidFill>
                  <a:srgbClr val="000000"/>
                </a:solidFill>
                <a:effectLst/>
                <a:latin typeface="Verdana" panose="020B0604030504040204" pitchFamily="34" charset="0"/>
              </a:rPr>
              <a:t>A navigation bar needs standard HTML as a base.</a:t>
            </a:r>
          </a:p>
        </p:txBody>
      </p:sp>
    </p:spTree>
    <p:extLst>
      <p:ext uri="{BB962C8B-B14F-4D97-AF65-F5344CB8AC3E}">
        <p14:creationId xmlns:p14="http://schemas.microsoft.com/office/powerpoint/2010/main" val="17282885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C5C9E-4058-7421-3EAF-01BB02147173}"/>
              </a:ext>
            </a:extLst>
          </p:cNvPr>
          <p:cNvSpPr>
            <a:spLocks noGrp="1"/>
          </p:cNvSpPr>
          <p:nvPr>
            <p:ph type="title"/>
          </p:nvPr>
        </p:nvSpPr>
        <p:spPr/>
        <p:txBody>
          <a:bodyPr>
            <a:noAutofit/>
          </a:bodyPr>
          <a:lstStyle/>
          <a:p>
            <a:r>
              <a:rPr lang="en-US" sz="3600" b="0" i="0" dirty="0">
                <a:solidFill>
                  <a:srgbClr val="000000"/>
                </a:solidFill>
                <a:effectLst/>
                <a:latin typeface="Times New Roman" panose="02020603050405020304" pitchFamily="18" charset="0"/>
                <a:cs typeface="Times New Roman" panose="02020603050405020304" pitchFamily="18" charset="0"/>
              </a:rPr>
              <a:t>A navigation bar is basically a list of links, so using the &lt;</a:t>
            </a:r>
            <a:r>
              <a:rPr lang="en-US" sz="3600" b="0" i="0" dirty="0" err="1">
                <a:solidFill>
                  <a:srgbClr val="000000"/>
                </a:solidFill>
                <a:effectLst/>
                <a:latin typeface="Times New Roman" panose="02020603050405020304" pitchFamily="18" charset="0"/>
                <a:cs typeface="Times New Roman" panose="02020603050405020304" pitchFamily="18" charset="0"/>
              </a:rPr>
              <a:t>ul</a:t>
            </a:r>
            <a:r>
              <a:rPr lang="en-US" sz="3600" b="0" i="0" dirty="0">
                <a:solidFill>
                  <a:srgbClr val="000000"/>
                </a:solidFill>
                <a:effectLst/>
                <a:latin typeface="Times New Roman" panose="02020603050405020304" pitchFamily="18" charset="0"/>
                <a:cs typeface="Times New Roman" panose="02020603050405020304" pitchFamily="18" charset="0"/>
              </a:rPr>
              <a:t>&gt; and &lt;li&gt; elements makes perfect sense: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55EAEF-3C6A-9994-7D04-B6C38E41FD79}"/>
              </a:ext>
            </a:extLst>
          </p:cNvPr>
          <p:cNvSpPr>
            <a:spLocks noGrp="1"/>
          </p:cNvSpPr>
          <p:nvPr>
            <p:ph idx="1"/>
          </p:nvPr>
        </p:nvSpPr>
        <p:spPr/>
        <p:txBody>
          <a:bodyPr/>
          <a:lstStyle/>
          <a:p>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ul</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&gt;&lt;</a:t>
            </a:r>
            <a:r>
              <a:rPr lang="it-IT" b="0" i="0" dirty="0">
                <a:solidFill>
                  <a:srgbClr val="A52A2A"/>
                </a:solidFill>
                <a:effectLst/>
                <a:latin typeface="Consolas" panose="020B0609020204030204" pitchFamily="49" charset="0"/>
              </a:rPr>
              <a:t>a</a:t>
            </a:r>
            <a:r>
              <a:rPr lang="it-IT" b="0" i="0" dirty="0">
                <a:solidFill>
                  <a:srgbClr val="FF0000"/>
                </a:solidFill>
                <a:effectLst/>
                <a:latin typeface="Consolas" panose="020B0609020204030204" pitchFamily="49" charset="0"/>
              </a:rPr>
              <a:t> href</a:t>
            </a:r>
            <a:r>
              <a:rPr lang="it-IT" b="0" i="0" dirty="0">
                <a:solidFill>
                  <a:srgbClr val="0000CD"/>
                </a:solidFill>
                <a:effectLst/>
                <a:latin typeface="Consolas" panose="020B0609020204030204" pitchFamily="49" charset="0"/>
              </a:rPr>
              <a:t>="default.asp"&gt;</a:t>
            </a:r>
            <a:r>
              <a:rPr lang="it-IT" b="0" i="0" dirty="0">
                <a:solidFill>
                  <a:srgbClr val="000000"/>
                </a:solidFill>
                <a:effectLst/>
                <a:latin typeface="Consolas" panose="020B0609020204030204" pitchFamily="49" charset="0"/>
              </a:rPr>
              <a:t>Home</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/a</a:t>
            </a:r>
            <a:r>
              <a:rPr lang="it-IT" b="0" i="0" dirty="0">
                <a:solidFill>
                  <a:srgbClr val="0000CD"/>
                </a:solidFill>
                <a:effectLst/>
                <a:latin typeface="Consolas" panose="020B0609020204030204" pitchFamily="49" charset="0"/>
              </a:rPr>
              <a:t>&gt;&lt;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&gt;&lt;</a:t>
            </a:r>
            <a:r>
              <a:rPr lang="it-IT" b="0" i="0" dirty="0">
                <a:solidFill>
                  <a:srgbClr val="A52A2A"/>
                </a:solidFill>
                <a:effectLst/>
                <a:latin typeface="Consolas" panose="020B0609020204030204" pitchFamily="49" charset="0"/>
              </a:rPr>
              <a:t>a</a:t>
            </a:r>
            <a:r>
              <a:rPr lang="it-IT" b="0" i="0" dirty="0">
                <a:solidFill>
                  <a:srgbClr val="FF0000"/>
                </a:solidFill>
                <a:effectLst/>
                <a:latin typeface="Consolas" panose="020B0609020204030204" pitchFamily="49" charset="0"/>
              </a:rPr>
              <a:t> href</a:t>
            </a:r>
            <a:r>
              <a:rPr lang="it-IT" b="0" i="0" dirty="0">
                <a:solidFill>
                  <a:srgbClr val="0000CD"/>
                </a:solidFill>
                <a:effectLst/>
                <a:latin typeface="Consolas" panose="020B0609020204030204" pitchFamily="49" charset="0"/>
              </a:rPr>
              <a:t>="news.asp"&gt;</a:t>
            </a:r>
            <a:r>
              <a:rPr lang="it-IT" b="0" i="0" dirty="0">
                <a:solidFill>
                  <a:srgbClr val="000000"/>
                </a:solidFill>
                <a:effectLst/>
                <a:latin typeface="Consolas" panose="020B0609020204030204" pitchFamily="49" charset="0"/>
              </a:rPr>
              <a:t>News</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/a</a:t>
            </a:r>
            <a:r>
              <a:rPr lang="it-IT" b="0" i="0" dirty="0">
                <a:solidFill>
                  <a:srgbClr val="0000CD"/>
                </a:solidFill>
                <a:effectLst/>
                <a:latin typeface="Consolas" panose="020B0609020204030204" pitchFamily="49" charset="0"/>
              </a:rPr>
              <a:t>&gt;&lt;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&gt;&lt;</a:t>
            </a:r>
            <a:r>
              <a:rPr lang="it-IT" b="0" i="0" dirty="0">
                <a:solidFill>
                  <a:srgbClr val="A52A2A"/>
                </a:solidFill>
                <a:effectLst/>
                <a:latin typeface="Consolas" panose="020B0609020204030204" pitchFamily="49" charset="0"/>
              </a:rPr>
              <a:t>a</a:t>
            </a:r>
            <a:r>
              <a:rPr lang="it-IT" b="0" i="0" dirty="0">
                <a:solidFill>
                  <a:srgbClr val="FF0000"/>
                </a:solidFill>
                <a:effectLst/>
                <a:latin typeface="Consolas" panose="020B0609020204030204" pitchFamily="49" charset="0"/>
              </a:rPr>
              <a:t> href</a:t>
            </a:r>
            <a:r>
              <a:rPr lang="it-IT" b="0" i="0" dirty="0">
                <a:solidFill>
                  <a:srgbClr val="0000CD"/>
                </a:solidFill>
                <a:effectLst/>
                <a:latin typeface="Consolas" panose="020B0609020204030204" pitchFamily="49" charset="0"/>
              </a:rPr>
              <a:t>="contact.asp"&gt;</a:t>
            </a:r>
            <a:r>
              <a:rPr lang="it-IT" b="0" i="0" dirty="0">
                <a:solidFill>
                  <a:srgbClr val="000000"/>
                </a:solidFill>
                <a:effectLst/>
                <a:latin typeface="Consolas" panose="020B0609020204030204" pitchFamily="49" charset="0"/>
              </a:rPr>
              <a:t>Contact</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/a</a:t>
            </a:r>
            <a:r>
              <a:rPr lang="it-IT" b="0" i="0" dirty="0">
                <a:solidFill>
                  <a:srgbClr val="0000CD"/>
                </a:solidFill>
                <a:effectLst/>
                <a:latin typeface="Consolas" panose="020B0609020204030204" pitchFamily="49" charset="0"/>
              </a:rPr>
              <a:t>&gt;&lt;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&gt;&lt;</a:t>
            </a:r>
            <a:r>
              <a:rPr lang="it-IT" b="0" i="0" dirty="0">
                <a:solidFill>
                  <a:srgbClr val="A52A2A"/>
                </a:solidFill>
                <a:effectLst/>
                <a:latin typeface="Consolas" panose="020B0609020204030204" pitchFamily="49" charset="0"/>
              </a:rPr>
              <a:t>a</a:t>
            </a:r>
            <a:r>
              <a:rPr lang="it-IT" b="0" i="0" dirty="0">
                <a:solidFill>
                  <a:srgbClr val="FF0000"/>
                </a:solidFill>
                <a:effectLst/>
                <a:latin typeface="Consolas" panose="020B0609020204030204" pitchFamily="49" charset="0"/>
              </a:rPr>
              <a:t> href</a:t>
            </a:r>
            <a:r>
              <a:rPr lang="it-IT" b="0" i="0" dirty="0">
                <a:solidFill>
                  <a:srgbClr val="0000CD"/>
                </a:solidFill>
                <a:effectLst/>
                <a:latin typeface="Consolas" panose="020B0609020204030204" pitchFamily="49" charset="0"/>
              </a:rPr>
              <a:t>="about.asp"&gt;</a:t>
            </a:r>
            <a:r>
              <a:rPr lang="it-IT" b="0" i="0" dirty="0">
                <a:solidFill>
                  <a:srgbClr val="000000"/>
                </a:solidFill>
                <a:effectLst/>
                <a:latin typeface="Consolas" panose="020B0609020204030204" pitchFamily="49" charset="0"/>
              </a:rPr>
              <a:t>About</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/a</a:t>
            </a:r>
            <a:r>
              <a:rPr lang="it-IT" b="0" i="0" dirty="0">
                <a:solidFill>
                  <a:srgbClr val="0000CD"/>
                </a:solidFill>
                <a:effectLst/>
                <a:latin typeface="Consolas" panose="020B0609020204030204" pitchFamily="49" charset="0"/>
              </a:rPr>
              <a:t>&gt;&lt;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/ul</a:t>
            </a:r>
            <a:r>
              <a:rPr lang="it-IT" b="0" i="0" dirty="0">
                <a:solidFill>
                  <a:srgbClr val="0000CD"/>
                </a:solidFill>
                <a:effectLst/>
                <a:latin typeface="Consolas" panose="020B0609020204030204" pitchFamily="49" charset="0"/>
              </a:rPr>
              <a:t>&gt;</a:t>
            </a:r>
            <a:endParaRPr lang="en-IN" dirty="0"/>
          </a:p>
        </p:txBody>
      </p:sp>
      <p:sp>
        <p:nvSpPr>
          <p:cNvPr id="5" name="TextBox 4">
            <a:extLst>
              <a:ext uri="{FF2B5EF4-FFF2-40B4-BE49-F238E27FC236}">
                <a16:creationId xmlns:a16="http://schemas.microsoft.com/office/drawing/2014/main" id="{D2441C81-9DE6-6614-7213-22E224AD7F57}"/>
              </a:ext>
            </a:extLst>
          </p:cNvPr>
          <p:cNvSpPr txBox="1"/>
          <p:nvPr/>
        </p:nvSpPr>
        <p:spPr>
          <a:xfrm>
            <a:off x="4728288" y="5015547"/>
            <a:ext cx="6097554" cy="1477328"/>
          </a:xfrm>
          <a:prstGeom prst="rect">
            <a:avLst/>
          </a:prstGeom>
          <a:noFill/>
        </p:spPr>
        <p:txBody>
          <a:bodyPr wrap="square">
            <a:spAutoFit/>
          </a:bodyPr>
          <a:lstStyle/>
          <a:p>
            <a:r>
              <a:rPr lang="pl-PL" b="0" i="0" dirty="0">
                <a:solidFill>
                  <a:srgbClr val="A52A2A"/>
                </a:solidFill>
                <a:effectLst/>
                <a:latin typeface="Consolas" panose="020B0609020204030204" pitchFamily="49" charset="0"/>
              </a:rPr>
              <a:t>ul </a:t>
            </a:r>
            <a:r>
              <a:rPr lang="pl-PL" b="0" i="0" dirty="0">
                <a:solidFill>
                  <a:srgbClr val="000000"/>
                </a:solidFill>
                <a:effectLst/>
                <a:latin typeface="Consolas" panose="020B0609020204030204" pitchFamily="49" charset="0"/>
              </a:rPr>
              <a:t>{</a:t>
            </a:r>
            <a:br>
              <a:rPr lang="pl-PL" b="0" i="0" dirty="0">
                <a:solidFill>
                  <a:srgbClr val="FF0000"/>
                </a:solidFill>
                <a:effectLst/>
                <a:latin typeface="Consolas" panose="020B0609020204030204" pitchFamily="49" charset="0"/>
              </a:rPr>
            </a:br>
            <a:r>
              <a:rPr lang="pl-PL" b="0" i="0" dirty="0">
                <a:solidFill>
                  <a:srgbClr val="FF0000"/>
                </a:solidFill>
                <a:effectLst/>
                <a:latin typeface="Consolas" panose="020B0609020204030204" pitchFamily="49" charset="0"/>
              </a:rPr>
              <a:t>  list-style-type</a:t>
            </a:r>
            <a:r>
              <a:rPr lang="pl-PL" b="0" i="0" dirty="0">
                <a:solidFill>
                  <a:srgbClr val="000000"/>
                </a:solidFill>
                <a:effectLst/>
                <a:latin typeface="Consolas" panose="020B0609020204030204" pitchFamily="49" charset="0"/>
              </a:rPr>
              <a:t>:</a:t>
            </a:r>
            <a:r>
              <a:rPr lang="pl-PL" b="0" i="0" dirty="0">
                <a:solidFill>
                  <a:srgbClr val="0000CD"/>
                </a:solidFill>
                <a:effectLst/>
                <a:latin typeface="Consolas" panose="020B0609020204030204" pitchFamily="49" charset="0"/>
              </a:rPr>
              <a:t> none</a:t>
            </a:r>
            <a:r>
              <a:rPr lang="pl-PL" b="0" i="0" dirty="0">
                <a:solidFill>
                  <a:srgbClr val="000000"/>
                </a:solidFill>
                <a:effectLst/>
                <a:latin typeface="Consolas" panose="020B0609020204030204" pitchFamily="49" charset="0"/>
              </a:rPr>
              <a:t>;</a:t>
            </a:r>
            <a:br>
              <a:rPr lang="pl-PL" b="0" i="0" dirty="0">
                <a:solidFill>
                  <a:srgbClr val="FF0000"/>
                </a:solidFill>
                <a:effectLst/>
                <a:latin typeface="Consolas" panose="020B0609020204030204" pitchFamily="49" charset="0"/>
              </a:rPr>
            </a:br>
            <a:r>
              <a:rPr lang="pl-PL" b="0" i="0" dirty="0">
                <a:solidFill>
                  <a:srgbClr val="FF0000"/>
                </a:solidFill>
                <a:effectLst/>
                <a:latin typeface="Consolas" panose="020B0609020204030204" pitchFamily="49" charset="0"/>
              </a:rPr>
              <a:t>  margin</a:t>
            </a:r>
            <a:r>
              <a:rPr lang="pl-PL" b="0" i="0" dirty="0">
                <a:solidFill>
                  <a:srgbClr val="000000"/>
                </a:solidFill>
                <a:effectLst/>
                <a:latin typeface="Consolas" panose="020B0609020204030204" pitchFamily="49" charset="0"/>
              </a:rPr>
              <a:t>:</a:t>
            </a:r>
            <a:r>
              <a:rPr lang="pl-PL" b="0" i="0" dirty="0">
                <a:solidFill>
                  <a:srgbClr val="0000CD"/>
                </a:solidFill>
                <a:effectLst/>
                <a:latin typeface="Consolas" panose="020B0609020204030204" pitchFamily="49" charset="0"/>
              </a:rPr>
              <a:t> 0</a:t>
            </a:r>
            <a:r>
              <a:rPr lang="pl-PL" b="0" i="0" dirty="0">
                <a:solidFill>
                  <a:srgbClr val="000000"/>
                </a:solidFill>
                <a:effectLst/>
                <a:latin typeface="Consolas" panose="020B0609020204030204" pitchFamily="49" charset="0"/>
              </a:rPr>
              <a:t>;</a:t>
            </a:r>
            <a:br>
              <a:rPr lang="pl-PL" b="0" i="0" dirty="0">
                <a:solidFill>
                  <a:srgbClr val="FF0000"/>
                </a:solidFill>
                <a:effectLst/>
                <a:latin typeface="Consolas" panose="020B0609020204030204" pitchFamily="49" charset="0"/>
              </a:rPr>
            </a:br>
            <a:r>
              <a:rPr lang="pl-PL" b="0" i="0" dirty="0">
                <a:solidFill>
                  <a:srgbClr val="FF0000"/>
                </a:solidFill>
                <a:effectLst/>
                <a:latin typeface="Consolas" panose="020B0609020204030204" pitchFamily="49" charset="0"/>
              </a:rPr>
              <a:t>  padding</a:t>
            </a:r>
            <a:r>
              <a:rPr lang="pl-PL" b="0" i="0" dirty="0">
                <a:solidFill>
                  <a:srgbClr val="000000"/>
                </a:solidFill>
                <a:effectLst/>
                <a:latin typeface="Consolas" panose="020B0609020204030204" pitchFamily="49" charset="0"/>
              </a:rPr>
              <a:t>:</a:t>
            </a:r>
            <a:r>
              <a:rPr lang="pl-PL" b="0" i="0" dirty="0">
                <a:solidFill>
                  <a:srgbClr val="0000CD"/>
                </a:solidFill>
                <a:effectLst/>
                <a:latin typeface="Consolas" panose="020B0609020204030204" pitchFamily="49" charset="0"/>
              </a:rPr>
              <a:t> 0</a:t>
            </a:r>
            <a:r>
              <a:rPr lang="pl-PL" b="0" i="0" dirty="0">
                <a:solidFill>
                  <a:srgbClr val="000000"/>
                </a:solidFill>
                <a:effectLst/>
                <a:latin typeface="Consolas" panose="020B0609020204030204" pitchFamily="49" charset="0"/>
              </a:rPr>
              <a:t>;</a:t>
            </a:r>
            <a:br>
              <a:rPr lang="pl-PL" b="0" i="0" dirty="0">
                <a:solidFill>
                  <a:srgbClr val="FF0000"/>
                </a:solidFill>
                <a:effectLst/>
                <a:latin typeface="Consolas" panose="020B0609020204030204" pitchFamily="49" charset="0"/>
              </a:rPr>
            </a:br>
            <a:r>
              <a:rPr lang="pl-PL"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3129318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EA68465-9D4F-6792-E0EA-FB351C99C839}"/>
              </a:ext>
            </a:extLst>
          </p:cNvPr>
          <p:cNvSpPr>
            <a:spLocks noGrp="1" noChangeArrowheads="1"/>
          </p:cNvSpPr>
          <p:nvPr>
            <p:ph idx="1"/>
          </p:nvPr>
        </p:nvSpPr>
        <p:spPr bwMode="auto">
          <a:xfrm>
            <a:off x="1027771" y="173281"/>
            <a:ext cx="7279888" cy="634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A2A2A"/>
                </a:solidFill>
                <a:effectLst/>
                <a:latin typeface="var(--font-family-mono)"/>
              </a:rPr>
              <a:t>&lt;style&gt;</a:t>
            </a:r>
            <a:endParaRPr kumimoji="0" lang="en-US" altLang="en-US" sz="3200" b="0" i="0" u="none" strike="noStrike" cap="none" normalizeH="0" baseline="0" dirty="0">
              <a:ln>
                <a:noFill/>
              </a:ln>
              <a:solidFill>
                <a:srgbClr val="2A2A2A"/>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A2A2A"/>
                </a:solidFill>
                <a:effectLst/>
                <a:latin typeface="var(--font-family-mono)"/>
              </a:rPr>
              <a:t>.parent {</a:t>
            </a:r>
            <a:endParaRPr kumimoji="0" lang="en-US" altLang="en-US" sz="3200" b="0" i="0" u="none" strike="noStrike" cap="none" normalizeH="0" baseline="0" dirty="0">
              <a:ln>
                <a:noFill/>
              </a:ln>
              <a:solidFill>
                <a:srgbClr val="2A2A2A"/>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A2A2A"/>
                </a:solidFill>
                <a:effectLst/>
                <a:latin typeface="var(--font-family-mono)"/>
              </a:rPr>
              <a:t>width: 200px;</a:t>
            </a:r>
            <a:endParaRPr kumimoji="0" lang="en-US" altLang="en-US" sz="3200" b="0" i="0" u="none" strike="noStrike" cap="none" normalizeH="0" baseline="0" dirty="0">
              <a:ln>
                <a:noFill/>
              </a:ln>
              <a:solidFill>
                <a:srgbClr val="2A2A2A"/>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A2A2A"/>
                </a:solidFill>
                <a:effectLst/>
                <a:latin typeface="var(--font-family-mono)"/>
              </a:rPr>
              <a:t>}</a:t>
            </a:r>
            <a:endParaRPr kumimoji="0" lang="en-US" altLang="en-US" sz="3200" b="0" i="0" u="none" strike="noStrike" cap="none" normalizeH="0" baseline="0" dirty="0">
              <a:ln>
                <a:noFill/>
              </a:ln>
              <a:solidFill>
                <a:srgbClr val="2A2A2A"/>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A2A2A"/>
                </a:solidFill>
                <a:effectLst/>
                <a:latin typeface="var(--font-family-mono)"/>
              </a:rPr>
              <a:t>.box {</a:t>
            </a:r>
            <a:endParaRPr kumimoji="0" lang="en-US" altLang="en-US" sz="3200" b="0" i="0" u="none" strike="noStrike" cap="none" normalizeH="0" baseline="0" dirty="0">
              <a:ln>
                <a:noFill/>
              </a:ln>
              <a:solidFill>
                <a:srgbClr val="2A2A2A"/>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A2A2A"/>
                </a:solidFill>
                <a:effectLst/>
                <a:latin typeface="var(--font-family-mono)"/>
              </a:rPr>
              <a:t>width: 100%;</a:t>
            </a:r>
            <a:endParaRPr kumimoji="0" lang="en-US" altLang="en-US" sz="3200" b="0" i="0" u="none" strike="noStrike" cap="none" normalizeH="0" baseline="0" dirty="0">
              <a:ln>
                <a:noFill/>
              </a:ln>
              <a:solidFill>
                <a:srgbClr val="2A2A2A"/>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A2A2A"/>
                </a:solidFill>
                <a:effectLst/>
                <a:latin typeface="var(--font-family-mono)"/>
              </a:rPr>
              <a:t>border: 2px solid </a:t>
            </a:r>
            <a:r>
              <a:rPr kumimoji="0" lang="en-US" altLang="en-US" sz="3200" b="0" i="0" u="none" strike="noStrike" cap="none" normalizeH="0" baseline="0" dirty="0" err="1">
                <a:ln>
                  <a:noFill/>
                </a:ln>
                <a:solidFill>
                  <a:srgbClr val="2A2A2A"/>
                </a:solidFill>
                <a:effectLst/>
                <a:latin typeface="var(--font-family-mono)"/>
              </a:rPr>
              <a:t>hotpink</a:t>
            </a:r>
            <a:r>
              <a:rPr kumimoji="0" lang="en-US" altLang="en-US" sz="3200" b="0" i="0" u="none" strike="noStrike" cap="none" normalizeH="0" baseline="0" dirty="0">
                <a:ln>
                  <a:noFill/>
                </a:ln>
                <a:solidFill>
                  <a:srgbClr val="2A2A2A"/>
                </a:solidFill>
                <a:effectLst/>
                <a:latin typeface="var(--font-family-mono)"/>
              </a:rPr>
              <a:t>;</a:t>
            </a:r>
            <a:endParaRPr kumimoji="0" lang="en-US" altLang="en-US" sz="3200" b="0" i="0" u="none" strike="noStrike" cap="none" normalizeH="0" baseline="0" dirty="0">
              <a:ln>
                <a:noFill/>
              </a:ln>
              <a:solidFill>
                <a:srgbClr val="2A2A2A"/>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A2A2A"/>
                </a:solidFill>
                <a:effectLst/>
                <a:latin typeface="var(--font-family-mono)"/>
              </a:rPr>
              <a:t>padding: 20px;</a:t>
            </a:r>
            <a:endParaRPr kumimoji="0" lang="en-US" altLang="en-US" sz="3200" b="0" i="0" u="none" strike="noStrike" cap="none" normalizeH="0" baseline="0" dirty="0">
              <a:ln>
                <a:noFill/>
              </a:ln>
              <a:solidFill>
                <a:srgbClr val="2A2A2A"/>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A2A2A"/>
                </a:solidFill>
                <a:effectLst/>
                <a:latin typeface="var(--font-family-mono)"/>
              </a:rPr>
              <a:t>}</a:t>
            </a:r>
            <a:endParaRPr kumimoji="0" lang="en-US" altLang="en-US" sz="3200" b="0" i="0" u="none" strike="noStrike" cap="none" normalizeH="0" baseline="0" dirty="0">
              <a:ln>
                <a:noFill/>
              </a:ln>
              <a:solidFill>
                <a:srgbClr val="2A2A2A"/>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A2A2A"/>
                </a:solidFill>
                <a:effectLst/>
                <a:latin typeface="var(--font-family-mono)"/>
              </a:rPr>
              <a:t>&lt;/style&gt;</a:t>
            </a:r>
            <a:endParaRPr kumimoji="0" lang="en-US" altLang="en-US" sz="3200" b="0" i="0" u="none" strike="noStrike" cap="none" normalizeH="0" baseline="0" dirty="0">
              <a:ln>
                <a:noFill/>
              </a:ln>
              <a:solidFill>
                <a:srgbClr val="2A2A2A"/>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A2A2A"/>
                </a:solidFill>
                <a:effectLst/>
                <a:latin typeface="var(--font-family-mono)"/>
              </a:rPr>
              <a:t>&lt;div class="parent"&gt;</a:t>
            </a:r>
            <a:endParaRPr kumimoji="0" lang="en-US" altLang="en-US" sz="3200" b="0" i="0" u="none" strike="noStrike" cap="none" normalizeH="0" baseline="0" dirty="0">
              <a:ln>
                <a:noFill/>
              </a:ln>
              <a:solidFill>
                <a:srgbClr val="2A2A2A"/>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A2A2A"/>
                </a:solidFill>
                <a:effectLst/>
                <a:latin typeface="var(--font-family-mono)"/>
              </a:rPr>
              <a:t>&lt;div class="box"&gt;&lt;/div&gt;</a:t>
            </a:r>
            <a:endParaRPr kumimoji="0" lang="en-US" altLang="en-US" sz="3200" b="0" i="0" u="none" strike="noStrike" cap="none" normalizeH="0" baseline="0" dirty="0">
              <a:ln>
                <a:noFill/>
              </a:ln>
              <a:solidFill>
                <a:srgbClr val="2A2A2A"/>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A2A2A"/>
                </a:solidFill>
                <a:effectLst/>
                <a:latin typeface="var(--font-family-mono)"/>
              </a:rPr>
              <a:t>&lt;/div&gt;</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62309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0B5F4-8E86-37D1-9D72-CCD425E7B54A}"/>
              </a:ext>
            </a:extLst>
          </p:cNvPr>
          <p:cNvSpPr>
            <a:spLocks noGrp="1"/>
          </p:cNvSpPr>
          <p:nvPr>
            <p:ph idx="1"/>
          </p:nvPr>
        </p:nvSpPr>
        <p:spPr>
          <a:xfrm>
            <a:off x="408991" y="463355"/>
            <a:ext cx="10515600" cy="4351338"/>
          </a:xfrm>
        </p:spPr>
        <p:txBody>
          <a:bodyPr>
            <a:normAutofit/>
          </a:bodyPr>
          <a:lstStyle/>
          <a:p>
            <a:pPr marL="0" indent="0">
              <a:buNone/>
            </a:pPr>
            <a:r>
              <a:rPr lang="en-IN" dirty="0"/>
              <a:t>&lt;</a:t>
            </a:r>
            <a:r>
              <a:rPr lang="en-IN" dirty="0">
                <a:latin typeface="Times New Roman" panose="02020603050405020304" pitchFamily="18" charset="0"/>
                <a:cs typeface="Times New Roman" panose="02020603050405020304" pitchFamily="18" charset="0"/>
              </a:rPr>
              <a:t>style&gt;</a:t>
            </a:r>
          </a:p>
          <a:p>
            <a:pPr marL="0" indent="0">
              <a:buNone/>
            </a:pPr>
            <a:r>
              <a:rPr lang="en-IN" dirty="0" err="1">
                <a:latin typeface="Times New Roman" panose="02020603050405020304" pitchFamily="18" charset="0"/>
                <a:cs typeface="Times New Roman" panose="02020603050405020304" pitchFamily="18" charset="0"/>
              </a:rPr>
              <a:t>ul</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list-style-type: none;</a:t>
            </a:r>
          </a:p>
          <a:p>
            <a:pPr marL="0" indent="0">
              <a:buNone/>
            </a:pPr>
            <a:r>
              <a:rPr lang="en-IN" dirty="0">
                <a:latin typeface="Times New Roman" panose="02020603050405020304" pitchFamily="18" charset="0"/>
                <a:cs typeface="Times New Roman" panose="02020603050405020304" pitchFamily="18" charset="0"/>
              </a:rPr>
              <a:t>  margin: 0;</a:t>
            </a:r>
          </a:p>
          <a:p>
            <a:pPr marL="0" indent="0">
              <a:buNone/>
            </a:pPr>
            <a:r>
              <a:rPr lang="en-IN" dirty="0">
                <a:latin typeface="Times New Roman" panose="02020603050405020304" pitchFamily="18" charset="0"/>
                <a:cs typeface="Times New Roman" panose="02020603050405020304" pitchFamily="18" charset="0"/>
              </a:rPr>
              <a:t>  padding: 0;</a:t>
            </a:r>
          </a:p>
          <a:p>
            <a:pPr marL="0" indent="0">
              <a:buNone/>
            </a:pPr>
            <a:r>
              <a:rPr lang="en-IN" dirty="0">
                <a:latin typeface="Times New Roman" panose="02020603050405020304" pitchFamily="18" charset="0"/>
                <a:cs typeface="Times New Roman" panose="02020603050405020304" pitchFamily="18" charset="0"/>
              </a:rPr>
              <a:t>  overflow: hidden;</a:t>
            </a:r>
          </a:p>
          <a:p>
            <a:pPr marL="0" indent="0">
              <a:buNone/>
            </a:pPr>
            <a:r>
              <a:rPr lang="en-IN" dirty="0">
                <a:latin typeface="Times New Roman" panose="02020603050405020304" pitchFamily="18" charset="0"/>
                <a:cs typeface="Times New Roman" panose="02020603050405020304" pitchFamily="18" charset="0"/>
              </a:rPr>
              <a:t>  background-</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#333;</a:t>
            </a:r>
          </a:p>
          <a:p>
            <a:pPr marL="0" indent="0">
              <a:buNone/>
            </a:pPr>
            <a:r>
              <a:rPr lang="en-IN"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77AD73B-6DA5-1141-967A-BBF6ACA78106}"/>
              </a:ext>
            </a:extLst>
          </p:cNvPr>
          <p:cNvSpPr txBox="1"/>
          <p:nvPr/>
        </p:nvSpPr>
        <p:spPr>
          <a:xfrm>
            <a:off x="5512060" y="149806"/>
            <a:ext cx="5479401" cy="4524315"/>
          </a:xfrm>
          <a:prstGeom prst="rect">
            <a:avLst/>
          </a:prstGeom>
          <a:noFill/>
        </p:spPr>
        <p:txBody>
          <a:bodyPr wrap="square">
            <a:spAutoFit/>
          </a:bodyPr>
          <a:lstStyle/>
          <a:p>
            <a:pPr marL="0" indent="0">
              <a:buNone/>
            </a:pPr>
            <a:r>
              <a:rPr lang="en-IN" dirty="0">
                <a:latin typeface="Times New Roman" panose="02020603050405020304" pitchFamily="18" charset="0"/>
                <a:cs typeface="Times New Roman" panose="02020603050405020304" pitchFamily="18" charset="0"/>
              </a:rPr>
              <a:t>li {</a:t>
            </a:r>
          </a:p>
          <a:p>
            <a:pPr marL="0" indent="0">
              <a:buNone/>
            </a:pPr>
            <a:r>
              <a:rPr lang="en-IN" dirty="0">
                <a:latin typeface="Times New Roman" panose="02020603050405020304" pitchFamily="18" charset="0"/>
                <a:cs typeface="Times New Roman" panose="02020603050405020304" pitchFamily="18" charset="0"/>
              </a:rPr>
              <a:t>  float: left;</a:t>
            </a:r>
          </a:p>
          <a:p>
            <a:pPr marL="0" indent="0">
              <a:buNone/>
            </a:pPr>
            <a:r>
              <a:rPr lang="en-IN"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li a {</a:t>
            </a:r>
          </a:p>
          <a:p>
            <a:pPr marL="0" indent="0">
              <a:buNone/>
            </a:pPr>
            <a:r>
              <a:rPr lang="en-IN" dirty="0">
                <a:latin typeface="Times New Roman" panose="02020603050405020304" pitchFamily="18" charset="0"/>
                <a:cs typeface="Times New Roman" panose="02020603050405020304" pitchFamily="18" charset="0"/>
              </a:rPr>
              <a:t>  display: block;</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white;</a:t>
            </a:r>
          </a:p>
          <a:p>
            <a:pPr marL="0" indent="0">
              <a:buNone/>
            </a:pPr>
            <a:r>
              <a:rPr lang="en-IN" dirty="0">
                <a:latin typeface="Times New Roman" panose="02020603050405020304" pitchFamily="18" charset="0"/>
                <a:cs typeface="Times New Roman" panose="02020603050405020304" pitchFamily="18" charset="0"/>
              </a:rPr>
              <a:t>  text-align: </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padding: 14px 16px;</a:t>
            </a:r>
          </a:p>
          <a:p>
            <a:pPr marL="0" indent="0">
              <a:buNone/>
            </a:pPr>
            <a:r>
              <a:rPr lang="en-IN" dirty="0">
                <a:latin typeface="Times New Roman" panose="02020603050405020304" pitchFamily="18" charset="0"/>
                <a:cs typeface="Times New Roman" panose="02020603050405020304" pitchFamily="18" charset="0"/>
              </a:rPr>
              <a:t>  text-decoration: none;</a:t>
            </a:r>
          </a:p>
          <a:p>
            <a:pPr marL="0" indent="0">
              <a:buNone/>
            </a:pPr>
            <a:r>
              <a:rPr lang="en-IN"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li a:hover {</a:t>
            </a:r>
          </a:p>
          <a:p>
            <a:pPr marL="0" indent="0">
              <a:buNone/>
            </a:pPr>
            <a:r>
              <a:rPr lang="en-IN" dirty="0">
                <a:latin typeface="Times New Roman" panose="02020603050405020304" pitchFamily="18" charset="0"/>
                <a:cs typeface="Times New Roman" panose="02020603050405020304" pitchFamily="18" charset="0"/>
              </a:rPr>
              <a:t>  background-</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#111;</a:t>
            </a:r>
          </a:p>
          <a:p>
            <a:pPr marL="0" indent="0">
              <a:buNone/>
            </a:pP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&lt;/style&gt;</a:t>
            </a:r>
            <a:endParaRPr lang="en-IN" dirty="0"/>
          </a:p>
        </p:txBody>
      </p:sp>
      <p:sp>
        <p:nvSpPr>
          <p:cNvPr id="7" name="TextBox 6">
            <a:extLst>
              <a:ext uri="{FF2B5EF4-FFF2-40B4-BE49-F238E27FC236}">
                <a16:creationId xmlns:a16="http://schemas.microsoft.com/office/drawing/2014/main" id="{2378D1A3-F9FB-A2D4-EAA1-8350529A6F8E}"/>
              </a:ext>
            </a:extLst>
          </p:cNvPr>
          <p:cNvSpPr txBox="1"/>
          <p:nvPr/>
        </p:nvSpPr>
        <p:spPr>
          <a:xfrm>
            <a:off x="4448370" y="4987670"/>
            <a:ext cx="6097554" cy="1754326"/>
          </a:xfrm>
          <a:prstGeom prst="rect">
            <a:avLst/>
          </a:prstGeom>
          <a:noFill/>
        </p:spPr>
        <p:txBody>
          <a:bodyPr wrap="square">
            <a:spAutoFit/>
          </a:bodyPr>
          <a:lstStyle/>
          <a:p>
            <a:r>
              <a:rPr lang="en-IN" dirty="0">
                <a:highlight>
                  <a:srgbClr val="FFFF00"/>
                </a:highlight>
              </a:rPr>
              <a:t>&lt;</a:t>
            </a:r>
            <a:r>
              <a:rPr lang="en-IN" dirty="0" err="1">
                <a:highlight>
                  <a:srgbClr val="FFFF00"/>
                </a:highlight>
              </a:rPr>
              <a:t>ul</a:t>
            </a:r>
            <a:r>
              <a:rPr lang="en-IN" dirty="0">
                <a:highlight>
                  <a:srgbClr val="FFFF00"/>
                </a:highlight>
              </a:rPr>
              <a:t>&gt;</a:t>
            </a:r>
          </a:p>
          <a:p>
            <a:r>
              <a:rPr lang="en-IN" dirty="0">
                <a:highlight>
                  <a:srgbClr val="FFFF00"/>
                </a:highlight>
              </a:rPr>
              <a:t>  &lt;li&gt;&lt;a class="active" </a:t>
            </a:r>
            <a:r>
              <a:rPr lang="en-IN" dirty="0" err="1">
                <a:highlight>
                  <a:srgbClr val="FFFF00"/>
                </a:highlight>
              </a:rPr>
              <a:t>href</a:t>
            </a:r>
            <a:r>
              <a:rPr lang="en-IN" dirty="0">
                <a:highlight>
                  <a:srgbClr val="FFFF00"/>
                </a:highlight>
              </a:rPr>
              <a:t>="#home"&gt;Home&lt;/a&gt;&lt;/li&gt;</a:t>
            </a:r>
          </a:p>
          <a:p>
            <a:r>
              <a:rPr lang="en-IN" dirty="0">
                <a:highlight>
                  <a:srgbClr val="FFFF00"/>
                </a:highlight>
              </a:rPr>
              <a:t>  &lt;li&gt;&lt;a </a:t>
            </a:r>
            <a:r>
              <a:rPr lang="en-IN" dirty="0" err="1">
                <a:highlight>
                  <a:srgbClr val="FFFF00"/>
                </a:highlight>
              </a:rPr>
              <a:t>href</a:t>
            </a:r>
            <a:r>
              <a:rPr lang="en-IN" dirty="0">
                <a:highlight>
                  <a:srgbClr val="FFFF00"/>
                </a:highlight>
              </a:rPr>
              <a:t>="#news"&gt;News&lt;/a&gt;&lt;/li&gt;</a:t>
            </a:r>
          </a:p>
          <a:p>
            <a:r>
              <a:rPr lang="en-IN" dirty="0">
                <a:highlight>
                  <a:srgbClr val="FFFF00"/>
                </a:highlight>
              </a:rPr>
              <a:t>  &lt;li&gt;&lt;a </a:t>
            </a:r>
            <a:r>
              <a:rPr lang="en-IN" dirty="0" err="1">
                <a:highlight>
                  <a:srgbClr val="FFFF00"/>
                </a:highlight>
              </a:rPr>
              <a:t>href</a:t>
            </a:r>
            <a:r>
              <a:rPr lang="en-IN" dirty="0">
                <a:highlight>
                  <a:srgbClr val="FFFF00"/>
                </a:highlight>
              </a:rPr>
              <a:t>="#contact"&gt;Contact&lt;/a&gt;&lt;/li&gt;</a:t>
            </a:r>
          </a:p>
          <a:p>
            <a:r>
              <a:rPr lang="en-IN" dirty="0">
                <a:highlight>
                  <a:srgbClr val="FFFF00"/>
                </a:highlight>
              </a:rPr>
              <a:t>  &lt;li&gt;&lt;a </a:t>
            </a:r>
            <a:r>
              <a:rPr lang="en-IN" dirty="0" err="1">
                <a:highlight>
                  <a:srgbClr val="FFFF00"/>
                </a:highlight>
              </a:rPr>
              <a:t>href</a:t>
            </a:r>
            <a:r>
              <a:rPr lang="en-IN" dirty="0">
                <a:highlight>
                  <a:srgbClr val="FFFF00"/>
                </a:highlight>
              </a:rPr>
              <a:t>="#about"&gt;About&lt;/a&gt;&lt;/li&gt;</a:t>
            </a:r>
          </a:p>
          <a:p>
            <a:r>
              <a:rPr lang="en-IN" dirty="0">
                <a:highlight>
                  <a:srgbClr val="FFFF00"/>
                </a:highlight>
              </a:rPr>
              <a:t>&lt;/</a:t>
            </a:r>
            <a:r>
              <a:rPr lang="en-IN" dirty="0" err="1">
                <a:highlight>
                  <a:srgbClr val="FFFF00"/>
                </a:highlight>
              </a:rPr>
              <a:t>ul</a:t>
            </a:r>
            <a:r>
              <a:rPr lang="en-IN" dirty="0">
                <a:highlight>
                  <a:srgbClr val="FFFF00"/>
                </a:highlight>
              </a:rPr>
              <a:t>&gt;</a:t>
            </a:r>
          </a:p>
        </p:txBody>
      </p:sp>
    </p:spTree>
    <p:extLst>
      <p:ext uri="{BB962C8B-B14F-4D97-AF65-F5344CB8AC3E}">
        <p14:creationId xmlns:p14="http://schemas.microsoft.com/office/powerpoint/2010/main" val="36374971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851C-C185-AB11-8220-F43E7313A189}"/>
              </a:ext>
            </a:extLst>
          </p:cNvPr>
          <p:cNvSpPr>
            <a:spLocks noGrp="1"/>
          </p:cNvSpPr>
          <p:nvPr>
            <p:ph type="title"/>
          </p:nvPr>
        </p:nvSpPr>
        <p:spPr/>
        <p:txBody>
          <a:bodyPr>
            <a:normAutofit/>
          </a:bodyPr>
          <a:lstStyle/>
          <a:p>
            <a:r>
              <a:rPr lang="en-IN" b="0" i="0" u="none" strike="noStrike" baseline="0" dirty="0">
                <a:latin typeface="Verdana" panose="020B0604030504040204" pitchFamily="34" charset="0"/>
              </a:rPr>
              <a:t>grouping/nesting</a:t>
            </a:r>
            <a:endParaRPr lang="en-IN" sz="4800" dirty="0"/>
          </a:p>
        </p:txBody>
      </p:sp>
      <p:sp>
        <p:nvSpPr>
          <p:cNvPr id="3" name="Content Placeholder 2">
            <a:extLst>
              <a:ext uri="{FF2B5EF4-FFF2-40B4-BE49-F238E27FC236}">
                <a16:creationId xmlns:a16="http://schemas.microsoft.com/office/drawing/2014/main" id="{D6DFCB6D-5864-6E61-2FAA-C6461125A214}"/>
              </a:ext>
            </a:extLst>
          </p:cNvPr>
          <p:cNvSpPr>
            <a:spLocks noGrp="1"/>
          </p:cNvSpPr>
          <p:nvPr>
            <p:ph idx="1"/>
          </p:nvPr>
        </p:nvSpPr>
        <p:spPr/>
        <p:txBody>
          <a:bodyPr/>
          <a:lstStyle/>
          <a:p>
            <a:r>
              <a:rPr lang="en-US" b="0" i="0" dirty="0">
                <a:solidFill>
                  <a:srgbClr val="000000"/>
                </a:solidFill>
                <a:effectLst/>
                <a:latin typeface="Lato" panose="020F0502020204030203" pitchFamily="34" charset="0"/>
              </a:rPr>
              <a:t>You can give the same properties to a number of selectors without having to repeat them.</a:t>
            </a:r>
            <a:endParaRPr lang="en-IN" dirty="0"/>
          </a:p>
        </p:txBody>
      </p:sp>
      <p:sp>
        <p:nvSpPr>
          <p:cNvPr id="4" name="Rectangle 1">
            <a:extLst>
              <a:ext uri="{FF2B5EF4-FFF2-40B4-BE49-F238E27FC236}">
                <a16:creationId xmlns:a16="http://schemas.microsoft.com/office/drawing/2014/main" id="{B4DABEC6-95A8-D6DB-BDA1-64BA12E233DC}"/>
              </a:ext>
            </a:extLst>
          </p:cNvPr>
          <p:cNvSpPr>
            <a:spLocks noChangeArrowheads="1"/>
          </p:cNvSpPr>
          <p:nvPr/>
        </p:nvSpPr>
        <p:spPr bwMode="auto">
          <a:xfrm>
            <a:off x="334297" y="2895607"/>
            <a:ext cx="7000568" cy="129266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669900"/>
                </a:solidFill>
                <a:effectLst/>
                <a:latin typeface="Source Code Pro" panose="020F0502020204030204" pitchFamily="49" charset="0"/>
              </a:rPr>
              <a:t>h2</a:t>
            </a:r>
            <a:r>
              <a:rPr kumimoji="0" lang="en-US" altLang="en-US" sz="2800" b="0" i="0" u="none" strike="noStrike" cap="none" normalizeH="0" baseline="0">
                <a:ln>
                  <a:noFill/>
                </a:ln>
                <a:solidFill>
                  <a:srgbClr val="000000"/>
                </a:solidFill>
                <a:effectLst/>
                <a:latin typeface="Source Code Pro" panose="020F0502020204030204" pitchFamily="49" charset="0"/>
              </a:rPr>
              <a:t> </a:t>
            </a:r>
            <a:r>
              <a:rPr kumimoji="0" lang="en-US" altLang="en-US" sz="2800" b="0" i="0" u="none" strike="noStrike" cap="none" normalizeH="0" baseline="0">
                <a:ln>
                  <a:noFill/>
                </a:ln>
                <a:solidFill>
                  <a:srgbClr val="999999"/>
                </a:solidFill>
                <a:effectLst/>
                <a:latin typeface="Source Code Pro" panose="020F0502020204030204" pitchFamily="49" charset="0"/>
              </a:rPr>
              <a:t>{</a:t>
            </a:r>
            <a:r>
              <a:rPr kumimoji="0" lang="en-US" altLang="en-US" sz="2800" b="0" i="0" u="none" strike="noStrike" cap="none" normalizeH="0" baseline="0">
                <a:ln>
                  <a:noFill/>
                </a:ln>
                <a:solidFill>
                  <a:srgbClr val="000000"/>
                </a:solidFill>
                <a:effectLst/>
                <a:latin typeface="Source Code Pro" panose="020F0502020204030204" pitchFamily="49" charset="0"/>
              </a:rPr>
              <a:t> </a:t>
            </a:r>
            <a:r>
              <a:rPr kumimoji="0" lang="en-US" altLang="en-US" sz="2800" b="0" i="0" u="none" strike="noStrike" cap="none" normalizeH="0" baseline="0">
                <a:ln>
                  <a:noFill/>
                </a:ln>
                <a:solidFill>
                  <a:srgbClr val="BB3300"/>
                </a:solidFill>
                <a:effectLst/>
                <a:latin typeface="Source Code Pro" panose="020F0502020204030204" pitchFamily="49" charset="0"/>
              </a:rPr>
              <a:t>color</a:t>
            </a:r>
            <a:r>
              <a:rPr kumimoji="0" lang="en-US" altLang="en-US" sz="2800" b="0" i="0" u="none" strike="noStrike" cap="none" normalizeH="0" baseline="0">
                <a:ln>
                  <a:noFill/>
                </a:ln>
                <a:solidFill>
                  <a:srgbClr val="999999"/>
                </a:solidFill>
                <a:effectLst/>
                <a:latin typeface="Source Code Pro" panose="020F0502020204030204" pitchFamily="49" charset="0"/>
              </a:rPr>
              <a:t>:</a:t>
            </a:r>
            <a:r>
              <a:rPr kumimoji="0" lang="en-US" altLang="en-US" sz="2800" b="0" i="0" u="none" strike="noStrike" cap="none" normalizeH="0" baseline="0">
                <a:ln>
                  <a:noFill/>
                </a:ln>
                <a:solidFill>
                  <a:srgbClr val="000000"/>
                </a:solidFill>
                <a:effectLst/>
                <a:latin typeface="Source Code Pro" panose="020F0502020204030204" pitchFamily="49" charset="0"/>
              </a:rPr>
              <a:t> red</a:t>
            </a:r>
            <a:r>
              <a:rPr kumimoji="0" lang="en-US" altLang="en-US" sz="2800" b="0" i="0" u="none" strike="noStrike" cap="none" normalizeH="0" baseline="0">
                <a:ln>
                  <a:noFill/>
                </a:ln>
                <a:solidFill>
                  <a:srgbClr val="999999"/>
                </a:solidFill>
                <a:effectLst/>
                <a:latin typeface="Source Code Pro" panose="020F0502020204030204" pitchFamily="49" charset="0"/>
              </a:rPr>
              <a:t>;</a:t>
            </a:r>
            <a:r>
              <a:rPr kumimoji="0" lang="en-US" altLang="en-US" sz="2800" b="0" i="0" u="none" strike="noStrike" cap="none" normalizeH="0" baseline="0">
                <a:ln>
                  <a:noFill/>
                </a:ln>
                <a:solidFill>
                  <a:srgbClr val="000000"/>
                </a:solidFill>
                <a:effectLst/>
                <a:latin typeface="Source Code Pro" panose="020F0502020204030204" pitchFamily="49" charset="0"/>
              </a:rPr>
              <a:t> </a:t>
            </a:r>
            <a:r>
              <a:rPr kumimoji="0" lang="en-US" altLang="en-US" sz="2800" b="0" i="0" u="none" strike="noStrike" cap="none" normalizeH="0" baseline="0">
                <a:ln>
                  <a:noFill/>
                </a:ln>
                <a:solidFill>
                  <a:srgbClr val="999999"/>
                </a:solidFill>
                <a:effectLst/>
                <a:latin typeface="Source Code Pro" panose="020F0502020204030204" pitchFamily="49" charset="0"/>
              </a:rPr>
              <a:t>}</a:t>
            </a:r>
            <a:r>
              <a:rPr kumimoji="0" lang="en-US" altLang="en-US" sz="2800" b="0" i="0" u="none" strike="noStrike" cap="none" normalizeH="0" baseline="0">
                <a:ln>
                  <a:noFill/>
                </a:ln>
                <a:solidFill>
                  <a:srgbClr val="000000"/>
                </a:solidFill>
                <a:effectLst/>
                <a:latin typeface="Source Code Pro" panose="020F0502020204030204" pitchFamily="49" charset="0"/>
              </a:rPr>
              <a:t> </a:t>
            </a:r>
            <a:r>
              <a:rPr kumimoji="0" lang="en-US" altLang="en-US" sz="2800" b="0" i="0" u="none" strike="noStrike" cap="none" normalizeH="0" baseline="0">
                <a:ln>
                  <a:noFill/>
                </a:ln>
                <a:solidFill>
                  <a:srgbClr val="669900"/>
                </a:solidFill>
                <a:effectLst/>
                <a:latin typeface="Source Code Pro" panose="020F0502020204030204" pitchFamily="49" charset="0"/>
              </a:rPr>
              <a:t>.thisOtherClass</a:t>
            </a:r>
            <a:r>
              <a:rPr kumimoji="0" lang="en-US" altLang="en-US" sz="2800" b="0" i="0" u="none" strike="noStrike" cap="none" normalizeH="0" baseline="0">
                <a:ln>
                  <a:noFill/>
                </a:ln>
                <a:solidFill>
                  <a:srgbClr val="000000"/>
                </a:solidFill>
                <a:effectLst/>
                <a:latin typeface="Source Code Pro" panose="020F0502020204030204" pitchFamily="49" charset="0"/>
              </a:rPr>
              <a:t> </a:t>
            </a:r>
            <a:r>
              <a:rPr kumimoji="0" lang="en-US" altLang="en-US" sz="2800" b="0" i="0" u="none" strike="noStrike" cap="none" normalizeH="0" baseline="0">
                <a:ln>
                  <a:noFill/>
                </a:ln>
                <a:solidFill>
                  <a:srgbClr val="999999"/>
                </a:solidFill>
                <a:effectLst/>
                <a:latin typeface="Source Code Pro" panose="020F0502020204030204" pitchFamily="49" charset="0"/>
              </a:rPr>
              <a:t>{</a:t>
            </a:r>
            <a:r>
              <a:rPr kumimoji="0" lang="en-US" altLang="en-US" sz="2800" b="0" i="0" u="none" strike="noStrike" cap="none" normalizeH="0" baseline="0">
                <a:ln>
                  <a:noFill/>
                </a:ln>
                <a:solidFill>
                  <a:srgbClr val="000000"/>
                </a:solidFill>
                <a:effectLst/>
                <a:latin typeface="Source Code Pro" panose="020F0502020204030204" pitchFamily="49" charset="0"/>
              </a:rPr>
              <a:t> </a:t>
            </a:r>
            <a:r>
              <a:rPr kumimoji="0" lang="en-US" altLang="en-US" sz="2800" b="0" i="0" u="none" strike="noStrike" cap="none" normalizeH="0" baseline="0">
                <a:ln>
                  <a:noFill/>
                </a:ln>
                <a:solidFill>
                  <a:srgbClr val="BB3300"/>
                </a:solidFill>
                <a:effectLst/>
                <a:latin typeface="Source Code Pro" panose="020F0502020204030204" pitchFamily="49" charset="0"/>
              </a:rPr>
              <a:t>color</a:t>
            </a:r>
            <a:r>
              <a:rPr kumimoji="0" lang="en-US" altLang="en-US" sz="2800" b="0" i="0" u="none" strike="noStrike" cap="none" normalizeH="0" baseline="0">
                <a:ln>
                  <a:noFill/>
                </a:ln>
                <a:solidFill>
                  <a:srgbClr val="999999"/>
                </a:solidFill>
                <a:effectLst/>
                <a:latin typeface="Source Code Pro" panose="020F0502020204030204" pitchFamily="49" charset="0"/>
              </a:rPr>
              <a:t>:</a:t>
            </a:r>
            <a:r>
              <a:rPr kumimoji="0" lang="en-US" altLang="en-US" sz="2800" b="0" i="0" u="none" strike="noStrike" cap="none" normalizeH="0" baseline="0">
                <a:ln>
                  <a:noFill/>
                </a:ln>
                <a:solidFill>
                  <a:srgbClr val="000000"/>
                </a:solidFill>
                <a:effectLst/>
                <a:latin typeface="Source Code Pro" panose="020F0502020204030204" pitchFamily="49" charset="0"/>
              </a:rPr>
              <a:t> red</a:t>
            </a:r>
            <a:r>
              <a:rPr kumimoji="0" lang="en-US" altLang="en-US" sz="2800" b="0" i="0" u="none" strike="noStrike" cap="none" normalizeH="0" baseline="0">
                <a:ln>
                  <a:noFill/>
                </a:ln>
                <a:solidFill>
                  <a:srgbClr val="999999"/>
                </a:solidFill>
                <a:effectLst/>
                <a:latin typeface="Source Code Pro" panose="020F0502020204030204" pitchFamily="49" charset="0"/>
              </a:rPr>
              <a:t>;</a:t>
            </a:r>
            <a:r>
              <a:rPr kumimoji="0" lang="en-US" altLang="en-US" sz="2800" b="0" i="0" u="none" strike="noStrike" cap="none" normalizeH="0" baseline="0">
                <a:ln>
                  <a:noFill/>
                </a:ln>
                <a:solidFill>
                  <a:srgbClr val="000000"/>
                </a:solidFill>
                <a:effectLst/>
                <a:latin typeface="Source Code Pro" panose="020F0502020204030204" pitchFamily="49" charset="0"/>
              </a:rPr>
              <a:t> </a:t>
            </a:r>
            <a:r>
              <a:rPr kumimoji="0" lang="en-US" altLang="en-US" sz="2800" b="0" i="0" u="none" strike="noStrike" cap="none" normalizeH="0" baseline="0">
                <a:ln>
                  <a:noFill/>
                </a:ln>
                <a:solidFill>
                  <a:srgbClr val="999999"/>
                </a:solidFill>
                <a:effectLst/>
                <a:latin typeface="Source Code Pro" panose="020F0502020204030204" pitchFamily="49" charset="0"/>
              </a:rPr>
              <a:t>}</a:t>
            </a:r>
            <a:r>
              <a:rPr kumimoji="0" lang="en-US" altLang="en-US" sz="2800" b="0" i="0" u="none" strike="noStrike" cap="none" normalizeH="0" baseline="0">
                <a:ln>
                  <a:noFill/>
                </a:ln>
                <a:solidFill>
                  <a:srgbClr val="000000"/>
                </a:solidFill>
                <a:effectLst/>
                <a:latin typeface="Source Code Pro" panose="020F0502020204030204" pitchFamily="49" charset="0"/>
              </a:rPr>
              <a:t> </a:t>
            </a:r>
            <a:r>
              <a:rPr kumimoji="0" lang="en-US" altLang="en-US" sz="2800" b="0" i="0" u="none" strike="noStrike" cap="none" normalizeH="0" baseline="0">
                <a:ln>
                  <a:noFill/>
                </a:ln>
                <a:solidFill>
                  <a:srgbClr val="669900"/>
                </a:solidFill>
                <a:effectLst/>
                <a:latin typeface="Source Code Pro" panose="020F0502020204030204" pitchFamily="49" charset="0"/>
              </a:rPr>
              <a:t>.yetAnotherClass</a:t>
            </a:r>
            <a:r>
              <a:rPr kumimoji="0" lang="en-US" altLang="en-US" sz="2800" b="0" i="0" u="none" strike="noStrike" cap="none" normalizeH="0" baseline="0">
                <a:ln>
                  <a:noFill/>
                </a:ln>
                <a:solidFill>
                  <a:srgbClr val="000000"/>
                </a:solidFill>
                <a:effectLst/>
                <a:latin typeface="Source Code Pro" panose="020F0502020204030204" pitchFamily="49" charset="0"/>
              </a:rPr>
              <a:t> </a:t>
            </a:r>
            <a:r>
              <a:rPr kumimoji="0" lang="en-US" altLang="en-US" sz="2800" b="0" i="0" u="none" strike="noStrike" cap="none" normalizeH="0" baseline="0">
                <a:ln>
                  <a:noFill/>
                </a:ln>
                <a:solidFill>
                  <a:srgbClr val="999999"/>
                </a:solidFill>
                <a:effectLst/>
                <a:latin typeface="Source Code Pro" panose="020F0502020204030204" pitchFamily="49" charset="0"/>
              </a:rPr>
              <a:t>{</a:t>
            </a:r>
            <a:r>
              <a:rPr kumimoji="0" lang="en-US" altLang="en-US" sz="2800" b="0" i="0" u="none" strike="noStrike" cap="none" normalizeH="0" baseline="0">
                <a:ln>
                  <a:noFill/>
                </a:ln>
                <a:solidFill>
                  <a:srgbClr val="000000"/>
                </a:solidFill>
                <a:effectLst/>
                <a:latin typeface="Source Code Pro" panose="020F0502020204030204" pitchFamily="49" charset="0"/>
              </a:rPr>
              <a:t> </a:t>
            </a:r>
            <a:r>
              <a:rPr kumimoji="0" lang="en-US" altLang="en-US" sz="2800" b="0" i="0" u="none" strike="noStrike" cap="none" normalizeH="0" baseline="0">
                <a:ln>
                  <a:noFill/>
                </a:ln>
                <a:solidFill>
                  <a:srgbClr val="BB3300"/>
                </a:solidFill>
                <a:effectLst/>
                <a:latin typeface="Source Code Pro" panose="020F0502020204030204" pitchFamily="49" charset="0"/>
              </a:rPr>
              <a:t>color</a:t>
            </a:r>
            <a:r>
              <a:rPr kumimoji="0" lang="en-US" altLang="en-US" sz="2800" b="0" i="0" u="none" strike="noStrike" cap="none" normalizeH="0" baseline="0">
                <a:ln>
                  <a:noFill/>
                </a:ln>
                <a:solidFill>
                  <a:srgbClr val="999999"/>
                </a:solidFill>
                <a:effectLst/>
                <a:latin typeface="Source Code Pro" panose="020F0502020204030204" pitchFamily="49" charset="0"/>
              </a:rPr>
              <a:t>:</a:t>
            </a:r>
            <a:r>
              <a:rPr kumimoji="0" lang="en-US" altLang="en-US" sz="2800" b="0" i="0" u="none" strike="noStrike" cap="none" normalizeH="0" baseline="0">
                <a:ln>
                  <a:noFill/>
                </a:ln>
                <a:solidFill>
                  <a:srgbClr val="000000"/>
                </a:solidFill>
                <a:effectLst/>
                <a:latin typeface="Source Code Pro" panose="020F0502020204030204" pitchFamily="49" charset="0"/>
              </a:rPr>
              <a:t> red</a:t>
            </a:r>
            <a:r>
              <a:rPr kumimoji="0" lang="en-US" altLang="en-US" sz="2800" b="0" i="0" u="none" strike="noStrike" cap="none" normalizeH="0" baseline="0">
                <a:ln>
                  <a:noFill/>
                </a:ln>
                <a:solidFill>
                  <a:srgbClr val="999999"/>
                </a:solidFill>
                <a:effectLst/>
                <a:latin typeface="Source Code Pro" panose="020F0502020204030204" pitchFamily="49" charset="0"/>
              </a:rPr>
              <a:t>;</a:t>
            </a:r>
            <a:r>
              <a:rPr kumimoji="0" lang="en-US" altLang="en-US" sz="2800" b="0" i="0" u="none" strike="noStrike" cap="none" normalizeH="0" baseline="0">
                <a:ln>
                  <a:noFill/>
                </a:ln>
                <a:solidFill>
                  <a:srgbClr val="000000"/>
                </a:solidFill>
                <a:effectLst/>
                <a:latin typeface="Source Code Pro" panose="020F0502020204030204" pitchFamily="49" charset="0"/>
              </a:rPr>
              <a:t> </a:t>
            </a:r>
            <a:r>
              <a:rPr kumimoji="0" lang="en-US" altLang="en-US" sz="2800" b="0" i="0" u="none" strike="noStrike" cap="none" normalizeH="0" baseline="0">
                <a:ln>
                  <a:noFill/>
                </a:ln>
                <a:solidFill>
                  <a:srgbClr val="999999"/>
                </a:solidFill>
                <a:effectLst/>
                <a:latin typeface="Source Code Pro" panose="020F0502020204030204" pitchFamily="49" charset="0"/>
              </a:rPr>
              <a:t>}</a:t>
            </a:r>
            <a:r>
              <a:rPr kumimoji="0" lang="en-US" altLang="en-US" sz="2000" b="0" i="0" u="none" strike="noStrike" cap="none" normalizeH="0" baseline="0">
                <a:ln>
                  <a:noFill/>
                </a:ln>
                <a:solidFill>
                  <a:schemeClr val="tx1"/>
                </a:solidFill>
                <a:effectLst/>
              </a:rPr>
              <a:t> </a:t>
            </a:r>
            <a:endParaRPr kumimoji="0" lang="en-US" altLang="en-US" sz="54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0B5256D-8A19-7AA9-7AD8-2209A9EF9165}"/>
              </a:ext>
            </a:extLst>
          </p:cNvPr>
          <p:cNvSpPr>
            <a:spLocks noChangeArrowheads="1"/>
          </p:cNvSpPr>
          <p:nvPr/>
        </p:nvSpPr>
        <p:spPr bwMode="auto">
          <a:xfrm>
            <a:off x="471948" y="4562547"/>
            <a:ext cx="10176387"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669900"/>
                </a:solidFill>
                <a:effectLst/>
                <a:highlight>
                  <a:srgbClr val="FFFF00"/>
                </a:highlight>
                <a:latin typeface="Source Code Pro" panose="020B0509030403020204" pitchFamily="49" charset="0"/>
              </a:rPr>
              <a:t>h2, .</a:t>
            </a:r>
            <a:r>
              <a:rPr kumimoji="0" lang="en-US" altLang="en-US" b="1" i="0" u="none" strike="noStrike" cap="none" normalizeH="0" baseline="0" dirty="0" err="1">
                <a:ln>
                  <a:noFill/>
                </a:ln>
                <a:solidFill>
                  <a:srgbClr val="669900"/>
                </a:solidFill>
                <a:effectLst/>
                <a:highlight>
                  <a:srgbClr val="FFFF00"/>
                </a:highlight>
                <a:latin typeface="Source Code Pro" panose="020B0509030403020204" pitchFamily="49" charset="0"/>
              </a:rPr>
              <a:t>thisOtherClass</a:t>
            </a:r>
            <a:r>
              <a:rPr kumimoji="0" lang="en-US" altLang="en-US" b="1" i="0" u="none" strike="noStrike" cap="none" normalizeH="0" baseline="0" dirty="0">
                <a:ln>
                  <a:noFill/>
                </a:ln>
                <a:solidFill>
                  <a:srgbClr val="669900"/>
                </a:solidFill>
                <a:effectLst/>
                <a:highlight>
                  <a:srgbClr val="FFFF00"/>
                </a:highlight>
                <a:latin typeface="Source Code Pro" panose="020B0509030403020204" pitchFamily="49" charset="0"/>
              </a:rPr>
              <a:t>, .</a:t>
            </a:r>
            <a:r>
              <a:rPr kumimoji="0" lang="en-US" altLang="en-US" b="1" i="0" u="none" strike="noStrike" cap="none" normalizeH="0" baseline="0" dirty="0" err="1">
                <a:ln>
                  <a:noFill/>
                </a:ln>
                <a:solidFill>
                  <a:srgbClr val="669900"/>
                </a:solidFill>
                <a:effectLst/>
                <a:highlight>
                  <a:srgbClr val="FFFF00"/>
                </a:highlight>
                <a:latin typeface="Source Code Pro" panose="020B0509030403020204" pitchFamily="49" charset="0"/>
              </a:rPr>
              <a:t>yetAnotherClass</a:t>
            </a:r>
            <a:r>
              <a:rPr kumimoji="0" lang="en-US" altLang="en-US" b="0" i="0" u="none" strike="noStrike" cap="none" normalizeH="0" baseline="0" dirty="0">
                <a:ln>
                  <a:noFill/>
                </a:ln>
                <a:solidFill>
                  <a:srgbClr val="000000"/>
                </a:solidFill>
                <a:effectLst/>
                <a:highlight>
                  <a:srgbClr val="FFFF00"/>
                </a:highlight>
                <a:latin typeface="Source Code Pro" panose="020B0509030403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9999"/>
                </a:solidFill>
                <a:effectLst/>
                <a:highlight>
                  <a:srgbClr val="FFFF00"/>
                </a:highlight>
                <a:latin typeface="Source Code Pro" panose="020B0509030403020204" pitchFamily="49" charset="0"/>
              </a:rPr>
              <a:t>{</a:t>
            </a:r>
            <a:r>
              <a:rPr kumimoji="0" lang="en-US" altLang="en-US" b="0" i="0" u="none" strike="noStrike" cap="none" normalizeH="0" baseline="0" dirty="0">
                <a:ln>
                  <a:noFill/>
                </a:ln>
                <a:solidFill>
                  <a:srgbClr val="000000"/>
                </a:solidFill>
                <a:effectLst/>
                <a:highlight>
                  <a:srgbClr val="FFFF00"/>
                </a:highlight>
                <a:latin typeface="Source Code Pro" panose="020B0509030403020204" pitchFamily="49" charset="0"/>
              </a:rPr>
              <a:t> </a:t>
            </a:r>
            <a:r>
              <a:rPr kumimoji="0" lang="en-US" altLang="en-US" b="0" i="0" u="none" strike="noStrike" cap="none" normalizeH="0" baseline="0" dirty="0">
                <a:ln>
                  <a:noFill/>
                </a:ln>
                <a:solidFill>
                  <a:srgbClr val="BB3300"/>
                </a:solidFill>
                <a:effectLst/>
                <a:highlight>
                  <a:srgbClr val="FFFF00"/>
                </a:highlight>
                <a:latin typeface="Source Code Pro" panose="020B0509030403020204" pitchFamily="49" charset="0"/>
              </a:rPr>
              <a:t>color</a:t>
            </a:r>
            <a:r>
              <a:rPr kumimoji="0" lang="en-US" altLang="en-US" b="0" i="0" u="none" strike="noStrike" cap="none" normalizeH="0" baseline="0" dirty="0">
                <a:ln>
                  <a:noFill/>
                </a:ln>
                <a:solidFill>
                  <a:srgbClr val="999999"/>
                </a:solidFill>
                <a:effectLst/>
                <a:highlight>
                  <a:srgbClr val="FFFF00"/>
                </a:highlight>
                <a:latin typeface="Source Code Pro" panose="020B0509030403020204" pitchFamily="49" charset="0"/>
              </a:rPr>
              <a:t>:</a:t>
            </a:r>
            <a:r>
              <a:rPr kumimoji="0" lang="en-US" altLang="en-US" b="0" i="0" u="none" strike="noStrike" cap="none" normalizeH="0" baseline="0" dirty="0">
                <a:ln>
                  <a:noFill/>
                </a:ln>
                <a:solidFill>
                  <a:srgbClr val="000000"/>
                </a:solidFill>
                <a:effectLst/>
                <a:highlight>
                  <a:srgbClr val="FFFF00"/>
                </a:highlight>
                <a:latin typeface="Source Code Pro" panose="020B0509030403020204" pitchFamily="49" charset="0"/>
              </a:rPr>
              <a:t> red</a:t>
            </a:r>
            <a:r>
              <a:rPr kumimoji="0" lang="en-US" altLang="en-US" b="0" i="0" u="none" strike="noStrike" cap="none" normalizeH="0" baseline="0" dirty="0">
                <a:ln>
                  <a:noFill/>
                </a:ln>
                <a:solidFill>
                  <a:srgbClr val="999999"/>
                </a:solidFill>
                <a:effectLst/>
                <a:highlight>
                  <a:srgbClr val="FFFF00"/>
                </a:highlight>
                <a:latin typeface="Source Code Pro" panose="020B0509030403020204" pitchFamily="49" charset="0"/>
              </a:rPr>
              <a:t>;</a:t>
            </a:r>
            <a:r>
              <a:rPr kumimoji="0" lang="en-US" altLang="en-US" b="0" i="0" u="none" strike="noStrike" cap="none" normalizeH="0" baseline="0" dirty="0">
                <a:ln>
                  <a:noFill/>
                </a:ln>
                <a:solidFill>
                  <a:srgbClr val="000000"/>
                </a:solidFill>
                <a:effectLst/>
                <a:highlight>
                  <a:srgbClr val="FFFF00"/>
                </a:highlight>
                <a:latin typeface="Source Code Pro" panose="020B0509030403020204" pitchFamily="49" charset="0"/>
              </a:rPr>
              <a:t> </a:t>
            </a:r>
            <a:r>
              <a:rPr kumimoji="0" lang="en-US" altLang="en-US" b="0" i="0" u="none" strike="noStrike" cap="none" normalizeH="0" baseline="0" dirty="0">
                <a:ln>
                  <a:noFill/>
                </a:ln>
                <a:solidFill>
                  <a:srgbClr val="999999"/>
                </a:solidFill>
                <a:effectLst/>
                <a:highlight>
                  <a:srgbClr val="FFFF00"/>
                </a:highlight>
                <a:latin typeface="Source Code Pro" panose="020B0509030403020204" pitchFamily="49" charset="0"/>
              </a:rPr>
              <a:t>}</a:t>
            </a:r>
            <a:r>
              <a:rPr kumimoji="0" lang="en-US" altLang="en-US" sz="1400" b="0" i="0" u="none" strike="noStrike" cap="none" normalizeH="0" baseline="0" dirty="0">
                <a:ln>
                  <a:noFill/>
                </a:ln>
                <a:solidFill>
                  <a:schemeClr val="tx1"/>
                </a:solidFill>
                <a:effectLst/>
                <a:highlight>
                  <a:srgbClr val="FFFF00"/>
                </a:highlight>
              </a:rPr>
              <a:t> </a:t>
            </a:r>
            <a:endParaRPr kumimoji="0" lang="en-US" altLang="en-US" sz="4000" b="0" i="0" u="none" strike="noStrike" cap="none" normalizeH="0" baseline="0" dirty="0">
              <a:ln>
                <a:noFill/>
              </a:ln>
              <a:solidFill>
                <a:schemeClr val="tx1"/>
              </a:solidFill>
              <a:effectLst/>
              <a:highlight>
                <a:srgbClr val="FFFF00"/>
              </a:highlight>
              <a:latin typeface="Arial" panose="020B0604020202020204" pitchFamily="34" charset="0"/>
            </a:endParaRPr>
          </a:p>
        </p:txBody>
      </p:sp>
    </p:spTree>
    <p:extLst>
      <p:ext uri="{BB962C8B-B14F-4D97-AF65-F5344CB8AC3E}">
        <p14:creationId xmlns:p14="http://schemas.microsoft.com/office/powerpoint/2010/main" val="25986529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5EFF-43DB-30E9-8AE9-952DD931431B}"/>
              </a:ext>
            </a:extLst>
          </p:cNvPr>
          <p:cNvSpPr>
            <a:spLocks noGrp="1"/>
          </p:cNvSpPr>
          <p:nvPr>
            <p:ph type="title"/>
          </p:nvPr>
        </p:nvSpPr>
        <p:spPr/>
        <p:txBody>
          <a:bodyPr/>
          <a:lstStyle/>
          <a:p>
            <a:r>
              <a:rPr lang="en-IN" b="0" i="0" dirty="0">
                <a:solidFill>
                  <a:srgbClr val="000000"/>
                </a:solidFill>
                <a:effectLst/>
                <a:latin typeface="Lato" panose="020F0502020204030203" pitchFamily="34" charset="0"/>
              </a:rPr>
              <a:t>Nesting</a:t>
            </a:r>
            <a:br>
              <a:rPr lang="en-IN" b="0" i="0" dirty="0">
                <a:solidFill>
                  <a:srgbClr val="000000"/>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ECEBA4CF-77B7-45CB-F0B2-973290D79984}"/>
              </a:ext>
            </a:extLst>
          </p:cNvPr>
          <p:cNvSpPr>
            <a:spLocks noGrp="1"/>
          </p:cNvSpPr>
          <p:nvPr>
            <p:ph idx="1"/>
          </p:nvPr>
        </p:nvSpPr>
        <p:spPr>
          <a:xfrm>
            <a:off x="580103" y="2015732"/>
            <a:ext cx="10474751" cy="3450613"/>
          </a:xfrm>
        </p:spPr>
        <p:txBody>
          <a:bodyPr>
            <a:normAutofit/>
          </a:bodyPr>
          <a:lstStyle/>
          <a:p>
            <a:pPr algn="just"/>
            <a:r>
              <a:rPr lang="en-US" sz="3200" b="0" i="0" dirty="0">
                <a:solidFill>
                  <a:srgbClr val="000000"/>
                </a:solidFill>
                <a:effectLst/>
                <a:latin typeface="Lato" panose="020F0502020204030203" pitchFamily="34" charset="0"/>
              </a:rPr>
              <a:t>If the CSS is structured well, there shouldn’t be a need to use many class or ID selectors. This is because you can specify properties to selectors </a:t>
            </a:r>
            <a:r>
              <a:rPr lang="en-US" sz="3200" b="1" i="0" dirty="0">
                <a:solidFill>
                  <a:srgbClr val="000000"/>
                </a:solidFill>
                <a:effectLst/>
                <a:latin typeface="Lato" panose="020F0502020204030203" pitchFamily="34" charset="0"/>
              </a:rPr>
              <a:t>within</a:t>
            </a:r>
            <a:r>
              <a:rPr lang="en-US" sz="3200" b="0" i="0" dirty="0">
                <a:solidFill>
                  <a:srgbClr val="000000"/>
                </a:solidFill>
                <a:effectLst/>
                <a:latin typeface="Lato" panose="020F0502020204030203" pitchFamily="34" charset="0"/>
              </a:rPr>
              <a:t> other selectors.</a:t>
            </a:r>
            <a:endParaRPr lang="en-IN" sz="3200" dirty="0"/>
          </a:p>
        </p:txBody>
      </p:sp>
    </p:spTree>
    <p:extLst>
      <p:ext uri="{BB962C8B-B14F-4D97-AF65-F5344CB8AC3E}">
        <p14:creationId xmlns:p14="http://schemas.microsoft.com/office/powerpoint/2010/main" val="17672736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04EFC34-A864-586F-DF06-B15A5D7FDEC5}"/>
              </a:ext>
            </a:extLst>
          </p:cNvPr>
          <p:cNvSpPr>
            <a:spLocks noGrp="1" noChangeArrowheads="1"/>
          </p:cNvSpPr>
          <p:nvPr>
            <p:ph idx="1"/>
          </p:nvPr>
        </p:nvSpPr>
        <p:spPr bwMode="auto">
          <a:xfrm>
            <a:off x="0" y="0"/>
            <a:ext cx="9094070"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669900"/>
                </a:solidFill>
                <a:effectLst/>
                <a:latin typeface="Source Code Pro" panose="020B0509030403020204" pitchFamily="49" charset="0"/>
              </a:rPr>
              <a:t>#top</a:t>
            </a:r>
            <a:r>
              <a:rPr kumimoji="0" lang="en-US" altLang="en-US" sz="4000" b="0" i="0" u="none" strike="noStrike" cap="none" normalizeH="0" baseline="0" dirty="0">
                <a:ln>
                  <a:noFill/>
                </a:ln>
                <a:solidFill>
                  <a:srgbClr val="000000"/>
                </a:solidFill>
                <a:effectLst/>
                <a:latin typeface="Source Code Pro" panose="020B0509030403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999999"/>
                </a:solidFill>
                <a:effectLst/>
                <a:latin typeface="Source Code Pro" panose="020B0509030403020204" pitchFamily="49" charset="0"/>
              </a:rPr>
              <a:t>{</a:t>
            </a:r>
            <a:r>
              <a:rPr kumimoji="0" lang="en-US" altLang="en-US" sz="2800" b="0" i="0" u="none" strike="noStrike" cap="none" normalizeH="0" baseline="0" dirty="0">
                <a:ln>
                  <a:noFill/>
                </a:ln>
                <a:solidFill>
                  <a:srgbClr val="000000"/>
                </a:solidFill>
                <a:effectLst/>
                <a:latin typeface="Source Code Pro" panose="020B0509030403020204" pitchFamily="49" charset="0"/>
              </a:rPr>
              <a:t> </a:t>
            </a:r>
            <a:r>
              <a:rPr kumimoji="0" lang="en-US" altLang="en-US" sz="2800" b="0" i="0" u="none" strike="noStrike" cap="none" normalizeH="0" baseline="0" dirty="0">
                <a:ln>
                  <a:noFill/>
                </a:ln>
                <a:solidFill>
                  <a:srgbClr val="BB3300"/>
                </a:solidFill>
                <a:effectLst/>
                <a:latin typeface="Source Code Pro" panose="020B0509030403020204" pitchFamily="49" charset="0"/>
              </a:rPr>
              <a:t>background-color</a:t>
            </a:r>
            <a:r>
              <a:rPr kumimoji="0" lang="en-US" altLang="en-US" sz="2800" b="0" i="0" u="none" strike="noStrike" cap="none" normalizeH="0" baseline="0" dirty="0">
                <a:ln>
                  <a:noFill/>
                </a:ln>
                <a:solidFill>
                  <a:srgbClr val="999999"/>
                </a:solidFill>
                <a:effectLst/>
                <a:latin typeface="Source Code Pro" panose="020B0509030403020204" pitchFamily="49" charset="0"/>
              </a:rPr>
              <a:t>:</a:t>
            </a:r>
            <a:r>
              <a:rPr kumimoji="0" lang="en-US" altLang="en-US" sz="2800" b="0" i="0" u="none" strike="noStrike" cap="none" normalizeH="0" baseline="0" dirty="0">
                <a:ln>
                  <a:noFill/>
                </a:ln>
                <a:solidFill>
                  <a:srgbClr val="000000"/>
                </a:solidFill>
                <a:effectLst/>
                <a:latin typeface="Source Code Pro" panose="020B0509030403020204" pitchFamily="49" charset="0"/>
              </a:rPr>
              <a:t> #ccc</a:t>
            </a:r>
            <a:r>
              <a:rPr kumimoji="0" lang="en-US" altLang="en-US" sz="2800" b="0" i="0" u="none" strike="noStrike" cap="none" normalizeH="0" baseline="0" dirty="0">
                <a:ln>
                  <a:noFill/>
                </a:ln>
                <a:solidFill>
                  <a:srgbClr val="999999"/>
                </a:solidFill>
                <a:effectLst/>
                <a:latin typeface="Source Code Pro" panose="020B0509030403020204" pitchFamily="49" charset="0"/>
              </a:rPr>
              <a:t>;</a:t>
            </a:r>
            <a:r>
              <a:rPr kumimoji="0" lang="en-US" altLang="en-US" sz="2800" b="0" i="0" u="none" strike="noStrike" cap="none" normalizeH="0" baseline="0" dirty="0">
                <a:ln>
                  <a:noFill/>
                </a:ln>
                <a:solidFill>
                  <a:srgbClr val="000000"/>
                </a:solidFill>
                <a:effectLst/>
                <a:latin typeface="Source Code Pro" panose="020B0509030403020204" pitchFamily="49" charset="0"/>
              </a:rPr>
              <a:t> </a:t>
            </a:r>
            <a:r>
              <a:rPr kumimoji="0" lang="en-US" altLang="en-US" sz="2800" b="0" i="0" u="none" strike="noStrike" cap="none" normalizeH="0" baseline="0" dirty="0">
                <a:ln>
                  <a:noFill/>
                </a:ln>
                <a:solidFill>
                  <a:srgbClr val="BB3300"/>
                </a:solidFill>
                <a:effectLst/>
                <a:latin typeface="Source Code Pro" panose="020B0509030403020204" pitchFamily="49" charset="0"/>
              </a:rPr>
              <a:t>padding</a:t>
            </a:r>
            <a:r>
              <a:rPr kumimoji="0" lang="en-US" altLang="en-US" sz="2800" b="0" i="0" u="none" strike="noStrike" cap="none" normalizeH="0" baseline="0" dirty="0">
                <a:ln>
                  <a:noFill/>
                </a:ln>
                <a:solidFill>
                  <a:srgbClr val="999999"/>
                </a:solidFill>
                <a:effectLst/>
                <a:latin typeface="Source Code Pro" panose="020B0509030403020204" pitchFamily="49" charset="0"/>
              </a:rPr>
              <a:t>:</a:t>
            </a:r>
            <a:r>
              <a:rPr kumimoji="0" lang="en-US" altLang="en-US" sz="2800" b="0" i="0" u="none" strike="noStrike" cap="none" normalizeH="0" baseline="0" dirty="0">
                <a:ln>
                  <a:noFill/>
                </a:ln>
                <a:solidFill>
                  <a:srgbClr val="000000"/>
                </a:solidFill>
                <a:effectLst/>
                <a:latin typeface="Source Code Pro" panose="020B0509030403020204" pitchFamily="49" charset="0"/>
              </a:rPr>
              <a:t> 1em </a:t>
            </a:r>
            <a:r>
              <a:rPr kumimoji="0" lang="en-US" altLang="en-US" sz="2800" b="0" i="0" u="none" strike="noStrike" cap="none" normalizeH="0" baseline="0" dirty="0">
                <a:ln>
                  <a:noFill/>
                </a:ln>
                <a:solidFill>
                  <a:srgbClr val="999999"/>
                </a:solidFill>
                <a:effectLst/>
                <a:latin typeface="Source Code Pro" panose="020B0509030403020204" pitchFamily="49" charset="0"/>
              </a:rPr>
              <a:t>}</a:t>
            </a:r>
            <a:r>
              <a:rPr kumimoji="0" lang="en-US" altLang="en-US" sz="2800" b="0" i="0" u="none" strike="noStrike" cap="none" normalizeH="0" baseline="0" dirty="0">
                <a:ln>
                  <a:noFill/>
                </a:ln>
                <a:solidFill>
                  <a:srgbClr val="000000"/>
                </a:solidFill>
                <a:effectLst/>
                <a:latin typeface="Source Code Pro" panose="020B0509030403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rgbClr val="669900"/>
                </a:solidFill>
                <a:effectLst/>
                <a:latin typeface="Source Code Pro" panose="020B0509030403020204" pitchFamily="49" charset="0"/>
              </a:rPr>
              <a:t>#top h1</a:t>
            </a:r>
            <a:r>
              <a:rPr kumimoji="0" lang="en-US" altLang="en-US" sz="4000" b="0" i="0" u="none" strike="noStrike" cap="none" normalizeH="0" baseline="0" dirty="0">
                <a:ln>
                  <a:noFill/>
                </a:ln>
                <a:solidFill>
                  <a:srgbClr val="000000"/>
                </a:solidFill>
                <a:effectLst/>
                <a:latin typeface="Source Code Pro" panose="020B0509030403020204" pitchFamily="49" charset="0"/>
              </a:rPr>
              <a:t> </a:t>
            </a:r>
            <a:r>
              <a:rPr kumimoji="0" lang="en-US" altLang="en-US" sz="3200" b="0" i="0" u="none" strike="noStrike" cap="none" normalizeH="0" baseline="0" dirty="0">
                <a:ln>
                  <a:noFill/>
                </a:ln>
                <a:solidFill>
                  <a:srgbClr val="999999"/>
                </a:solidFill>
                <a:effectLst/>
                <a:latin typeface="Source Code Pro" panose="020B0509030403020204" pitchFamily="49" charset="0"/>
              </a:rPr>
              <a:t>{</a:t>
            </a:r>
            <a:r>
              <a:rPr kumimoji="0" lang="en-US" altLang="en-US" sz="3200" b="0" i="0" u="none" strike="noStrike" cap="none" normalizeH="0" baseline="0" dirty="0">
                <a:ln>
                  <a:noFill/>
                </a:ln>
                <a:solidFill>
                  <a:srgbClr val="000000"/>
                </a:solidFill>
                <a:effectLst/>
                <a:latin typeface="Source Code Pro" panose="020B0509030403020204" pitchFamily="49" charset="0"/>
              </a:rPr>
              <a:t> </a:t>
            </a:r>
            <a:r>
              <a:rPr kumimoji="0" lang="en-US" altLang="en-US" sz="3200" b="0" i="0" u="none" strike="noStrike" cap="none" normalizeH="0" baseline="0" dirty="0">
                <a:ln>
                  <a:noFill/>
                </a:ln>
                <a:solidFill>
                  <a:srgbClr val="BB3300"/>
                </a:solidFill>
                <a:effectLst/>
                <a:latin typeface="Source Code Pro" panose="020B0509030403020204" pitchFamily="49" charset="0"/>
              </a:rPr>
              <a:t>color</a:t>
            </a:r>
            <a:r>
              <a:rPr kumimoji="0" lang="en-US" altLang="en-US" sz="3200" b="0" i="0" u="none" strike="noStrike" cap="none" normalizeH="0" baseline="0" dirty="0">
                <a:ln>
                  <a:noFill/>
                </a:ln>
                <a:solidFill>
                  <a:srgbClr val="999999"/>
                </a:solidFill>
                <a:effectLst/>
                <a:latin typeface="Source Code Pro" panose="020B0509030403020204" pitchFamily="49" charset="0"/>
              </a:rPr>
              <a:t>:</a:t>
            </a:r>
            <a:r>
              <a:rPr kumimoji="0" lang="en-US" altLang="en-US" sz="3200" b="0" i="0" u="none" strike="noStrike" cap="none" normalizeH="0" baseline="0" dirty="0">
                <a:ln>
                  <a:noFill/>
                </a:ln>
                <a:solidFill>
                  <a:srgbClr val="000000"/>
                </a:solidFill>
                <a:effectLst/>
                <a:latin typeface="Source Code Pro" panose="020B0509030403020204" pitchFamily="49" charset="0"/>
              </a:rPr>
              <a:t> #ff0</a:t>
            </a:r>
            <a:r>
              <a:rPr kumimoji="0" lang="en-US" altLang="en-US" sz="3200" b="0" i="0" u="none" strike="noStrike" cap="none" normalizeH="0" baseline="0" dirty="0">
                <a:ln>
                  <a:noFill/>
                </a:ln>
                <a:solidFill>
                  <a:srgbClr val="999999"/>
                </a:solidFill>
                <a:effectLst/>
                <a:latin typeface="Source Code Pro" panose="020B0509030403020204" pitchFamily="49" charset="0"/>
              </a:rPr>
              <a:t>;</a:t>
            </a:r>
            <a:r>
              <a:rPr kumimoji="0" lang="en-US" altLang="en-US" sz="3200" b="0" i="0" u="none" strike="noStrike" cap="none" normalizeH="0" baseline="0" dirty="0">
                <a:ln>
                  <a:noFill/>
                </a:ln>
                <a:solidFill>
                  <a:srgbClr val="000000"/>
                </a:solidFill>
                <a:effectLst/>
                <a:latin typeface="Source Code Pro" panose="020B0509030403020204" pitchFamily="49" charset="0"/>
              </a:rPr>
              <a:t> </a:t>
            </a:r>
            <a:r>
              <a:rPr kumimoji="0" lang="en-US" altLang="en-US" sz="3200" b="0" i="0" u="none" strike="noStrike" cap="none" normalizeH="0" baseline="0" dirty="0">
                <a:ln>
                  <a:noFill/>
                </a:ln>
                <a:solidFill>
                  <a:srgbClr val="999999"/>
                </a:solidFill>
                <a:effectLst/>
                <a:latin typeface="Source Code Pro" panose="020B0509030403020204" pitchFamily="49" charset="0"/>
              </a:rPr>
              <a:t>}</a:t>
            </a:r>
            <a:r>
              <a:rPr kumimoji="0" lang="en-US" altLang="en-US" sz="3200" b="0" i="0" u="none" strike="noStrike" cap="none" normalizeH="0" baseline="0" dirty="0">
                <a:ln>
                  <a:noFill/>
                </a:ln>
                <a:solidFill>
                  <a:srgbClr val="000000"/>
                </a:solidFill>
                <a:effectLst/>
                <a:latin typeface="Source Code Pro" panose="020B0509030403020204" pitchFamily="49" charset="0"/>
              </a:rPr>
              <a:t> </a:t>
            </a:r>
            <a:endParaRPr kumimoji="0" lang="en-US" altLang="en-US" sz="4000" b="0" i="0" u="none" strike="noStrike" cap="none" normalizeH="0" baseline="0" dirty="0">
              <a:ln>
                <a:noFill/>
              </a:ln>
              <a:solidFill>
                <a:srgbClr val="000000"/>
              </a:solidFill>
              <a:effectLst/>
              <a:latin typeface="Source Code Pro" panose="020B0509030403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rgbClr val="669900"/>
                </a:solidFill>
                <a:effectLst/>
                <a:latin typeface="Source Code Pro" panose="020B0509030403020204" pitchFamily="49" charset="0"/>
              </a:rPr>
              <a:t>#top p</a:t>
            </a:r>
            <a:r>
              <a:rPr kumimoji="0" lang="en-US" altLang="en-US" sz="4000" b="0" i="0" u="none" strike="noStrike" cap="none" normalizeH="0" baseline="0" dirty="0">
                <a:ln>
                  <a:noFill/>
                </a:ln>
                <a:solidFill>
                  <a:srgbClr val="000000"/>
                </a:solidFill>
                <a:effectLst/>
                <a:latin typeface="Source Code Pro" panose="020B0509030403020204" pitchFamily="49" charset="0"/>
              </a:rPr>
              <a:t> </a:t>
            </a:r>
            <a:r>
              <a:rPr kumimoji="0" lang="en-US" altLang="en-US" sz="2800" b="0" i="0" u="none" strike="noStrike" cap="none" normalizeH="0" baseline="0" dirty="0">
                <a:ln>
                  <a:noFill/>
                </a:ln>
                <a:solidFill>
                  <a:srgbClr val="999999"/>
                </a:solidFill>
                <a:effectLst/>
                <a:latin typeface="Source Code Pro" panose="020B0509030403020204" pitchFamily="49" charset="0"/>
              </a:rPr>
              <a:t>{</a:t>
            </a:r>
            <a:r>
              <a:rPr kumimoji="0" lang="en-US" altLang="en-US" sz="2800" b="0" i="0" u="none" strike="noStrike" cap="none" normalizeH="0" baseline="0" dirty="0">
                <a:ln>
                  <a:noFill/>
                </a:ln>
                <a:solidFill>
                  <a:srgbClr val="000000"/>
                </a:solidFill>
                <a:effectLst/>
                <a:latin typeface="Source Code Pro" panose="020B0509030403020204" pitchFamily="49" charset="0"/>
              </a:rPr>
              <a:t> </a:t>
            </a:r>
            <a:r>
              <a:rPr kumimoji="0" lang="en-US" altLang="en-US" sz="2800" b="0" i="0" u="none" strike="noStrike" cap="none" normalizeH="0" baseline="0" dirty="0">
                <a:ln>
                  <a:noFill/>
                </a:ln>
                <a:solidFill>
                  <a:srgbClr val="BB3300"/>
                </a:solidFill>
                <a:effectLst/>
                <a:latin typeface="Source Code Pro" panose="020B0509030403020204" pitchFamily="49" charset="0"/>
              </a:rPr>
              <a:t>color</a:t>
            </a:r>
            <a:r>
              <a:rPr kumimoji="0" lang="en-US" altLang="en-US" sz="2800" b="0" i="0" u="none" strike="noStrike" cap="none" normalizeH="0" baseline="0" dirty="0">
                <a:ln>
                  <a:noFill/>
                </a:ln>
                <a:solidFill>
                  <a:srgbClr val="999999"/>
                </a:solidFill>
                <a:effectLst/>
                <a:latin typeface="Source Code Pro" panose="020B0509030403020204" pitchFamily="49" charset="0"/>
              </a:rPr>
              <a:t>:</a:t>
            </a:r>
            <a:r>
              <a:rPr kumimoji="0" lang="en-US" altLang="en-US" sz="2800" b="0" i="0" u="none" strike="noStrike" cap="none" normalizeH="0" baseline="0" dirty="0">
                <a:ln>
                  <a:noFill/>
                </a:ln>
                <a:solidFill>
                  <a:srgbClr val="000000"/>
                </a:solidFill>
                <a:effectLst/>
                <a:latin typeface="Source Code Pro" panose="020B0509030403020204" pitchFamily="49" charset="0"/>
              </a:rPr>
              <a:t> red</a:t>
            </a:r>
            <a:r>
              <a:rPr kumimoji="0" lang="en-US" altLang="en-US" sz="2800" b="0" i="0" u="none" strike="noStrike" cap="none" normalizeH="0" baseline="0" dirty="0">
                <a:ln>
                  <a:noFill/>
                </a:ln>
                <a:solidFill>
                  <a:srgbClr val="999999"/>
                </a:solidFill>
                <a:effectLst/>
                <a:latin typeface="Source Code Pro" panose="020B0509030403020204" pitchFamily="49" charset="0"/>
              </a:rPr>
              <a:t>;</a:t>
            </a:r>
            <a:r>
              <a:rPr kumimoji="0" lang="en-US" altLang="en-US" sz="2800" b="0" i="0" u="none" strike="noStrike" cap="none" normalizeH="0" baseline="0" dirty="0">
                <a:ln>
                  <a:noFill/>
                </a:ln>
                <a:solidFill>
                  <a:srgbClr val="000000"/>
                </a:solidFill>
                <a:effectLst/>
                <a:latin typeface="Source Code Pro" panose="020B0509030403020204" pitchFamily="49" charset="0"/>
              </a:rPr>
              <a:t> </a:t>
            </a:r>
            <a:r>
              <a:rPr kumimoji="0" lang="en-US" altLang="en-US" sz="2800" b="0" i="0" u="none" strike="noStrike" cap="none" normalizeH="0" baseline="0" dirty="0">
                <a:ln>
                  <a:noFill/>
                </a:ln>
                <a:solidFill>
                  <a:srgbClr val="BB3300"/>
                </a:solidFill>
                <a:effectLst/>
                <a:latin typeface="Source Code Pro" panose="020B0509030403020204" pitchFamily="49" charset="0"/>
              </a:rPr>
              <a:t>font-weight</a:t>
            </a:r>
            <a:r>
              <a:rPr kumimoji="0" lang="en-US" altLang="en-US" sz="2800" b="0" i="0" u="none" strike="noStrike" cap="none" normalizeH="0" baseline="0" dirty="0">
                <a:ln>
                  <a:noFill/>
                </a:ln>
                <a:solidFill>
                  <a:srgbClr val="999999"/>
                </a:solidFill>
                <a:effectLst/>
                <a:latin typeface="Source Code Pro" panose="020B0509030403020204" pitchFamily="49" charset="0"/>
              </a:rPr>
              <a:t>:</a:t>
            </a:r>
            <a:r>
              <a:rPr kumimoji="0" lang="en-US" altLang="en-US" sz="2800" b="0" i="0" u="none" strike="noStrike" cap="none" normalizeH="0" baseline="0" dirty="0">
                <a:ln>
                  <a:noFill/>
                </a:ln>
                <a:solidFill>
                  <a:srgbClr val="000000"/>
                </a:solidFill>
                <a:effectLst/>
                <a:latin typeface="Source Code Pro" panose="020B0509030403020204" pitchFamily="49" charset="0"/>
              </a:rPr>
              <a:t> bold</a:t>
            </a:r>
            <a:r>
              <a:rPr kumimoji="0" lang="en-US" altLang="en-US" sz="2800" b="0" i="0" u="none" strike="noStrike" cap="none" normalizeH="0" baseline="0" dirty="0">
                <a:ln>
                  <a:noFill/>
                </a:ln>
                <a:solidFill>
                  <a:srgbClr val="999999"/>
                </a:solidFill>
                <a:effectLst/>
                <a:latin typeface="Source Code Pro" panose="020B0509030403020204" pitchFamily="49" charset="0"/>
              </a:rPr>
              <a:t>;</a:t>
            </a:r>
            <a:r>
              <a:rPr kumimoji="0" lang="en-US" altLang="en-US" sz="2800" b="0" i="0" u="none" strike="noStrike" cap="none" normalizeH="0" baseline="0" dirty="0">
                <a:ln>
                  <a:noFill/>
                </a:ln>
                <a:solidFill>
                  <a:srgbClr val="000000"/>
                </a:solidFill>
                <a:effectLst/>
                <a:latin typeface="Source Code Pro" panose="020B0509030403020204" pitchFamily="49" charset="0"/>
              </a:rPr>
              <a:t> </a:t>
            </a:r>
            <a:r>
              <a:rPr kumimoji="0" lang="en-US" altLang="en-US" sz="2800" b="0" i="0" u="none" strike="noStrike" cap="none" normalizeH="0" baseline="0" dirty="0">
                <a:ln>
                  <a:noFill/>
                </a:ln>
                <a:solidFill>
                  <a:srgbClr val="999999"/>
                </a:solidFill>
                <a:effectLst/>
                <a:latin typeface="Source Code Pro" panose="020B0509030403020204" pitchFamily="49" charset="0"/>
              </a:rPr>
              <a:t>}</a:t>
            </a:r>
            <a:r>
              <a:rPr kumimoji="0" lang="en-US" altLang="en-US" b="0" i="0" u="none" strike="noStrike" cap="none" normalizeH="0" baseline="0" dirty="0">
                <a:ln>
                  <a:noFill/>
                </a:ln>
                <a:solidFill>
                  <a:schemeClr val="tx1"/>
                </a:solidFill>
                <a:effectLst/>
              </a:rPr>
              <a:t> </a:t>
            </a:r>
            <a:endParaRPr kumimoji="0" lang="en-US" altLang="en-US" sz="7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A7A3483-AA26-265D-4E5D-CC3B20697691}"/>
              </a:ext>
            </a:extLst>
          </p:cNvPr>
          <p:cNvSpPr>
            <a:spLocks noChangeArrowheads="1"/>
          </p:cNvSpPr>
          <p:nvPr/>
        </p:nvSpPr>
        <p:spPr bwMode="auto">
          <a:xfrm>
            <a:off x="137652" y="2801780"/>
            <a:ext cx="998670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Lato" panose="020F0502020204030203" pitchFamily="34" charset="0"/>
              </a:rPr>
              <a:t>This removes the need for classes or IDs on the</a:t>
            </a:r>
            <a:r>
              <a:rPr kumimoji="0" lang="en-US" altLang="en-US" sz="2000" b="0" i="0" u="none" strike="noStrike" cap="none" normalizeH="0" baseline="0" dirty="0">
                <a:ln>
                  <a:noFill/>
                </a:ln>
                <a:solidFill>
                  <a:srgbClr val="000000"/>
                </a:solidFill>
                <a:effectLst/>
                <a:latin typeface="Lato" panose="020F0502020204030203" pitchFamily="34" charset="0"/>
              </a:rPr>
              <a:t> </a:t>
            </a:r>
            <a:r>
              <a:rPr kumimoji="0" lang="en-US" altLang="en-US" sz="1600" b="0" i="0" u="none" strike="noStrike" cap="none" normalizeH="0" baseline="0" dirty="0">
                <a:ln>
                  <a:noFill/>
                </a:ln>
                <a:solidFill>
                  <a:srgbClr val="CC0000"/>
                </a:solidFill>
                <a:effectLst/>
                <a:latin typeface="Source Code Pro" panose="020B0509030403020204" pitchFamily="49" charset="0"/>
                <a:hlinkClick r:id="rId2"/>
              </a:rPr>
              <a:t>p</a:t>
            </a:r>
            <a:r>
              <a:rPr kumimoji="0" lang="en-US" altLang="en-US" sz="2000" b="0" i="0" u="none" strike="noStrike" cap="none" normalizeH="0" baseline="0" dirty="0">
                <a:ln>
                  <a:noFill/>
                </a:ln>
                <a:solidFill>
                  <a:srgbClr val="000000"/>
                </a:solidFill>
                <a:effectLst/>
                <a:latin typeface="Lato" panose="020F0502020204030203" pitchFamily="34" charset="0"/>
              </a:rPr>
              <a:t> </a:t>
            </a:r>
            <a:r>
              <a:rPr kumimoji="0" lang="en-US" altLang="en-US" sz="1500" b="0" i="0" u="none" strike="noStrike" cap="none" normalizeH="0" baseline="0" dirty="0">
                <a:ln>
                  <a:noFill/>
                </a:ln>
                <a:solidFill>
                  <a:srgbClr val="000000"/>
                </a:solidFill>
                <a:effectLst/>
                <a:latin typeface="Lato" panose="020F0502020204030203" pitchFamily="34" charset="0"/>
              </a:rPr>
              <a:t>and </a:t>
            </a:r>
            <a:r>
              <a:rPr kumimoji="0" lang="en-US" altLang="en-US" b="0" i="0" u="none" strike="noStrike" cap="none" normalizeH="0" baseline="0" dirty="0">
                <a:ln>
                  <a:noFill/>
                </a:ln>
                <a:solidFill>
                  <a:srgbClr val="CC0000"/>
                </a:solidFill>
                <a:effectLst/>
                <a:latin typeface="Source Code Pro" panose="020B0509030403020204" pitchFamily="49" charset="0"/>
                <a:hlinkClick r:id="rId3"/>
              </a:rPr>
              <a:t>h1</a:t>
            </a:r>
            <a:r>
              <a:rPr kumimoji="0" lang="en-US" altLang="en-US" sz="3200" b="0" i="0" u="none" strike="noStrike" cap="none" normalizeH="0" baseline="0" dirty="0">
                <a:ln>
                  <a:noFill/>
                </a:ln>
                <a:solidFill>
                  <a:srgbClr val="000000"/>
                </a:solidFill>
                <a:effectLst/>
                <a:latin typeface="Lato" panose="020F0502020204030203" pitchFamily="34" charset="0"/>
              </a:rPr>
              <a:t> </a:t>
            </a:r>
            <a:r>
              <a:rPr kumimoji="0" lang="en-US" altLang="en-US" sz="1500" b="0" i="0" u="none" strike="noStrike" cap="none" normalizeH="0" baseline="0" dirty="0">
                <a:ln>
                  <a:noFill/>
                </a:ln>
                <a:solidFill>
                  <a:srgbClr val="000000"/>
                </a:solidFill>
                <a:effectLst/>
                <a:latin typeface="Lato" panose="020F0502020204030203" pitchFamily="34" charset="0"/>
              </a:rPr>
              <a:t>tags if it is applied to HTML that looks something </a:t>
            </a:r>
            <a:r>
              <a:rPr kumimoji="0" lang="en-US" altLang="en-US" sz="2000" b="0" i="0" u="none" strike="noStrike" cap="none" normalizeH="0" baseline="0" dirty="0">
                <a:ln>
                  <a:noFill/>
                </a:ln>
                <a:solidFill>
                  <a:srgbClr val="000000"/>
                </a:solidFill>
                <a:effectLst/>
                <a:latin typeface="Lato" panose="020F0502020204030203" pitchFamily="34" charset="0"/>
              </a:rPr>
              <a:t>like</a:t>
            </a:r>
            <a:r>
              <a:rPr kumimoji="0" lang="en-US" altLang="en-US" sz="1500" b="0" i="0" u="none" strike="noStrike" cap="none" normalizeH="0" baseline="0" dirty="0">
                <a:ln>
                  <a:noFill/>
                </a:ln>
                <a:solidFill>
                  <a:srgbClr val="000000"/>
                </a:solidFill>
                <a:effectLst/>
                <a:latin typeface="Lato" panose="020F0502020204030203" pitchFamily="34" charset="0"/>
              </a:rPr>
              <a:t> this:</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8350F3B-1B7A-AC1F-1E50-8E8B805AB027}"/>
              </a:ext>
            </a:extLst>
          </p:cNvPr>
          <p:cNvSpPr>
            <a:spLocks noChangeArrowheads="1"/>
          </p:cNvSpPr>
          <p:nvPr/>
        </p:nvSpPr>
        <p:spPr bwMode="auto">
          <a:xfrm>
            <a:off x="265471" y="3716530"/>
            <a:ext cx="10392697" cy="1538883"/>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999999"/>
                </a:solidFill>
                <a:effectLst/>
                <a:latin typeface="Source Code Pro" panose="020B0509030403020204" pitchFamily="49" charset="0"/>
              </a:rPr>
              <a:t>&lt;</a:t>
            </a:r>
            <a:r>
              <a:rPr kumimoji="0" lang="en-US" altLang="en-US" sz="2000" b="0" i="0" u="none" strike="noStrike" cap="none" normalizeH="0" baseline="0" dirty="0">
                <a:ln>
                  <a:noFill/>
                </a:ln>
                <a:solidFill>
                  <a:srgbClr val="BB3300"/>
                </a:solidFill>
                <a:effectLst/>
                <a:latin typeface="Source Code Pro" panose="020B0509030403020204" pitchFamily="49" charset="0"/>
              </a:rPr>
              <a:t>div </a:t>
            </a:r>
            <a:r>
              <a:rPr kumimoji="0" lang="en-US" altLang="en-US" sz="2000" b="0" i="0" u="none" strike="noStrike" cap="none" normalizeH="0" baseline="0" dirty="0">
                <a:ln>
                  <a:noFill/>
                </a:ln>
                <a:solidFill>
                  <a:srgbClr val="669900"/>
                </a:solidFill>
                <a:effectLst/>
                <a:latin typeface="Source Code Pro" panose="020B0509030403020204" pitchFamily="49" charset="0"/>
              </a:rPr>
              <a:t>id</a:t>
            </a:r>
            <a:r>
              <a:rPr kumimoji="0" lang="en-US" altLang="en-US" sz="2000" b="0" i="0" u="none" strike="noStrike" cap="none" normalizeH="0" baseline="0" dirty="0">
                <a:ln>
                  <a:noFill/>
                </a:ln>
                <a:solidFill>
                  <a:srgbClr val="999999"/>
                </a:solidFill>
                <a:effectLst/>
                <a:latin typeface="Source Code Pro" panose="020B0509030403020204" pitchFamily="49" charset="0"/>
              </a:rPr>
              <a:t>="</a:t>
            </a:r>
            <a:r>
              <a:rPr kumimoji="0" lang="en-US" altLang="en-US" sz="2000" b="0" i="0" u="none" strike="noStrike" cap="none" normalizeH="0" baseline="0" dirty="0">
                <a:ln>
                  <a:noFill/>
                </a:ln>
                <a:solidFill>
                  <a:srgbClr val="0077AA"/>
                </a:solidFill>
                <a:effectLst/>
                <a:latin typeface="Source Code Pro" panose="020B0509030403020204" pitchFamily="49" charset="0"/>
              </a:rPr>
              <a:t>top</a:t>
            </a:r>
            <a:r>
              <a:rPr kumimoji="0" lang="en-US" altLang="en-US" sz="2000" b="0" i="0" u="none" strike="noStrike" cap="none" normalizeH="0" baseline="0" dirty="0">
                <a:ln>
                  <a:noFill/>
                </a:ln>
                <a:solidFill>
                  <a:srgbClr val="999999"/>
                </a:solidFill>
                <a:effectLst/>
                <a:latin typeface="Source Code Pro" panose="020B0509030403020204" pitchFamily="49" charset="0"/>
              </a:rPr>
              <a:t>"&gt;</a:t>
            </a:r>
            <a:r>
              <a:rPr kumimoji="0" lang="en-US" altLang="en-US" sz="2000" b="0" i="0" u="none" strike="noStrike" cap="none" normalizeH="0" baseline="0" dirty="0">
                <a:ln>
                  <a:noFill/>
                </a:ln>
                <a:solidFill>
                  <a:srgbClr val="000000"/>
                </a:solidFill>
                <a:effectLst/>
                <a:latin typeface="Source Code Pro" panose="020B0509030403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999999"/>
                </a:solidFill>
                <a:effectLst/>
                <a:latin typeface="Source Code Pro" panose="020B0509030403020204" pitchFamily="49" charset="0"/>
              </a:rPr>
              <a:t>&lt;</a:t>
            </a:r>
            <a:r>
              <a:rPr kumimoji="0" lang="en-US" altLang="en-US" sz="2000" b="0" i="0" u="none" strike="noStrike" cap="none" normalizeH="0" baseline="0" dirty="0">
                <a:ln>
                  <a:noFill/>
                </a:ln>
                <a:solidFill>
                  <a:srgbClr val="BB3300"/>
                </a:solidFill>
                <a:effectLst/>
                <a:latin typeface="Source Code Pro" panose="020B0509030403020204" pitchFamily="49" charset="0"/>
              </a:rPr>
              <a:t>h1</a:t>
            </a:r>
            <a:r>
              <a:rPr kumimoji="0" lang="en-US" altLang="en-US" sz="2000" b="0" i="0" u="none" strike="noStrike" cap="none" normalizeH="0" baseline="0" dirty="0">
                <a:ln>
                  <a:noFill/>
                </a:ln>
                <a:solidFill>
                  <a:srgbClr val="999999"/>
                </a:solidFill>
                <a:effectLst/>
                <a:latin typeface="Source Code Pro" panose="020B0509030403020204" pitchFamily="49" charset="0"/>
              </a:rPr>
              <a:t>&gt;</a:t>
            </a:r>
            <a:r>
              <a:rPr kumimoji="0" lang="en-US" altLang="en-US" sz="2000" b="0" i="0" u="none" strike="noStrike" cap="none" normalizeH="0" baseline="0" dirty="0">
                <a:ln>
                  <a:noFill/>
                </a:ln>
                <a:solidFill>
                  <a:srgbClr val="000000"/>
                </a:solidFill>
                <a:effectLst/>
                <a:latin typeface="Source Code Pro" panose="020B0509030403020204" pitchFamily="49" charset="0"/>
              </a:rPr>
              <a:t>Hello head</a:t>
            </a:r>
            <a:r>
              <a:rPr kumimoji="0" lang="en-US" altLang="en-US" sz="2000" b="0" i="0" u="none" strike="noStrike" cap="none" normalizeH="0" baseline="0" dirty="0">
                <a:ln>
                  <a:noFill/>
                </a:ln>
                <a:solidFill>
                  <a:srgbClr val="999999"/>
                </a:solidFill>
                <a:effectLst/>
                <a:latin typeface="Source Code Pro" panose="020B0509030403020204" pitchFamily="49" charset="0"/>
              </a:rPr>
              <a:t>&lt;/</a:t>
            </a:r>
            <a:r>
              <a:rPr kumimoji="0" lang="en-US" altLang="en-US" sz="2000" b="0" i="0" u="none" strike="noStrike" cap="none" normalizeH="0" baseline="0" dirty="0">
                <a:ln>
                  <a:noFill/>
                </a:ln>
                <a:solidFill>
                  <a:srgbClr val="BB3300"/>
                </a:solidFill>
                <a:effectLst/>
                <a:latin typeface="Source Code Pro" panose="020B0509030403020204" pitchFamily="49" charset="0"/>
              </a:rPr>
              <a:t>h1</a:t>
            </a:r>
            <a:r>
              <a:rPr kumimoji="0" lang="en-US" altLang="en-US" sz="2000" b="0" i="0" u="none" strike="noStrike" cap="none" normalizeH="0" baseline="0" dirty="0">
                <a:ln>
                  <a:noFill/>
                </a:ln>
                <a:solidFill>
                  <a:srgbClr val="999999"/>
                </a:solidFill>
                <a:effectLst/>
                <a:latin typeface="Source Code Pro" panose="020B050903040302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999999"/>
                </a:solidFill>
                <a:latin typeface="Source Code Pro" panose="020B0509030403020204" pitchFamily="49" charset="0"/>
              </a:rPr>
              <a:t>\</a:t>
            </a:r>
            <a:r>
              <a:rPr kumimoji="0" lang="en-US" altLang="en-US" sz="2000" b="0" i="0" u="none" strike="noStrike" cap="none" normalizeH="0" baseline="0" dirty="0">
                <a:ln>
                  <a:noFill/>
                </a:ln>
                <a:solidFill>
                  <a:srgbClr val="000000"/>
                </a:solidFill>
                <a:effectLst/>
                <a:latin typeface="Source Code Pro" panose="020B0509030403020204" pitchFamily="49" charset="0"/>
              </a:rPr>
              <a:t> </a:t>
            </a:r>
            <a:r>
              <a:rPr kumimoji="0" lang="en-US" altLang="en-US" sz="2000" b="0" i="0" u="none" strike="noStrike" cap="none" normalizeH="0" baseline="0" dirty="0">
                <a:ln>
                  <a:noFill/>
                </a:ln>
                <a:solidFill>
                  <a:srgbClr val="999999"/>
                </a:solidFill>
                <a:effectLst/>
                <a:latin typeface="Source Code Pro" panose="020B0509030403020204" pitchFamily="49" charset="0"/>
              </a:rPr>
              <a:t>&lt;</a:t>
            </a:r>
            <a:r>
              <a:rPr kumimoji="0" lang="en-US" altLang="en-US" sz="2000" b="0" i="0" u="none" strike="noStrike" cap="none" normalizeH="0" baseline="0" dirty="0">
                <a:ln>
                  <a:noFill/>
                </a:ln>
                <a:solidFill>
                  <a:srgbClr val="BB3300"/>
                </a:solidFill>
                <a:effectLst/>
                <a:latin typeface="Source Code Pro" panose="020B0509030403020204" pitchFamily="49" charset="0"/>
              </a:rPr>
              <a:t>p</a:t>
            </a:r>
            <a:r>
              <a:rPr kumimoji="0" lang="en-US" altLang="en-US" sz="2000" b="0" i="0" u="none" strike="noStrike" cap="none" normalizeH="0" baseline="0" dirty="0">
                <a:ln>
                  <a:noFill/>
                </a:ln>
                <a:solidFill>
                  <a:srgbClr val="999999"/>
                </a:solidFill>
                <a:effectLst/>
                <a:latin typeface="Source Code Pro" panose="020B0509030403020204" pitchFamily="49" charset="0"/>
              </a:rPr>
              <a:t>&gt;</a:t>
            </a:r>
            <a:r>
              <a:rPr kumimoji="0" lang="en-US" altLang="en-US" sz="2000" b="0" i="0" u="none" strike="noStrike" cap="none" normalizeH="0" baseline="0" dirty="0">
                <a:ln>
                  <a:noFill/>
                </a:ln>
                <a:solidFill>
                  <a:srgbClr val="000000"/>
                </a:solidFill>
                <a:effectLst/>
                <a:latin typeface="Source Code Pro" panose="020B0509030403020204" pitchFamily="49" charset="0"/>
              </a:rPr>
              <a:t>This is new paragraph</a:t>
            </a:r>
            <a:r>
              <a:rPr kumimoji="0" lang="en-US" altLang="en-US" sz="2000" b="0" i="0" u="none" strike="noStrike" cap="none" normalizeH="0" baseline="0" dirty="0">
                <a:ln>
                  <a:noFill/>
                </a:ln>
                <a:solidFill>
                  <a:srgbClr val="999999"/>
                </a:solidFill>
                <a:effectLst/>
                <a:latin typeface="Source Code Pro" panose="020B0509030403020204" pitchFamily="49" charset="0"/>
              </a:rPr>
              <a:t>&lt;/</a:t>
            </a:r>
            <a:r>
              <a:rPr kumimoji="0" lang="en-US" altLang="en-US" sz="2000" b="0" i="0" u="none" strike="noStrike" cap="none" normalizeH="0" baseline="0" dirty="0">
                <a:ln>
                  <a:noFill/>
                </a:ln>
                <a:solidFill>
                  <a:srgbClr val="BB3300"/>
                </a:solidFill>
                <a:effectLst/>
                <a:latin typeface="Source Code Pro" panose="020B0509030403020204" pitchFamily="49" charset="0"/>
              </a:rPr>
              <a:t>p</a:t>
            </a:r>
            <a:r>
              <a:rPr kumimoji="0" lang="en-US" altLang="en-US" sz="2000" b="0" i="0" u="none" strike="noStrike" cap="none" normalizeH="0" baseline="0" dirty="0">
                <a:ln>
                  <a:noFill/>
                </a:ln>
                <a:solidFill>
                  <a:srgbClr val="999999"/>
                </a:solidFill>
                <a:effectLst/>
                <a:latin typeface="Source Code Pro" panose="020B050903040302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Source Code Pro" panose="020B0509030403020204" pitchFamily="49" charset="0"/>
              </a:rPr>
              <a:t> </a:t>
            </a:r>
            <a:r>
              <a:rPr kumimoji="0" lang="en-US" altLang="en-US" sz="2000" b="0" i="0" u="none" strike="noStrike" cap="none" normalizeH="0" baseline="0" dirty="0">
                <a:ln>
                  <a:noFill/>
                </a:ln>
                <a:solidFill>
                  <a:srgbClr val="999999"/>
                </a:solidFill>
                <a:effectLst/>
                <a:latin typeface="Source Code Pro" panose="020B0509030403020204" pitchFamily="49" charset="0"/>
              </a:rPr>
              <a:t>&lt;</a:t>
            </a:r>
            <a:r>
              <a:rPr kumimoji="0" lang="en-US" altLang="en-US" sz="2000" b="0" i="0" u="none" strike="noStrike" cap="none" normalizeH="0" baseline="0" dirty="0">
                <a:ln>
                  <a:noFill/>
                </a:ln>
                <a:solidFill>
                  <a:srgbClr val="BB3300"/>
                </a:solidFill>
                <a:effectLst/>
                <a:latin typeface="Source Code Pro" panose="020B0509030403020204" pitchFamily="49" charset="0"/>
              </a:rPr>
              <a:t>p</a:t>
            </a:r>
            <a:r>
              <a:rPr kumimoji="0" lang="en-US" altLang="en-US" sz="2000" b="0" i="0" u="none" strike="noStrike" cap="none" normalizeH="0" baseline="0" dirty="0">
                <a:ln>
                  <a:noFill/>
                </a:ln>
                <a:solidFill>
                  <a:srgbClr val="999999"/>
                </a:solidFill>
                <a:effectLst/>
                <a:latin typeface="Source Code Pro" panose="020B0509030403020204" pitchFamily="49" charset="0"/>
              </a:rPr>
              <a:t>&gt;</a:t>
            </a:r>
            <a:r>
              <a:rPr kumimoji="0" lang="en-US" altLang="en-US" sz="2000" b="0" i="0" u="none" strike="noStrike" cap="none" normalizeH="0" baseline="0" dirty="0">
                <a:ln>
                  <a:noFill/>
                </a:ln>
                <a:solidFill>
                  <a:srgbClr val="000000"/>
                </a:solidFill>
                <a:effectLst/>
                <a:latin typeface="Source Code Pro" panose="020B0509030403020204" pitchFamily="49" charset="0"/>
              </a:rPr>
              <a:t>this also</a:t>
            </a:r>
            <a:r>
              <a:rPr kumimoji="0" lang="en-US" altLang="en-US" sz="2000" b="0" i="0" u="none" strike="noStrike" cap="none" normalizeH="0" baseline="0" dirty="0">
                <a:ln>
                  <a:noFill/>
                </a:ln>
                <a:solidFill>
                  <a:srgbClr val="999999"/>
                </a:solidFill>
                <a:effectLst/>
                <a:latin typeface="Source Code Pro" panose="020B0509030403020204" pitchFamily="49" charset="0"/>
              </a:rPr>
              <a:t>&lt;/</a:t>
            </a:r>
            <a:r>
              <a:rPr kumimoji="0" lang="en-US" altLang="en-US" sz="2000" b="0" i="0" u="none" strike="noStrike" cap="none" normalizeH="0" baseline="0" dirty="0">
                <a:ln>
                  <a:noFill/>
                </a:ln>
                <a:solidFill>
                  <a:srgbClr val="BB3300"/>
                </a:solidFill>
                <a:effectLst/>
                <a:latin typeface="Source Code Pro" panose="020B0509030403020204" pitchFamily="49" charset="0"/>
              </a:rPr>
              <a:t>p</a:t>
            </a:r>
            <a:r>
              <a:rPr kumimoji="0" lang="en-US" altLang="en-US" sz="2000" b="0" i="0" u="none" strike="noStrike" cap="none" normalizeH="0" baseline="0" dirty="0">
                <a:ln>
                  <a:noFill/>
                </a:ln>
                <a:solidFill>
                  <a:srgbClr val="999999"/>
                </a:solidFill>
                <a:effectLst/>
                <a:latin typeface="Source Code Pro" panose="020B0509030403020204" pitchFamily="49" charset="0"/>
              </a:rPr>
              <a:t>&gt;</a:t>
            </a:r>
            <a:r>
              <a:rPr kumimoji="0" lang="en-US" altLang="en-US" sz="2000" b="0" i="0" u="none" strike="noStrike" cap="none" normalizeH="0" baseline="0" dirty="0">
                <a:ln>
                  <a:noFill/>
                </a:ln>
                <a:solidFill>
                  <a:srgbClr val="000000"/>
                </a:solidFill>
                <a:effectLst/>
                <a:latin typeface="Source Code Pro" panose="020B0509030403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999999"/>
                </a:solidFill>
                <a:effectLst/>
                <a:latin typeface="Source Code Pro" panose="020B0509030403020204" pitchFamily="49" charset="0"/>
              </a:rPr>
              <a:t>&lt;/</a:t>
            </a:r>
            <a:r>
              <a:rPr kumimoji="0" lang="en-US" altLang="en-US" sz="2000" b="0" i="0" u="none" strike="noStrike" cap="none" normalizeH="0" baseline="0" dirty="0">
                <a:ln>
                  <a:noFill/>
                </a:ln>
                <a:solidFill>
                  <a:srgbClr val="BB3300"/>
                </a:solidFill>
                <a:effectLst/>
                <a:latin typeface="Source Code Pro" panose="020B0509030403020204" pitchFamily="49" charset="0"/>
              </a:rPr>
              <a:t>div</a:t>
            </a:r>
            <a:r>
              <a:rPr kumimoji="0" lang="en-US" altLang="en-US" sz="2000" b="0" i="0" u="none" strike="noStrike" cap="none" normalizeH="0" baseline="0" dirty="0">
                <a:ln>
                  <a:noFill/>
                </a:ln>
                <a:solidFill>
                  <a:srgbClr val="999999"/>
                </a:solidFill>
                <a:effectLst/>
                <a:latin typeface="Source Code Pro" panose="020B0509030403020204" pitchFamily="49" charset="0"/>
              </a:rPr>
              <a:t>&gt;</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76854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3989B-9129-A19D-862A-B96DEC583EE6}"/>
              </a:ext>
            </a:extLst>
          </p:cNvPr>
          <p:cNvSpPr>
            <a:spLocks noGrp="1"/>
          </p:cNvSpPr>
          <p:nvPr>
            <p:ph type="title"/>
          </p:nvPr>
        </p:nvSpPr>
        <p:spPr/>
        <p:txBody>
          <a:bodyPr/>
          <a:lstStyle/>
          <a:p>
            <a:r>
              <a:rPr lang="en-IN" dirty="0"/>
              <a:t>CSS Dimension </a:t>
            </a:r>
          </a:p>
        </p:txBody>
      </p:sp>
      <p:sp>
        <p:nvSpPr>
          <p:cNvPr id="4" name="Rectangle 1">
            <a:extLst>
              <a:ext uri="{FF2B5EF4-FFF2-40B4-BE49-F238E27FC236}">
                <a16:creationId xmlns:a16="http://schemas.microsoft.com/office/drawing/2014/main" id="{D714A628-B930-B502-CE98-097DDABCEB45}"/>
              </a:ext>
            </a:extLst>
          </p:cNvPr>
          <p:cNvSpPr>
            <a:spLocks noGrp="1" noChangeArrowheads="1"/>
          </p:cNvSpPr>
          <p:nvPr>
            <p:ph idx="1"/>
          </p:nvPr>
        </p:nvSpPr>
        <p:spPr bwMode="auto">
          <a:xfrm>
            <a:off x="320869" y="2259449"/>
            <a:ext cx="11399183"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CSS </a:t>
            </a:r>
            <a:r>
              <a:rPr kumimoji="0" lang="en-US" altLang="en-US" b="0" i="0" u="none" strike="noStrike" cap="none" normalizeH="0" baseline="0" dirty="0">
                <a:ln>
                  <a:noFill/>
                </a:ln>
                <a:solidFill>
                  <a:srgbClr val="DC143C"/>
                </a:solidFill>
                <a:effectLst/>
                <a:latin typeface="Consolas" panose="020B0609020204030204" pitchFamily="49" charset="0"/>
              </a:rPr>
              <a:t>height</a:t>
            </a:r>
            <a:r>
              <a:rPr kumimoji="0" lang="en-US" altLang="en-US" b="0" i="0" u="none" strike="noStrike" cap="none" normalizeH="0" baseline="0" dirty="0">
                <a:ln>
                  <a:noFill/>
                </a:ln>
                <a:solidFill>
                  <a:srgbClr val="000000"/>
                </a:solidFill>
                <a:effectLst/>
                <a:latin typeface="Verdana" panose="020B0604030504040204" pitchFamily="34" charset="0"/>
              </a:rPr>
              <a:t> and </a:t>
            </a:r>
            <a:r>
              <a:rPr kumimoji="0" lang="en-US" altLang="en-US" b="0" i="0" u="none" strike="noStrike" cap="none" normalizeH="0" baseline="0" dirty="0">
                <a:ln>
                  <a:noFill/>
                </a:ln>
                <a:solidFill>
                  <a:srgbClr val="DC143C"/>
                </a:solidFill>
                <a:effectLst/>
                <a:latin typeface="Consolas" panose="020B0609020204030204" pitchFamily="49" charset="0"/>
              </a:rPr>
              <a:t>width</a:t>
            </a:r>
            <a:r>
              <a:rPr kumimoji="0" lang="en-US" altLang="en-US" b="0" i="0" u="none" strike="noStrike" cap="none" normalizeH="0" baseline="0" dirty="0">
                <a:ln>
                  <a:noFill/>
                </a:ln>
                <a:solidFill>
                  <a:srgbClr val="000000"/>
                </a:solidFill>
                <a:effectLst/>
                <a:latin typeface="Verdana" panose="020B0604030504040204" pitchFamily="34" charset="0"/>
              </a:rPr>
              <a:t> properties are used to set the height and width of an element.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CSS </a:t>
            </a:r>
            <a:r>
              <a:rPr kumimoji="0" lang="en-US" altLang="en-US" b="0" i="0" u="none" strike="noStrike" cap="none" normalizeH="0" baseline="0" dirty="0">
                <a:ln>
                  <a:noFill/>
                </a:ln>
                <a:solidFill>
                  <a:srgbClr val="DC143C"/>
                </a:solidFill>
                <a:effectLst/>
                <a:latin typeface="Consolas" panose="020B0609020204030204" pitchFamily="49" charset="0"/>
              </a:rPr>
              <a:t>max-width</a:t>
            </a:r>
            <a:r>
              <a:rPr kumimoji="0" lang="en-US" altLang="en-US" b="0" i="0" u="none" strike="noStrike" cap="none" normalizeH="0" baseline="0" dirty="0">
                <a:ln>
                  <a:noFill/>
                </a:ln>
                <a:solidFill>
                  <a:srgbClr val="000000"/>
                </a:solidFill>
                <a:effectLst/>
                <a:latin typeface="Verdana" panose="020B0604030504040204" pitchFamily="34" charset="0"/>
              </a:rPr>
              <a:t> property is used to set the maximum width of an element.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6007C369-CAB4-C5D3-3397-41245B2BB79E}"/>
              </a:ext>
            </a:extLst>
          </p:cNvPr>
          <p:cNvSpPr txBox="1"/>
          <p:nvPr/>
        </p:nvSpPr>
        <p:spPr>
          <a:xfrm>
            <a:off x="710381" y="3680807"/>
            <a:ext cx="6100916" cy="1477328"/>
          </a:xfrm>
          <a:prstGeom prst="rect">
            <a:avLst/>
          </a:prstGeom>
          <a:noFill/>
        </p:spPr>
        <p:txBody>
          <a:bodyPr wrap="square">
            <a:spAutoFit/>
          </a:bodyPr>
          <a:lstStyle/>
          <a:p>
            <a:r>
              <a:rPr lang="en-US" b="0" i="0" dirty="0">
                <a:solidFill>
                  <a:srgbClr val="A52A2A"/>
                </a:solidFill>
                <a:effectLst/>
                <a:latin typeface="Consolas" panose="020B0609020204030204" pitchFamily="49" charset="0"/>
              </a:rPr>
              <a:t>div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height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200px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width</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50%</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powderblue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
        <p:nvSpPr>
          <p:cNvPr id="8" name="TextBox 7">
            <a:extLst>
              <a:ext uri="{FF2B5EF4-FFF2-40B4-BE49-F238E27FC236}">
                <a16:creationId xmlns:a16="http://schemas.microsoft.com/office/drawing/2014/main" id="{2BA72CDB-5A05-14C0-9E6D-2DC014994300}"/>
              </a:ext>
            </a:extLst>
          </p:cNvPr>
          <p:cNvSpPr txBox="1"/>
          <p:nvPr/>
        </p:nvSpPr>
        <p:spPr>
          <a:xfrm>
            <a:off x="6020460" y="3716232"/>
            <a:ext cx="6100916" cy="1477328"/>
          </a:xfrm>
          <a:prstGeom prst="rect">
            <a:avLst/>
          </a:prstGeom>
          <a:noFill/>
        </p:spPr>
        <p:txBody>
          <a:bodyPr wrap="square">
            <a:spAutoFit/>
          </a:bodyPr>
          <a:lstStyle/>
          <a:p>
            <a:r>
              <a:rPr lang="en-US" b="0" i="0" dirty="0">
                <a:solidFill>
                  <a:srgbClr val="A52A2A"/>
                </a:solidFill>
                <a:effectLst/>
                <a:latin typeface="Consolas" panose="020B0609020204030204" pitchFamily="49" charset="0"/>
              </a:rPr>
              <a:t>div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max-width</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500px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height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100px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powderblue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28502109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9562-AD57-338B-FCE4-30CC3BA5487C}"/>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All CSS Dimension Properties</a:t>
            </a:r>
            <a:br>
              <a:rPr lang="en-IN" b="0" i="0" dirty="0">
                <a:solidFill>
                  <a:srgbClr val="000000"/>
                </a:solidFill>
                <a:effectLst/>
                <a:latin typeface="Segoe UI" panose="020B0502040204020203" pitchFamily="34" charset="0"/>
              </a:rPr>
            </a:br>
            <a:endParaRPr lang="en-IN" dirty="0"/>
          </a:p>
        </p:txBody>
      </p:sp>
      <p:graphicFrame>
        <p:nvGraphicFramePr>
          <p:cNvPr id="4" name="Content Placeholder 3">
            <a:extLst>
              <a:ext uri="{FF2B5EF4-FFF2-40B4-BE49-F238E27FC236}">
                <a16:creationId xmlns:a16="http://schemas.microsoft.com/office/drawing/2014/main" id="{196B906C-A524-8C62-A174-8688DFA3BE74}"/>
              </a:ext>
            </a:extLst>
          </p:cNvPr>
          <p:cNvGraphicFramePr>
            <a:graphicFrameLocks noGrp="1"/>
          </p:cNvGraphicFramePr>
          <p:nvPr>
            <p:ph idx="1"/>
          </p:nvPr>
        </p:nvGraphicFramePr>
        <p:xfrm>
          <a:off x="2375116" y="2354104"/>
          <a:ext cx="7756093" cy="2773680"/>
        </p:xfrm>
        <a:graphic>
          <a:graphicData uri="http://schemas.openxmlformats.org/drawingml/2006/table">
            <a:tbl>
              <a:tblPr/>
              <a:tblGrid>
                <a:gridCol w="1550007">
                  <a:extLst>
                    <a:ext uri="{9D8B030D-6E8A-4147-A177-3AD203B41FA5}">
                      <a16:colId xmlns:a16="http://schemas.microsoft.com/office/drawing/2014/main" val="443278168"/>
                    </a:ext>
                  </a:extLst>
                </a:gridCol>
                <a:gridCol w="6206086">
                  <a:extLst>
                    <a:ext uri="{9D8B030D-6E8A-4147-A177-3AD203B41FA5}">
                      <a16:colId xmlns:a16="http://schemas.microsoft.com/office/drawing/2014/main" val="653032690"/>
                    </a:ext>
                  </a:extLst>
                </a:gridCol>
              </a:tblGrid>
              <a:tr h="0">
                <a:tc>
                  <a:txBody>
                    <a:bodyPr/>
                    <a:lstStyle/>
                    <a:p>
                      <a:pPr algn="l" fontAlgn="t"/>
                      <a:r>
                        <a:rPr lang="en-IN">
                          <a:effectLst/>
                        </a:rPr>
                        <a:t>Property</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31921180"/>
                  </a:ext>
                </a:extLst>
              </a:tr>
              <a:tr h="0">
                <a:tc>
                  <a:txBody>
                    <a:bodyPr/>
                    <a:lstStyle/>
                    <a:p>
                      <a:pPr algn="l" fontAlgn="t"/>
                      <a:r>
                        <a:rPr lang="en-IN">
                          <a:effectLst/>
                          <a:hlinkClick r:id="rId2"/>
                        </a:rPr>
                        <a:t>height</a:t>
                      </a:r>
                      <a:endParaRPr lang="en-IN">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Sets the height of an element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97638622"/>
                  </a:ext>
                </a:extLst>
              </a:tr>
              <a:tr h="0">
                <a:tc>
                  <a:txBody>
                    <a:bodyPr/>
                    <a:lstStyle/>
                    <a:p>
                      <a:pPr algn="l" fontAlgn="t"/>
                      <a:r>
                        <a:rPr lang="en-IN">
                          <a:effectLst/>
                          <a:hlinkClick r:id="rId3"/>
                        </a:rPr>
                        <a:t>max-height</a:t>
                      </a:r>
                      <a:endParaRPr lang="en-IN">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Sets the maximum height of an element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20877236"/>
                  </a:ext>
                </a:extLst>
              </a:tr>
              <a:tr h="0">
                <a:tc>
                  <a:txBody>
                    <a:bodyPr/>
                    <a:lstStyle/>
                    <a:p>
                      <a:pPr algn="l" fontAlgn="t"/>
                      <a:r>
                        <a:rPr lang="en-IN">
                          <a:effectLst/>
                          <a:hlinkClick r:id="rId4"/>
                        </a:rPr>
                        <a:t>max-width</a:t>
                      </a:r>
                      <a:endParaRPr lang="en-IN">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Sets the maximum width of an element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994861965"/>
                  </a:ext>
                </a:extLst>
              </a:tr>
              <a:tr h="0">
                <a:tc>
                  <a:txBody>
                    <a:bodyPr/>
                    <a:lstStyle/>
                    <a:p>
                      <a:pPr algn="l" fontAlgn="t"/>
                      <a:r>
                        <a:rPr lang="en-IN">
                          <a:effectLst/>
                          <a:hlinkClick r:id="rId5"/>
                        </a:rPr>
                        <a:t>min-height</a:t>
                      </a:r>
                      <a:endParaRPr lang="en-IN">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Sets the minimum height of an element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361216827"/>
                  </a:ext>
                </a:extLst>
              </a:tr>
              <a:tr h="0">
                <a:tc>
                  <a:txBody>
                    <a:bodyPr/>
                    <a:lstStyle/>
                    <a:p>
                      <a:pPr algn="l" fontAlgn="t"/>
                      <a:r>
                        <a:rPr lang="en-IN">
                          <a:effectLst/>
                          <a:hlinkClick r:id="rId6"/>
                        </a:rPr>
                        <a:t>min-width</a:t>
                      </a:r>
                      <a:endParaRPr lang="en-IN">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Sets the minimum width of an element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448141682"/>
                  </a:ext>
                </a:extLst>
              </a:tr>
              <a:tr h="0">
                <a:tc>
                  <a:txBody>
                    <a:bodyPr/>
                    <a:lstStyle/>
                    <a:p>
                      <a:pPr algn="l" fontAlgn="t"/>
                      <a:r>
                        <a:rPr lang="en-IN">
                          <a:effectLst/>
                          <a:hlinkClick r:id="rId7"/>
                        </a:rPr>
                        <a:t>width</a:t>
                      </a:r>
                      <a:endParaRPr lang="en-IN">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Sets the width of an element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1633512"/>
                  </a:ext>
                </a:extLst>
              </a:tr>
            </a:tbl>
          </a:graphicData>
        </a:graphic>
      </p:graphicFrame>
    </p:spTree>
    <p:extLst>
      <p:ext uri="{BB962C8B-B14F-4D97-AF65-F5344CB8AC3E}">
        <p14:creationId xmlns:p14="http://schemas.microsoft.com/office/powerpoint/2010/main" val="23400566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2A58B-CB81-3814-4E39-8956478BE7BE}"/>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CSS display Property</a:t>
            </a:r>
            <a:br>
              <a:rPr lang="en-IN" b="0" i="0" dirty="0">
                <a:solidFill>
                  <a:srgbClr val="000000"/>
                </a:solidFill>
                <a:effectLst/>
                <a:latin typeface="Segoe UI" panose="020B0502040204020203" pitchFamily="34" charset="0"/>
              </a:rPr>
            </a:br>
            <a:endParaRPr lang="en-IN" dirty="0"/>
          </a:p>
        </p:txBody>
      </p:sp>
      <p:sp>
        <p:nvSpPr>
          <p:cNvPr id="4" name="Rectangle 1">
            <a:extLst>
              <a:ext uri="{FF2B5EF4-FFF2-40B4-BE49-F238E27FC236}">
                <a16:creationId xmlns:a16="http://schemas.microsoft.com/office/drawing/2014/main" id="{66BFF0A6-4FDB-E54A-FD14-41BFECE91CC9}"/>
              </a:ext>
            </a:extLst>
          </p:cNvPr>
          <p:cNvSpPr>
            <a:spLocks noGrp="1" noChangeArrowheads="1"/>
          </p:cNvSpPr>
          <p:nvPr>
            <p:ph idx="1"/>
          </p:nvPr>
        </p:nvSpPr>
        <p:spPr bwMode="auto">
          <a:xfrm>
            <a:off x="252043" y="2099070"/>
            <a:ext cx="98555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display</a:t>
            </a:r>
            <a:r>
              <a:rPr kumimoji="0" lang="en-US" altLang="en-US" b="0" i="0" u="none" strike="noStrike" cap="none" normalizeH="0" baseline="0" dirty="0">
                <a:ln>
                  <a:noFill/>
                </a:ln>
                <a:solidFill>
                  <a:srgbClr val="000000"/>
                </a:solidFill>
                <a:effectLst/>
                <a:latin typeface="Verdana" panose="020B0604030504040204" pitchFamily="34" charset="0"/>
              </a:rPr>
              <a:t> property specifies the display behavior (the type of rendering box) of an element.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9769685D-0BD6-0E71-F7A5-8B8991D306A1}"/>
              </a:ext>
            </a:extLst>
          </p:cNvPr>
          <p:cNvSpPr txBox="1"/>
          <p:nvPr/>
        </p:nvSpPr>
        <p:spPr>
          <a:xfrm>
            <a:off x="848032" y="3052272"/>
            <a:ext cx="6100916" cy="1200329"/>
          </a:xfrm>
          <a:prstGeom prst="rect">
            <a:avLst/>
          </a:prstGeom>
          <a:noFill/>
        </p:spPr>
        <p:txBody>
          <a:bodyPr wrap="square">
            <a:spAutoFit/>
          </a:bodyPr>
          <a:lstStyle/>
          <a:p>
            <a:r>
              <a:rPr lang="en-IN" b="0" i="0" dirty="0">
                <a:solidFill>
                  <a:srgbClr val="A52A2A"/>
                </a:solidFill>
                <a:effectLst/>
                <a:latin typeface="Consolas" panose="020B0609020204030204" pitchFamily="49" charset="0"/>
              </a:rPr>
              <a:t>p.ex1 </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display</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none</a:t>
            </a:r>
            <a:r>
              <a:rPr lang="en-IN" b="0" i="0" dirty="0">
                <a:solidFill>
                  <a:srgbClr val="000000"/>
                </a:solidFill>
                <a:effectLst/>
                <a:latin typeface="Consolas" panose="020B0609020204030204" pitchFamily="49" charset="0"/>
              </a:rPr>
              <a:t>;}</a:t>
            </a:r>
            <a:br>
              <a:rPr lang="en-IN" dirty="0"/>
            </a:br>
            <a:r>
              <a:rPr lang="en-IN" b="0" i="0" dirty="0">
                <a:solidFill>
                  <a:srgbClr val="A52A2A"/>
                </a:solidFill>
                <a:effectLst/>
                <a:latin typeface="Consolas" panose="020B0609020204030204" pitchFamily="49" charset="0"/>
              </a:rPr>
              <a:t>p.ex2 </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display</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inline</a:t>
            </a:r>
            <a:r>
              <a:rPr lang="en-IN" b="0" i="0" dirty="0">
                <a:solidFill>
                  <a:srgbClr val="000000"/>
                </a:solidFill>
                <a:effectLst/>
                <a:latin typeface="Consolas" panose="020B0609020204030204" pitchFamily="49" charset="0"/>
              </a:rPr>
              <a:t>;}</a:t>
            </a:r>
            <a:br>
              <a:rPr lang="en-IN" dirty="0"/>
            </a:br>
            <a:r>
              <a:rPr lang="en-IN" b="0" i="0" dirty="0">
                <a:solidFill>
                  <a:srgbClr val="A52A2A"/>
                </a:solidFill>
                <a:effectLst/>
                <a:latin typeface="Consolas" panose="020B0609020204030204" pitchFamily="49" charset="0"/>
              </a:rPr>
              <a:t>p.ex3 </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display</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block</a:t>
            </a:r>
            <a:r>
              <a:rPr lang="en-IN" b="0" i="0" dirty="0">
                <a:solidFill>
                  <a:srgbClr val="000000"/>
                </a:solidFill>
                <a:effectLst/>
                <a:latin typeface="Consolas" panose="020B0609020204030204" pitchFamily="49" charset="0"/>
              </a:rPr>
              <a:t>;}</a:t>
            </a:r>
            <a:br>
              <a:rPr lang="en-IN" dirty="0"/>
            </a:br>
            <a:r>
              <a:rPr lang="en-IN" b="0" i="0" dirty="0">
                <a:solidFill>
                  <a:srgbClr val="A52A2A"/>
                </a:solidFill>
                <a:effectLst/>
                <a:latin typeface="Consolas" panose="020B0609020204030204" pitchFamily="49" charset="0"/>
              </a:rPr>
              <a:t>p.ex4 </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display</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inline-block</a:t>
            </a:r>
            <a:r>
              <a:rPr lang="en-IN" b="0" i="0" dirty="0">
                <a:solidFill>
                  <a:srgbClr val="000000"/>
                </a:solidFill>
                <a:effectLst/>
                <a:latin typeface="Consolas" panose="020B0609020204030204" pitchFamily="49" charset="0"/>
              </a:rPr>
              <a:t>;}</a:t>
            </a:r>
            <a:endParaRPr lang="en-IN" dirty="0"/>
          </a:p>
        </p:txBody>
      </p:sp>
      <p:sp>
        <p:nvSpPr>
          <p:cNvPr id="8" name="TextBox 7">
            <a:extLst>
              <a:ext uri="{FF2B5EF4-FFF2-40B4-BE49-F238E27FC236}">
                <a16:creationId xmlns:a16="http://schemas.microsoft.com/office/drawing/2014/main" id="{90BD4E7F-E091-4941-1528-8C31AFCD5A16}"/>
              </a:ext>
            </a:extLst>
          </p:cNvPr>
          <p:cNvSpPr txBox="1"/>
          <p:nvPr/>
        </p:nvSpPr>
        <p:spPr>
          <a:xfrm>
            <a:off x="6253216" y="2453013"/>
            <a:ext cx="6100916" cy="3693319"/>
          </a:xfrm>
          <a:prstGeom prst="rect">
            <a:avLst/>
          </a:prstGeom>
          <a:noFill/>
        </p:spPr>
        <p:txBody>
          <a:bodyPr wrap="square">
            <a:spAutoFit/>
          </a:bodyPr>
          <a:lstStyle/>
          <a:p>
            <a:r>
              <a:rPr lang="en-IN" b="0" i="0" dirty="0">
                <a:solidFill>
                  <a:srgbClr val="A52A2A"/>
                </a:solidFill>
                <a:effectLst/>
                <a:latin typeface="Consolas" panose="020B0609020204030204" pitchFamily="49" charset="0"/>
              </a:rPr>
              <a:t>.a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display</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contents</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2px solid red</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a:t>
            </a:r>
            <a:r>
              <a:rPr lang="en-IN" b="0" i="0" dirty="0" err="1">
                <a:solidFill>
                  <a:srgbClr val="FF0000"/>
                </a:solidFill>
                <a:effectLst/>
                <a:latin typeface="Consolas" panose="020B0609020204030204" pitchFamily="49" charset="0"/>
              </a:rPr>
              <a:t>color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#ccc</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padding</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10px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width</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200px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A52A2A"/>
                </a:solidFill>
                <a:effectLst/>
                <a:latin typeface="Consolas" panose="020B0609020204030204" pitchFamily="49" charset="0"/>
              </a:rPr>
              <a:t>.b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2px solid blue</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a:t>
            </a:r>
            <a:r>
              <a:rPr lang="en-IN" b="0" i="0" dirty="0" err="1">
                <a:solidFill>
                  <a:srgbClr val="FF0000"/>
                </a:solidFill>
                <a:effectLst/>
                <a:latin typeface="Consolas" panose="020B0609020204030204" pitchFamily="49" charset="0"/>
              </a:rPr>
              <a:t>color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lightblue</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padding</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10px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9557843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B3DCE8BF-EB88-768C-7749-17068535B8C5}"/>
              </a:ext>
            </a:extLst>
          </p:cNvPr>
          <p:cNvGraphicFramePr>
            <a:graphicFrameLocks noGrp="1"/>
          </p:cNvGraphicFramePr>
          <p:nvPr/>
        </p:nvGraphicFramePr>
        <p:xfrm>
          <a:off x="431983" y="88930"/>
          <a:ext cx="8082752" cy="3263818"/>
        </p:xfrm>
        <a:graphic>
          <a:graphicData uri="http://schemas.openxmlformats.org/drawingml/2006/table">
            <a:tbl>
              <a:tblPr/>
              <a:tblGrid>
                <a:gridCol w="1975763">
                  <a:extLst>
                    <a:ext uri="{9D8B030D-6E8A-4147-A177-3AD203B41FA5}">
                      <a16:colId xmlns:a16="http://schemas.microsoft.com/office/drawing/2014/main" val="3345683641"/>
                    </a:ext>
                  </a:extLst>
                </a:gridCol>
                <a:gridCol w="6106989">
                  <a:extLst>
                    <a:ext uri="{9D8B030D-6E8A-4147-A177-3AD203B41FA5}">
                      <a16:colId xmlns:a16="http://schemas.microsoft.com/office/drawing/2014/main" val="3380118646"/>
                    </a:ext>
                  </a:extLst>
                </a:gridCol>
              </a:tblGrid>
              <a:tr h="221910">
                <a:tc>
                  <a:txBody>
                    <a:bodyPr/>
                    <a:lstStyle/>
                    <a:p>
                      <a:pPr algn="l" fontAlgn="t"/>
                      <a:r>
                        <a:rPr lang="en-IN" sz="1200">
                          <a:effectLst/>
                        </a:rPr>
                        <a:t>Value</a:t>
                      </a:r>
                    </a:p>
                  </a:txBody>
                  <a:tcPr marL="80693" marR="40347" marT="40347" marB="4034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200">
                          <a:effectLst/>
                        </a:rPr>
                        <a:t>Description</a:t>
                      </a:r>
                    </a:p>
                  </a:txBody>
                  <a:tcPr marL="40347" marR="40347" marT="40347" marB="4034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80816257"/>
                  </a:ext>
                </a:extLst>
              </a:tr>
              <a:tr h="373659">
                <a:tc>
                  <a:txBody>
                    <a:bodyPr/>
                    <a:lstStyle/>
                    <a:p>
                      <a:pPr algn="l" fontAlgn="t"/>
                      <a:r>
                        <a:rPr lang="en-IN" sz="1200">
                          <a:effectLst/>
                        </a:rPr>
                        <a:t>inline</a:t>
                      </a:r>
                    </a:p>
                  </a:txBody>
                  <a:tcPr marL="80693" marR="40347" marT="40347" marB="4034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rPr>
                        <a:t>Displays an element as an inline element (like &lt;span&gt;). Any height and width properties will have no effect</a:t>
                      </a:r>
                    </a:p>
                  </a:txBody>
                  <a:tcPr marL="40347" marR="40347" marT="40347" marB="4034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639144027"/>
                  </a:ext>
                </a:extLst>
              </a:tr>
              <a:tr h="373659">
                <a:tc>
                  <a:txBody>
                    <a:bodyPr/>
                    <a:lstStyle/>
                    <a:p>
                      <a:pPr algn="l" fontAlgn="t"/>
                      <a:r>
                        <a:rPr lang="en-IN" sz="1200">
                          <a:effectLst/>
                        </a:rPr>
                        <a:t>block</a:t>
                      </a:r>
                    </a:p>
                  </a:txBody>
                  <a:tcPr marL="80693" marR="40347" marT="40347" marB="4034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Displays an element as a block element (like &lt;p&gt;). It starts on a new line, and takes up the whole width</a:t>
                      </a:r>
                    </a:p>
                  </a:txBody>
                  <a:tcPr marL="40347" marR="40347" marT="40347" marB="4034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55697168"/>
                  </a:ext>
                </a:extLst>
              </a:tr>
              <a:tr h="526520">
                <a:tc>
                  <a:txBody>
                    <a:bodyPr/>
                    <a:lstStyle/>
                    <a:p>
                      <a:pPr algn="l" fontAlgn="t"/>
                      <a:r>
                        <a:rPr lang="en-IN" sz="1200">
                          <a:effectLst/>
                        </a:rPr>
                        <a:t>contents</a:t>
                      </a:r>
                    </a:p>
                  </a:txBody>
                  <a:tcPr marL="80693" marR="40347" marT="40347" marB="4034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rPr>
                        <a:t>Makes the container disappear, making the child elements children of the element the next level up in the DOM</a:t>
                      </a:r>
                    </a:p>
                  </a:txBody>
                  <a:tcPr marL="40347" marR="40347" marT="40347" marB="4034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640202728"/>
                  </a:ext>
                </a:extLst>
              </a:tr>
              <a:tr h="221910">
                <a:tc>
                  <a:txBody>
                    <a:bodyPr/>
                    <a:lstStyle/>
                    <a:p>
                      <a:pPr algn="l" fontAlgn="t"/>
                      <a:r>
                        <a:rPr lang="en-IN" sz="1200">
                          <a:effectLst/>
                        </a:rPr>
                        <a:t>flex</a:t>
                      </a:r>
                    </a:p>
                  </a:txBody>
                  <a:tcPr marL="80693" marR="40347" marT="40347" marB="4034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Displays an element as a block-level flex container</a:t>
                      </a:r>
                    </a:p>
                  </a:txBody>
                  <a:tcPr marL="40347" marR="40347" marT="40347" marB="4034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72056887"/>
                  </a:ext>
                </a:extLst>
              </a:tr>
              <a:tr h="221910">
                <a:tc>
                  <a:txBody>
                    <a:bodyPr/>
                    <a:lstStyle/>
                    <a:p>
                      <a:pPr algn="l" fontAlgn="t"/>
                      <a:r>
                        <a:rPr lang="en-IN" sz="1200">
                          <a:effectLst/>
                        </a:rPr>
                        <a:t>grid</a:t>
                      </a:r>
                    </a:p>
                  </a:txBody>
                  <a:tcPr marL="80693" marR="40347" marT="40347" marB="4034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rPr>
                        <a:t>Displays an element as a block-level grid container</a:t>
                      </a:r>
                    </a:p>
                  </a:txBody>
                  <a:tcPr marL="40347" marR="40347" marT="40347" marB="4034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847058349"/>
                  </a:ext>
                </a:extLst>
              </a:tr>
              <a:tr h="526520">
                <a:tc>
                  <a:txBody>
                    <a:bodyPr/>
                    <a:lstStyle/>
                    <a:p>
                      <a:pPr algn="l" fontAlgn="t"/>
                      <a:r>
                        <a:rPr lang="en-IN" sz="1200">
                          <a:effectLst/>
                        </a:rPr>
                        <a:t>inline-block</a:t>
                      </a:r>
                    </a:p>
                  </a:txBody>
                  <a:tcPr marL="80693" marR="40347" marT="40347" marB="4034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Displays an element as an inline-level block container. The element itself is formatted as an inline element, but you can apply height and width values</a:t>
                      </a:r>
                    </a:p>
                  </a:txBody>
                  <a:tcPr marL="40347" marR="40347" marT="40347" marB="4034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22875895"/>
                  </a:ext>
                </a:extLst>
              </a:tr>
              <a:tr h="221910">
                <a:tc>
                  <a:txBody>
                    <a:bodyPr/>
                    <a:lstStyle/>
                    <a:p>
                      <a:pPr algn="l" fontAlgn="t"/>
                      <a:r>
                        <a:rPr lang="en-IN" sz="1200">
                          <a:effectLst/>
                        </a:rPr>
                        <a:t>inline-flex</a:t>
                      </a:r>
                    </a:p>
                  </a:txBody>
                  <a:tcPr marL="80693" marR="40347" marT="40347" marB="4034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200">
                          <a:effectLst/>
                        </a:rPr>
                        <a:t>Displays an element as an inline-level flex container</a:t>
                      </a:r>
                    </a:p>
                  </a:txBody>
                  <a:tcPr marL="40347" marR="40347" marT="40347" marB="4034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738236527"/>
                  </a:ext>
                </a:extLst>
              </a:tr>
              <a:tr h="221910">
                <a:tc>
                  <a:txBody>
                    <a:bodyPr/>
                    <a:lstStyle/>
                    <a:p>
                      <a:pPr algn="l" fontAlgn="t"/>
                      <a:r>
                        <a:rPr lang="en-IN" sz="1200">
                          <a:effectLst/>
                        </a:rPr>
                        <a:t>inline-grid</a:t>
                      </a:r>
                    </a:p>
                  </a:txBody>
                  <a:tcPr marL="80693" marR="40347" marT="40347" marB="4034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Displays an element as an inline-level grid container</a:t>
                      </a:r>
                    </a:p>
                  </a:txBody>
                  <a:tcPr marL="40347" marR="40347" marT="40347" marB="4034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12314128"/>
                  </a:ext>
                </a:extLst>
              </a:tr>
            </a:tbl>
          </a:graphicData>
        </a:graphic>
      </p:graphicFrame>
      <p:sp>
        <p:nvSpPr>
          <p:cNvPr id="9" name="TextBox 8">
            <a:extLst>
              <a:ext uri="{FF2B5EF4-FFF2-40B4-BE49-F238E27FC236}">
                <a16:creationId xmlns:a16="http://schemas.microsoft.com/office/drawing/2014/main" id="{C823D507-380A-B7AA-70FD-0D1B3A4D8B66}"/>
              </a:ext>
            </a:extLst>
          </p:cNvPr>
          <p:cNvSpPr txBox="1"/>
          <p:nvPr/>
        </p:nvSpPr>
        <p:spPr>
          <a:xfrm>
            <a:off x="1221658" y="4232391"/>
            <a:ext cx="6100916" cy="1200329"/>
          </a:xfrm>
          <a:prstGeom prst="rect">
            <a:avLst/>
          </a:prstGeom>
          <a:noFill/>
        </p:spPr>
        <p:txBody>
          <a:bodyPr wrap="square">
            <a:spAutoFit/>
          </a:bodyPr>
          <a:lstStyle/>
          <a:p>
            <a:r>
              <a:rPr lang="en-US" b="0" i="0" dirty="0">
                <a:solidFill>
                  <a:srgbClr val="A52A2A"/>
                </a:solidFill>
                <a:effectLst/>
                <a:latin typeface="Consolas" panose="020B0609020204030204" pitchFamily="49" charset="0"/>
              </a:rPr>
              <a:t>div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display</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flex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flex-direction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row-reverse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2521643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5045-3F25-B7C8-3FF2-94A782487F05}"/>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CSS Layout - The position Property</a:t>
            </a:r>
            <a:br>
              <a:rPr lang="en-US" b="0" i="0" dirty="0">
                <a:solidFill>
                  <a:srgbClr val="000000"/>
                </a:solidFill>
                <a:effectLst/>
                <a:latin typeface="Segoe UI" panose="020B0502040204020203" pitchFamily="34" charset="0"/>
              </a:rPr>
            </a:br>
            <a:endParaRPr lang="en-IN" dirty="0"/>
          </a:p>
        </p:txBody>
      </p:sp>
      <p:sp>
        <p:nvSpPr>
          <p:cNvPr id="7" name="Rectangle 2">
            <a:extLst>
              <a:ext uri="{FF2B5EF4-FFF2-40B4-BE49-F238E27FC236}">
                <a16:creationId xmlns:a16="http://schemas.microsoft.com/office/drawing/2014/main" id="{D9FC5185-22D7-4156-99AE-0855F491FB60}"/>
              </a:ext>
            </a:extLst>
          </p:cNvPr>
          <p:cNvSpPr>
            <a:spLocks noChangeArrowheads="1"/>
          </p:cNvSpPr>
          <p:nvPr/>
        </p:nvSpPr>
        <p:spPr bwMode="auto">
          <a:xfrm>
            <a:off x="271305" y="1804937"/>
            <a:ext cx="11756572" cy="4278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C143C"/>
                </a:solidFill>
                <a:effectLst/>
                <a:latin typeface="Consolas" panose="020B0609020204030204" pitchFamily="49" charset="0"/>
              </a:rPr>
              <a:t>position</a:t>
            </a:r>
            <a:r>
              <a:rPr kumimoji="0" lang="en-US" altLang="en-US" sz="2000" b="0" i="0" u="none" strike="noStrike" cap="none" normalizeH="0" baseline="0" dirty="0">
                <a:ln>
                  <a:noFill/>
                </a:ln>
                <a:solidFill>
                  <a:srgbClr val="000000"/>
                </a:solidFill>
                <a:effectLst/>
                <a:latin typeface="Verdana" panose="020B0604030504040204" pitchFamily="34" charset="0"/>
              </a:rPr>
              <a:t> property specifies the type of positioning method used for an element.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There are five different position values: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static</a:t>
            </a:r>
            <a:endParaRPr kumimoji="0" lang="en-US" altLang="en-US" sz="20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relative</a:t>
            </a:r>
            <a:endParaRPr kumimoji="0" lang="en-US" altLang="en-US" sz="20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fixed</a:t>
            </a:r>
            <a:endParaRPr kumimoji="0" lang="en-US" altLang="en-US" sz="20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absolute</a:t>
            </a:r>
            <a:endParaRPr kumimoji="0" lang="en-US" altLang="en-US" sz="20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Consolas" panose="020B0609020204030204" pitchFamily="49" charset="0"/>
              </a:rPr>
              <a:t>sticky</a:t>
            </a:r>
            <a:endParaRPr kumimoji="0" lang="en-US" altLang="en-US" sz="20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Elements are then positioned using the top, bottom, left, and right properties. However, these properties will not work unless the </a:t>
            </a:r>
            <a:r>
              <a:rPr kumimoji="0" lang="en-US" altLang="en-US" sz="2000" b="0" i="0" u="none" strike="noStrike" cap="none" normalizeH="0" baseline="0" dirty="0">
                <a:ln>
                  <a:noFill/>
                </a:ln>
                <a:solidFill>
                  <a:srgbClr val="DC143C"/>
                </a:solidFill>
                <a:effectLst/>
                <a:latin typeface="Consolas" panose="020B0609020204030204" pitchFamily="49" charset="0"/>
              </a:rPr>
              <a:t>position</a:t>
            </a:r>
            <a:r>
              <a:rPr kumimoji="0" lang="en-US" altLang="en-US" sz="2000" b="0" i="0" u="none" strike="noStrike" cap="none" normalizeH="0" baseline="0" dirty="0">
                <a:ln>
                  <a:noFill/>
                </a:ln>
                <a:solidFill>
                  <a:srgbClr val="000000"/>
                </a:solidFill>
                <a:effectLst/>
                <a:latin typeface="Verdana" panose="020B0604030504040204" pitchFamily="34" charset="0"/>
              </a:rPr>
              <a:t> property is set first. They also work differently depending on the position value.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600" b="0" i="0" u="none" strike="noStrike" cap="none" normalizeH="0" baseline="0" dirty="0">
                <a:ln>
                  <a:noFill/>
                </a:ln>
                <a:solidFill>
                  <a:schemeClr val="tx1"/>
                </a:solidFill>
                <a:effectLst/>
                <a:latin typeface="Arial" panose="020B0604020202020204" pitchFamily="34" charset="0"/>
              </a:rPr>
            </a:b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29618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993F449-26E6-249C-1625-F559957AFFFA}"/>
              </a:ext>
            </a:extLst>
          </p:cNvPr>
          <p:cNvSpPr>
            <a:spLocks noGrp="1" noChangeArrowheads="1"/>
          </p:cNvSpPr>
          <p:nvPr>
            <p:ph idx="1"/>
          </p:nvPr>
        </p:nvSpPr>
        <p:spPr bwMode="auto">
          <a:xfrm>
            <a:off x="744214" y="273763"/>
            <a:ext cx="107035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erdana" panose="020B0604030504040204" pitchFamily="34" charset="0"/>
              </a:rPr>
              <a:t>An element with </a:t>
            </a:r>
            <a:r>
              <a:rPr kumimoji="0" lang="en-US" altLang="en-US" sz="1100" b="0" i="0" u="none" strike="noStrike" cap="none" normalizeH="0" baseline="0" dirty="0">
                <a:ln>
                  <a:noFill/>
                </a:ln>
                <a:solidFill>
                  <a:srgbClr val="DC143C"/>
                </a:solidFill>
                <a:effectLst/>
                <a:latin typeface="Consolas" panose="020B0609020204030204" pitchFamily="49" charset="0"/>
              </a:rPr>
              <a:t>position: </a:t>
            </a:r>
            <a:r>
              <a:rPr kumimoji="0" lang="en-US" altLang="en-US" sz="2800" b="0" i="0" u="none" strike="noStrike" cap="none" normalizeH="0" baseline="0" dirty="0">
                <a:ln>
                  <a:noFill/>
                </a:ln>
                <a:solidFill>
                  <a:srgbClr val="DC143C"/>
                </a:solidFill>
                <a:effectLst/>
                <a:latin typeface="Consolas" panose="020B0609020204030204" pitchFamily="49" charset="0"/>
              </a:rPr>
              <a:t>static</a:t>
            </a:r>
            <a:r>
              <a:rPr kumimoji="0" lang="en-US" altLang="en-US" sz="1100" b="0" i="0" u="none" strike="noStrike" cap="none" normalizeH="0" baseline="0" dirty="0">
                <a:ln>
                  <a:noFill/>
                </a:ln>
                <a:solidFill>
                  <a:srgbClr val="DC143C"/>
                </a:solidFill>
                <a:effectLst/>
                <a:latin typeface="Consolas" panose="020B0609020204030204" pitchFamily="49" charset="0"/>
              </a:rPr>
              <a:t>;</a:t>
            </a:r>
            <a:r>
              <a:rPr kumimoji="0" lang="en-US" altLang="en-US" sz="1100" b="0" i="0" u="none" strike="noStrike" cap="none" normalizeH="0" baseline="0" dirty="0">
                <a:ln>
                  <a:noFill/>
                </a:ln>
                <a:solidFill>
                  <a:srgbClr val="000000"/>
                </a:solidFill>
                <a:effectLst/>
                <a:latin typeface="Verdana" panose="020B0604030504040204" pitchFamily="34" charset="0"/>
              </a:rPr>
              <a:t> is not positioned in any special way; it is always positioned according to the normal flow of the page:</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6462C03-9E7A-546E-1BE9-EAB51559C81B}"/>
              </a:ext>
            </a:extLst>
          </p:cNvPr>
          <p:cNvSpPr>
            <a:spLocks noChangeArrowheads="1"/>
          </p:cNvSpPr>
          <p:nvPr/>
        </p:nvSpPr>
        <p:spPr bwMode="auto">
          <a:xfrm>
            <a:off x="744214" y="11555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An element with </a:t>
            </a:r>
            <a:r>
              <a:rPr kumimoji="0" lang="en-US" altLang="en-US" sz="1100" b="0" i="0" u="none" strike="noStrike" cap="none" normalizeH="0" baseline="0">
                <a:ln>
                  <a:noFill/>
                </a:ln>
                <a:solidFill>
                  <a:srgbClr val="DC143C"/>
                </a:solidFill>
                <a:effectLst/>
                <a:latin typeface="Consolas" panose="020B0609020204030204" pitchFamily="49" charset="0"/>
              </a:rPr>
              <a:t>position: relative;</a:t>
            </a:r>
            <a:r>
              <a:rPr kumimoji="0" lang="en-US" altLang="en-US" sz="1100" b="0" i="0" u="none" strike="noStrike" cap="none" normalizeH="0" baseline="0">
                <a:ln>
                  <a:noFill/>
                </a:ln>
                <a:solidFill>
                  <a:srgbClr val="000000"/>
                </a:solidFill>
                <a:effectLst/>
                <a:latin typeface="Verdana" panose="020B0604030504040204" pitchFamily="34" charset="0"/>
              </a:rPr>
              <a:t> is positioned relative to its normal position.</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7D459696-E731-0256-360F-AB7C4C97DB12}"/>
              </a:ext>
            </a:extLst>
          </p:cNvPr>
          <p:cNvSpPr>
            <a:spLocks noChangeArrowheads="1"/>
          </p:cNvSpPr>
          <p:nvPr/>
        </p:nvSpPr>
        <p:spPr bwMode="auto">
          <a:xfrm>
            <a:off x="612949" y="2159252"/>
            <a:ext cx="9133952" cy="6001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erdana" panose="020B0604030504040204" pitchFamily="34" charset="0"/>
              </a:rPr>
              <a:t>An element with </a:t>
            </a:r>
            <a:r>
              <a:rPr kumimoji="0" lang="en-US" altLang="en-US" sz="1100" b="0" i="0" u="none" strike="noStrike" cap="none" normalizeH="0" baseline="0" dirty="0">
                <a:ln>
                  <a:noFill/>
                </a:ln>
                <a:solidFill>
                  <a:srgbClr val="DC143C"/>
                </a:solidFill>
                <a:effectLst/>
                <a:latin typeface="Consolas" panose="020B0609020204030204" pitchFamily="49" charset="0"/>
              </a:rPr>
              <a:t>position: fixed;</a:t>
            </a:r>
            <a:r>
              <a:rPr kumimoji="0" lang="en-US" altLang="en-US" sz="1100" b="0" i="0" u="none" strike="noStrike" cap="none" normalizeH="0" baseline="0" dirty="0">
                <a:ln>
                  <a:noFill/>
                </a:ln>
                <a:solidFill>
                  <a:srgbClr val="000000"/>
                </a:solidFill>
                <a:effectLst/>
                <a:latin typeface="Verdana" panose="020B0604030504040204" pitchFamily="34" charset="0"/>
              </a:rPr>
              <a:t> is positioned relative to the viewport, which means it always stays in the same place even if the page is scrolled. The top, right, bottom, and left properties are used to position the element.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erdana" panose="020B0604030504040204" pitchFamily="34" charset="0"/>
              </a:rPr>
              <a:t>A fixed element does not leave a gap in the page where it would normally have been located.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99F5C0C3-E964-1CA7-B655-21E5C55B5B43}"/>
              </a:ext>
            </a:extLst>
          </p:cNvPr>
          <p:cNvSpPr>
            <a:spLocks noChangeArrowheads="1"/>
          </p:cNvSpPr>
          <p:nvPr/>
        </p:nvSpPr>
        <p:spPr bwMode="auto">
          <a:xfrm>
            <a:off x="426894" y="2844225"/>
            <a:ext cx="1022144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An element with </a:t>
            </a:r>
            <a:r>
              <a:rPr kumimoji="0" lang="en-US" altLang="en-US" sz="1600" b="0" i="0" u="none" strike="noStrike" cap="none" normalizeH="0" baseline="0" dirty="0">
                <a:ln>
                  <a:noFill/>
                </a:ln>
                <a:solidFill>
                  <a:srgbClr val="DC143C"/>
                </a:solidFill>
                <a:effectLst/>
                <a:latin typeface="Consolas" panose="020B0609020204030204" pitchFamily="49" charset="0"/>
              </a:rPr>
              <a:t>position: absolute;</a:t>
            </a:r>
            <a:r>
              <a:rPr kumimoji="0" lang="en-US" altLang="en-US" sz="1600" b="0" i="0" u="none" strike="noStrike" cap="none" normalizeH="0" baseline="0" dirty="0">
                <a:ln>
                  <a:noFill/>
                </a:ln>
                <a:solidFill>
                  <a:srgbClr val="000000"/>
                </a:solidFill>
                <a:effectLst/>
                <a:latin typeface="Verdana" panose="020B0604030504040204" pitchFamily="34" charset="0"/>
              </a:rPr>
              <a:t> is positioned relative to the nearest positioned ancestor (instead of positioned relative to the viewport, like fixed).</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BEEE1714-5739-3398-2013-9C9CD6D7D2F5}"/>
              </a:ext>
            </a:extLst>
          </p:cNvPr>
          <p:cNvSpPr txBox="1"/>
          <p:nvPr/>
        </p:nvSpPr>
        <p:spPr>
          <a:xfrm>
            <a:off x="818535" y="3628875"/>
            <a:ext cx="6100916" cy="2308324"/>
          </a:xfrm>
          <a:prstGeom prst="rect">
            <a:avLst/>
          </a:prstGeom>
          <a:noFill/>
        </p:spPr>
        <p:txBody>
          <a:bodyPr wrap="square">
            <a:spAutoFit/>
          </a:bodyPr>
          <a:lstStyle/>
          <a:p>
            <a:r>
              <a:rPr lang="en-IN" b="0" i="0" dirty="0" err="1">
                <a:solidFill>
                  <a:srgbClr val="A52A2A"/>
                </a:solidFill>
                <a:effectLst/>
                <a:latin typeface="Consolas" panose="020B0609020204030204" pitchFamily="49" charset="0"/>
              </a:rPr>
              <a:t>div.relative</a:t>
            </a:r>
            <a:r>
              <a:rPr lang="en-IN" b="0" i="0" dirty="0">
                <a:solidFill>
                  <a:srgbClr val="A52A2A"/>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position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relative</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width</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400px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height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200px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3px solid #73AD21</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dirty="0"/>
            </a:br>
            <a:br>
              <a:rPr lang="en-IN" dirty="0"/>
            </a:br>
            <a:endParaRPr lang="en-IN" dirty="0"/>
          </a:p>
        </p:txBody>
      </p:sp>
      <p:sp>
        <p:nvSpPr>
          <p:cNvPr id="11" name="TextBox 10">
            <a:extLst>
              <a:ext uri="{FF2B5EF4-FFF2-40B4-BE49-F238E27FC236}">
                <a16:creationId xmlns:a16="http://schemas.microsoft.com/office/drawing/2014/main" id="{2D2D4DC6-B9AF-ED5C-B2B7-403CF14746F1}"/>
              </a:ext>
            </a:extLst>
          </p:cNvPr>
          <p:cNvSpPr txBox="1"/>
          <p:nvPr/>
        </p:nvSpPr>
        <p:spPr>
          <a:xfrm>
            <a:off x="6835298" y="3513809"/>
            <a:ext cx="6100916" cy="2308324"/>
          </a:xfrm>
          <a:prstGeom prst="rect">
            <a:avLst/>
          </a:prstGeom>
          <a:noFill/>
        </p:spPr>
        <p:txBody>
          <a:bodyPr wrap="square">
            <a:spAutoFit/>
          </a:bodyPr>
          <a:lstStyle/>
          <a:p>
            <a:r>
              <a:rPr lang="en-IN" b="0" i="0" dirty="0">
                <a:solidFill>
                  <a:srgbClr val="A52A2A"/>
                </a:solidFill>
                <a:effectLst/>
                <a:latin typeface="Consolas" panose="020B0609020204030204" pitchFamily="49" charset="0"/>
              </a:rPr>
              <a:t>div.absolute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position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absolute</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top</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80px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right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0</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width</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200px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height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100px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3px solid #73AD21</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09609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56BD-24AA-90D0-5096-03D251590B3D}"/>
              </a:ext>
            </a:extLst>
          </p:cNvPr>
          <p:cNvSpPr>
            <a:spLocks noGrp="1"/>
          </p:cNvSpPr>
          <p:nvPr>
            <p:ph type="title"/>
          </p:nvPr>
        </p:nvSpPr>
        <p:spPr/>
        <p:txBody>
          <a:bodyPr/>
          <a:lstStyle/>
          <a:p>
            <a:r>
              <a:rPr lang="en-IN" b="1" i="0" dirty="0">
                <a:effectLst/>
                <a:latin typeface="Söhne"/>
              </a:rPr>
              <a:t>HTML5:</a:t>
            </a:r>
            <a:br>
              <a:rPr lang="en-IN" b="1" i="0" dirty="0">
                <a:effectLst/>
                <a:latin typeface="Söhne"/>
              </a:rPr>
            </a:br>
            <a:endParaRPr lang="en-IN" dirty="0"/>
          </a:p>
        </p:txBody>
      </p:sp>
      <p:sp>
        <p:nvSpPr>
          <p:cNvPr id="4" name="Rectangle 1">
            <a:extLst>
              <a:ext uri="{FF2B5EF4-FFF2-40B4-BE49-F238E27FC236}">
                <a16:creationId xmlns:a16="http://schemas.microsoft.com/office/drawing/2014/main" id="{DD136200-6305-4B90-CAAD-19BE2F40E202}"/>
              </a:ext>
            </a:extLst>
          </p:cNvPr>
          <p:cNvSpPr>
            <a:spLocks noGrp="1" noChangeArrowheads="1"/>
          </p:cNvSpPr>
          <p:nvPr>
            <p:ph idx="1"/>
          </p:nvPr>
        </p:nvSpPr>
        <p:spPr bwMode="auto">
          <a:xfrm>
            <a:off x="304799" y="1457239"/>
            <a:ext cx="11459737" cy="5011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HTML5 is the fifth and latest version of the Hypertext Markup Language used to structure content on the web. It introduces new elements and attributes that provide better semantics and improved support for multimedia elements. HTML5 is designed to be backward compatible with older HTML versions while offering new features to enhance the capabilities of web documents.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For example, HTML5 introduces new semantic elements such as </a:t>
            </a:r>
            <a:r>
              <a:rPr kumimoji="0" lang="en-US" altLang="en-US" sz="24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&lt;header&gt;</a:t>
            </a:r>
            <a:r>
              <a:rPr kumimoji="0" lang="en-US" altLang="en-US" sz="24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&lt;nav&gt;</a:t>
            </a:r>
            <a:r>
              <a:rPr kumimoji="0" lang="en-US" altLang="en-US" sz="24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&lt;article&gt;</a:t>
            </a:r>
            <a:r>
              <a:rPr kumimoji="0" lang="en-US" altLang="en-US" sz="24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&lt;section&gt;</a:t>
            </a:r>
            <a:r>
              <a:rPr kumimoji="0" lang="en-US" altLang="en-US" sz="24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&lt;footer&gt;</a:t>
            </a:r>
            <a:r>
              <a:rPr kumimoji="0" lang="en-US" altLang="en-US" sz="24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and more. These elements provide better structure and meaning to the content, making it easier for developers and search engines to understand the document's hierarchy</a:t>
            </a:r>
            <a:r>
              <a:rPr kumimoji="0" lang="en-US" altLang="en-US" sz="14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1439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C05B0-FD45-46A8-7E76-87AFE7E61DB1}"/>
              </a:ext>
            </a:extLst>
          </p:cNvPr>
          <p:cNvSpPr>
            <a:spLocks noGrp="1"/>
          </p:cNvSpPr>
          <p:nvPr>
            <p:ph type="title"/>
          </p:nvPr>
        </p:nvSpPr>
        <p:spPr>
          <a:xfrm>
            <a:off x="350367" y="135925"/>
            <a:ext cx="9603275" cy="1049235"/>
          </a:xfrm>
        </p:spPr>
        <p:txBody>
          <a:bodyPr>
            <a:normAutofit fontScale="90000"/>
          </a:bodyPr>
          <a:lstStyle/>
          <a:p>
            <a:r>
              <a:rPr lang="en-IN" b="0" i="0" dirty="0">
                <a:solidFill>
                  <a:srgbClr val="000000"/>
                </a:solidFill>
                <a:effectLst/>
                <a:latin typeface="Segoe UI" panose="020B0502040204020203" pitchFamily="34" charset="0"/>
              </a:rPr>
              <a:t>All CSS Positioning Properties</a:t>
            </a:r>
            <a:br>
              <a:rPr lang="en-IN" b="0" i="0" dirty="0">
                <a:solidFill>
                  <a:srgbClr val="000000"/>
                </a:solidFill>
                <a:effectLst/>
                <a:latin typeface="Segoe UI" panose="020B0502040204020203" pitchFamily="34" charset="0"/>
              </a:rPr>
            </a:br>
            <a:endParaRPr lang="en-IN" dirty="0"/>
          </a:p>
        </p:txBody>
      </p:sp>
      <p:graphicFrame>
        <p:nvGraphicFramePr>
          <p:cNvPr id="4" name="Content Placeholder 3">
            <a:extLst>
              <a:ext uri="{FF2B5EF4-FFF2-40B4-BE49-F238E27FC236}">
                <a16:creationId xmlns:a16="http://schemas.microsoft.com/office/drawing/2014/main" id="{FE13C945-C819-9A5E-7934-676611714697}"/>
              </a:ext>
            </a:extLst>
          </p:cNvPr>
          <p:cNvGraphicFramePr>
            <a:graphicFrameLocks noGrp="1"/>
          </p:cNvGraphicFramePr>
          <p:nvPr>
            <p:ph idx="1"/>
          </p:nvPr>
        </p:nvGraphicFramePr>
        <p:xfrm>
          <a:off x="683967" y="2127962"/>
          <a:ext cx="7756093" cy="2773680"/>
        </p:xfrm>
        <a:graphic>
          <a:graphicData uri="http://schemas.openxmlformats.org/drawingml/2006/table">
            <a:tbl>
              <a:tblPr/>
              <a:tblGrid>
                <a:gridCol w="2068257">
                  <a:extLst>
                    <a:ext uri="{9D8B030D-6E8A-4147-A177-3AD203B41FA5}">
                      <a16:colId xmlns:a16="http://schemas.microsoft.com/office/drawing/2014/main" val="3203634697"/>
                    </a:ext>
                  </a:extLst>
                </a:gridCol>
                <a:gridCol w="5687836">
                  <a:extLst>
                    <a:ext uri="{9D8B030D-6E8A-4147-A177-3AD203B41FA5}">
                      <a16:colId xmlns:a16="http://schemas.microsoft.com/office/drawing/2014/main" val="2262495929"/>
                    </a:ext>
                  </a:extLst>
                </a:gridCol>
              </a:tblGrid>
              <a:tr h="0">
                <a:tc>
                  <a:txBody>
                    <a:bodyPr/>
                    <a:lstStyle/>
                    <a:p>
                      <a:pPr algn="l" fontAlgn="t"/>
                      <a:r>
                        <a:rPr lang="en-IN">
                          <a:effectLst/>
                        </a:rPr>
                        <a:t>Property</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18332351"/>
                  </a:ext>
                </a:extLst>
              </a:tr>
              <a:tr h="0">
                <a:tc>
                  <a:txBody>
                    <a:bodyPr/>
                    <a:lstStyle/>
                    <a:p>
                      <a:pPr algn="l" fontAlgn="t"/>
                      <a:r>
                        <a:rPr lang="en-IN">
                          <a:effectLst/>
                          <a:hlinkClick r:id="rId2"/>
                        </a:rPr>
                        <a:t>bottom</a:t>
                      </a:r>
                      <a:endParaRPr lang="en-IN">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Sets the bottom margin edge for a positioned box</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031920266"/>
                  </a:ext>
                </a:extLst>
              </a:tr>
              <a:tr h="0">
                <a:tc>
                  <a:txBody>
                    <a:bodyPr/>
                    <a:lstStyle/>
                    <a:p>
                      <a:pPr algn="l" fontAlgn="t"/>
                      <a:r>
                        <a:rPr lang="en-IN">
                          <a:effectLst/>
                          <a:hlinkClick r:id="rId3"/>
                        </a:rPr>
                        <a:t>clip</a:t>
                      </a:r>
                      <a:endParaRPr lang="en-IN">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Clips an absolutely positioned element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04988973"/>
                  </a:ext>
                </a:extLst>
              </a:tr>
              <a:tr h="0">
                <a:tc>
                  <a:txBody>
                    <a:bodyPr/>
                    <a:lstStyle/>
                    <a:p>
                      <a:pPr algn="l" fontAlgn="t"/>
                      <a:r>
                        <a:rPr lang="en-IN">
                          <a:effectLst/>
                          <a:hlinkClick r:id="rId4"/>
                        </a:rPr>
                        <a:t>left</a:t>
                      </a:r>
                      <a:endParaRPr lang="en-IN">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Sets the left margin edge for a positioned box</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027712024"/>
                  </a:ext>
                </a:extLst>
              </a:tr>
              <a:tr h="0">
                <a:tc>
                  <a:txBody>
                    <a:bodyPr/>
                    <a:lstStyle/>
                    <a:p>
                      <a:pPr algn="l" fontAlgn="t"/>
                      <a:r>
                        <a:rPr lang="en-IN">
                          <a:effectLst/>
                          <a:hlinkClick r:id="rId5"/>
                        </a:rPr>
                        <a:t>position</a:t>
                      </a:r>
                      <a:endParaRPr lang="en-IN">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Specifies the type of positioning for an element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58212425"/>
                  </a:ext>
                </a:extLst>
              </a:tr>
              <a:tr h="0">
                <a:tc>
                  <a:txBody>
                    <a:bodyPr/>
                    <a:lstStyle/>
                    <a:p>
                      <a:pPr algn="l" fontAlgn="t"/>
                      <a:r>
                        <a:rPr lang="en-IN">
                          <a:effectLst/>
                          <a:hlinkClick r:id="rId6"/>
                        </a:rPr>
                        <a:t>right</a:t>
                      </a:r>
                      <a:endParaRPr lang="en-IN">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Sets the right margin edge for a positioned box</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739551257"/>
                  </a:ext>
                </a:extLst>
              </a:tr>
              <a:tr h="0">
                <a:tc>
                  <a:txBody>
                    <a:bodyPr/>
                    <a:lstStyle/>
                    <a:p>
                      <a:pPr algn="l" fontAlgn="t"/>
                      <a:r>
                        <a:rPr lang="en-IN">
                          <a:effectLst/>
                          <a:hlinkClick r:id="rId7"/>
                        </a:rPr>
                        <a:t>top</a:t>
                      </a:r>
                      <a:endParaRPr lang="en-IN">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Sets the top margin edge for a positioned box</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67098861"/>
                  </a:ext>
                </a:extLst>
              </a:tr>
            </a:tbl>
          </a:graphicData>
        </a:graphic>
      </p:graphicFrame>
      <p:sp>
        <p:nvSpPr>
          <p:cNvPr id="6" name="TextBox 5">
            <a:extLst>
              <a:ext uri="{FF2B5EF4-FFF2-40B4-BE49-F238E27FC236}">
                <a16:creationId xmlns:a16="http://schemas.microsoft.com/office/drawing/2014/main" id="{B6E1B17D-3416-F768-89FF-9608FD6332F6}"/>
              </a:ext>
            </a:extLst>
          </p:cNvPr>
          <p:cNvSpPr txBox="1"/>
          <p:nvPr/>
        </p:nvSpPr>
        <p:spPr>
          <a:xfrm>
            <a:off x="8723671" y="2470721"/>
            <a:ext cx="3173361" cy="2031325"/>
          </a:xfrm>
          <a:prstGeom prst="rect">
            <a:avLst/>
          </a:prstGeom>
          <a:noFill/>
        </p:spPr>
        <p:txBody>
          <a:bodyPr wrap="square">
            <a:spAutoFit/>
          </a:bodyPr>
          <a:lstStyle/>
          <a:p>
            <a:r>
              <a:rPr lang="en-IN" b="0" i="0" dirty="0">
                <a:solidFill>
                  <a:srgbClr val="A52A2A"/>
                </a:solidFill>
                <a:effectLst/>
                <a:latin typeface="Consolas" panose="020B0609020204030204" pitchFamily="49" charset="0"/>
              </a:rPr>
              <a:t>div.absolute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position</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absolute</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bottom</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10px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width</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50%</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3px solid #8AC007</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4370318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95296-A2A4-D5DA-4DB2-088E1B74167D}"/>
              </a:ext>
            </a:extLst>
          </p:cNvPr>
          <p:cNvSpPr>
            <a:spLocks noGrp="1"/>
          </p:cNvSpPr>
          <p:nvPr>
            <p:ph type="title"/>
          </p:nvPr>
        </p:nvSpPr>
        <p:spPr>
          <a:xfrm>
            <a:off x="419192" y="145757"/>
            <a:ext cx="9603275" cy="1049235"/>
          </a:xfrm>
        </p:spPr>
        <p:txBody>
          <a:bodyPr>
            <a:normAutofit/>
          </a:bodyPr>
          <a:lstStyle/>
          <a:p>
            <a:pPr algn="l"/>
            <a:r>
              <a:rPr lang="en-US" b="0" i="0" dirty="0">
                <a:solidFill>
                  <a:srgbClr val="000000"/>
                </a:solidFill>
                <a:effectLst/>
                <a:latin typeface="Segoe UI" panose="020B0502040204020203" pitchFamily="34" charset="0"/>
              </a:rPr>
              <a:t>CSS Layout - float and clear</a:t>
            </a:r>
          </a:p>
        </p:txBody>
      </p:sp>
      <p:sp>
        <p:nvSpPr>
          <p:cNvPr id="4" name="Rectangle 1">
            <a:extLst>
              <a:ext uri="{FF2B5EF4-FFF2-40B4-BE49-F238E27FC236}">
                <a16:creationId xmlns:a16="http://schemas.microsoft.com/office/drawing/2014/main" id="{332EC382-B12F-0A1A-653B-00A53FEC076C}"/>
              </a:ext>
            </a:extLst>
          </p:cNvPr>
          <p:cNvSpPr>
            <a:spLocks noGrp="1" noChangeArrowheads="1"/>
          </p:cNvSpPr>
          <p:nvPr>
            <p:ph idx="1"/>
          </p:nvPr>
        </p:nvSpPr>
        <p:spPr bwMode="auto">
          <a:xfrm>
            <a:off x="94728" y="2033673"/>
            <a:ext cx="12284086"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Verdana" panose="020B0604030504040204" pitchFamily="34" charset="0"/>
              </a:rPr>
              <a:t>The CSS </a:t>
            </a:r>
            <a:r>
              <a:rPr kumimoji="0" lang="en-US" altLang="en-US" b="0" i="0" u="none" strike="noStrike" cap="none" normalizeH="0" baseline="0">
                <a:ln>
                  <a:noFill/>
                </a:ln>
                <a:solidFill>
                  <a:srgbClr val="DC143C"/>
                </a:solidFill>
                <a:effectLst/>
                <a:latin typeface="Consolas" panose="020B0609020204030204" pitchFamily="49" charset="0"/>
              </a:rPr>
              <a:t>float</a:t>
            </a:r>
            <a:r>
              <a:rPr kumimoji="0" lang="en-US" altLang="en-US" b="0" i="0" u="none" strike="noStrike" cap="none" normalizeH="0" baseline="0">
                <a:ln>
                  <a:noFill/>
                </a:ln>
                <a:solidFill>
                  <a:srgbClr val="000000"/>
                </a:solidFill>
                <a:effectLst/>
                <a:latin typeface="Verdana" panose="020B0604030504040204" pitchFamily="34" charset="0"/>
              </a:rPr>
              <a:t> property specifies how an element should float.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Verdana" panose="020B0604030504040204" pitchFamily="34" charset="0"/>
              </a:rPr>
              <a:t>The CSS </a:t>
            </a:r>
            <a:r>
              <a:rPr kumimoji="0" lang="en-US" altLang="en-US" b="0" i="0" u="none" strike="noStrike" cap="none" normalizeH="0" baseline="0">
                <a:ln>
                  <a:noFill/>
                </a:ln>
                <a:solidFill>
                  <a:srgbClr val="DC143C"/>
                </a:solidFill>
                <a:effectLst/>
                <a:latin typeface="Consolas" panose="020B0609020204030204" pitchFamily="49" charset="0"/>
              </a:rPr>
              <a:t>clear</a:t>
            </a:r>
            <a:r>
              <a:rPr kumimoji="0" lang="en-US" altLang="en-US" b="0" i="0" u="none" strike="noStrike" cap="none" normalizeH="0" baseline="0">
                <a:ln>
                  <a:noFill/>
                </a:ln>
                <a:solidFill>
                  <a:srgbClr val="000000"/>
                </a:solidFill>
                <a:effectLst/>
                <a:latin typeface="Verdana" panose="020B0604030504040204" pitchFamily="34" charset="0"/>
              </a:rPr>
              <a:t> property specifies what elements can float beside the cleared element and on which side.</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C4025C4-853A-FC00-DD14-98A074F13CB4}"/>
              </a:ext>
            </a:extLst>
          </p:cNvPr>
          <p:cNvSpPr>
            <a:spLocks noChangeArrowheads="1"/>
          </p:cNvSpPr>
          <p:nvPr/>
        </p:nvSpPr>
        <p:spPr bwMode="auto">
          <a:xfrm>
            <a:off x="94728" y="3365147"/>
            <a:ext cx="11625324" cy="20928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The </a:t>
            </a:r>
            <a:r>
              <a:rPr kumimoji="0" lang="en-US" altLang="en-US" sz="1600" b="0" i="0" u="none" strike="noStrike" cap="none" normalizeH="0" baseline="0" dirty="0">
                <a:ln>
                  <a:noFill/>
                </a:ln>
                <a:solidFill>
                  <a:srgbClr val="DC143C"/>
                </a:solidFill>
                <a:effectLst/>
                <a:latin typeface="Consolas" panose="020B0609020204030204" pitchFamily="49" charset="0"/>
              </a:rPr>
              <a:t>float</a:t>
            </a:r>
            <a:r>
              <a:rPr kumimoji="0" lang="en-US" altLang="en-US" sz="1600" b="0" i="0" u="none" strike="noStrike" cap="none" normalizeH="0" baseline="0" dirty="0">
                <a:ln>
                  <a:noFill/>
                </a:ln>
                <a:solidFill>
                  <a:srgbClr val="000000"/>
                </a:solidFill>
                <a:effectLst/>
                <a:latin typeface="Verdana" panose="020B0604030504040204" pitchFamily="34" charset="0"/>
              </a:rPr>
              <a:t> property is used for positioning and formatting content e.g. let an image float left to the text in a container.</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The </a:t>
            </a:r>
            <a:r>
              <a:rPr kumimoji="0" lang="en-US" altLang="en-US" sz="1600" b="0" i="0" u="none" strike="noStrike" cap="none" normalizeH="0" baseline="0" dirty="0">
                <a:ln>
                  <a:noFill/>
                </a:ln>
                <a:solidFill>
                  <a:srgbClr val="DC143C"/>
                </a:solidFill>
                <a:effectLst/>
                <a:latin typeface="Consolas" panose="020B0609020204030204" pitchFamily="49" charset="0"/>
              </a:rPr>
              <a:t>float</a:t>
            </a:r>
            <a:r>
              <a:rPr kumimoji="0" lang="en-US" altLang="en-US" sz="1600" b="0" i="0" u="none" strike="noStrike" cap="none" normalizeH="0" baseline="0" dirty="0">
                <a:ln>
                  <a:noFill/>
                </a:ln>
                <a:solidFill>
                  <a:srgbClr val="000000"/>
                </a:solidFill>
                <a:effectLst/>
                <a:latin typeface="Verdana" panose="020B0604030504040204" pitchFamily="34" charset="0"/>
              </a:rPr>
              <a:t> property can have one of the following values:</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DC143C"/>
                </a:solidFill>
                <a:effectLst/>
                <a:latin typeface="Consolas" panose="020B0609020204030204" pitchFamily="49" charset="0"/>
              </a:rPr>
              <a:t>left</a:t>
            </a:r>
            <a:r>
              <a:rPr kumimoji="0" lang="en-US" altLang="en-US" sz="1600" b="0" i="0" u="none" strike="noStrike" cap="none" normalizeH="0" baseline="0" dirty="0">
                <a:ln>
                  <a:noFill/>
                </a:ln>
                <a:solidFill>
                  <a:srgbClr val="000000"/>
                </a:solidFill>
                <a:effectLst/>
                <a:latin typeface="Verdana" panose="020B0604030504040204" pitchFamily="34" charset="0"/>
              </a:rPr>
              <a:t> - The element floats to the left of its container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DC143C"/>
                </a:solidFill>
                <a:effectLst/>
                <a:latin typeface="Consolas" panose="020B0609020204030204" pitchFamily="49" charset="0"/>
              </a:rPr>
              <a:t>right</a:t>
            </a:r>
            <a:r>
              <a:rPr kumimoji="0" lang="en-US" altLang="en-US" sz="1600" b="0" i="0" u="none" strike="noStrike" cap="none" normalizeH="0" baseline="0" dirty="0">
                <a:ln>
                  <a:noFill/>
                </a:ln>
                <a:solidFill>
                  <a:srgbClr val="000000"/>
                </a:solidFill>
                <a:effectLst/>
                <a:latin typeface="Verdana" panose="020B0604030504040204" pitchFamily="34" charset="0"/>
              </a:rPr>
              <a:t> - The element floats to the right of its container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DC143C"/>
                </a:solidFill>
                <a:effectLst/>
                <a:latin typeface="Consolas" panose="020B0609020204030204" pitchFamily="49" charset="0"/>
              </a:rPr>
              <a:t>none</a:t>
            </a:r>
            <a:r>
              <a:rPr kumimoji="0" lang="en-US" altLang="en-US" sz="1600" b="0" i="0" u="none" strike="noStrike" cap="none" normalizeH="0" baseline="0" dirty="0">
                <a:ln>
                  <a:noFill/>
                </a:ln>
                <a:solidFill>
                  <a:srgbClr val="000000"/>
                </a:solidFill>
                <a:effectLst/>
                <a:latin typeface="Verdana" panose="020B0604030504040204" pitchFamily="34" charset="0"/>
              </a:rPr>
              <a:t> - The element does not float (will be displayed just where it occurs in the text). This is default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DC143C"/>
                </a:solidFill>
                <a:effectLst/>
                <a:latin typeface="Consolas" panose="020B0609020204030204" pitchFamily="49" charset="0"/>
              </a:rPr>
              <a:t>inherit</a:t>
            </a:r>
            <a:r>
              <a:rPr kumimoji="0" lang="en-US" altLang="en-US" sz="1600" b="0" i="0" u="none" strike="noStrike" cap="none" normalizeH="0" baseline="0" dirty="0">
                <a:ln>
                  <a:noFill/>
                </a:ln>
                <a:solidFill>
                  <a:srgbClr val="000000"/>
                </a:solidFill>
                <a:effectLst/>
                <a:latin typeface="Verdana" panose="020B0604030504040204" pitchFamily="34" charset="0"/>
              </a:rPr>
              <a:t> - The element inherits the float value of its parent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01944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CFA78-4A4A-38F9-C043-FC67E5C80973}"/>
              </a:ext>
            </a:extLst>
          </p:cNvPr>
          <p:cNvSpPr>
            <a:spLocks noGrp="1"/>
          </p:cNvSpPr>
          <p:nvPr>
            <p:ph type="title"/>
          </p:nvPr>
        </p:nvSpPr>
        <p:spPr/>
        <p:txBody>
          <a:bodyPr/>
          <a:lstStyle/>
          <a:p>
            <a:r>
              <a:rPr lang="en-US" dirty="0"/>
              <a:t>Types of </a:t>
            </a:r>
            <a:r>
              <a:rPr lang="en-US" dirty="0" err="1"/>
              <a:t>css</a:t>
            </a:r>
            <a:r>
              <a:rPr lang="en-US" dirty="0"/>
              <a:t> and their usage in html5</a:t>
            </a:r>
            <a:endParaRPr lang="en-IN" dirty="0"/>
          </a:p>
        </p:txBody>
      </p:sp>
      <p:sp>
        <p:nvSpPr>
          <p:cNvPr id="3" name="Content Placeholder 2">
            <a:extLst>
              <a:ext uri="{FF2B5EF4-FFF2-40B4-BE49-F238E27FC236}">
                <a16:creationId xmlns:a16="http://schemas.microsoft.com/office/drawing/2014/main" id="{2CAF6616-A323-06AE-C800-E4E32589F0B1}"/>
              </a:ext>
            </a:extLst>
          </p:cNvPr>
          <p:cNvSpPr>
            <a:spLocks noGrp="1"/>
          </p:cNvSpPr>
          <p:nvPr>
            <p:ph idx="1"/>
          </p:nvPr>
        </p:nvSpPr>
        <p:spPr/>
        <p:txBody>
          <a:bodyPr/>
          <a:lstStyle/>
          <a:p>
            <a:pPr algn="just">
              <a:lnSpc>
                <a:spcPct val="200000"/>
              </a:lnSpc>
            </a:pPr>
            <a:r>
              <a:rPr lang="en-US" b="0" i="0" dirty="0">
                <a:solidFill>
                  <a:srgbClr val="040C28"/>
                </a:solidFill>
                <a:effectLst/>
                <a:latin typeface="Times New Roman" panose="02020603050405020304" pitchFamily="18" charset="0"/>
                <a:cs typeface="Times New Roman" panose="02020603050405020304" pitchFamily="18" charset="0"/>
              </a:rPr>
              <a:t>Inline CSS has the highest priority, then comes Internal/Embedded followed by External CSS which has the least priority</a:t>
            </a:r>
            <a:r>
              <a:rPr lang="en-US" b="0" i="0" dirty="0">
                <a:solidFill>
                  <a:srgbClr val="202124"/>
                </a:solidFill>
                <a:effectLst/>
                <a:latin typeface="Times New Roman" panose="02020603050405020304" pitchFamily="18" charset="0"/>
                <a:cs typeface="Times New Roman" panose="02020603050405020304" pitchFamily="18" charset="0"/>
              </a:rPr>
              <a:t>. Multiple style sheets can be defined on one page.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8398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198F13-FE59-A4CF-E872-4D3E2689343F}"/>
              </a:ext>
            </a:extLst>
          </p:cNvPr>
          <p:cNvSpPr>
            <a:spLocks noGrp="1"/>
          </p:cNvSpPr>
          <p:nvPr>
            <p:ph idx="1"/>
          </p:nvPr>
        </p:nvSpPr>
        <p:spPr>
          <a:xfrm>
            <a:off x="169127" y="175244"/>
            <a:ext cx="10515600" cy="4351338"/>
          </a:xfrm>
        </p:spPr>
        <p:txBody>
          <a:bodyPr/>
          <a:lstStyle/>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The </a:t>
            </a:r>
            <a:r>
              <a:rPr lang="en-US" b="0" i="0" u="none" strike="noStrike" dirty="0">
                <a:solidFill>
                  <a:srgbClr val="008000"/>
                </a:solidFill>
                <a:effectLst/>
                <a:latin typeface="Times New Roman" panose="02020603050405020304" pitchFamily="18" charset="0"/>
                <a:cs typeface="Times New Roman" panose="02020603050405020304" pitchFamily="18" charset="0"/>
              </a:rPr>
              <a:t>Internal CSS</a:t>
            </a:r>
            <a:r>
              <a:rPr lang="en-US" b="0" i="0" dirty="0">
                <a:solidFill>
                  <a:srgbClr val="333333"/>
                </a:solidFill>
                <a:effectLst/>
                <a:latin typeface="Times New Roman" panose="02020603050405020304" pitchFamily="18" charset="0"/>
                <a:cs typeface="Times New Roman" panose="02020603050405020304" pitchFamily="18" charset="0"/>
              </a:rPr>
              <a:t> has </a:t>
            </a:r>
            <a:r>
              <a:rPr lang="en-US" b="1" i="0" u="none" strike="noStrike" dirty="0">
                <a:solidFill>
                  <a:srgbClr val="008000"/>
                </a:solidFill>
                <a:effectLst/>
                <a:latin typeface="Times New Roman" panose="02020603050405020304" pitchFamily="18" charset="0"/>
                <a:cs typeface="Times New Roman" panose="02020603050405020304" pitchFamily="18" charset="0"/>
              </a:rPr>
              <a:t>&lt;style&gt;</a:t>
            </a:r>
            <a:r>
              <a:rPr lang="en-US" b="0" i="0" u="none" strike="noStrike" dirty="0">
                <a:solidFill>
                  <a:srgbClr val="008000"/>
                </a:solidFill>
                <a:effectLst/>
                <a:latin typeface="Times New Roman" panose="02020603050405020304" pitchFamily="18" charset="0"/>
                <a:cs typeface="Times New Roman" panose="02020603050405020304" pitchFamily="18" charset="0"/>
              </a:rPr>
              <a:t> tag</a:t>
            </a:r>
            <a:r>
              <a:rPr lang="en-US" b="0" i="0" dirty="0">
                <a:solidFill>
                  <a:srgbClr val="333333"/>
                </a:solidFill>
                <a:effectLst/>
                <a:latin typeface="Times New Roman" panose="02020603050405020304" pitchFamily="18" charset="0"/>
                <a:cs typeface="Times New Roman" panose="02020603050405020304" pitchFamily="18" charset="0"/>
              </a:rPr>
              <a:t> in the </a:t>
            </a:r>
            <a:r>
              <a:rPr lang="en-US" b="1" i="0" u="none" strike="noStrike" dirty="0">
                <a:solidFill>
                  <a:srgbClr val="008000"/>
                </a:solidFill>
                <a:effectLst/>
                <a:latin typeface="Times New Roman" panose="02020603050405020304" pitchFamily="18" charset="0"/>
                <a:cs typeface="Times New Roman" panose="02020603050405020304" pitchFamily="18" charset="0"/>
              </a:rPr>
              <a:t>&lt;head&gt;</a:t>
            </a:r>
            <a:r>
              <a:rPr lang="en-US" b="0" i="0" dirty="0">
                <a:solidFill>
                  <a:srgbClr val="333333"/>
                </a:solidFill>
                <a:effectLst/>
                <a:latin typeface="Times New Roman" panose="02020603050405020304" pitchFamily="18" charset="0"/>
                <a:cs typeface="Times New Roman" panose="02020603050405020304" pitchFamily="18" charset="0"/>
              </a:rPr>
              <a:t> section of the </a:t>
            </a:r>
            <a:r>
              <a:rPr lang="en-US" b="1" i="0" dirty="0">
                <a:solidFill>
                  <a:srgbClr val="333333"/>
                </a:solidFill>
                <a:effectLst/>
                <a:latin typeface="Times New Roman" panose="02020603050405020304" pitchFamily="18" charset="0"/>
                <a:cs typeface="Times New Roman" panose="02020603050405020304" pitchFamily="18" charset="0"/>
              </a:rPr>
              <a:t>HTML</a:t>
            </a:r>
            <a:r>
              <a:rPr lang="en-US" b="0" i="0" dirty="0">
                <a:solidFill>
                  <a:srgbClr val="333333"/>
                </a:solidFill>
                <a:effectLst/>
                <a:latin typeface="Times New Roman" panose="02020603050405020304" pitchFamily="18" charset="0"/>
                <a:cs typeface="Times New Roman" panose="02020603050405020304" pitchFamily="18" charset="0"/>
              </a:rPr>
              <a:t> document. This CSS style is an effective way to style single pages. Using the CSS style for multiple web pages is time-consuming because we require placing the </a:t>
            </a:r>
            <a:r>
              <a:rPr lang="en-US" b="1" i="0" dirty="0">
                <a:solidFill>
                  <a:srgbClr val="333333"/>
                </a:solidFill>
                <a:effectLst/>
                <a:latin typeface="Times New Roman" panose="02020603050405020304" pitchFamily="18" charset="0"/>
                <a:cs typeface="Times New Roman" panose="02020603050405020304" pitchFamily="18" charset="0"/>
              </a:rPr>
              <a:t>style</a:t>
            </a:r>
            <a:r>
              <a:rPr lang="en-US" b="0" i="0" dirty="0">
                <a:solidFill>
                  <a:srgbClr val="333333"/>
                </a:solidFill>
                <a:effectLst/>
                <a:latin typeface="Times New Roman" panose="02020603050405020304" pitchFamily="18" charset="0"/>
                <a:cs typeface="Times New Roman" panose="02020603050405020304" pitchFamily="18" charset="0"/>
              </a:rPr>
              <a:t> on each web page.</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7A99454-73D2-328C-6F0A-22991D4E4948}"/>
              </a:ext>
            </a:extLst>
          </p:cNvPr>
          <p:cNvSpPr txBox="1"/>
          <p:nvPr/>
        </p:nvSpPr>
        <p:spPr>
          <a:xfrm>
            <a:off x="6096000" y="3261732"/>
            <a:ext cx="5711283" cy="3139321"/>
          </a:xfrm>
          <a:prstGeom prst="rect">
            <a:avLst/>
          </a:prstGeom>
          <a:noFill/>
        </p:spPr>
        <p:txBody>
          <a:bodyPr wrap="square">
            <a:spAutoFit/>
          </a:bodyPr>
          <a:lstStyle/>
          <a:p>
            <a:pPr algn="just">
              <a:buFont typeface="+mj-lt"/>
              <a:buAutoNum type="arabicPeriod"/>
            </a:pPr>
            <a:r>
              <a:rPr lang="en-US" b="1" i="0" dirty="0">
                <a:solidFill>
                  <a:srgbClr val="006699"/>
                </a:solidFill>
                <a:effectLst/>
                <a:latin typeface="inter-regular"/>
              </a:rPr>
              <a:t>&lt;head&gt;</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&lt;style&gt;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body {  </a:t>
            </a:r>
          </a:p>
          <a:p>
            <a:pPr algn="just">
              <a:buFont typeface="+mj-lt"/>
              <a:buAutoNum type="arabicPeriod"/>
            </a:pPr>
            <a:r>
              <a:rPr lang="en-US" b="0" i="0" dirty="0">
                <a:solidFill>
                  <a:srgbClr val="000000"/>
                </a:solidFill>
                <a:effectLst/>
                <a:latin typeface="inter-regular"/>
              </a:rPr>
              <a:t>    background-color: black;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h1 {  </a:t>
            </a:r>
          </a:p>
          <a:p>
            <a:pPr algn="just">
              <a:buFont typeface="+mj-lt"/>
              <a:buAutoNum type="arabicPeriod"/>
            </a:pPr>
            <a:r>
              <a:rPr lang="en-US" b="0" i="0" dirty="0">
                <a:solidFill>
                  <a:srgbClr val="000000"/>
                </a:solidFill>
                <a:effectLst/>
                <a:latin typeface="inter-regular"/>
              </a:rPr>
              <a:t>    color: red;  </a:t>
            </a:r>
          </a:p>
          <a:p>
            <a:pPr algn="just">
              <a:buFont typeface="+mj-lt"/>
              <a:buAutoNum type="arabicPeriod"/>
            </a:pPr>
            <a:r>
              <a:rPr lang="en-US" b="0" i="0" dirty="0">
                <a:solidFill>
                  <a:srgbClr val="000000"/>
                </a:solidFill>
                <a:effectLst/>
                <a:latin typeface="inter-regular"/>
              </a:rPr>
              <a:t>    padding: 50px;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&lt;/style&gt;</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&lt;/head&gt;</a:t>
            </a:r>
            <a:r>
              <a:rPr lang="en-US" b="0" i="0" dirty="0">
                <a:solidFill>
                  <a:srgbClr val="000000"/>
                </a:solidFill>
                <a:effectLst/>
                <a:latin typeface="inter-regular"/>
              </a:rPr>
              <a:t>  </a:t>
            </a:r>
          </a:p>
        </p:txBody>
      </p:sp>
    </p:spTree>
    <p:extLst>
      <p:ext uri="{BB962C8B-B14F-4D97-AF65-F5344CB8AC3E}">
        <p14:creationId xmlns:p14="http://schemas.microsoft.com/office/powerpoint/2010/main" val="29701527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BC3C41-6F1F-6692-510D-885C184BA5CB}"/>
              </a:ext>
            </a:extLst>
          </p:cNvPr>
          <p:cNvSpPr>
            <a:spLocks noGrp="1"/>
          </p:cNvSpPr>
          <p:nvPr>
            <p:ph idx="1"/>
          </p:nvPr>
        </p:nvSpPr>
        <p:spPr>
          <a:xfrm>
            <a:off x="838200" y="479502"/>
            <a:ext cx="10515600" cy="5697461"/>
          </a:xfrm>
        </p:spPr>
        <p:txBody>
          <a:bodyPr/>
          <a:lstStyle/>
          <a:p>
            <a:pPr marL="0" indent="0" algn="just">
              <a:buNone/>
            </a:pPr>
            <a:r>
              <a:rPr lang="en-US" b="1" i="0" dirty="0">
                <a:solidFill>
                  <a:srgbClr val="333333"/>
                </a:solidFill>
                <a:effectLst/>
                <a:latin typeface="inter-bold"/>
              </a:rPr>
              <a:t>Pros of Internal CSS</a:t>
            </a:r>
            <a:endParaRPr lang="en-US" b="0" i="0" dirty="0">
              <a:solidFill>
                <a:srgbClr val="333333"/>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Internal CSS</a:t>
            </a:r>
            <a:r>
              <a:rPr lang="en-US" b="0" i="0" dirty="0">
                <a:solidFill>
                  <a:srgbClr val="000000"/>
                </a:solidFill>
                <a:effectLst/>
                <a:latin typeface="inter-regular"/>
              </a:rPr>
              <a:t> cannot upload multiple files when we add the code with the HTML page.</a:t>
            </a:r>
          </a:p>
          <a:p>
            <a:pPr marL="0" indent="0" algn="just">
              <a:buNone/>
            </a:pPr>
            <a:r>
              <a:rPr lang="en-US" b="1" i="0" dirty="0">
                <a:solidFill>
                  <a:srgbClr val="333333"/>
                </a:solidFill>
                <a:effectLst/>
                <a:latin typeface="inter-bold"/>
              </a:rPr>
              <a:t>Cons of Internal CSS:</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Adding code in the </a:t>
            </a:r>
            <a:r>
              <a:rPr lang="en-US" b="1" i="0" dirty="0">
                <a:solidFill>
                  <a:srgbClr val="000000"/>
                </a:solidFill>
                <a:effectLst/>
                <a:latin typeface="inter-bold"/>
              </a:rPr>
              <a:t>HTML</a:t>
            </a:r>
            <a:r>
              <a:rPr lang="en-US" b="0" i="0" dirty="0">
                <a:solidFill>
                  <a:srgbClr val="000000"/>
                </a:solidFill>
                <a:effectLst/>
                <a:latin typeface="inter-regular"/>
              </a:rPr>
              <a:t> document will reduce the </a:t>
            </a:r>
            <a:r>
              <a:rPr lang="en-US" b="1" i="0" dirty="0">
                <a:solidFill>
                  <a:srgbClr val="000000"/>
                </a:solidFill>
                <a:effectLst/>
                <a:latin typeface="inter-bold"/>
              </a:rPr>
              <a:t>page size</a:t>
            </a:r>
            <a:r>
              <a:rPr lang="en-US" b="0" i="0" dirty="0">
                <a:solidFill>
                  <a:srgbClr val="000000"/>
                </a:solidFill>
                <a:effectLst/>
                <a:latin typeface="inter-regular"/>
              </a:rPr>
              <a:t> and </a:t>
            </a:r>
            <a:r>
              <a:rPr lang="en-US" b="1" i="0" dirty="0">
                <a:solidFill>
                  <a:srgbClr val="000000"/>
                </a:solidFill>
                <a:effectLst/>
                <a:latin typeface="inter-bold"/>
              </a:rPr>
              <a:t>loading time</a:t>
            </a:r>
            <a:r>
              <a:rPr lang="en-US" b="0" i="0" dirty="0">
                <a:solidFill>
                  <a:srgbClr val="000000"/>
                </a:solidFill>
                <a:effectLst/>
                <a:latin typeface="inter-regular"/>
              </a:rPr>
              <a:t> of the webpage.</a:t>
            </a:r>
          </a:p>
          <a:p>
            <a:endParaRPr lang="en-IN" dirty="0"/>
          </a:p>
        </p:txBody>
      </p:sp>
    </p:spTree>
    <p:extLst>
      <p:ext uri="{BB962C8B-B14F-4D97-AF65-F5344CB8AC3E}">
        <p14:creationId xmlns:p14="http://schemas.microsoft.com/office/powerpoint/2010/main" val="13071488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914B3-30E8-DB22-A7C6-63CDFBD260FE}"/>
              </a:ext>
            </a:extLst>
          </p:cNvPr>
          <p:cNvSpPr>
            <a:spLocks noGrp="1"/>
          </p:cNvSpPr>
          <p:nvPr>
            <p:ph type="title"/>
          </p:nvPr>
        </p:nvSpPr>
        <p:spPr/>
        <p:txBody>
          <a:bodyPr/>
          <a:lstStyle/>
          <a:p>
            <a:r>
              <a:rPr lang="en-IN" b="0" i="0" dirty="0">
                <a:solidFill>
                  <a:srgbClr val="610B4B"/>
                </a:solidFill>
                <a:effectLst/>
                <a:latin typeface="erdana"/>
              </a:rPr>
              <a:t>External CSS</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6C2C735F-AFD4-265A-E229-66195F4A0621}"/>
              </a:ext>
            </a:extLst>
          </p:cNvPr>
          <p:cNvSpPr>
            <a:spLocks noGrp="1"/>
          </p:cNvSpPr>
          <p:nvPr>
            <p:ph idx="1"/>
          </p:nvPr>
        </p:nvSpPr>
        <p:spPr>
          <a:xfrm>
            <a:off x="715537" y="1253331"/>
            <a:ext cx="10515600" cy="4351338"/>
          </a:xfrm>
        </p:spPr>
        <p:txBody>
          <a:bodyPr/>
          <a:lstStyle/>
          <a:p>
            <a:pPr algn="just">
              <a:lnSpc>
                <a:spcPct val="200000"/>
              </a:lnSpc>
            </a:pPr>
            <a:r>
              <a:rPr lang="en-US" b="0" i="0" dirty="0">
                <a:solidFill>
                  <a:srgbClr val="333333"/>
                </a:solidFill>
                <a:effectLst/>
                <a:latin typeface="inter-regular"/>
              </a:rPr>
              <a:t>In </a:t>
            </a:r>
            <a:r>
              <a:rPr lang="en-US" b="0" i="0" u="none" strike="noStrike" dirty="0">
                <a:solidFill>
                  <a:srgbClr val="008000"/>
                </a:solidFill>
                <a:effectLst/>
                <a:latin typeface="inter-regular"/>
              </a:rPr>
              <a:t>external CSS</a:t>
            </a:r>
            <a:r>
              <a:rPr lang="en-US" b="0" i="0" dirty="0">
                <a:solidFill>
                  <a:srgbClr val="333333"/>
                </a:solidFill>
                <a:effectLst/>
                <a:latin typeface="inter-regular"/>
              </a:rPr>
              <a:t>, we link the web pages to the external </a:t>
            </a:r>
            <a:r>
              <a:rPr lang="en-US" b="1" i="0" dirty="0">
                <a:solidFill>
                  <a:srgbClr val="333333"/>
                </a:solidFill>
                <a:effectLst/>
                <a:latin typeface="inter-bold"/>
              </a:rPr>
              <a:t>.</a:t>
            </a:r>
            <a:r>
              <a:rPr lang="en-US" b="1" i="0" dirty="0" err="1">
                <a:solidFill>
                  <a:srgbClr val="333333"/>
                </a:solidFill>
                <a:effectLst/>
                <a:latin typeface="inter-bold"/>
              </a:rPr>
              <a:t>css</a:t>
            </a:r>
            <a:r>
              <a:rPr lang="en-US" b="0" i="0" dirty="0">
                <a:solidFill>
                  <a:srgbClr val="333333"/>
                </a:solidFill>
                <a:effectLst/>
                <a:latin typeface="inter-regular"/>
              </a:rPr>
              <a:t> file. It is created by </a:t>
            </a:r>
            <a:r>
              <a:rPr lang="en-US" b="1" i="0" dirty="0">
                <a:solidFill>
                  <a:srgbClr val="333333"/>
                </a:solidFill>
                <a:effectLst/>
                <a:latin typeface="inter-bold"/>
              </a:rPr>
              <a:t>text editor</a:t>
            </a:r>
            <a:r>
              <a:rPr lang="en-US" b="0" i="0" dirty="0">
                <a:solidFill>
                  <a:srgbClr val="333333"/>
                </a:solidFill>
                <a:effectLst/>
                <a:latin typeface="inter-regular"/>
              </a:rPr>
              <a:t>. The CSS is more efficient method for styling a website. By editing the </a:t>
            </a:r>
            <a:r>
              <a:rPr lang="en-US" b="1" i="0" dirty="0">
                <a:solidFill>
                  <a:srgbClr val="333333"/>
                </a:solidFill>
                <a:effectLst/>
                <a:latin typeface="inter-bold"/>
              </a:rPr>
              <a:t>.</a:t>
            </a:r>
            <a:r>
              <a:rPr lang="en-US" b="1" i="0" dirty="0" err="1">
                <a:solidFill>
                  <a:srgbClr val="333333"/>
                </a:solidFill>
                <a:effectLst/>
                <a:latin typeface="inter-bold"/>
              </a:rPr>
              <a:t>css</a:t>
            </a:r>
            <a:r>
              <a:rPr lang="en-US" b="0" i="0" dirty="0">
                <a:solidFill>
                  <a:srgbClr val="333333"/>
                </a:solidFill>
                <a:effectLst/>
                <a:latin typeface="inter-regular"/>
              </a:rPr>
              <a:t> file, we can change the whole site at once.</a:t>
            </a:r>
            <a:endParaRPr lang="en-IN" dirty="0"/>
          </a:p>
        </p:txBody>
      </p:sp>
      <p:sp>
        <p:nvSpPr>
          <p:cNvPr id="5" name="TextBox 4">
            <a:extLst>
              <a:ext uri="{FF2B5EF4-FFF2-40B4-BE49-F238E27FC236}">
                <a16:creationId xmlns:a16="http://schemas.microsoft.com/office/drawing/2014/main" id="{122A6413-A4C8-F89F-35FE-ECDF6128C6A3}"/>
              </a:ext>
            </a:extLst>
          </p:cNvPr>
          <p:cNvSpPr txBox="1"/>
          <p:nvPr/>
        </p:nvSpPr>
        <p:spPr>
          <a:xfrm>
            <a:off x="359627" y="4209806"/>
            <a:ext cx="8193358" cy="369332"/>
          </a:xfrm>
          <a:prstGeom prst="rect">
            <a:avLst/>
          </a:prstGeom>
          <a:noFill/>
        </p:spPr>
        <p:txBody>
          <a:bodyPr wrap="square">
            <a:spAutoFit/>
          </a:bodyPr>
          <a:lstStyle/>
          <a:p>
            <a:r>
              <a:rPr lang="en-US" b="0" i="0" dirty="0">
                <a:solidFill>
                  <a:srgbClr val="333333"/>
                </a:solidFill>
                <a:effectLst/>
                <a:latin typeface="inter-regular"/>
              </a:rPr>
              <a:t>Create a new </a:t>
            </a:r>
            <a:r>
              <a:rPr lang="en-US" b="1" i="0" dirty="0">
                <a:solidFill>
                  <a:srgbClr val="333333"/>
                </a:solidFill>
                <a:effectLst/>
                <a:latin typeface="inter-bold"/>
              </a:rPr>
              <a:t>.</a:t>
            </a:r>
            <a:r>
              <a:rPr lang="en-US" b="1" i="0" dirty="0" err="1">
                <a:solidFill>
                  <a:srgbClr val="333333"/>
                </a:solidFill>
                <a:effectLst/>
                <a:latin typeface="inter-bold"/>
              </a:rPr>
              <a:t>css</a:t>
            </a:r>
            <a:r>
              <a:rPr lang="en-US" b="0" i="0" dirty="0">
                <a:solidFill>
                  <a:srgbClr val="333333"/>
                </a:solidFill>
                <a:effectLst/>
                <a:latin typeface="inter-regular"/>
              </a:rPr>
              <a:t> file with </a:t>
            </a:r>
            <a:r>
              <a:rPr lang="en-US" b="1" i="0" dirty="0">
                <a:solidFill>
                  <a:srgbClr val="333333"/>
                </a:solidFill>
                <a:effectLst/>
                <a:latin typeface="inter-bold"/>
              </a:rPr>
              <a:t>text editor</a:t>
            </a:r>
            <a:r>
              <a:rPr lang="en-US" b="0" i="0" dirty="0">
                <a:solidFill>
                  <a:srgbClr val="333333"/>
                </a:solidFill>
                <a:effectLst/>
                <a:latin typeface="inter-regular"/>
              </a:rPr>
              <a:t>, and add </a:t>
            </a:r>
            <a:r>
              <a:rPr lang="en-US" b="1" i="0" dirty="0">
                <a:solidFill>
                  <a:srgbClr val="333333"/>
                </a:solidFill>
                <a:effectLst/>
                <a:latin typeface="inter-bold"/>
              </a:rPr>
              <a:t>Cascading Style Sheet</a:t>
            </a:r>
            <a:r>
              <a:rPr lang="en-US" b="0" i="0" dirty="0">
                <a:solidFill>
                  <a:srgbClr val="333333"/>
                </a:solidFill>
                <a:effectLst/>
                <a:latin typeface="inter-regular"/>
              </a:rPr>
              <a:t> rules too.</a:t>
            </a:r>
            <a:endParaRPr lang="en-IN" dirty="0"/>
          </a:p>
        </p:txBody>
      </p:sp>
      <p:sp>
        <p:nvSpPr>
          <p:cNvPr id="7" name="TextBox 6">
            <a:extLst>
              <a:ext uri="{FF2B5EF4-FFF2-40B4-BE49-F238E27FC236}">
                <a16:creationId xmlns:a16="http://schemas.microsoft.com/office/drawing/2014/main" id="{3979353A-2CDA-E51B-C79F-9AF5F159BEBA}"/>
              </a:ext>
            </a:extLst>
          </p:cNvPr>
          <p:cNvSpPr txBox="1"/>
          <p:nvPr/>
        </p:nvSpPr>
        <p:spPr>
          <a:xfrm>
            <a:off x="471140" y="4647163"/>
            <a:ext cx="11271094" cy="369332"/>
          </a:xfrm>
          <a:prstGeom prst="rect">
            <a:avLst/>
          </a:prstGeom>
          <a:noFill/>
        </p:spPr>
        <p:txBody>
          <a:bodyPr wrap="square">
            <a:spAutoFit/>
          </a:bodyPr>
          <a:lstStyle/>
          <a:p>
            <a:r>
              <a:rPr lang="en-US" b="0" i="0" dirty="0">
                <a:solidFill>
                  <a:srgbClr val="333333"/>
                </a:solidFill>
                <a:effectLst/>
                <a:latin typeface="inter-regular"/>
              </a:rPr>
              <a:t>Add a reference to the external </a:t>
            </a:r>
            <a:r>
              <a:rPr lang="en-US" b="1" i="0" dirty="0">
                <a:solidFill>
                  <a:srgbClr val="333333"/>
                </a:solidFill>
                <a:effectLst/>
                <a:latin typeface="inter-bold"/>
              </a:rPr>
              <a:t>.</a:t>
            </a:r>
            <a:r>
              <a:rPr lang="en-US" b="1" i="0" dirty="0" err="1">
                <a:solidFill>
                  <a:srgbClr val="333333"/>
                </a:solidFill>
                <a:effectLst/>
                <a:latin typeface="inter-bold"/>
              </a:rPr>
              <a:t>css</a:t>
            </a:r>
            <a:r>
              <a:rPr lang="en-US" b="0" i="0" dirty="0" err="1">
                <a:solidFill>
                  <a:srgbClr val="333333"/>
                </a:solidFill>
                <a:effectLst/>
                <a:latin typeface="inter-regular"/>
              </a:rPr>
              <a:t>file</a:t>
            </a:r>
            <a:r>
              <a:rPr lang="en-US" b="0" i="0" dirty="0">
                <a:solidFill>
                  <a:srgbClr val="333333"/>
                </a:solidFill>
                <a:effectLst/>
                <a:latin typeface="inter-regular"/>
              </a:rPr>
              <a:t> right after </a:t>
            </a:r>
            <a:r>
              <a:rPr lang="en-US" b="1" i="0" u="none" strike="noStrike" dirty="0">
                <a:solidFill>
                  <a:srgbClr val="008000"/>
                </a:solidFill>
                <a:effectLst/>
                <a:latin typeface="inter-bold"/>
              </a:rPr>
              <a:t>&lt;title&gt;</a:t>
            </a:r>
            <a:r>
              <a:rPr lang="en-US" b="0" i="0" u="none" strike="noStrike" dirty="0">
                <a:solidFill>
                  <a:srgbClr val="008000"/>
                </a:solidFill>
                <a:effectLst/>
                <a:latin typeface="inter-regular"/>
              </a:rPr>
              <a:t> tag</a:t>
            </a:r>
            <a:r>
              <a:rPr lang="en-US" b="0" i="0" dirty="0">
                <a:solidFill>
                  <a:srgbClr val="333333"/>
                </a:solidFill>
                <a:effectLst/>
                <a:latin typeface="inter-regular"/>
              </a:rPr>
              <a:t> in the </a:t>
            </a:r>
            <a:r>
              <a:rPr lang="en-US" b="1" i="0" dirty="0">
                <a:solidFill>
                  <a:srgbClr val="333333"/>
                </a:solidFill>
                <a:effectLst/>
                <a:latin typeface="inter-bold"/>
              </a:rPr>
              <a:t>&lt;head&gt;</a:t>
            </a:r>
            <a:r>
              <a:rPr lang="en-US" b="0" i="0" dirty="0">
                <a:solidFill>
                  <a:srgbClr val="333333"/>
                </a:solidFill>
                <a:effectLst/>
                <a:latin typeface="inter-regular"/>
              </a:rPr>
              <a:t> section of </a:t>
            </a:r>
            <a:r>
              <a:rPr lang="en-US" b="1" i="0" dirty="0">
                <a:solidFill>
                  <a:srgbClr val="333333"/>
                </a:solidFill>
                <a:effectLst/>
                <a:latin typeface="inter-bold"/>
              </a:rPr>
              <a:t>HTML sheet</a:t>
            </a:r>
            <a:r>
              <a:rPr lang="en-US" b="0" i="0" dirty="0">
                <a:solidFill>
                  <a:srgbClr val="333333"/>
                </a:solidFill>
                <a:effectLst/>
                <a:latin typeface="inter-regular"/>
              </a:rPr>
              <a:t>:</a:t>
            </a:r>
            <a:endParaRPr lang="en-IN" dirty="0"/>
          </a:p>
        </p:txBody>
      </p:sp>
      <p:sp>
        <p:nvSpPr>
          <p:cNvPr id="9" name="TextBox 8">
            <a:extLst>
              <a:ext uri="{FF2B5EF4-FFF2-40B4-BE49-F238E27FC236}">
                <a16:creationId xmlns:a16="http://schemas.microsoft.com/office/drawing/2014/main" id="{7DD1010F-8E6C-48CE-39BF-0C247A23DEFF}"/>
              </a:ext>
            </a:extLst>
          </p:cNvPr>
          <p:cNvSpPr txBox="1"/>
          <p:nvPr/>
        </p:nvSpPr>
        <p:spPr>
          <a:xfrm>
            <a:off x="1965403" y="5344758"/>
            <a:ext cx="6094140" cy="369332"/>
          </a:xfrm>
          <a:prstGeom prst="rect">
            <a:avLst/>
          </a:prstGeom>
          <a:noFill/>
        </p:spPr>
        <p:txBody>
          <a:bodyPr wrap="square">
            <a:spAutoFit/>
          </a:bodyPr>
          <a:lstStyle/>
          <a:p>
            <a:pPr algn="just"/>
            <a:r>
              <a:rPr lang="en-US" b="1" i="0" dirty="0">
                <a:solidFill>
                  <a:srgbClr val="006699"/>
                </a:solidFill>
                <a:effectLst/>
                <a:latin typeface="inter-regular"/>
              </a:rPr>
              <a:t>&lt;link</a:t>
            </a:r>
            <a:r>
              <a:rPr lang="en-US" b="0" i="0" dirty="0">
                <a:solidFill>
                  <a:srgbClr val="000000"/>
                </a:solidFill>
                <a:effectLst/>
                <a:latin typeface="inter-regular"/>
              </a:rPr>
              <a:t> </a:t>
            </a:r>
            <a:r>
              <a:rPr lang="en-US" b="0" i="0" dirty="0" err="1">
                <a:solidFill>
                  <a:srgbClr val="FF0000"/>
                </a:solidFill>
                <a:effectLst/>
                <a:latin typeface="inter-regular"/>
              </a:rPr>
              <a:t>rel</a:t>
            </a:r>
            <a:r>
              <a:rPr lang="en-US" b="0" i="0" dirty="0">
                <a:solidFill>
                  <a:srgbClr val="000000"/>
                </a:solidFill>
                <a:effectLst/>
                <a:latin typeface="inter-regular"/>
              </a:rPr>
              <a:t>=</a:t>
            </a:r>
            <a:r>
              <a:rPr lang="en-US" b="0" i="0" dirty="0">
                <a:solidFill>
                  <a:srgbClr val="0000FF"/>
                </a:solidFill>
                <a:effectLst/>
                <a:latin typeface="inter-regular"/>
              </a:rPr>
              <a:t>"stylesheet"</a:t>
            </a:r>
            <a:r>
              <a:rPr lang="en-US" b="0" i="0" dirty="0">
                <a:solidFill>
                  <a:srgbClr val="000000"/>
                </a:solidFill>
                <a:effectLst/>
                <a:latin typeface="inter-regular"/>
              </a:rPr>
              <a:t> </a:t>
            </a:r>
            <a:r>
              <a:rPr lang="en-US" b="0" i="0" dirty="0">
                <a:solidFill>
                  <a:srgbClr val="FF0000"/>
                </a:solidFill>
                <a:effectLst/>
                <a:latin typeface="inter-regular"/>
              </a:rPr>
              <a:t>type</a:t>
            </a:r>
            <a:r>
              <a:rPr lang="en-US" b="0" i="0" dirty="0">
                <a:solidFill>
                  <a:srgbClr val="000000"/>
                </a:solidFill>
                <a:effectLst/>
                <a:latin typeface="inter-regular"/>
              </a:rPr>
              <a:t>=</a:t>
            </a:r>
            <a:r>
              <a:rPr lang="en-US" b="0" i="0" dirty="0">
                <a:solidFill>
                  <a:srgbClr val="0000FF"/>
                </a:solidFill>
                <a:effectLst/>
                <a:latin typeface="inter-regular"/>
              </a:rPr>
              <a:t>"text/</a:t>
            </a:r>
            <a:r>
              <a:rPr lang="en-US" b="0" i="0" dirty="0" err="1">
                <a:solidFill>
                  <a:srgbClr val="0000FF"/>
                </a:solidFill>
                <a:effectLst/>
                <a:latin typeface="inter-regular"/>
              </a:rPr>
              <a:t>css</a:t>
            </a:r>
            <a:r>
              <a:rPr lang="en-US" b="0" i="0" dirty="0">
                <a:solidFill>
                  <a:srgbClr val="0000FF"/>
                </a:solidFill>
                <a:effectLst/>
                <a:latin typeface="inter-regular"/>
              </a:rPr>
              <a:t>"</a:t>
            </a:r>
            <a:r>
              <a:rPr lang="en-US" b="0" i="0" dirty="0">
                <a:solidFill>
                  <a:srgbClr val="000000"/>
                </a:solidFill>
                <a:effectLst/>
                <a:latin typeface="inter-regular"/>
              </a:rPr>
              <a:t> </a:t>
            </a:r>
            <a:r>
              <a:rPr lang="en-US" b="0" i="0" dirty="0" err="1">
                <a:solidFill>
                  <a:srgbClr val="FF0000"/>
                </a:solidFill>
                <a:effectLst/>
                <a:latin typeface="inter-regular"/>
              </a:rPr>
              <a:t>href</a:t>
            </a:r>
            <a:r>
              <a:rPr lang="en-US" b="0" i="0" dirty="0">
                <a:solidFill>
                  <a:srgbClr val="000000"/>
                </a:solidFill>
                <a:effectLst/>
                <a:latin typeface="inter-regular"/>
              </a:rPr>
              <a:t>=</a:t>
            </a:r>
            <a:r>
              <a:rPr lang="en-US" b="0" i="0" dirty="0">
                <a:solidFill>
                  <a:srgbClr val="0000FF"/>
                </a:solidFill>
                <a:effectLst/>
                <a:latin typeface="inter-regular"/>
              </a:rPr>
              <a:t>"style.css"</a:t>
            </a:r>
            <a:r>
              <a:rPr lang="en-US" b="0" i="0" dirty="0">
                <a:solidFill>
                  <a:srgbClr val="000000"/>
                </a:solidFill>
                <a:effectLst/>
                <a:latin typeface="inter-regular"/>
              </a:rPr>
              <a:t> </a:t>
            </a:r>
            <a:r>
              <a:rPr lang="en-US" b="1" i="0" dirty="0">
                <a:solidFill>
                  <a:srgbClr val="006699"/>
                </a:solidFill>
                <a:effectLst/>
                <a:latin typeface="inter-regular"/>
              </a:rPr>
              <a:t>/&gt;</a:t>
            </a:r>
            <a:r>
              <a:rPr lang="en-US" b="0" i="0" dirty="0">
                <a:solidFill>
                  <a:srgbClr val="000000"/>
                </a:solidFill>
                <a:effectLst/>
                <a:latin typeface="inter-regular"/>
              </a:rPr>
              <a:t>  </a:t>
            </a:r>
          </a:p>
        </p:txBody>
      </p:sp>
    </p:spTree>
    <p:extLst>
      <p:ext uri="{BB962C8B-B14F-4D97-AF65-F5344CB8AC3E}">
        <p14:creationId xmlns:p14="http://schemas.microsoft.com/office/powerpoint/2010/main" val="20600859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7F5A23-AFFE-F7F6-BBE8-BA8F5108434F}"/>
              </a:ext>
            </a:extLst>
          </p:cNvPr>
          <p:cNvSpPr>
            <a:spLocks noGrp="1"/>
          </p:cNvSpPr>
          <p:nvPr>
            <p:ph idx="1"/>
          </p:nvPr>
        </p:nvSpPr>
        <p:spPr>
          <a:xfrm>
            <a:off x="838200" y="178420"/>
            <a:ext cx="10515600" cy="5998543"/>
          </a:xfrm>
        </p:spPr>
        <p:txBody>
          <a:bodyPr/>
          <a:lstStyle/>
          <a:p>
            <a:pPr marL="0" indent="0" algn="just">
              <a:lnSpc>
                <a:spcPct val="150000"/>
              </a:lnSpc>
              <a:buNone/>
            </a:pPr>
            <a:r>
              <a:rPr lang="en-US" b="1" i="0" dirty="0">
                <a:solidFill>
                  <a:srgbClr val="333333"/>
                </a:solidFill>
                <a:effectLst/>
                <a:latin typeface="inter-bold"/>
              </a:rPr>
              <a:t>Pros of External CSS:</a:t>
            </a:r>
            <a:endParaRPr lang="en-US" b="0" i="0" dirty="0">
              <a:solidFill>
                <a:srgbClr val="333333"/>
              </a:solidFill>
              <a:effectLst/>
              <a:latin typeface="inter-regular"/>
            </a:endParaRPr>
          </a:p>
          <a:p>
            <a:pPr algn="just">
              <a:lnSpc>
                <a:spcPct val="150000"/>
              </a:lnSpc>
              <a:buFont typeface="Arial" panose="020B0604020202020204" pitchFamily="34" charset="0"/>
              <a:buChar char="•"/>
            </a:pPr>
            <a:r>
              <a:rPr lang="en-US" b="0" i="0" dirty="0">
                <a:solidFill>
                  <a:srgbClr val="000000"/>
                </a:solidFill>
                <a:effectLst/>
                <a:latin typeface="inter-regular"/>
              </a:rPr>
              <a:t>Our files have a cleaner structure and smaller in size.</a:t>
            </a:r>
          </a:p>
          <a:p>
            <a:pPr algn="just">
              <a:lnSpc>
                <a:spcPct val="150000"/>
              </a:lnSpc>
              <a:buFont typeface="Arial" panose="020B0604020202020204" pitchFamily="34" charset="0"/>
              <a:buChar char="•"/>
            </a:pPr>
            <a:r>
              <a:rPr lang="en-US" b="0" i="0" dirty="0">
                <a:solidFill>
                  <a:srgbClr val="000000"/>
                </a:solidFill>
                <a:effectLst/>
                <a:latin typeface="inter-regular"/>
              </a:rPr>
              <a:t>We use the same </a:t>
            </a:r>
            <a:r>
              <a:rPr lang="en-US" b="1" i="0" dirty="0">
                <a:solidFill>
                  <a:srgbClr val="000000"/>
                </a:solidFill>
                <a:effectLst/>
                <a:latin typeface="inter-bold"/>
              </a:rPr>
              <a:t>.</a:t>
            </a:r>
            <a:r>
              <a:rPr lang="en-US" b="1" i="0" dirty="0" err="1">
                <a:solidFill>
                  <a:srgbClr val="000000"/>
                </a:solidFill>
                <a:effectLst/>
                <a:latin typeface="inter-bold"/>
              </a:rPr>
              <a:t>css</a:t>
            </a:r>
            <a:r>
              <a:rPr lang="en-US" b="0" i="0" dirty="0">
                <a:solidFill>
                  <a:srgbClr val="000000"/>
                </a:solidFill>
                <a:effectLst/>
                <a:latin typeface="inter-regular"/>
              </a:rPr>
              <a:t> file for multiple web pages in external CSS.</a:t>
            </a:r>
          </a:p>
          <a:p>
            <a:pPr marL="0" indent="0" algn="just">
              <a:lnSpc>
                <a:spcPct val="150000"/>
              </a:lnSpc>
              <a:buNone/>
            </a:pPr>
            <a:r>
              <a:rPr lang="en-US" b="1" i="0" dirty="0">
                <a:solidFill>
                  <a:srgbClr val="333333"/>
                </a:solidFill>
                <a:effectLst/>
                <a:latin typeface="inter-bold"/>
              </a:rPr>
              <a:t>Cons of External CSS:</a:t>
            </a:r>
            <a:endParaRPr lang="en-US" b="0" i="0" dirty="0">
              <a:solidFill>
                <a:srgbClr val="333333"/>
              </a:solidFill>
              <a:effectLst/>
              <a:latin typeface="inter-regular"/>
            </a:endParaRPr>
          </a:p>
          <a:p>
            <a:pPr algn="just">
              <a:lnSpc>
                <a:spcPct val="150000"/>
              </a:lnSpc>
              <a:buFont typeface="Arial" panose="020B0604020202020204" pitchFamily="34" charset="0"/>
              <a:buChar char="•"/>
            </a:pPr>
            <a:r>
              <a:rPr lang="en-US" b="0" i="0" dirty="0">
                <a:solidFill>
                  <a:srgbClr val="000000"/>
                </a:solidFill>
                <a:effectLst/>
                <a:latin typeface="inter-regular"/>
              </a:rPr>
              <a:t>The pages cannot be delivered correctly before the external CSS is loaded.</a:t>
            </a:r>
          </a:p>
          <a:p>
            <a:pPr algn="just">
              <a:lnSpc>
                <a:spcPct val="150000"/>
              </a:lnSpc>
              <a:buFont typeface="Arial" panose="020B0604020202020204" pitchFamily="34" charset="0"/>
              <a:buChar char="•"/>
            </a:pPr>
            <a:r>
              <a:rPr lang="en-US" b="0" i="0" dirty="0">
                <a:solidFill>
                  <a:srgbClr val="000000"/>
                </a:solidFill>
                <a:effectLst/>
                <a:latin typeface="inter-regular"/>
              </a:rPr>
              <a:t>In External CSS, uploading many CSS files can increase the download time of a website.</a:t>
            </a:r>
          </a:p>
          <a:p>
            <a:endParaRPr lang="en-IN" dirty="0"/>
          </a:p>
        </p:txBody>
      </p:sp>
    </p:spTree>
    <p:extLst>
      <p:ext uri="{BB962C8B-B14F-4D97-AF65-F5344CB8AC3E}">
        <p14:creationId xmlns:p14="http://schemas.microsoft.com/office/powerpoint/2010/main" val="16281810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4ECA4-2EB8-2A80-DEA2-7FE7E6572D96}"/>
              </a:ext>
            </a:extLst>
          </p:cNvPr>
          <p:cNvSpPr>
            <a:spLocks noGrp="1"/>
          </p:cNvSpPr>
          <p:nvPr>
            <p:ph idx="1"/>
          </p:nvPr>
        </p:nvSpPr>
        <p:spPr>
          <a:xfrm>
            <a:off x="838200" y="200722"/>
            <a:ext cx="10515600" cy="5976241"/>
          </a:xfrm>
        </p:spPr>
        <p:txBody>
          <a:bodyPr/>
          <a:lstStyle/>
          <a:p>
            <a:pPr algn="just"/>
            <a:r>
              <a:rPr lang="en-US" b="0" i="0" u="none" strike="noStrike" dirty="0">
                <a:solidFill>
                  <a:srgbClr val="008000"/>
                </a:solidFill>
                <a:effectLst/>
                <a:latin typeface="inter-regular"/>
              </a:rPr>
              <a:t>Inline CSS</a:t>
            </a:r>
            <a:r>
              <a:rPr lang="en-US" b="0" i="0" dirty="0">
                <a:solidFill>
                  <a:srgbClr val="333333"/>
                </a:solidFill>
                <a:effectLst/>
                <a:latin typeface="inter-regular"/>
              </a:rPr>
              <a:t> is used to style a specific </a:t>
            </a:r>
            <a:r>
              <a:rPr lang="en-US" b="1" i="0" dirty="0">
                <a:solidFill>
                  <a:srgbClr val="333333"/>
                </a:solidFill>
                <a:effectLst/>
                <a:latin typeface="inter-bold"/>
              </a:rPr>
              <a:t>HTML</a:t>
            </a:r>
            <a:r>
              <a:rPr lang="en-US" b="0" i="0" dirty="0">
                <a:solidFill>
                  <a:srgbClr val="333333"/>
                </a:solidFill>
                <a:effectLst/>
                <a:latin typeface="inter-regular"/>
              </a:rPr>
              <a:t> element. Add a </a:t>
            </a:r>
            <a:r>
              <a:rPr lang="en-US" b="1" i="0" dirty="0">
                <a:solidFill>
                  <a:srgbClr val="333333"/>
                </a:solidFill>
                <a:effectLst/>
                <a:latin typeface="inter-bold"/>
              </a:rPr>
              <a:t>style</a:t>
            </a:r>
            <a:r>
              <a:rPr lang="en-US" b="0" i="0" dirty="0">
                <a:solidFill>
                  <a:srgbClr val="333333"/>
                </a:solidFill>
                <a:effectLst/>
                <a:latin typeface="inter-regular"/>
              </a:rPr>
              <a:t> attribute to each HTML tag without using the selectors. Managing a website may difficult if we use only </a:t>
            </a:r>
            <a:r>
              <a:rPr lang="en-US" b="1" i="0" dirty="0">
                <a:solidFill>
                  <a:srgbClr val="333333"/>
                </a:solidFill>
                <a:effectLst/>
                <a:latin typeface="inter-bold"/>
              </a:rPr>
              <a:t>inline CSS</a:t>
            </a:r>
            <a:r>
              <a:rPr lang="en-US" b="0" i="0" dirty="0">
                <a:solidFill>
                  <a:srgbClr val="333333"/>
                </a:solidFill>
                <a:effectLst/>
                <a:latin typeface="inter-regular"/>
              </a:rPr>
              <a:t>. However, Inline </a:t>
            </a:r>
            <a:r>
              <a:rPr lang="en-US" b="1" i="0" dirty="0">
                <a:solidFill>
                  <a:srgbClr val="333333"/>
                </a:solidFill>
                <a:effectLst/>
                <a:latin typeface="inter-bold"/>
              </a:rPr>
              <a:t>CSS</a:t>
            </a:r>
            <a:r>
              <a:rPr lang="en-US" b="0" i="0" dirty="0">
                <a:solidFill>
                  <a:srgbClr val="333333"/>
                </a:solidFill>
                <a:effectLst/>
                <a:latin typeface="inter-regular"/>
              </a:rPr>
              <a:t> in HTML is useful in some situations. We have not access the </a:t>
            </a:r>
            <a:r>
              <a:rPr lang="en-US" b="1" i="0" dirty="0">
                <a:solidFill>
                  <a:srgbClr val="333333"/>
                </a:solidFill>
                <a:effectLst/>
                <a:latin typeface="inter-bold"/>
              </a:rPr>
              <a:t>CSS files</a:t>
            </a:r>
            <a:r>
              <a:rPr lang="en-US" b="0" i="0" dirty="0">
                <a:solidFill>
                  <a:srgbClr val="333333"/>
                </a:solidFill>
                <a:effectLst/>
                <a:latin typeface="inter-regular"/>
              </a:rPr>
              <a:t> or to apply styles to element.</a:t>
            </a:r>
            <a:endParaRPr lang="en-IN" dirty="0"/>
          </a:p>
        </p:txBody>
      </p:sp>
      <p:sp>
        <p:nvSpPr>
          <p:cNvPr id="5" name="TextBox 4">
            <a:extLst>
              <a:ext uri="{FF2B5EF4-FFF2-40B4-BE49-F238E27FC236}">
                <a16:creationId xmlns:a16="http://schemas.microsoft.com/office/drawing/2014/main" id="{539E5E55-21F7-8E5F-7646-B3A1169F5C2E}"/>
              </a:ext>
            </a:extLst>
          </p:cNvPr>
          <p:cNvSpPr txBox="1"/>
          <p:nvPr/>
        </p:nvSpPr>
        <p:spPr>
          <a:xfrm>
            <a:off x="1352085" y="2265512"/>
            <a:ext cx="6094140" cy="923330"/>
          </a:xfrm>
          <a:prstGeom prst="rect">
            <a:avLst/>
          </a:prstGeom>
          <a:noFill/>
        </p:spPr>
        <p:txBody>
          <a:bodyPr wrap="square">
            <a:spAutoFit/>
          </a:bodyPr>
          <a:lstStyle/>
          <a:p>
            <a:pPr algn="just"/>
            <a:r>
              <a:rPr lang="en-US" b="1" i="0" dirty="0">
                <a:solidFill>
                  <a:srgbClr val="006699"/>
                </a:solidFill>
                <a:effectLst/>
                <a:latin typeface="inter-regular"/>
              </a:rPr>
              <a:t>&lt;body</a:t>
            </a:r>
            <a:r>
              <a:rPr lang="en-US" b="0" i="0" dirty="0">
                <a:solidFill>
                  <a:srgbClr val="000000"/>
                </a:solidFill>
                <a:effectLst/>
                <a:latin typeface="inter-regular"/>
              </a:rPr>
              <a:t> </a:t>
            </a:r>
            <a:r>
              <a:rPr lang="en-US" b="0" i="0" dirty="0">
                <a:solidFill>
                  <a:srgbClr val="FF0000"/>
                </a:solidFill>
                <a:effectLst/>
                <a:latin typeface="inter-regular"/>
              </a:rPr>
              <a:t>style</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background-color:white</a:t>
            </a:r>
            <a:r>
              <a:rPr lang="en-US" b="0" i="0" dirty="0">
                <a:solidFill>
                  <a:srgbClr val="0000FF"/>
                </a:solidFill>
                <a:effectLst/>
                <a:latin typeface="inter-regular"/>
              </a:rPr>
              <a:t>;"</a:t>
            </a:r>
            <a:r>
              <a:rPr lang="en-US" b="1" i="0" dirty="0">
                <a:solidFill>
                  <a:srgbClr val="006699"/>
                </a:solidFill>
                <a:effectLst/>
                <a:latin typeface="inter-regular"/>
              </a:rPr>
              <a:t>&gt;</a:t>
            </a:r>
            <a:r>
              <a:rPr lang="en-US" b="0" i="0" dirty="0">
                <a:solidFill>
                  <a:srgbClr val="000000"/>
                </a:solidFill>
                <a:effectLst/>
                <a:latin typeface="inter-regular"/>
              </a:rPr>
              <a:t>  </a:t>
            </a:r>
          </a:p>
          <a:p>
            <a:pPr algn="just"/>
            <a:r>
              <a:rPr lang="en-US" b="1" i="0" dirty="0">
                <a:solidFill>
                  <a:srgbClr val="006699"/>
                </a:solidFill>
                <a:effectLst/>
                <a:latin typeface="inter-regular"/>
              </a:rPr>
              <a:t>&lt;h1</a:t>
            </a:r>
            <a:r>
              <a:rPr lang="en-US" b="0" i="0" dirty="0">
                <a:solidFill>
                  <a:srgbClr val="000000"/>
                </a:solidFill>
                <a:effectLst/>
                <a:latin typeface="inter-regular"/>
              </a:rPr>
              <a:t> </a:t>
            </a:r>
            <a:r>
              <a:rPr lang="en-US" b="0" i="0" dirty="0">
                <a:solidFill>
                  <a:srgbClr val="FF0000"/>
                </a:solidFill>
                <a:effectLst/>
                <a:latin typeface="inter-regular"/>
              </a:rPr>
              <a:t>style</a:t>
            </a:r>
            <a:r>
              <a:rPr lang="en-US" b="0" i="0" dirty="0">
                <a:solidFill>
                  <a:srgbClr val="000000"/>
                </a:solidFill>
                <a:effectLst/>
                <a:latin typeface="inter-regular"/>
              </a:rPr>
              <a:t>=</a:t>
            </a:r>
            <a:r>
              <a:rPr lang="en-US" b="0" i="0" dirty="0">
                <a:solidFill>
                  <a:srgbClr val="0000FF"/>
                </a:solidFill>
                <a:effectLst/>
                <a:latin typeface="inter-regular"/>
              </a:rPr>
              <a:t>"color:Red;padding:20px;"</a:t>
            </a:r>
            <a:r>
              <a:rPr lang="en-US" b="1" i="0" dirty="0">
                <a:solidFill>
                  <a:srgbClr val="006699"/>
                </a:solidFill>
                <a:effectLst/>
                <a:latin typeface="inter-regular"/>
              </a:rPr>
              <a:t>&gt;</a:t>
            </a:r>
            <a:r>
              <a:rPr lang="en-US" b="0" i="0" dirty="0">
                <a:solidFill>
                  <a:srgbClr val="000000"/>
                </a:solidFill>
                <a:effectLst/>
                <a:latin typeface="inter-regular"/>
              </a:rPr>
              <a:t>CSS Tutorials</a:t>
            </a:r>
            <a:r>
              <a:rPr lang="en-US" b="1" i="0" dirty="0">
                <a:solidFill>
                  <a:srgbClr val="006699"/>
                </a:solidFill>
                <a:effectLst/>
                <a:latin typeface="inter-regular"/>
              </a:rPr>
              <a:t>&lt;/h1&gt;</a:t>
            </a:r>
            <a:r>
              <a:rPr lang="en-US" b="0" i="0" dirty="0">
                <a:solidFill>
                  <a:srgbClr val="000000"/>
                </a:solidFill>
                <a:effectLst/>
                <a:latin typeface="inter-regular"/>
              </a:rPr>
              <a:t>  </a:t>
            </a:r>
          </a:p>
          <a:p>
            <a:pPr algn="just"/>
            <a:r>
              <a:rPr lang="en-US" b="1" i="0" dirty="0">
                <a:solidFill>
                  <a:srgbClr val="006699"/>
                </a:solidFill>
                <a:effectLst/>
                <a:latin typeface="inter-regular"/>
              </a:rPr>
              <a:t>&lt;p</a:t>
            </a:r>
            <a:r>
              <a:rPr lang="en-US" b="0" i="0" dirty="0">
                <a:solidFill>
                  <a:srgbClr val="000000"/>
                </a:solidFill>
                <a:effectLst/>
                <a:latin typeface="inter-regular"/>
              </a:rPr>
              <a:t> </a:t>
            </a:r>
            <a:r>
              <a:rPr lang="en-US" b="0" i="0" dirty="0">
                <a:solidFill>
                  <a:srgbClr val="FF0000"/>
                </a:solidFill>
                <a:effectLst/>
                <a:latin typeface="inter-regular"/>
              </a:rPr>
              <a:t>style</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color:blue</a:t>
            </a:r>
            <a:r>
              <a:rPr lang="en-US" b="0" i="0" dirty="0">
                <a:solidFill>
                  <a:srgbClr val="0000FF"/>
                </a:solidFill>
                <a:effectLst/>
                <a:latin typeface="inter-regular"/>
              </a:rPr>
              <a:t>;"</a:t>
            </a:r>
            <a:r>
              <a:rPr lang="en-US" b="1" i="0" dirty="0">
                <a:solidFill>
                  <a:srgbClr val="006699"/>
                </a:solidFill>
                <a:effectLst/>
                <a:latin typeface="inter-regular"/>
              </a:rPr>
              <a:t>&gt;</a:t>
            </a:r>
            <a:r>
              <a:rPr lang="en-US" b="0" i="0" dirty="0">
                <a:solidFill>
                  <a:srgbClr val="000000"/>
                </a:solidFill>
                <a:effectLst/>
                <a:latin typeface="inter-regular"/>
              </a:rPr>
              <a:t>It will be useful here.</a:t>
            </a:r>
            <a:r>
              <a:rPr lang="en-US" b="1" i="0" dirty="0">
                <a:solidFill>
                  <a:srgbClr val="006699"/>
                </a:solidFill>
                <a:effectLst/>
                <a:latin typeface="inter-regular"/>
              </a:rPr>
              <a:t>&lt;/p&gt;</a:t>
            </a:r>
            <a:r>
              <a:rPr lang="en-US" b="0" i="0" dirty="0">
                <a:solidFill>
                  <a:srgbClr val="000000"/>
                </a:solidFill>
                <a:effectLst/>
                <a:latin typeface="inter-regular"/>
              </a:rPr>
              <a:t>  </a:t>
            </a:r>
          </a:p>
        </p:txBody>
      </p:sp>
      <p:sp>
        <p:nvSpPr>
          <p:cNvPr id="7" name="TextBox 6">
            <a:extLst>
              <a:ext uri="{FF2B5EF4-FFF2-40B4-BE49-F238E27FC236}">
                <a16:creationId xmlns:a16="http://schemas.microsoft.com/office/drawing/2014/main" id="{9E90CFF0-96CF-94E1-4F96-8388ECBC2214}"/>
              </a:ext>
            </a:extLst>
          </p:cNvPr>
          <p:cNvSpPr txBox="1"/>
          <p:nvPr/>
        </p:nvSpPr>
        <p:spPr>
          <a:xfrm>
            <a:off x="1073304" y="3429000"/>
            <a:ext cx="9676471" cy="2308324"/>
          </a:xfrm>
          <a:prstGeom prst="rect">
            <a:avLst/>
          </a:prstGeom>
          <a:noFill/>
        </p:spPr>
        <p:txBody>
          <a:bodyPr wrap="square">
            <a:spAutoFit/>
          </a:bodyPr>
          <a:lstStyle/>
          <a:p>
            <a:pPr algn="just"/>
            <a:r>
              <a:rPr lang="en-US" b="1" i="0" dirty="0">
                <a:solidFill>
                  <a:srgbClr val="333333"/>
                </a:solidFill>
                <a:effectLst/>
                <a:latin typeface="inter-bold"/>
              </a:rPr>
              <a:t>Pros of inline CSS:</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We can create CSS rules on the HTML page.</a:t>
            </a:r>
          </a:p>
          <a:p>
            <a:pPr algn="just">
              <a:buFont typeface="Arial" panose="020B0604020202020204" pitchFamily="34" charset="0"/>
              <a:buChar char="•"/>
            </a:pPr>
            <a:r>
              <a:rPr lang="en-US" b="0" i="0" dirty="0">
                <a:solidFill>
                  <a:srgbClr val="000000"/>
                </a:solidFill>
                <a:effectLst/>
                <a:latin typeface="inter-regular"/>
              </a:rPr>
              <a:t>We cannot create and upload a separate document in inline CSS.</a:t>
            </a:r>
          </a:p>
          <a:p>
            <a:pPr algn="just"/>
            <a:r>
              <a:rPr lang="en-US" b="1" i="0" dirty="0">
                <a:solidFill>
                  <a:srgbClr val="333333"/>
                </a:solidFill>
                <a:effectLst/>
                <a:latin typeface="inter-bold"/>
              </a:rPr>
              <a:t>Cons of inline CSS:</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Inline CSS, adding </a:t>
            </a:r>
            <a:r>
              <a:rPr lang="en-US" b="1" i="0" dirty="0">
                <a:solidFill>
                  <a:srgbClr val="000000"/>
                </a:solidFill>
                <a:effectLst/>
                <a:latin typeface="inter-bold"/>
              </a:rPr>
              <a:t>CSS</a:t>
            </a:r>
            <a:r>
              <a:rPr lang="en-US" b="0" i="0" dirty="0">
                <a:solidFill>
                  <a:srgbClr val="000000"/>
                </a:solidFill>
                <a:effectLst/>
                <a:latin typeface="inter-regular"/>
              </a:rPr>
              <a:t> rules to HTML elements is </a:t>
            </a:r>
            <a:r>
              <a:rPr lang="en-US" b="1" i="0" dirty="0">
                <a:solidFill>
                  <a:srgbClr val="000000"/>
                </a:solidFill>
                <a:effectLst/>
                <a:latin typeface="inter-bold"/>
              </a:rPr>
              <a:t>time-consuming</a:t>
            </a:r>
            <a:r>
              <a:rPr lang="en-US" b="0" i="0" dirty="0">
                <a:solidFill>
                  <a:srgbClr val="000000"/>
                </a:solidFill>
                <a:effectLst/>
                <a:latin typeface="inter-regular"/>
              </a:rPr>
              <a:t> and </a:t>
            </a:r>
            <a:r>
              <a:rPr lang="en-US" b="1" i="0" dirty="0">
                <a:solidFill>
                  <a:srgbClr val="000000"/>
                </a:solidFill>
                <a:effectLst/>
                <a:latin typeface="inter-bold"/>
              </a:rPr>
              <a:t>messes</a:t>
            </a:r>
            <a:r>
              <a:rPr lang="en-US" b="0" i="0" dirty="0">
                <a:solidFill>
                  <a:srgbClr val="000000"/>
                </a:solidFill>
                <a:effectLst/>
                <a:latin typeface="inter-regular"/>
              </a:rPr>
              <a:t> up the HTML structure.</a:t>
            </a:r>
          </a:p>
          <a:p>
            <a:pPr algn="just">
              <a:buFont typeface="Arial" panose="020B0604020202020204" pitchFamily="34" charset="0"/>
              <a:buChar char="•"/>
            </a:pPr>
            <a:r>
              <a:rPr lang="en-US" b="0" i="0" dirty="0">
                <a:solidFill>
                  <a:srgbClr val="000000"/>
                </a:solidFill>
                <a:effectLst/>
                <a:latin typeface="inter-regular"/>
              </a:rPr>
              <a:t>It styles multiple elements at the same time which can affect the page size and download time of the page.</a:t>
            </a:r>
          </a:p>
        </p:txBody>
      </p:sp>
    </p:spTree>
    <p:extLst>
      <p:ext uri="{BB962C8B-B14F-4D97-AF65-F5344CB8AC3E}">
        <p14:creationId xmlns:p14="http://schemas.microsoft.com/office/powerpoint/2010/main" val="2934698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10462-B220-9A20-A4A8-3F7F2BE816AF}"/>
              </a:ext>
            </a:extLst>
          </p:cNvPr>
          <p:cNvSpPr>
            <a:spLocks noGrp="1"/>
          </p:cNvSpPr>
          <p:nvPr>
            <p:ph type="title"/>
          </p:nvPr>
        </p:nvSpPr>
        <p:spPr/>
        <p:txBody>
          <a:bodyPr/>
          <a:lstStyle/>
          <a:p>
            <a:r>
              <a:rPr lang="en-IN" b="1" i="0" dirty="0">
                <a:effectLst/>
                <a:latin typeface="Söhne"/>
              </a:rPr>
              <a:t>Relationship:</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623441D4-53B8-0C8F-0041-E0A37FAB2B3D}"/>
              </a:ext>
            </a:extLst>
          </p:cNvPr>
          <p:cNvSpPr>
            <a:spLocks noGrp="1"/>
          </p:cNvSpPr>
          <p:nvPr>
            <p:ph idx="1"/>
          </p:nvPr>
        </p:nvSpPr>
        <p:spPr>
          <a:xfrm>
            <a:off x="626327" y="1253331"/>
            <a:ext cx="10515600" cy="4351338"/>
          </a:xfrm>
        </p:spPr>
        <p:txBody>
          <a:bodyPr>
            <a:normAutofit lnSpcReduction="10000"/>
          </a:bodyPr>
          <a:lstStyle/>
          <a:p>
            <a:pPr algn="just">
              <a:lnSpc>
                <a:spcPct val="150000"/>
              </a:lnSpc>
            </a:pPr>
            <a:r>
              <a:rPr lang="en-US" sz="2400" b="0" i="0" dirty="0">
                <a:solidFill>
                  <a:srgbClr val="374151"/>
                </a:solidFill>
                <a:effectLst/>
                <a:latin typeface="Times New Roman" panose="02020603050405020304" pitchFamily="18" charset="0"/>
                <a:cs typeface="Times New Roman" panose="02020603050405020304" pitchFamily="18" charset="0"/>
              </a:rPr>
              <a:t>When working with HTML5, developers may still choose to use a CSS reset to ensure a consistent starting point for styling, as HTML5 itself doesn't dictate specific styles. However, some argue that with HTML5's improved default styling for certain elements, the need for extensive CSS resets has diminished.</a:t>
            </a:r>
          </a:p>
          <a:p>
            <a:pPr algn="just">
              <a:lnSpc>
                <a:spcPct val="150000"/>
              </a:lnSpc>
            </a:pPr>
            <a:r>
              <a:rPr lang="en-US" sz="2400" b="0" i="0" dirty="0">
                <a:solidFill>
                  <a:srgbClr val="374151"/>
                </a:solidFill>
                <a:effectLst/>
                <a:latin typeface="Times New Roman" panose="02020603050405020304" pitchFamily="18" charset="0"/>
                <a:cs typeface="Times New Roman" panose="02020603050405020304" pitchFamily="18" charset="0"/>
              </a:rPr>
              <a:t>Developers might also choose to use a "normalize" stylesheet, like Normalize.css, which preserves useful default styles while addressing inconsistencies across browsers. The decision to use a CSS reset or normalization depends on the specific needs of the project and the developer's preferences.</a:t>
            </a:r>
          </a:p>
          <a:p>
            <a:endParaRPr lang="en-IN" dirty="0"/>
          </a:p>
        </p:txBody>
      </p:sp>
    </p:spTree>
    <p:extLst>
      <p:ext uri="{BB962C8B-B14F-4D97-AF65-F5344CB8AC3E}">
        <p14:creationId xmlns:p14="http://schemas.microsoft.com/office/powerpoint/2010/main" val="380365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08ABC-A2D5-E4DF-D401-8396A5CF261C}"/>
              </a:ext>
            </a:extLst>
          </p:cNvPr>
          <p:cNvSpPr>
            <a:spLocks noGrp="1"/>
          </p:cNvSpPr>
          <p:nvPr>
            <p:ph type="title"/>
          </p:nvPr>
        </p:nvSpPr>
        <p:spPr>
          <a:xfrm>
            <a:off x="838200" y="365125"/>
            <a:ext cx="10515600" cy="441919"/>
          </a:xfrm>
        </p:spPr>
        <p:txBody>
          <a:bodyPr>
            <a:normAutofit fontScale="90000"/>
          </a:bodyPr>
          <a:lstStyle/>
          <a:p>
            <a:pPr algn="ctr"/>
            <a:r>
              <a:rPr lang="en-IN" sz="4000" b="0" i="0" u="none" strike="noStrike" baseline="0" dirty="0">
                <a:latin typeface="Times New Roman" panose="02020603050405020304" pitchFamily="18" charset="0"/>
                <a:cs typeface="Times New Roman" panose="02020603050405020304" pitchFamily="18" charset="0"/>
              </a:rPr>
              <a:t>html for container</a:t>
            </a:r>
            <a:endParaRPr lang="en-IN" sz="8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CD1A82A9-4116-A210-89BB-94B21FB91E18}"/>
              </a:ext>
            </a:extLst>
          </p:cNvPr>
          <p:cNvSpPr>
            <a:spLocks noGrp="1" noChangeArrowheads="1"/>
          </p:cNvSpPr>
          <p:nvPr>
            <p:ph idx="1"/>
          </p:nvPr>
        </p:nvSpPr>
        <p:spPr bwMode="auto">
          <a:xfrm>
            <a:off x="838199" y="1962336"/>
            <a:ext cx="10636405" cy="362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24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In HTML, a container is not a specific HTML element but rather a term used to describe an element that wraps or contains other elements. Commonly used container elements include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&lt;div&gt;</a:t>
            </a:r>
            <a:r>
              <a:rPr kumimoji="0" lang="en-US" altLang="en-US" sz="24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&lt;section&gt;</a:t>
            </a:r>
            <a:r>
              <a:rPr kumimoji="0" lang="en-US" altLang="en-US" sz="24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&lt;article&gt;</a:t>
            </a:r>
            <a:r>
              <a:rPr kumimoji="0" lang="en-US" altLang="en-US" sz="24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&lt;main&gt;</a:t>
            </a:r>
            <a:r>
              <a:rPr kumimoji="0" lang="en-US" altLang="en-US" sz="24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and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&lt;aside&gt;</a:t>
            </a:r>
            <a:r>
              <a:rPr kumimoji="0" lang="en-US" altLang="en-US" sz="24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The choice of which container to use depends on the semantics and structure of your content.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10977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173A77-BD5A-19E0-42BC-925CDEB6BE4E}"/>
              </a:ext>
            </a:extLst>
          </p:cNvPr>
          <p:cNvSpPr txBox="1"/>
          <p:nvPr/>
        </p:nvSpPr>
        <p:spPr>
          <a:xfrm>
            <a:off x="393081" y="197148"/>
            <a:ext cx="6094140" cy="3693319"/>
          </a:xfrm>
          <a:prstGeom prst="rect">
            <a:avLst/>
          </a:prstGeom>
          <a:noFill/>
        </p:spPr>
        <p:txBody>
          <a:bodyPr wrap="square">
            <a:spAutoFit/>
          </a:bodyPr>
          <a:lstStyle/>
          <a:p>
            <a:r>
              <a:rPr lang="en-IN" b="0" i="0" dirty="0">
                <a:effectLst/>
                <a:latin typeface="Söhne Mono"/>
              </a:rPr>
              <a:t>&lt;style&gt; /* Some basic styling for demonstration purposes */ body </a:t>
            </a:r>
          </a:p>
          <a:p>
            <a:r>
              <a:rPr lang="en-IN" b="0" i="0" dirty="0">
                <a:effectLst/>
                <a:latin typeface="Söhne Mono"/>
              </a:rPr>
              <a:t>{ </a:t>
            </a:r>
          </a:p>
          <a:p>
            <a:r>
              <a:rPr lang="en-IN" b="0" i="0" dirty="0">
                <a:effectLst/>
                <a:latin typeface="Söhne Mono"/>
              </a:rPr>
              <a:t>font-family: Arial, sans-serif; margin: 0; padding: 0; box-sizing: border-box; </a:t>
            </a:r>
          </a:p>
          <a:p>
            <a:r>
              <a:rPr lang="en-IN" b="0" i="0" dirty="0">
                <a:effectLst/>
                <a:latin typeface="Söhne Mono"/>
              </a:rPr>
              <a:t>} </a:t>
            </a:r>
          </a:p>
          <a:p>
            <a:r>
              <a:rPr lang="en-IN" b="0" i="0" dirty="0">
                <a:effectLst/>
                <a:latin typeface="Söhne Mono"/>
              </a:rPr>
              <a:t>.container </a:t>
            </a:r>
          </a:p>
          <a:p>
            <a:r>
              <a:rPr lang="en-IN" b="0" i="0" dirty="0">
                <a:effectLst/>
                <a:latin typeface="Söhne Mono"/>
              </a:rPr>
              <a:t>{ </a:t>
            </a:r>
          </a:p>
          <a:p>
            <a:r>
              <a:rPr lang="en-IN" b="0" i="0" dirty="0">
                <a:effectLst/>
                <a:latin typeface="Söhne Mono"/>
              </a:rPr>
              <a:t>max-width: 800px; margin: 0 auto; padding: 20px; background-</a:t>
            </a:r>
            <a:r>
              <a:rPr lang="en-IN" b="0" i="0" dirty="0" err="1">
                <a:effectLst/>
                <a:latin typeface="Söhne Mono"/>
              </a:rPr>
              <a:t>color</a:t>
            </a:r>
            <a:r>
              <a:rPr lang="en-IN" b="0" i="0" dirty="0">
                <a:effectLst/>
                <a:latin typeface="Söhne Mono"/>
              </a:rPr>
              <a:t>: #f0f0f0; </a:t>
            </a:r>
          </a:p>
          <a:p>
            <a:r>
              <a:rPr lang="en-IN" b="0" i="0" dirty="0">
                <a:effectLst/>
                <a:latin typeface="Söhne Mono"/>
              </a:rPr>
              <a:t>} </a:t>
            </a:r>
          </a:p>
          <a:p>
            <a:endParaRPr lang="en-IN" dirty="0">
              <a:latin typeface="Söhne Mono"/>
            </a:endParaRPr>
          </a:p>
          <a:p>
            <a:r>
              <a:rPr lang="en-IN" b="0" i="0" dirty="0">
                <a:effectLst/>
                <a:latin typeface="Söhne Mono"/>
              </a:rPr>
              <a:t>&lt;/style&gt;</a:t>
            </a:r>
            <a:endParaRPr lang="en-IN" dirty="0"/>
          </a:p>
        </p:txBody>
      </p:sp>
      <p:sp>
        <p:nvSpPr>
          <p:cNvPr id="7" name="TextBox 6">
            <a:extLst>
              <a:ext uri="{FF2B5EF4-FFF2-40B4-BE49-F238E27FC236}">
                <a16:creationId xmlns:a16="http://schemas.microsoft.com/office/drawing/2014/main" id="{AF065DEF-DA36-E5DA-A137-3D0A49E83290}"/>
              </a:ext>
            </a:extLst>
          </p:cNvPr>
          <p:cNvSpPr txBox="1"/>
          <p:nvPr/>
        </p:nvSpPr>
        <p:spPr>
          <a:xfrm>
            <a:off x="2088067" y="4066621"/>
            <a:ext cx="6094140" cy="2308324"/>
          </a:xfrm>
          <a:prstGeom prst="rect">
            <a:avLst/>
          </a:prstGeom>
          <a:solidFill>
            <a:schemeClr val="tx2">
              <a:lumMod val="20000"/>
              <a:lumOff val="80000"/>
            </a:schemeClr>
          </a:solidFill>
        </p:spPr>
        <p:txBody>
          <a:bodyPr wrap="square">
            <a:spAutoFit/>
          </a:bodyPr>
          <a:lstStyle/>
          <a:p>
            <a:r>
              <a:rPr lang="en-US" b="0" i="0" dirty="0">
                <a:effectLst/>
                <a:latin typeface="Söhne Mono"/>
              </a:rPr>
              <a:t>&lt;div class="container"&gt;</a:t>
            </a:r>
          </a:p>
          <a:p>
            <a:r>
              <a:rPr lang="en-US" b="0" i="0" dirty="0">
                <a:effectLst/>
                <a:latin typeface="Söhne Mono"/>
              </a:rPr>
              <a:t> &lt;h1&gt;This is a Container Example&lt;/h1&gt;</a:t>
            </a:r>
          </a:p>
          <a:p>
            <a:r>
              <a:rPr lang="en-US" b="0" i="0" dirty="0">
                <a:effectLst/>
                <a:latin typeface="Söhne Mono"/>
              </a:rPr>
              <a:t> &lt;p&gt;</a:t>
            </a:r>
          </a:p>
          <a:p>
            <a:r>
              <a:rPr lang="en-US" b="0" i="0" dirty="0">
                <a:effectLst/>
                <a:latin typeface="Söhne Mono"/>
              </a:rPr>
              <a:t>This container is a &lt;code&gt;&amp;</a:t>
            </a:r>
            <a:r>
              <a:rPr lang="en-US" b="0" i="0" dirty="0" err="1">
                <a:effectLst/>
                <a:latin typeface="Söhne Mono"/>
              </a:rPr>
              <a:t>lt;div&amp;gt</a:t>
            </a:r>
            <a:r>
              <a:rPr lang="en-US" b="0" i="0" dirty="0">
                <a:effectLst/>
                <a:latin typeface="Söhne Mono"/>
              </a:rPr>
              <a:t>;&lt;/code&gt;</a:t>
            </a:r>
          </a:p>
          <a:p>
            <a:r>
              <a:rPr lang="en-US" b="0" i="0" dirty="0">
                <a:effectLst/>
                <a:latin typeface="Söhne Mono"/>
              </a:rPr>
              <a:t> element with some basic styling applied.</a:t>
            </a:r>
          </a:p>
          <a:p>
            <a:r>
              <a:rPr lang="en-US" b="0" i="0" dirty="0">
                <a:effectLst/>
                <a:latin typeface="Söhne Mono"/>
              </a:rPr>
              <a:t>&lt;/p&gt; </a:t>
            </a:r>
          </a:p>
          <a:p>
            <a:r>
              <a:rPr lang="en-US" b="0" i="0" dirty="0">
                <a:effectLst/>
                <a:latin typeface="Söhne Mono"/>
              </a:rPr>
              <a:t>&lt;p&gt;It wraps and contains the content inside.&lt;/p&gt; </a:t>
            </a:r>
          </a:p>
          <a:p>
            <a:r>
              <a:rPr lang="en-US" b="0" i="0" dirty="0">
                <a:effectLst/>
                <a:latin typeface="Söhne Mono"/>
              </a:rPr>
              <a:t>&lt;/div&gt;</a:t>
            </a:r>
            <a:endParaRPr lang="en-IN" dirty="0"/>
          </a:p>
        </p:txBody>
      </p:sp>
    </p:spTree>
    <p:extLst>
      <p:ext uri="{BB962C8B-B14F-4D97-AF65-F5344CB8AC3E}">
        <p14:creationId xmlns:p14="http://schemas.microsoft.com/office/powerpoint/2010/main" val="4066109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5356</Words>
  <Application>Microsoft Office PowerPoint</Application>
  <PresentationFormat>Widescreen</PresentationFormat>
  <Paragraphs>475</Paragraphs>
  <Slides>67</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67</vt:i4>
      </vt:variant>
    </vt:vector>
  </HeadingPairs>
  <TitlesOfParts>
    <vt:vector size="86" baseType="lpstr">
      <vt:lpstr>Arial</vt:lpstr>
      <vt:lpstr>Calibri</vt:lpstr>
      <vt:lpstr>Calibri Light</vt:lpstr>
      <vt:lpstr>Consolas</vt:lpstr>
      <vt:lpstr>erdana</vt:lpstr>
      <vt:lpstr>inherit</vt:lpstr>
      <vt:lpstr>inter-bold</vt:lpstr>
      <vt:lpstr>inter-regular</vt:lpstr>
      <vt:lpstr>Lato</vt:lpstr>
      <vt:lpstr>Segoe UI</vt:lpstr>
      <vt:lpstr>Söhne</vt:lpstr>
      <vt:lpstr>Söhne Mono</vt:lpstr>
      <vt:lpstr>Source Code Pro</vt:lpstr>
      <vt:lpstr>Source Sans Pro</vt:lpstr>
      <vt:lpstr>Times New Roman</vt:lpstr>
      <vt:lpstr>var(--font-family-mono)</vt:lpstr>
      <vt:lpstr>Verdana</vt:lpstr>
      <vt:lpstr>Verdana,Bold</vt:lpstr>
      <vt:lpstr>Office Theme</vt:lpstr>
      <vt:lpstr>HTML5 structure for website</vt:lpstr>
      <vt:lpstr>CSS Resets </vt:lpstr>
      <vt:lpstr>PowerPoint Presentation</vt:lpstr>
      <vt:lpstr>PowerPoint Presentation</vt:lpstr>
      <vt:lpstr>PowerPoint Presentation</vt:lpstr>
      <vt:lpstr>HTML5: </vt:lpstr>
      <vt:lpstr>Relationship: </vt:lpstr>
      <vt:lpstr>html for container</vt:lpstr>
      <vt:lpstr>PowerPoint Presentation</vt:lpstr>
      <vt:lpstr>Html5  header</vt:lpstr>
      <vt:lpstr>PowerPoint Presentation</vt:lpstr>
      <vt:lpstr>&lt;header&gt; is used within an &lt;article&gt; element </vt:lpstr>
      <vt:lpstr>navigation</vt:lpstr>
      <vt:lpstr>PowerPoint Presentation</vt:lpstr>
      <vt:lpstr>Four-column content area in HTML</vt:lpstr>
      <vt:lpstr>PowerPoint Presentation</vt:lpstr>
      <vt:lpstr>Responsive Four Column Layout with Flex </vt:lpstr>
      <vt:lpstr>Two-column footer in HTML </vt:lpstr>
      <vt:lpstr>PowerPoint Presentation</vt:lpstr>
      <vt:lpstr>HTML Layout Elements HTML has several semantic elements that define the different parts of a web page:</vt:lpstr>
      <vt:lpstr>HTML Layout Techniques </vt:lpstr>
      <vt:lpstr>Box Model</vt:lpstr>
      <vt:lpstr>CSS Box Model </vt:lpstr>
      <vt:lpstr>Explanation of the different parts: </vt:lpstr>
      <vt:lpstr>the box model  style:</vt:lpstr>
      <vt:lpstr>CSS Outline </vt:lpstr>
      <vt:lpstr>CSS Outline Style </vt:lpstr>
      <vt:lpstr>Demonstration of the different outline styles:</vt:lpstr>
      <vt:lpstr>CSS Outline Width </vt:lpstr>
      <vt:lpstr>The following example shows some outlines with different widths:</vt:lpstr>
      <vt:lpstr>CSS Outline Color </vt:lpstr>
      <vt:lpstr>PowerPoint Presentation</vt:lpstr>
      <vt:lpstr>CSS Links </vt:lpstr>
      <vt:lpstr>PowerPoint Presentation</vt:lpstr>
      <vt:lpstr>Background Color </vt:lpstr>
      <vt:lpstr>CSS Lists </vt:lpstr>
      <vt:lpstr>Different List Item Markers </vt:lpstr>
      <vt:lpstr>The list-style-image property specifies an image as the list item marker: </vt:lpstr>
      <vt:lpstr>Styling List With Colors </vt:lpstr>
      <vt:lpstr>Text Color and Background Color </vt:lpstr>
      <vt:lpstr>Text Indentation </vt:lpstr>
      <vt:lpstr>Letter Spacing </vt:lpstr>
      <vt:lpstr>Line Height </vt:lpstr>
      <vt:lpstr>Word Spacing </vt:lpstr>
      <vt:lpstr>CSS Text Shadow </vt:lpstr>
      <vt:lpstr>CSS Margins </vt:lpstr>
      <vt:lpstr>CSS Overflow </vt:lpstr>
      <vt:lpstr>CSS Navigation Bar </vt:lpstr>
      <vt:lpstr>A navigation bar is basically a list of links, so using the &lt;ul&gt; and &lt;li&gt; elements makes perfect sense:</vt:lpstr>
      <vt:lpstr>PowerPoint Presentation</vt:lpstr>
      <vt:lpstr>grouping/nesting</vt:lpstr>
      <vt:lpstr>Nesting </vt:lpstr>
      <vt:lpstr>PowerPoint Presentation</vt:lpstr>
      <vt:lpstr>CSS Dimension </vt:lpstr>
      <vt:lpstr>All CSS Dimension Properties </vt:lpstr>
      <vt:lpstr>CSS display Property </vt:lpstr>
      <vt:lpstr>PowerPoint Presentation</vt:lpstr>
      <vt:lpstr>CSS Layout - The position Property </vt:lpstr>
      <vt:lpstr>PowerPoint Presentation</vt:lpstr>
      <vt:lpstr>All CSS Positioning Properties </vt:lpstr>
      <vt:lpstr>CSS Layout - float and clear</vt:lpstr>
      <vt:lpstr>Types of css and their usage in html5</vt:lpstr>
      <vt:lpstr>PowerPoint Presentation</vt:lpstr>
      <vt:lpstr>PowerPoint Presentation</vt:lpstr>
      <vt:lpstr>External CSS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structure for website</dc:title>
  <dc:creator>vishal choudhary</dc:creator>
  <cp:lastModifiedBy>vishal choudhary</cp:lastModifiedBy>
  <cp:revision>4</cp:revision>
  <dcterms:created xsi:type="dcterms:W3CDTF">2024-02-04T06:30:48Z</dcterms:created>
  <dcterms:modified xsi:type="dcterms:W3CDTF">2024-02-07T04:11:21Z</dcterms:modified>
</cp:coreProperties>
</file>