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62BF-1E99-C7A0-44D5-031EBFE8E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42F90B-D775-6D85-CF69-5CE9E16B4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F91CB3-BA3F-6A11-88EF-DBEAE11236F6}"/>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5" name="Footer Placeholder 4">
            <a:extLst>
              <a:ext uri="{FF2B5EF4-FFF2-40B4-BE49-F238E27FC236}">
                <a16:creationId xmlns:a16="http://schemas.microsoft.com/office/drawing/2014/main" id="{F46C49AD-A844-F3C7-C4BC-97B641FA05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A5A0B-5A7F-2551-EDE4-953740FA8C5F}"/>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228213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29D6-853E-4F11-D1FB-7DCA1E1DFB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83F13-0F28-D4D7-A68C-482803EB02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0FB04-BEF4-A0A3-8ACF-5E3129701F97}"/>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5" name="Footer Placeholder 4">
            <a:extLst>
              <a:ext uri="{FF2B5EF4-FFF2-40B4-BE49-F238E27FC236}">
                <a16:creationId xmlns:a16="http://schemas.microsoft.com/office/drawing/2014/main" id="{76ED2959-3B01-CD04-D674-2401EE742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711DF-ED5D-2B13-4FFF-7C2976E27070}"/>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27846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58BD2-C52E-C248-3FB3-043552D165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48D2BB-8430-13BA-B950-80010ECB6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A59E8-E18A-043A-D24A-59DC153F8CB3}"/>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5" name="Footer Placeholder 4">
            <a:extLst>
              <a:ext uri="{FF2B5EF4-FFF2-40B4-BE49-F238E27FC236}">
                <a16:creationId xmlns:a16="http://schemas.microsoft.com/office/drawing/2014/main" id="{7809FE2D-CA1F-E108-5EBD-DCD2F719A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5E0F4-007C-EFAF-DE40-97A0F9A87F4B}"/>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49788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BF3E-8CC6-EEBB-A282-D8279DCDB8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6F85CE-AF3A-25CB-F81F-B14B78248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BBA74-C915-6374-80F0-35F7634112B1}"/>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5" name="Footer Placeholder 4">
            <a:extLst>
              <a:ext uri="{FF2B5EF4-FFF2-40B4-BE49-F238E27FC236}">
                <a16:creationId xmlns:a16="http://schemas.microsoft.com/office/drawing/2014/main" id="{0AA8F01B-D703-7254-EE7A-D74944C7E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97DB1-CB26-AC50-67DA-51E8C4C5133C}"/>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233474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CCD5-8925-8520-17C0-634A85467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67EF8E-3EDB-4DCD-C563-E343C17E5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915B0-C125-64DC-C211-EBFC0276BE02}"/>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5" name="Footer Placeholder 4">
            <a:extLst>
              <a:ext uri="{FF2B5EF4-FFF2-40B4-BE49-F238E27FC236}">
                <a16:creationId xmlns:a16="http://schemas.microsoft.com/office/drawing/2014/main" id="{A08FDD48-BA79-641F-DF41-900A89207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917D0A-18CD-7156-95C2-73DBCC49EA71}"/>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1685270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AD75-F11C-ED96-BB69-6945FCA60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1E2A00-FEAB-6D0E-BD8B-86E42F666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901460-DD16-08C8-CC12-30E3D527DF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264271-93DA-7245-86C5-34EA43254668}"/>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6" name="Footer Placeholder 5">
            <a:extLst>
              <a:ext uri="{FF2B5EF4-FFF2-40B4-BE49-F238E27FC236}">
                <a16:creationId xmlns:a16="http://schemas.microsoft.com/office/drawing/2014/main" id="{27C5834A-CAD2-D09A-FFA8-4F6902085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D0CB13-81BF-29FE-A740-0DB50E3A62CE}"/>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260911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C14E-D5F3-BD9E-932A-EE8AB1674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208EBF-9878-C268-4051-5F33113B6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974F8-F10F-2314-CA9C-C65B96503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71D26B-5D8A-23E0-86AD-84249F3B1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55637-EF3E-FBFB-40B9-2591D6747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495ED2-9A05-7C27-CA4F-E548DA0BE5C0}"/>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8" name="Footer Placeholder 7">
            <a:extLst>
              <a:ext uri="{FF2B5EF4-FFF2-40B4-BE49-F238E27FC236}">
                <a16:creationId xmlns:a16="http://schemas.microsoft.com/office/drawing/2014/main" id="{62BA1CA4-1EF1-AF8E-E22F-3F772DFAA9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FE1C98-E32E-3235-52BE-DD916CF5AB34}"/>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28391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7367-CFB9-4952-C175-B3EEEB0E09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F40857-D060-A1F8-3964-C3F4973FCE62}"/>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4" name="Footer Placeholder 3">
            <a:extLst>
              <a:ext uri="{FF2B5EF4-FFF2-40B4-BE49-F238E27FC236}">
                <a16:creationId xmlns:a16="http://schemas.microsoft.com/office/drawing/2014/main" id="{F81C7730-E589-CD04-2401-37553D773E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C7F9E5-6C73-4D1E-6624-B68CAC0D2EEA}"/>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386244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51506-9B51-5C44-38AC-5D243802FA0B}"/>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3" name="Footer Placeholder 2">
            <a:extLst>
              <a:ext uri="{FF2B5EF4-FFF2-40B4-BE49-F238E27FC236}">
                <a16:creationId xmlns:a16="http://schemas.microsoft.com/office/drawing/2014/main" id="{A875AE2D-8185-7034-13F6-4F3624D670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86CC95-6F8D-2886-7A24-07DDD9D9FEC9}"/>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80949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091-34CB-097B-4441-0B3053C7D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5B7992-B0DA-F3BB-0D6C-527464343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F9EFB8-976E-F7E0-1FB8-2286CED6E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08E83-79F0-9D10-59D1-F903293ACEA5}"/>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6" name="Footer Placeholder 5">
            <a:extLst>
              <a:ext uri="{FF2B5EF4-FFF2-40B4-BE49-F238E27FC236}">
                <a16:creationId xmlns:a16="http://schemas.microsoft.com/office/drawing/2014/main" id="{6EBEC884-AECD-EBC9-076D-F4BD6A1A2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AB0BFD-09E7-72B1-6B2F-3765088E4644}"/>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1544025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6ABE-8F74-DA2C-4C9B-F651AB0EC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7762A4-FAC4-8878-D268-98A27D468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8CF043-5689-EF3A-86F5-DA68AFD79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1938D-0142-7190-9C31-4A4FFF234537}"/>
              </a:ext>
            </a:extLst>
          </p:cNvPr>
          <p:cNvSpPr>
            <a:spLocks noGrp="1"/>
          </p:cNvSpPr>
          <p:nvPr>
            <p:ph type="dt" sz="half" idx="10"/>
          </p:nvPr>
        </p:nvSpPr>
        <p:spPr/>
        <p:txBody>
          <a:bodyPr/>
          <a:lstStyle/>
          <a:p>
            <a:fld id="{F295BD52-5398-46F4-B80B-0C4A7205D029}" type="datetimeFigureOut">
              <a:rPr lang="en-IN" smtClean="0"/>
              <a:t>12-02-2024</a:t>
            </a:fld>
            <a:endParaRPr lang="en-IN"/>
          </a:p>
        </p:txBody>
      </p:sp>
      <p:sp>
        <p:nvSpPr>
          <p:cNvPr id="6" name="Footer Placeholder 5">
            <a:extLst>
              <a:ext uri="{FF2B5EF4-FFF2-40B4-BE49-F238E27FC236}">
                <a16:creationId xmlns:a16="http://schemas.microsoft.com/office/drawing/2014/main" id="{8BD39A61-0868-5E65-20F2-4F05D51D8F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1E7E18-34E4-F472-36CF-B5CFA6152805}"/>
              </a:ext>
            </a:extLst>
          </p:cNvPr>
          <p:cNvSpPr>
            <a:spLocks noGrp="1"/>
          </p:cNvSpPr>
          <p:nvPr>
            <p:ph type="sldNum" sz="quarter" idx="12"/>
          </p:nvPr>
        </p:nvSpPr>
        <p:spPr/>
        <p:txBody>
          <a:bodyPr/>
          <a:lstStyle/>
          <a:p>
            <a:fld id="{5B5D499A-E350-45BE-B47C-D21435820188}" type="slidenum">
              <a:rPr lang="en-IN" smtClean="0"/>
              <a:t>‹#›</a:t>
            </a:fld>
            <a:endParaRPr lang="en-IN"/>
          </a:p>
        </p:txBody>
      </p:sp>
    </p:spTree>
    <p:extLst>
      <p:ext uri="{BB962C8B-B14F-4D97-AF65-F5344CB8AC3E}">
        <p14:creationId xmlns:p14="http://schemas.microsoft.com/office/powerpoint/2010/main" val="287894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5CA6F-37A0-A199-0F80-28CFA1A13A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762E31-9CD7-3FED-2EC5-3CD237F5B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B4DEC-722D-5A74-ACF0-7C57723FB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5BD52-5398-46F4-B80B-0C4A7205D029}" type="datetimeFigureOut">
              <a:rPr lang="en-IN" smtClean="0"/>
              <a:t>12-02-2024</a:t>
            </a:fld>
            <a:endParaRPr lang="en-IN"/>
          </a:p>
        </p:txBody>
      </p:sp>
      <p:sp>
        <p:nvSpPr>
          <p:cNvPr id="5" name="Footer Placeholder 4">
            <a:extLst>
              <a:ext uri="{FF2B5EF4-FFF2-40B4-BE49-F238E27FC236}">
                <a16:creationId xmlns:a16="http://schemas.microsoft.com/office/drawing/2014/main" id="{707723B7-4644-2D4B-296D-F84390570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A3050E-8F13-7B73-416B-3081F80B4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D499A-E350-45BE-B47C-D21435820188}" type="slidenum">
              <a:rPr lang="en-IN" smtClean="0"/>
              <a:t>‹#›</a:t>
            </a:fld>
            <a:endParaRPr lang="en-IN"/>
          </a:p>
        </p:txBody>
      </p:sp>
    </p:spTree>
    <p:extLst>
      <p:ext uri="{BB962C8B-B14F-4D97-AF65-F5344CB8AC3E}">
        <p14:creationId xmlns:p14="http://schemas.microsoft.com/office/powerpoint/2010/main" val="305184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0253-D1A5-0DB0-18A4-FE64AE75AD05}"/>
              </a:ext>
            </a:extLst>
          </p:cNvPr>
          <p:cNvSpPr>
            <a:spLocks noGrp="1"/>
          </p:cNvSpPr>
          <p:nvPr>
            <p:ph type="ctrTitle"/>
          </p:nvPr>
        </p:nvSpPr>
        <p:spPr/>
        <p:txBody>
          <a:bodyPr>
            <a:normAutofit/>
          </a:bodyPr>
          <a:lstStyle/>
          <a:p>
            <a:r>
              <a:rPr lang="en-IN" sz="4400">
                <a:latin typeface="Times New Roman" panose="02020603050405020304" pitchFamily="18" charset="0"/>
                <a:cs typeface="Times New Roman" panose="02020603050405020304" pitchFamily="18" charset="0"/>
              </a:rPr>
              <a:t>M</a:t>
            </a:r>
            <a:r>
              <a:rPr lang="en-IN" sz="4400" b="0" i="0" u="none" strike="noStrike" baseline="0">
                <a:latin typeface="Times New Roman" panose="02020603050405020304" pitchFamily="18" charset="0"/>
                <a:cs typeface="Times New Roman" panose="02020603050405020304" pitchFamily="18" charset="0"/>
              </a:rPr>
              <a:t>edia Query </a:t>
            </a:r>
            <a:r>
              <a:rPr lang="en-IN" sz="4400" b="0" i="0" u="none" strike="noStrike" baseline="0" dirty="0">
                <a:latin typeface="Times New Roman" panose="02020603050405020304" pitchFamily="18" charset="0"/>
                <a:cs typeface="Times New Roman" panose="02020603050405020304" pitchFamily="18" charset="0"/>
              </a:rPr>
              <a:t>structure</a:t>
            </a:r>
            <a:endParaRPr lang="en-IN" sz="13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83F650-6A5D-41EA-187F-17CEDE60C7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0877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E772-6706-069A-9E6A-25C489A06E31}"/>
              </a:ext>
            </a:extLst>
          </p:cNvPr>
          <p:cNvSpPr>
            <a:spLocks noGrp="1"/>
          </p:cNvSpPr>
          <p:nvPr>
            <p:ph type="title"/>
          </p:nvPr>
        </p:nvSpPr>
        <p:spPr>
          <a:xfrm>
            <a:off x="838199" y="365125"/>
            <a:ext cx="11149361" cy="694241"/>
          </a:xfrm>
        </p:spPr>
        <p:txBody>
          <a:bodyPr>
            <a:noAutofit/>
          </a:bodyPr>
          <a:lstStyle/>
          <a:p>
            <a:pPr algn="just"/>
            <a:r>
              <a:rPr lang="en-US" sz="2400" b="0" i="0" dirty="0">
                <a:solidFill>
                  <a:srgbClr val="414141"/>
                </a:solidFill>
                <a:effectLst/>
                <a:latin typeface="Times New Roman" panose="02020603050405020304" pitchFamily="18" charset="0"/>
                <a:cs typeface="Times New Roman" panose="02020603050405020304" pitchFamily="18" charset="0"/>
              </a:rPr>
              <a:t>The following style rule will create a two column layout if the viewport size is greater than or equal to 768 pixels, but if less than that it'll be rendered as one column layout.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4CAB60-7075-8894-3DFA-F9B6EE9BAAD4}"/>
              </a:ext>
            </a:extLst>
          </p:cNvPr>
          <p:cNvSpPr txBox="1"/>
          <p:nvPr/>
        </p:nvSpPr>
        <p:spPr>
          <a:xfrm>
            <a:off x="448837" y="1059366"/>
            <a:ext cx="4290431" cy="5416868"/>
          </a:xfrm>
          <a:prstGeom prst="rect">
            <a:avLst/>
          </a:prstGeom>
          <a:solidFill>
            <a:schemeClr val="bg2">
              <a:lumMod val="90000"/>
            </a:schemeClr>
          </a:solidFill>
        </p:spPr>
        <p:txBody>
          <a:bodyPr wrap="square">
            <a:spAutoFit/>
          </a:bodyPr>
          <a:lstStyle/>
          <a:p>
            <a:r>
              <a:rPr lang="en-IN" sz="1600" dirty="0"/>
              <a:t>.column {</a:t>
            </a:r>
          </a:p>
          <a:p>
            <a:r>
              <a:rPr lang="en-IN" sz="1600" dirty="0"/>
              <a:t>    width: 48%;</a:t>
            </a:r>
          </a:p>
          <a:p>
            <a:r>
              <a:rPr lang="en-IN" sz="1600" dirty="0"/>
              <a:t>    padding: 0 15px;</a:t>
            </a:r>
          </a:p>
          <a:p>
            <a:r>
              <a:rPr lang="en-IN" sz="1600" dirty="0"/>
              <a:t>    box-sizing: border-box;</a:t>
            </a:r>
          </a:p>
          <a:p>
            <a:r>
              <a:rPr lang="en-IN" sz="1600" dirty="0"/>
              <a:t>    background: #97ddff;</a:t>
            </a:r>
          </a:p>
          <a:p>
            <a:r>
              <a:rPr lang="en-IN" sz="1600" dirty="0"/>
              <a:t>    float: left;</a:t>
            </a:r>
          </a:p>
          <a:p>
            <a:r>
              <a:rPr lang="en-IN" sz="1600" dirty="0"/>
              <a:t>}</a:t>
            </a:r>
          </a:p>
          <a:p>
            <a:r>
              <a:rPr lang="en-IN" sz="1600" dirty="0"/>
              <a:t>.container .</a:t>
            </a:r>
            <a:r>
              <a:rPr lang="en-IN" sz="1600" dirty="0" err="1"/>
              <a:t>column:first-child</a:t>
            </a:r>
            <a:r>
              <a:rPr lang="en-IN" sz="1600" dirty="0"/>
              <a:t>{</a:t>
            </a:r>
          </a:p>
          <a:p>
            <a:r>
              <a:rPr lang="en-IN" sz="1600" dirty="0"/>
              <a:t>    margin-right: 4%;</a:t>
            </a:r>
          </a:p>
          <a:p>
            <a:r>
              <a:rPr lang="en-IN" sz="1600" dirty="0"/>
              <a:t>}</a:t>
            </a:r>
          </a:p>
          <a:p>
            <a:r>
              <a:rPr lang="en-IN" sz="1600" dirty="0"/>
              <a:t>@media screen and (max-width: 767px){</a:t>
            </a:r>
          </a:p>
          <a:p>
            <a:r>
              <a:rPr lang="en-IN" sz="1600" dirty="0"/>
              <a:t>    .column {</a:t>
            </a:r>
          </a:p>
          <a:p>
            <a:r>
              <a:rPr lang="en-IN" sz="1600" dirty="0"/>
              <a:t>        width: 100%;</a:t>
            </a:r>
          </a:p>
          <a:p>
            <a:r>
              <a:rPr lang="en-IN" sz="1600" dirty="0"/>
              <a:t>        padding: 5px 20px;</a:t>
            </a:r>
          </a:p>
          <a:p>
            <a:r>
              <a:rPr lang="en-IN" sz="1600" dirty="0"/>
              <a:t>        float: none;</a:t>
            </a:r>
          </a:p>
          <a:p>
            <a:r>
              <a:rPr lang="en-IN" sz="1600" dirty="0"/>
              <a:t>    }</a:t>
            </a:r>
          </a:p>
          <a:p>
            <a:r>
              <a:rPr lang="en-IN" sz="1600" dirty="0"/>
              <a:t>    .container .</a:t>
            </a:r>
            <a:r>
              <a:rPr lang="en-IN" sz="1600" dirty="0" err="1"/>
              <a:t>column:first-child</a:t>
            </a:r>
            <a:r>
              <a:rPr lang="en-IN" sz="1600" dirty="0"/>
              <a:t>{</a:t>
            </a:r>
          </a:p>
          <a:p>
            <a:r>
              <a:rPr lang="en-IN" sz="1600" dirty="0"/>
              <a:t>        margin-right: 0;</a:t>
            </a:r>
          </a:p>
          <a:p>
            <a:r>
              <a:rPr lang="en-IN" sz="1600" dirty="0"/>
              <a:t>        margin-bottom: 20px;</a:t>
            </a:r>
          </a:p>
          <a:p>
            <a:r>
              <a:rPr lang="en-IN" sz="1600" dirty="0"/>
              <a:t>    }</a:t>
            </a:r>
          </a:p>
          <a:p>
            <a:r>
              <a:rPr lang="en-IN" sz="1600" dirty="0"/>
              <a:t>}</a:t>
            </a:r>
          </a:p>
        </p:txBody>
      </p:sp>
      <p:sp>
        <p:nvSpPr>
          <p:cNvPr id="9" name="TextBox 8">
            <a:extLst>
              <a:ext uri="{FF2B5EF4-FFF2-40B4-BE49-F238E27FC236}">
                <a16:creationId xmlns:a16="http://schemas.microsoft.com/office/drawing/2014/main" id="{D1C9141C-7494-3148-DF81-B0B3FCCD55F6}"/>
              </a:ext>
            </a:extLst>
          </p:cNvPr>
          <p:cNvSpPr txBox="1"/>
          <p:nvPr/>
        </p:nvSpPr>
        <p:spPr>
          <a:xfrm>
            <a:off x="5316344" y="1443841"/>
            <a:ext cx="6094140" cy="3970318"/>
          </a:xfrm>
          <a:prstGeom prst="rect">
            <a:avLst/>
          </a:prstGeom>
          <a:solidFill>
            <a:schemeClr val="accent2">
              <a:lumMod val="20000"/>
              <a:lumOff val="80000"/>
            </a:schemeClr>
          </a:solidFill>
        </p:spPr>
        <p:txBody>
          <a:bodyPr wrap="square">
            <a:spAutoFit/>
          </a:bodyPr>
          <a:lstStyle/>
          <a:p>
            <a:r>
              <a:rPr lang="en-IN" dirty="0"/>
              <a:t>&lt;div class="container"&gt;</a:t>
            </a:r>
          </a:p>
          <a:p>
            <a:r>
              <a:rPr lang="en-IN" dirty="0"/>
              <a:t>		&lt;div class="column"&gt;</a:t>
            </a:r>
          </a:p>
          <a:p>
            <a:endParaRPr lang="en-IN" dirty="0"/>
          </a:p>
          <a:p>
            <a:endParaRPr lang="en-IN" dirty="0"/>
          </a:p>
          <a:p>
            <a:r>
              <a:rPr lang="en-IN" dirty="0"/>
              <a:t>            &lt;p&gt;column.&lt;/p&gt;</a:t>
            </a:r>
          </a:p>
          <a:p>
            <a:endParaRPr lang="en-IN" dirty="0"/>
          </a:p>
          <a:p>
            <a:endParaRPr lang="en-IN" dirty="0"/>
          </a:p>
          <a:p>
            <a:r>
              <a:rPr lang="en-IN" dirty="0"/>
              <a:t>        &lt;/div&gt;</a:t>
            </a:r>
          </a:p>
          <a:p>
            <a:r>
              <a:rPr lang="en-IN" dirty="0"/>
              <a:t>		&lt;div class="column"&gt;</a:t>
            </a:r>
          </a:p>
          <a:p>
            <a:endParaRPr lang="en-IN" dirty="0"/>
          </a:p>
          <a:p>
            <a:r>
              <a:rPr lang="en-IN" dirty="0"/>
              <a:t>            &lt;p&gt;column.&lt;/p&gt;</a:t>
            </a:r>
          </a:p>
          <a:p>
            <a:endParaRPr lang="en-IN" dirty="0"/>
          </a:p>
          <a:p>
            <a:r>
              <a:rPr lang="en-IN" dirty="0"/>
              <a:t>        &lt;/div&gt;</a:t>
            </a:r>
          </a:p>
          <a:p>
            <a:r>
              <a:rPr lang="en-IN" dirty="0"/>
              <a:t>	&lt;/div&gt;</a:t>
            </a:r>
          </a:p>
        </p:txBody>
      </p:sp>
    </p:spTree>
    <p:extLst>
      <p:ext uri="{BB962C8B-B14F-4D97-AF65-F5344CB8AC3E}">
        <p14:creationId xmlns:p14="http://schemas.microsoft.com/office/powerpoint/2010/main" val="203759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6372-7B04-8173-63F5-010072648A9F}"/>
              </a:ext>
            </a:extLst>
          </p:cNvPr>
          <p:cNvSpPr>
            <a:spLocks noGrp="1"/>
          </p:cNvSpPr>
          <p:nvPr>
            <p:ph type="title"/>
          </p:nvPr>
        </p:nvSpPr>
        <p:spPr/>
        <p:txBody>
          <a:bodyPr/>
          <a:lstStyle/>
          <a:p>
            <a:pPr algn="ctr"/>
            <a:r>
              <a:rPr lang="en-IN" b="1" i="0" dirty="0">
                <a:solidFill>
                  <a:srgbClr val="000000"/>
                </a:solidFill>
                <a:effectLst/>
                <a:latin typeface="Muli"/>
              </a:rPr>
              <a:t>Logical Operators</a:t>
            </a:r>
            <a:br>
              <a:rPr lang="en-IN" b="1" i="0" dirty="0">
                <a:solidFill>
                  <a:srgbClr val="343434"/>
                </a:solidFill>
                <a:effectLst/>
                <a:latin typeface="Muli"/>
              </a:rPr>
            </a:br>
            <a:endParaRPr lang="en-IN" dirty="0"/>
          </a:p>
        </p:txBody>
      </p:sp>
      <p:sp>
        <p:nvSpPr>
          <p:cNvPr id="3" name="Content Placeholder 2">
            <a:extLst>
              <a:ext uri="{FF2B5EF4-FFF2-40B4-BE49-F238E27FC236}">
                <a16:creationId xmlns:a16="http://schemas.microsoft.com/office/drawing/2014/main" id="{DADD8EE4-4BB3-D98F-46E1-C20DF6017BCD}"/>
              </a:ext>
            </a:extLst>
          </p:cNvPr>
          <p:cNvSpPr>
            <a:spLocks noGrp="1"/>
          </p:cNvSpPr>
          <p:nvPr>
            <p:ph idx="1"/>
          </p:nvPr>
        </p:nvSpPr>
        <p:spPr/>
        <p:txBody>
          <a:bodyPr/>
          <a:lstStyle/>
          <a:p>
            <a:pPr marL="0" indent="0" algn="l">
              <a:buNone/>
            </a:pPr>
            <a:r>
              <a:rPr lang="en-US" b="0" i="0" dirty="0">
                <a:solidFill>
                  <a:srgbClr val="333338"/>
                </a:solidFill>
                <a:effectLst/>
                <a:latin typeface="Muli"/>
              </a:rPr>
              <a:t>In media queries, there are a few logical operators:</a:t>
            </a:r>
            <a:endParaRPr lang="en-US" b="0" i="0" dirty="0">
              <a:solidFill>
                <a:srgbClr val="7F7F7F"/>
              </a:solidFill>
              <a:effectLst/>
              <a:latin typeface="Muli"/>
            </a:endParaRPr>
          </a:p>
          <a:p>
            <a:pPr>
              <a:buFont typeface="Arial" panose="020B0604020202020204" pitchFamily="34" charset="0"/>
              <a:buChar char="•"/>
            </a:pPr>
            <a:r>
              <a:rPr lang="en-US" b="0" i="0" u="sng" strike="noStrike" dirty="0">
                <a:effectLst/>
                <a:latin typeface="Muli"/>
              </a:rPr>
              <a:t>The </a:t>
            </a:r>
            <a:r>
              <a:rPr lang="en-US" b="1" i="0" u="sng" strike="noStrike" dirty="0">
                <a:effectLst/>
                <a:latin typeface="Muli"/>
              </a:rPr>
              <a:t>and</a:t>
            </a:r>
            <a:r>
              <a:rPr lang="en-US" b="0" i="0" u="sng" strike="noStrike" dirty="0">
                <a:effectLst/>
                <a:latin typeface="Muli"/>
              </a:rPr>
              <a:t> Operator </a:t>
            </a:r>
            <a:endParaRPr lang="en-US" b="0" i="0" dirty="0">
              <a:effectLst/>
              <a:latin typeface="Muli"/>
            </a:endParaRPr>
          </a:p>
          <a:p>
            <a:pPr>
              <a:buFont typeface="Arial" panose="020B0604020202020204" pitchFamily="34" charset="0"/>
              <a:buChar char="•"/>
            </a:pPr>
            <a:r>
              <a:rPr lang="en-US" b="0" i="0" u="sng" strike="noStrike" dirty="0">
                <a:effectLst/>
                <a:latin typeface="Muli"/>
              </a:rPr>
              <a:t>The </a:t>
            </a:r>
            <a:r>
              <a:rPr lang="en-US" b="1" i="0" u="sng" strike="noStrike" dirty="0">
                <a:effectLst/>
                <a:latin typeface="Muli"/>
              </a:rPr>
              <a:t>or</a:t>
            </a:r>
            <a:r>
              <a:rPr lang="en-US" b="0" i="0" u="sng" strike="noStrike" dirty="0">
                <a:effectLst/>
                <a:latin typeface="Muli"/>
              </a:rPr>
              <a:t> Operator</a:t>
            </a:r>
            <a:endParaRPr lang="en-US" b="0" i="0" dirty="0">
              <a:effectLst/>
              <a:latin typeface="Muli"/>
            </a:endParaRPr>
          </a:p>
          <a:p>
            <a:pPr>
              <a:buFont typeface="Arial" panose="020B0604020202020204" pitchFamily="34" charset="0"/>
              <a:buChar char="•"/>
            </a:pPr>
            <a:r>
              <a:rPr lang="en-US" b="0" i="0" u="sng" strike="noStrike" dirty="0">
                <a:effectLst/>
                <a:latin typeface="Muli"/>
              </a:rPr>
              <a:t>The </a:t>
            </a:r>
            <a:r>
              <a:rPr lang="en-US" b="1" i="0" u="sng" strike="noStrike" dirty="0">
                <a:effectLst/>
                <a:latin typeface="Muli"/>
              </a:rPr>
              <a:t>not</a:t>
            </a:r>
            <a:r>
              <a:rPr lang="en-US" b="0" i="0" u="sng" strike="noStrike" dirty="0">
                <a:effectLst/>
                <a:latin typeface="Muli"/>
              </a:rPr>
              <a:t> Operator</a:t>
            </a:r>
            <a:endParaRPr lang="en-US" b="0" i="0" dirty="0">
              <a:effectLst/>
              <a:latin typeface="Muli"/>
            </a:endParaRPr>
          </a:p>
          <a:p>
            <a:endParaRPr lang="en-IN" dirty="0"/>
          </a:p>
        </p:txBody>
      </p:sp>
      <p:sp>
        <p:nvSpPr>
          <p:cNvPr id="4" name="Rectangle 1">
            <a:extLst>
              <a:ext uri="{FF2B5EF4-FFF2-40B4-BE49-F238E27FC236}">
                <a16:creationId xmlns:a16="http://schemas.microsoft.com/office/drawing/2014/main" id="{A4D4902D-9130-DD19-10B6-F3CA08FA8D31}"/>
              </a:ext>
            </a:extLst>
          </p:cNvPr>
          <p:cNvSpPr>
            <a:spLocks noChangeArrowheads="1"/>
          </p:cNvSpPr>
          <p:nvPr/>
        </p:nvSpPr>
        <p:spPr bwMode="auto">
          <a:xfrm>
            <a:off x="568712" y="4404284"/>
            <a:ext cx="8887522" cy="246221"/>
          </a:xfrm>
          <a:prstGeom prst="rect">
            <a:avLst/>
          </a:prstGeom>
          <a:solidFill>
            <a:srgbClr val="ECE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@media (min-width: 480px) </a:t>
            </a:r>
            <a:r>
              <a:rPr kumimoji="0" lang="en-US" altLang="en-US" sz="1600" b="1" i="0" u="none" strike="noStrike" cap="none" normalizeH="0" baseline="0" dirty="0">
                <a:ln>
                  <a:noFill/>
                </a:ln>
                <a:solidFill>
                  <a:srgbClr val="343434"/>
                </a:solidFill>
                <a:effectLst/>
                <a:highlight>
                  <a:srgbClr val="FFFF00"/>
                </a:highlight>
                <a:latin typeface="Times New Roman" panose="02020603050405020304" pitchFamily="18" charset="0"/>
                <a:cs typeface="Times New Roman" panose="02020603050405020304" pitchFamily="18" charset="0"/>
              </a:rPr>
              <a:t>and</a:t>
            </a:r>
            <a:r>
              <a:rPr kumimoji="0" lang="en-US" altLang="en-US" sz="16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 (max-width: 700px) { /*...*/ }</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D76786AF-3082-0ADD-A739-1A1CE5ABE8F1}"/>
              </a:ext>
            </a:extLst>
          </p:cNvPr>
          <p:cNvSpPr>
            <a:spLocks noChangeArrowheads="1"/>
          </p:cNvSpPr>
          <p:nvPr/>
        </p:nvSpPr>
        <p:spPr bwMode="auto">
          <a:xfrm>
            <a:off x="401444" y="4969691"/>
            <a:ext cx="8608126" cy="430887"/>
          </a:xfrm>
          <a:prstGeom prst="rect">
            <a:avLst/>
          </a:prstGeom>
          <a:solidFill>
            <a:srgbClr val="ECE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@media (min-width: 400px) </a:t>
            </a:r>
            <a:r>
              <a:rPr kumimoji="0" lang="en-US" altLang="en-US" sz="2800" b="0" i="0" u="none" strike="noStrike" cap="none" normalizeH="0" baseline="0" dirty="0">
                <a:ln>
                  <a:noFill/>
                </a:ln>
                <a:solidFill>
                  <a:srgbClr val="343434"/>
                </a:solidFill>
                <a:effectLst/>
                <a:highlight>
                  <a:srgbClr val="FFFF00"/>
                </a:highlight>
                <a:latin typeface="Times New Roman" panose="02020603050405020304" pitchFamily="18" charset="0"/>
                <a:cs typeface="Times New Roman" panose="02020603050405020304" pitchFamily="18" charset="0"/>
              </a:rPr>
              <a:t>or</a:t>
            </a:r>
            <a:r>
              <a:rPr kumimoji="0" lang="en-US" altLang="en-US" sz="28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 (orientation: landscape) {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3">
            <a:extLst>
              <a:ext uri="{FF2B5EF4-FFF2-40B4-BE49-F238E27FC236}">
                <a16:creationId xmlns:a16="http://schemas.microsoft.com/office/drawing/2014/main" id="{041F8C0A-1914-C722-2D61-7308C0593EC5}"/>
              </a:ext>
            </a:extLst>
          </p:cNvPr>
          <p:cNvSpPr>
            <a:spLocks noChangeArrowheads="1"/>
          </p:cNvSpPr>
          <p:nvPr/>
        </p:nvSpPr>
        <p:spPr bwMode="auto">
          <a:xfrm>
            <a:off x="568712" y="5809865"/>
            <a:ext cx="2584041" cy="276999"/>
          </a:xfrm>
          <a:prstGeom prst="rect">
            <a:avLst/>
          </a:prstGeom>
          <a:solidFill>
            <a:srgbClr val="ECE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@media </a:t>
            </a:r>
            <a:r>
              <a:rPr kumimoji="0" lang="en-US" altLang="en-US" b="0" i="0" u="none" strike="noStrike" cap="none" normalizeH="0" baseline="0" dirty="0">
                <a:ln>
                  <a:noFill/>
                </a:ln>
                <a:solidFill>
                  <a:srgbClr val="343434"/>
                </a:solidFill>
                <a:effectLst/>
                <a:highlight>
                  <a:srgbClr val="FFFF00"/>
                </a:highlight>
                <a:latin typeface="Times New Roman" panose="02020603050405020304" pitchFamily="18" charset="0"/>
                <a:cs typeface="Times New Roman" panose="02020603050405020304" pitchFamily="18" charset="0"/>
              </a:rPr>
              <a:t>not</a:t>
            </a:r>
            <a:r>
              <a:rPr kumimoji="0" lang="en-US" altLang="en-US"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 print { /*...*/ }</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3B8A4B6-9692-F919-DBA2-5CA98B84AB76}"/>
              </a:ext>
            </a:extLst>
          </p:cNvPr>
          <p:cNvSpPr txBox="1"/>
          <p:nvPr/>
        </p:nvSpPr>
        <p:spPr>
          <a:xfrm>
            <a:off x="3994924" y="5918824"/>
            <a:ext cx="6094140" cy="369332"/>
          </a:xfrm>
          <a:prstGeom prst="rect">
            <a:avLst/>
          </a:prstGeom>
          <a:noFill/>
        </p:spPr>
        <p:txBody>
          <a:bodyPr wrap="square">
            <a:spAutoFit/>
          </a:bodyPr>
          <a:lstStyle/>
          <a:p>
            <a:r>
              <a:rPr lang="en-US" b="0" i="0" dirty="0">
                <a:solidFill>
                  <a:srgbClr val="7F7F7F"/>
                </a:solidFill>
                <a:effectLst/>
                <a:latin typeface="Muli"/>
              </a:rPr>
              <a:t>query will be applied everywhere except for print media type</a:t>
            </a:r>
            <a:endParaRPr lang="en-IN" dirty="0"/>
          </a:p>
        </p:txBody>
      </p:sp>
    </p:spTree>
    <p:extLst>
      <p:ext uri="{BB962C8B-B14F-4D97-AF65-F5344CB8AC3E}">
        <p14:creationId xmlns:p14="http://schemas.microsoft.com/office/powerpoint/2010/main" val="118857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0C02-885E-1A6E-4B04-DE1EEE664FC3}"/>
              </a:ext>
            </a:extLst>
          </p:cNvPr>
          <p:cNvSpPr>
            <a:spLocks noGrp="1"/>
          </p:cNvSpPr>
          <p:nvPr>
            <p:ph type="title"/>
          </p:nvPr>
        </p:nvSpPr>
        <p:spPr/>
        <p:txBody>
          <a:bodyPr>
            <a:normAutofit fontScale="90000"/>
          </a:bodyPr>
          <a:lstStyle/>
          <a:p>
            <a:r>
              <a:rPr lang="en-IN" b="1" i="0" dirty="0">
                <a:solidFill>
                  <a:srgbClr val="000000"/>
                </a:solidFill>
                <a:effectLst/>
                <a:latin typeface="Muli"/>
              </a:rPr>
              <a:t>Nesting of media queries</a:t>
            </a:r>
            <a:br>
              <a:rPr lang="en-IN" b="1" i="0" dirty="0">
                <a:solidFill>
                  <a:srgbClr val="343434"/>
                </a:solidFill>
                <a:effectLst/>
                <a:latin typeface="Muli"/>
              </a:rPr>
            </a:br>
            <a:br>
              <a:rPr lang="en-IN" dirty="0"/>
            </a:br>
            <a:endParaRPr lang="en-IN" dirty="0"/>
          </a:p>
        </p:txBody>
      </p:sp>
      <p:sp>
        <p:nvSpPr>
          <p:cNvPr id="3" name="Content Placeholder 2">
            <a:extLst>
              <a:ext uri="{FF2B5EF4-FFF2-40B4-BE49-F238E27FC236}">
                <a16:creationId xmlns:a16="http://schemas.microsoft.com/office/drawing/2014/main" id="{6D444879-4EF5-B2CE-F100-07A7F56BA537}"/>
              </a:ext>
            </a:extLst>
          </p:cNvPr>
          <p:cNvSpPr>
            <a:spLocks noGrp="1"/>
          </p:cNvSpPr>
          <p:nvPr>
            <p:ph idx="1"/>
          </p:nvPr>
        </p:nvSpPr>
        <p:spPr>
          <a:xfrm>
            <a:off x="838200" y="1037063"/>
            <a:ext cx="10515600" cy="5139900"/>
          </a:xfrm>
        </p:spPr>
        <p:txBody>
          <a:bodyPr>
            <a:normAutofit/>
          </a:bodyPr>
          <a:lstStyle/>
          <a:p>
            <a:pPr marL="0" indent="0" algn="just">
              <a:buNone/>
            </a:pPr>
            <a:r>
              <a:rPr lang="en-US" sz="2400" b="0" i="0" dirty="0">
                <a:solidFill>
                  <a:srgbClr val="7F7F7F"/>
                </a:solidFill>
                <a:effectLst/>
                <a:latin typeface="Times New Roman" panose="02020603050405020304" pitchFamily="18" charset="0"/>
                <a:cs typeface="Times New Roman" panose="02020603050405020304" pitchFamily="18" charset="0"/>
              </a:rPr>
              <a:t>We can nest one media query with other media queries as well. Nesting of media queries becomes helpful when we want to write multiple conditions together. We can use </a:t>
            </a:r>
            <a:r>
              <a:rPr lang="en-US" sz="2400" b="1" i="0" dirty="0">
                <a:effectLst/>
                <a:latin typeface="Times New Roman" panose="02020603050405020304" pitchFamily="18" charset="0"/>
                <a:cs typeface="Times New Roman" panose="02020603050405020304" pitchFamily="18" charset="0"/>
              </a:rPr>
              <a:t>and</a:t>
            </a:r>
            <a:r>
              <a:rPr lang="en-US" sz="2400" b="0" i="0" dirty="0">
                <a:solidFill>
                  <a:srgbClr val="7F7F7F"/>
                </a:solidFill>
                <a:effectLst/>
                <a:latin typeface="Times New Roman" panose="02020603050405020304" pitchFamily="18" charset="0"/>
                <a:cs typeface="Times New Roman" panose="02020603050405020304" pitchFamily="18" charset="0"/>
              </a:rPr>
              <a:t> operator to convert several media queries into one media query.</a:t>
            </a: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99619EE-866E-B7A8-03CE-42858F431E96}"/>
              </a:ext>
            </a:extLst>
          </p:cNvPr>
          <p:cNvSpPr>
            <a:spLocks noChangeArrowheads="1"/>
          </p:cNvSpPr>
          <p:nvPr/>
        </p:nvSpPr>
        <p:spPr bwMode="auto">
          <a:xfrm>
            <a:off x="401444" y="2804074"/>
            <a:ext cx="11708780" cy="3323987"/>
          </a:xfrm>
          <a:prstGeom prst="rect">
            <a:avLst/>
          </a:prstGeom>
          <a:solidFill>
            <a:srgbClr val="ECE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@media (min-width: 400px) and (max-width: 800px)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/*The above code can also be written as*/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43434"/>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@media (min-width: 400px)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@media (max-width: 800px)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43434"/>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26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8550-6303-3DC2-908F-09D6C4ED6B5A}"/>
              </a:ext>
            </a:extLst>
          </p:cNvPr>
          <p:cNvSpPr>
            <a:spLocks noGrp="1"/>
          </p:cNvSpPr>
          <p:nvPr>
            <p:ph type="title"/>
          </p:nvPr>
        </p:nvSpPr>
        <p:spPr/>
        <p:txBody>
          <a:bodyPr/>
          <a:lstStyle/>
          <a:p>
            <a:r>
              <a:rPr lang="en-IN" b="1" i="0" dirty="0">
                <a:effectLst/>
                <a:latin typeface="-apple-system"/>
              </a:rPr>
              <a:t>Media Types</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2613F239-03F0-FC44-87C5-AC9CE533F2DB}"/>
              </a:ext>
            </a:extLst>
          </p:cNvPr>
          <p:cNvSpPr>
            <a:spLocks noGrp="1"/>
          </p:cNvSpPr>
          <p:nvPr>
            <p:ph idx="1"/>
          </p:nvPr>
        </p:nvSpPr>
        <p:spPr>
          <a:xfrm>
            <a:off x="236034" y="1193180"/>
            <a:ext cx="10515600" cy="4961480"/>
          </a:xfrm>
        </p:spPr>
        <p:txBody>
          <a:bodyPr/>
          <a:lstStyle/>
          <a:p>
            <a:pPr marL="0" indent="0" algn="l" fontAlgn="base">
              <a:buNone/>
            </a:pPr>
            <a:r>
              <a:rPr lang="en-US" sz="2000" b="0" i="0" dirty="0">
                <a:solidFill>
                  <a:srgbClr val="0A0A23"/>
                </a:solidFill>
                <a:effectLst/>
                <a:latin typeface="Times New Roman" panose="02020603050405020304" pitchFamily="18" charset="0"/>
                <a:cs typeface="Times New Roman" panose="02020603050405020304" pitchFamily="18" charset="0"/>
              </a:rPr>
              <a:t>If we don’t apply a media type, the @ media rule selects all types of devices by default. Otherwise, Media types come right after the @ media rule. There are many kinds of devices but we can group them into 4 categories:</a:t>
            </a:r>
          </a:p>
          <a:p>
            <a:pPr algn="l" fontAlgn="base">
              <a:buFont typeface="Arial" panose="020B0604020202020204" pitchFamily="34" charset="0"/>
              <a:buChar char="•"/>
            </a:pPr>
            <a:r>
              <a:rPr lang="en-US" sz="2000" b="0" i="0" dirty="0">
                <a:solidFill>
                  <a:srgbClr val="0A0A23"/>
                </a:solidFill>
                <a:effectLst/>
                <a:latin typeface="Times New Roman" panose="02020603050405020304" pitchFamily="18" charset="0"/>
                <a:cs typeface="Times New Roman" panose="02020603050405020304" pitchFamily="18" charset="0"/>
              </a:rPr>
              <a:t>all — for all media types</a:t>
            </a:r>
          </a:p>
          <a:p>
            <a:pPr algn="l" fontAlgn="base">
              <a:buFont typeface="Arial" panose="020B0604020202020204" pitchFamily="34" charset="0"/>
              <a:buChar char="•"/>
            </a:pPr>
            <a:r>
              <a:rPr lang="en-US" sz="2000" b="0" i="0" dirty="0">
                <a:solidFill>
                  <a:srgbClr val="0A0A23"/>
                </a:solidFill>
                <a:effectLst/>
                <a:latin typeface="Times New Roman" panose="02020603050405020304" pitchFamily="18" charset="0"/>
                <a:cs typeface="Times New Roman" panose="02020603050405020304" pitchFamily="18" charset="0"/>
              </a:rPr>
              <a:t>print — for printers</a:t>
            </a:r>
          </a:p>
          <a:p>
            <a:pPr algn="l" fontAlgn="base">
              <a:buFont typeface="Arial" panose="020B0604020202020204" pitchFamily="34" charset="0"/>
              <a:buChar char="•"/>
            </a:pPr>
            <a:r>
              <a:rPr lang="en-US" sz="2000" b="0" i="0" dirty="0">
                <a:solidFill>
                  <a:srgbClr val="0A0A23"/>
                </a:solidFill>
                <a:effectLst/>
                <a:latin typeface="Times New Roman" panose="02020603050405020304" pitchFamily="18" charset="0"/>
                <a:cs typeface="Times New Roman" panose="02020603050405020304" pitchFamily="18" charset="0"/>
              </a:rPr>
              <a:t>screen — for computer screens, tablets and, smart-phones</a:t>
            </a:r>
          </a:p>
          <a:p>
            <a:pPr algn="l" fontAlgn="base">
              <a:buFont typeface="Arial" panose="020B0604020202020204" pitchFamily="34" charset="0"/>
              <a:buChar char="•"/>
            </a:pPr>
            <a:r>
              <a:rPr lang="en-US" sz="2000" b="0" i="0" dirty="0">
                <a:solidFill>
                  <a:srgbClr val="0A0A23"/>
                </a:solidFill>
                <a:effectLst/>
                <a:latin typeface="Times New Roman" panose="02020603050405020304" pitchFamily="18" charset="0"/>
                <a:cs typeface="Times New Roman" panose="02020603050405020304" pitchFamily="18" charset="0"/>
              </a:rPr>
              <a:t>speech — for screen readers that “read” the page out loud</a:t>
            </a:r>
          </a:p>
          <a:p>
            <a:endParaRPr lang="en-IN" dirty="0"/>
          </a:p>
        </p:txBody>
      </p:sp>
      <p:sp>
        <p:nvSpPr>
          <p:cNvPr id="4" name="Rectangle 1">
            <a:extLst>
              <a:ext uri="{FF2B5EF4-FFF2-40B4-BE49-F238E27FC236}">
                <a16:creationId xmlns:a16="http://schemas.microsoft.com/office/drawing/2014/main" id="{E661F58E-2530-271B-1C7E-7EC0CEE4D441}"/>
              </a:ext>
            </a:extLst>
          </p:cNvPr>
          <p:cNvSpPr>
            <a:spLocks noChangeArrowheads="1"/>
          </p:cNvSpPr>
          <p:nvPr/>
        </p:nvSpPr>
        <p:spPr bwMode="auto">
          <a:xfrm>
            <a:off x="479503" y="4187492"/>
            <a:ext cx="10515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77AA"/>
                </a:solidFill>
                <a:effectLst/>
                <a:latin typeface="inherit"/>
              </a:rPr>
              <a:t>@media screen and </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990055"/>
                </a:solidFill>
                <a:effectLst/>
                <a:latin typeface="inherit"/>
              </a:rPr>
              <a:t>max-width</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77AA"/>
                </a:solidFill>
                <a:effectLst/>
                <a:latin typeface="inherit"/>
              </a:rPr>
              <a:t> 480px</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669900"/>
                </a:solidFill>
                <a:effectLst/>
                <a:latin typeface="inherit"/>
              </a:rPr>
              <a:t>.text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0055"/>
                </a:solidFill>
                <a:effectLst/>
                <a:latin typeface="inherit"/>
              </a:rPr>
              <a:t>font-size</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16px</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8448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F482-75E6-55FC-DB29-DCF105B20C62}"/>
              </a:ext>
            </a:extLst>
          </p:cNvPr>
          <p:cNvSpPr>
            <a:spLocks noGrp="1"/>
          </p:cNvSpPr>
          <p:nvPr>
            <p:ph type="title"/>
          </p:nvPr>
        </p:nvSpPr>
        <p:spPr/>
        <p:txBody>
          <a:bodyPr/>
          <a:lstStyle/>
          <a:p>
            <a:r>
              <a:rPr lang="en-IN" b="1" i="0" dirty="0">
                <a:solidFill>
                  <a:srgbClr val="0D0D0D"/>
                </a:solidFill>
                <a:effectLst/>
                <a:latin typeface="Söhne"/>
              </a:rPr>
              <a:t>Print Styles (For Printing)</a:t>
            </a:r>
            <a:r>
              <a:rPr lang="en-IN" b="0" i="0" dirty="0">
                <a:solidFill>
                  <a:srgbClr val="0D0D0D"/>
                </a:solidFill>
                <a:effectLst/>
                <a:latin typeface="Söhne"/>
              </a:rPr>
              <a:t>:</a:t>
            </a:r>
            <a:endParaRPr lang="en-IN" dirty="0"/>
          </a:p>
        </p:txBody>
      </p:sp>
      <p:sp>
        <p:nvSpPr>
          <p:cNvPr id="3" name="Content Placeholder 2">
            <a:extLst>
              <a:ext uri="{FF2B5EF4-FFF2-40B4-BE49-F238E27FC236}">
                <a16:creationId xmlns:a16="http://schemas.microsoft.com/office/drawing/2014/main" id="{6D182DC3-E00E-BD67-0D5B-EA4A660BD8F9}"/>
              </a:ext>
            </a:extLst>
          </p:cNvPr>
          <p:cNvSpPr>
            <a:spLocks noGrp="1"/>
          </p:cNvSpPr>
          <p:nvPr>
            <p:ph idx="1"/>
          </p:nvPr>
        </p:nvSpPr>
        <p:spPr/>
        <p:txBody>
          <a:bodyPr/>
          <a:lstStyle/>
          <a:p>
            <a:pPr marL="0" indent="0">
              <a:buNone/>
            </a:pPr>
            <a:r>
              <a:rPr lang="en-IN" dirty="0"/>
              <a:t>@media print {</a:t>
            </a:r>
          </a:p>
          <a:p>
            <a:pPr marL="0" indent="0">
              <a:buNone/>
            </a:pPr>
            <a:r>
              <a:rPr lang="en-IN" dirty="0"/>
              <a:t>  /* CSS styles for printing */</a:t>
            </a:r>
          </a:p>
          <a:p>
            <a:pPr marL="0" indent="0">
              <a:buNone/>
            </a:pPr>
            <a:r>
              <a:rPr lang="en-IN" dirty="0"/>
              <a:t>}</a:t>
            </a:r>
          </a:p>
          <a:p>
            <a:endParaRPr lang="en-IN" dirty="0"/>
          </a:p>
        </p:txBody>
      </p:sp>
    </p:spTree>
    <p:extLst>
      <p:ext uri="{BB962C8B-B14F-4D97-AF65-F5344CB8AC3E}">
        <p14:creationId xmlns:p14="http://schemas.microsoft.com/office/powerpoint/2010/main" val="99036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11A9-3A8B-874F-D208-795B1DB52AC1}"/>
              </a:ext>
            </a:extLst>
          </p:cNvPr>
          <p:cNvSpPr>
            <a:spLocks noGrp="1"/>
          </p:cNvSpPr>
          <p:nvPr>
            <p:ph type="title"/>
          </p:nvPr>
        </p:nvSpPr>
        <p:spPr/>
        <p:txBody>
          <a:bodyPr/>
          <a:lstStyle/>
          <a:p>
            <a:r>
              <a:rPr lang="en-US" b="1" i="0" dirty="0">
                <a:solidFill>
                  <a:srgbClr val="0D0D0D"/>
                </a:solidFill>
                <a:effectLst/>
                <a:latin typeface="Söhne"/>
              </a:rPr>
              <a:t>Dark Mode (With CSS Media Feature 'prefers-color-scheme')</a:t>
            </a:r>
            <a:r>
              <a:rPr lang="en-US" b="0" i="0" dirty="0">
                <a:solidFill>
                  <a:srgbClr val="0D0D0D"/>
                </a:solidFill>
                <a:effectLst/>
                <a:latin typeface="Söhne"/>
              </a:rPr>
              <a:t>:</a:t>
            </a:r>
            <a:endParaRPr lang="en-IN" dirty="0"/>
          </a:p>
        </p:txBody>
      </p:sp>
      <p:sp>
        <p:nvSpPr>
          <p:cNvPr id="3" name="Content Placeholder 2">
            <a:extLst>
              <a:ext uri="{FF2B5EF4-FFF2-40B4-BE49-F238E27FC236}">
                <a16:creationId xmlns:a16="http://schemas.microsoft.com/office/drawing/2014/main" id="{720FF277-FCB0-0E88-8BC7-0EFAC4CD7C20}"/>
              </a:ext>
            </a:extLst>
          </p:cNvPr>
          <p:cNvSpPr>
            <a:spLocks noGrp="1"/>
          </p:cNvSpPr>
          <p:nvPr>
            <p:ph idx="1"/>
          </p:nvPr>
        </p:nvSpPr>
        <p:spPr/>
        <p:txBody>
          <a:bodyPr/>
          <a:lstStyle/>
          <a:p>
            <a:pPr marL="0" indent="0">
              <a:buNone/>
            </a:pPr>
            <a:r>
              <a:rPr lang="en-IN" dirty="0"/>
              <a:t>@media (prefers-</a:t>
            </a:r>
            <a:r>
              <a:rPr lang="en-IN" dirty="0" err="1"/>
              <a:t>color</a:t>
            </a:r>
            <a:r>
              <a:rPr lang="en-IN" dirty="0"/>
              <a:t>-scheme: dark) {</a:t>
            </a:r>
          </a:p>
          <a:p>
            <a:pPr marL="0" indent="0">
              <a:buNone/>
            </a:pPr>
            <a:r>
              <a:rPr lang="en-IN" dirty="0"/>
              <a:t>  /* CSS styles for dark mode */</a:t>
            </a:r>
          </a:p>
          <a:p>
            <a:pPr marL="0" indent="0">
              <a:buNone/>
            </a:pPr>
            <a:r>
              <a:rPr lang="en-IN" dirty="0"/>
              <a:t>}</a:t>
            </a:r>
          </a:p>
          <a:p>
            <a:endParaRPr lang="en-IN" dirty="0"/>
          </a:p>
        </p:txBody>
      </p:sp>
    </p:spTree>
    <p:extLst>
      <p:ext uri="{BB962C8B-B14F-4D97-AF65-F5344CB8AC3E}">
        <p14:creationId xmlns:p14="http://schemas.microsoft.com/office/powerpoint/2010/main" val="274601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0BBF-6475-3F98-056F-B9A8766C85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7FD0B2-AE45-2E2E-20E2-93081DC8E133}"/>
              </a:ext>
            </a:extLst>
          </p:cNvPr>
          <p:cNvSpPr>
            <a:spLocks noGrp="1"/>
          </p:cNvSpPr>
          <p:nvPr>
            <p:ph idx="1"/>
          </p:nvPr>
        </p:nvSpPr>
        <p:spPr/>
        <p:txBody>
          <a:bodyPr/>
          <a:lstStyle/>
          <a:p>
            <a:pPr marL="0" indent="0">
              <a:buNone/>
            </a:pPr>
            <a:r>
              <a:rPr lang="en-US" dirty="0"/>
              <a:t>@media screen and (orientation: portrait) {</a:t>
            </a:r>
          </a:p>
          <a:p>
            <a:pPr marL="0" indent="0">
              <a:buNone/>
            </a:pPr>
            <a:r>
              <a:rPr lang="en-US" dirty="0"/>
              <a:t>  body {</a:t>
            </a:r>
          </a:p>
          <a:p>
            <a:pPr marL="0" indent="0">
              <a:buNone/>
            </a:pPr>
            <a:r>
              <a:rPr lang="en-US" dirty="0"/>
              <a:t>    background-color: </a:t>
            </a:r>
            <a:r>
              <a:rPr lang="en-US" dirty="0" err="1"/>
              <a:t>lightcyan</a:t>
            </a:r>
            <a:r>
              <a:rPr lang="en-US" dirty="0"/>
              <a:t>;</a:t>
            </a:r>
          </a:p>
          <a:p>
            <a:pPr marL="0" indent="0">
              <a:buNone/>
            </a:pPr>
            <a:r>
              <a:rPr lang="en-US" dirty="0"/>
              <a:t>  }</a:t>
            </a:r>
          </a:p>
          <a:p>
            <a:pPr marL="0" indent="0">
              <a:buNone/>
            </a:pPr>
            <a:r>
              <a:rPr lang="en-US" dirty="0"/>
              <a:t>}</a:t>
            </a:r>
          </a:p>
          <a:p>
            <a:endParaRPr lang="en-IN" dirty="0"/>
          </a:p>
        </p:txBody>
      </p:sp>
    </p:spTree>
    <p:extLst>
      <p:ext uri="{BB962C8B-B14F-4D97-AF65-F5344CB8AC3E}">
        <p14:creationId xmlns:p14="http://schemas.microsoft.com/office/powerpoint/2010/main" val="270850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E8D3-B1F0-17FA-5E7E-ED5260E1A7CE}"/>
              </a:ext>
            </a:extLst>
          </p:cNvPr>
          <p:cNvSpPr>
            <a:spLocks noGrp="1"/>
          </p:cNvSpPr>
          <p:nvPr>
            <p:ph type="title"/>
          </p:nvPr>
        </p:nvSpPr>
        <p:spPr>
          <a:xfrm>
            <a:off x="838200" y="365126"/>
            <a:ext cx="10515600" cy="315912"/>
          </a:xfrm>
        </p:spPr>
        <p:txBody>
          <a:bodyPr>
            <a:normAutofit fontScale="90000"/>
          </a:bodyPr>
          <a:lstStyle/>
          <a:p>
            <a:r>
              <a:rPr lang="en-US" sz="3200" b="0" i="0" dirty="0">
                <a:solidFill>
                  <a:srgbClr val="0D0D0D"/>
                </a:solidFill>
                <a:effectLst/>
                <a:latin typeface="Söhne"/>
              </a:rPr>
              <a:t>media query to style a header for different screen sizes:</a:t>
            </a:r>
            <a:endParaRPr lang="en-IN" sz="3200" dirty="0"/>
          </a:p>
        </p:txBody>
      </p:sp>
      <p:sp>
        <p:nvSpPr>
          <p:cNvPr id="5" name="TextBox 4">
            <a:extLst>
              <a:ext uri="{FF2B5EF4-FFF2-40B4-BE49-F238E27FC236}">
                <a16:creationId xmlns:a16="http://schemas.microsoft.com/office/drawing/2014/main" id="{5D6B1C36-0FC3-450F-26AA-0373E5C744B9}"/>
              </a:ext>
            </a:extLst>
          </p:cNvPr>
          <p:cNvSpPr txBox="1"/>
          <p:nvPr/>
        </p:nvSpPr>
        <p:spPr>
          <a:xfrm>
            <a:off x="724830" y="681038"/>
            <a:ext cx="8840128" cy="6124754"/>
          </a:xfrm>
          <a:prstGeom prst="rect">
            <a:avLst/>
          </a:prstGeom>
          <a:noFill/>
        </p:spPr>
        <p:txBody>
          <a:bodyPr wrap="square">
            <a:spAutoFit/>
          </a:bodyPr>
          <a:lstStyle/>
          <a:p>
            <a:r>
              <a:rPr lang="en-IN" sz="1400" dirty="0"/>
              <a:t>/* Default Header Styles */</a:t>
            </a:r>
          </a:p>
          <a:p>
            <a:r>
              <a:rPr lang="en-IN" sz="1400" dirty="0"/>
              <a:t>header {</a:t>
            </a:r>
          </a:p>
          <a:p>
            <a:r>
              <a:rPr lang="en-IN" sz="1400" dirty="0"/>
              <a:t>  background-</a:t>
            </a:r>
            <a:r>
              <a:rPr lang="en-IN" sz="1400" dirty="0" err="1"/>
              <a:t>color</a:t>
            </a:r>
            <a:r>
              <a:rPr lang="en-IN" sz="1400" dirty="0"/>
              <a:t>: #333;</a:t>
            </a:r>
          </a:p>
          <a:p>
            <a:r>
              <a:rPr lang="en-IN" sz="1400" dirty="0"/>
              <a:t>  </a:t>
            </a:r>
            <a:r>
              <a:rPr lang="en-IN" sz="1400" dirty="0" err="1"/>
              <a:t>color</a:t>
            </a:r>
            <a:r>
              <a:rPr lang="en-IN" sz="1400" dirty="0"/>
              <a:t>: white;</a:t>
            </a:r>
          </a:p>
          <a:p>
            <a:r>
              <a:rPr lang="en-IN" sz="1400" dirty="0"/>
              <a:t>  padding: 20px;</a:t>
            </a:r>
          </a:p>
          <a:p>
            <a:r>
              <a:rPr lang="en-IN" sz="1400" dirty="0"/>
              <a:t>}</a:t>
            </a:r>
          </a:p>
          <a:p>
            <a:r>
              <a:rPr lang="en-IN" sz="1400" dirty="0"/>
              <a:t>/* Media Query for Small Screens (e.g., Mobile Phones) */</a:t>
            </a:r>
          </a:p>
          <a:p>
            <a:r>
              <a:rPr lang="en-IN" sz="1400" dirty="0"/>
              <a:t>@media screen and (max-width: 480px) {</a:t>
            </a:r>
          </a:p>
          <a:p>
            <a:r>
              <a:rPr lang="en-IN" sz="1400" dirty="0"/>
              <a:t>  header {</a:t>
            </a:r>
          </a:p>
          <a:p>
            <a:r>
              <a:rPr lang="en-IN" sz="1400" dirty="0"/>
              <a:t>    padding: 10px;</a:t>
            </a:r>
          </a:p>
          <a:p>
            <a:r>
              <a:rPr lang="en-IN" sz="1400" dirty="0"/>
              <a:t>    font-size: 18px;</a:t>
            </a:r>
          </a:p>
          <a:p>
            <a:r>
              <a:rPr lang="en-IN" sz="1400" dirty="0"/>
              <a:t>  }</a:t>
            </a:r>
          </a:p>
          <a:p>
            <a:r>
              <a:rPr lang="en-IN" sz="1400" dirty="0"/>
              <a:t>}</a:t>
            </a:r>
          </a:p>
          <a:p>
            <a:r>
              <a:rPr lang="en-IN" sz="1400" dirty="0"/>
              <a:t>/* Media Query for Medium Screens (e.g., Tablets) */</a:t>
            </a:r>
          </a:p>
          <a:p>
            <a:r>
              <a:rPr lang="en-IN" sz="1400" dirty="0"/>
              <a:t>@media screen and (min-width: 481px) and (max-width: 1024px) {</a:t>
            </a:r>
          </a:p>
          <a:p>
            <a:r>
              <a:rPr lang="en-IN" sz="1400" dirty="0"/>
              <a:t>  header {</a:t>
            </a:r>
          </a:p>
          <a:p>
            <a:r>
              <a:rPr lang="en-IN" sz="1400" dirty="0"/>
              <a:t>    padding: 15px;</a:t>
            </a:r>
          </a:p>
          <a:p>
            <a:r>
              <a:rPr lang="en-IN" sz="1400" dirty="0"/>
              <a:t>    font-size: 22px;</a:t>
            </a:r>
          </a:p>
          <a:p>
            <a:r>
              <a:rPr lang="en-IN" sz="1400" dirty="0"/>
              <a:t>  }</a:t>
            </a:r>
          </a:p>
          <a:p>
            <a:r>
              <a:rPr lang="en-IN" sz="1400" dirty="0"/>
              <a:t>}</a:t>
            </a:r>
          </a:p>
          <a:p>
            <a:endParaRPr lang="en-IN" sz="1400" dirty="0"/>
          </a:p>
          <a:p>
            <a:r>
              <a:rPr lang="en-IN" sz="1400" dirty="0"/>
              <a:t>/* Media Query for Large Screens (e.g., Desktops and Laptops) */</a:t>
            </a:r>
          </a:p>
          <a:p>
            <a:r>
              <a:rPr lang="en-IN" sz="1400" dirty="0"/>
              <a:t>@media screen and (min-width: 1025px) {</a:t>
            </a:r>
          </a:p>
          <a:p>
            <a:r>
              <a:rPr lang="en-IN" sz="1400" dirty="0"/>
              <a:t>  header {</a:t>
            </a:r>
          </a:p>
          <a:p>
            <a:r>
              <a:rPr lang="en-IN" sz="1400" dirty="0"/>
              <a:t>    padding: 20px;</a:t>
            </a:r>
          </a:p>
          <a:p>
            <a:r>
              <a:rPr lang="en-IN" sz="1400" dirty="0"/>
              <a:t>    font-size: 24px;</a:t>
            </a:r>
          </a:p>
          <a:p>
            <a:r>
              <a:rPr lang="en-IN" sz="1400" dirty="0"/>
              <a:t>  }</a:t>
            </a:r>
          </a:p>
          <a:p>
            <a:r>
              <a:rPr lang="en-IN" sz="1400" dirty="0"/>
              <a:t>}</a:t>
            </a:r>
            <a:endParaRPr lang="en-IN" dirty="0"/>
          </a:p>
        </p:txBody>
      </p:sp>
    </p:spTree>
    <p:extLst>
      <p:ext uri="{BB962C8B-B14F-4D97-AF65-F5344CB8AC3E}">
        <p14:creationId xmlns:p14="http://schemas.microsoft.com/office/powerpoint/2010/main" val="50664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ACD6-B316-F120-E154-E3E4B5923628}"/>
              </a:ext>
            </a:extLst>
          </p:cNvPr>
          <p:cNvSpPr>
            <a:spLocks noGrp="1"/>
          </p:cNvSpPr>
          <p:nvPr>
            <p:ph type="title"/>
          </p:nvPr>
        </p:nvSpPr>
        <p:spPr>
          <a:xfrm>
            <a:off x="838200" y="365126"/>
            <a:ext cx="10515600" cy="538124"/>
          </a:xfrm>
        </p:spPr>
        <p:txBody>
          <a:bodyPr>
            <a:normAutofit fontScale="90000"/>
          </a:bodyPr>
          <a:lstStyle/>
          <a:p>
            <a:r>
              <a:rPr lang="en-US" sz="3600" b="0" i="0" dirty="0">
                <a:solidFill>
                  <a:srgbClr val="0D0D0D"/>
                </a:solidFill>
                <a:effectLst/>
                <a:latin typeface="Söhne"/>
              </a:rPr>
              <a:t>Media query to style a footer for different screen </a:t>
            </a:r>
            <a:endParaRPr lang="en-IN" sz="3600" dirty="0"/>
          </a:p>
        </p:txBody>
      </p:sp>
      <p:sp>
        <p:nvSpPr>
          <p:cNvPr id="5" name="TextBox 4">
            <a:extLst>
              <a:ext uri="{FF2B5EF4-FFF2-40B4-BE49-F238E27FC236}">
                <a16:creationId xmlns:a16="http://schemas.microsoft.com/office/drawing/2014/main" id="{D77354B0-D24C-BED2-5ED1-CE76BD4A1185}"/>
              </a:ext>
            </a:extLst>
          </p:cNvPr>
          <p:cNvSpPr txBox="1"/>
          <p:nvPr/>
        </p:nvSpPr>
        <p:spPr>
          <a:xfrm>
            <a:off x="838200" y="991524"/>
            <a:ext cx="9007396" cy="5632311"/>
          </a:xfrm>
          <a:prstGeom prst="rect">
            <a:avLst/>
          </a:prstGeom>
          <a:noFill/>
        </p:spPr>
        <p:txBody>
          <a:bodyPr wrap="square">
            <a:spAutoFit/>
          </a:bodyPr>
          <a:lstStyle/>
          <a:p>
            <a:r>
              <a:rPr lang="en-IN" sz="1200" dirty="0"/>
              <a:t>/* Default Footer Styles */</a:t>
            </a:r>
          </a:p>
          <a:p>
            <a:r>
              <a:rPr lang="en-IN" sz="1200" dirty="0"/>
              <a:t>footer {</a:t>
            </a:r>
          </a:p>
          <a:p>
            <a:r>
              <a:rPr lang="en-IN" sz="1200" dirty="0"/>
              <a:t>  background-</a:t>
            </a:r>
            <a:r>
              <a:rPr lang="en-IN" sz="1200" dirty="0" err="1"/>
              <a:t>color</a:t>
            </a:r>
            <a:r>
              <a:rPr lang="en-IN" sz="1200" dirty="0"/>
              <a:t>: #333;</a:t>
            </a:r>
          </a:p>
          <a:p>
            <a:r>
              <a:rPr lang="en-IN" sz="1200" dirty="0"/>
              <a:t>  </a:t>
            </a:r>
            <a:r>
              <a:rPr lang="en-IN" sz="1200" dirty="0" err="1"/>
              <a:t>color</a:t>
            </a:r>
            <a:r>
              <a:rPr lang="en-IN" sz="1200" dirty="0"/>
              <a:t>: white;</a:t>
            </a:r>
          </a:p>
          <a:p>
            <a:r>
              <a:rPr lang="en-IN" sz="1200" dirty="0"/>
              <a:t>  padding: 20px;</a:t>
            </a:r>
          </a:p>
          <a:p>
            <a:r>
              <a:rPr lang="en-IN" sz="1200" dirty="0"/>
              <a:t>}</a:t>
            </a:r>
          </a:p>
          <a:p>
            <a:endParaRPr lang="en-IN" sz="1200" dirty="0"/>
          </a:p>
          <a:p>
            <a:r>
              <a:rPr lang="en-IN" sz="1200" dirty="0"/>
              <a:t>/* Media Query for Small Screens (e.g., Mobile Phones) */</a:t>
            </a:r>
          </a:p>
          <a:p>
            <a:r>
              <a:rPr lang="en-IN" sz="1200" dirty="0"/>
              <a:t>@media screen and (max-width: 480px) {</a:t>
            </a:r>
          </a:p>
          <a:p>
            <a:r>
              <a:rPr lang="en-IN" sz="1200" dirty="0"/>
              <a:t>  footer {</a:t>
            </a:r>
          </a:p>
          <a:p>
            <a:r>
              <a:rPr lang="en-IN" sz="1200" dirty="0"/>
              <a:t>    padding: 10px;</a:t>
            </a:r>
          </a:p>
          <a:p>
            <a:r>
              <a:rPr lang="en-IN" sz="1200" dirty="0"/>
              <a:t>    font-size: 14px;</a:t>
            </a:r>
          </a:p>
          <a:p>
            <a:r>
              <a:rPr lang="en-IN" sz="1200" dirty="0"/>
              <a:t>  }</a:t>
            </a:r>
          </a:p>
          <a:p>
            <a:r>
              <a:rPr lang="en-IN" sz="1200" dirty="0"/>
              <a:t>}</a:t>
            </a:r>
          </a:p>
          <a:p>
            <a:endParaRPr lang="en-IN" sz="1200" dirty="0"/>
          </a:p>
          <a:p>
            <a:r>
              <a:rPr lang="en-IN" sz="1200" dirty="0"/>
              <a:t>/* Media Query for Medium Screens (e.g., Tablets) */</a:t>
            </a:r>
          </a:p>
          <a:p>
            <a:r>
              <a:rPr lang="en-IN" sz="1200" dirty="0"/>
              <a:t>@media screen and (min-width: 481px) and (max-width: 1024px) {</a:t>
            </a:r>
          </a:p>
          <a:p>
            <a:r>
              <a:rPr lang="en-IN" sz="1200" dirty="0"/>
              <a:t>  footer {</a:t>
            </a:r>
          </a:p>
          <a:p>
            <a:r>
              <a:rPr lang="en-IN" sz="1200" dirty="0"/>
              <a:t>    padding: 15px;</a:t>
            </a:r>
          </a:p>
          <a:p>
            <a:r>
              <a:rPr lang="en-IN" sz="1200" dirty="0"/>
              <a:t>    font-size: 16px;</a:t>
            </a:r>
          </a:p>
          <a:p>
            <a:r>
              <a:rPr lang="en-IN" sz="1200" dirty="0"/>
              <a:t>  }</a:t>
            </a:r>
          </a:p>
          <a:p>
            <a:r>
              <a:rPr lang="en-IN" sz="1200" dirty="0"/>
              <a:t>}</a:t>
            </a:r>
          </a:p>
          <a:p>
            <a:endParaRPr lang="en-IN" sz="1200" dirty="0"/>
          </a:p>
          <a:p>
            <a:r>
              <a:rPr lang="en-IN" sz="1200" dirty="0"/>
              <a:t>/* Media Query for Large Screens (e.g., Desktops and Laptops) */</a:t>
            </a:r>
          </a:p>
          <a:p>
            <a:r>
              <a:rPr lang="en-IN" sz="1200" dirty="0"/>
              <a:t>@media screen and (min-width: 1025px) {</a:t>
            </a:r>
          </a:p>
          <a:p>
            <a:r>
              <a:rPr lang="en-IN" sz="1200" dirty="0"/>
              <a:t>  footer {</a:t>
            </a:r>
          </a:p>
          <a:p>
            <a:r>
              <a:rPr lang="en-IN" sz="1200" dirty="0"/>
              <a:t>    padding: 20px;</a:t>
            </a:r>
          </a:p>
          <a:p>
            <a:r>
              <a:rPr lang="en-IN" sz="1200" dirty="0"/>
              <a:t>    font-size: 18px;</a:t>
            </a:r>
          </a:p>
          <a:p>
            <a:r>
              <a:rPr lang="en-IN" sz="1200" dirty="0"/>
              <a:t>  }</a:t>
            </a:r>
          </a:p>
          <a:p>
            <a:r>
              <a:rPr lang="en-IN" sz="1200" dirty="0"/>
              <a:t>}</a:t>
            </a:r>
            <a:endParaRPr lang="en-IN" dirty="0"/>
          </a:p>
        </p:txBody>
      </p:sp>
    </p:spTree>
    <p:extLst>
      <p:ext uri="{BB962C8B-B14F-4D97-AF65-F5344CB8AC3E}">
        <p14:creationId xmlns:p14="http://schemas.microsoft.com/office/powerpoint/2010/main" val="3426663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6D939BF-ACCF-8831-EFB1-F915311FBA96}"/>
              </a:ext>
            </a:extLst>
          </p:cNvPr>
          <p:cNvSpPr>
            <a:spLocks noGrp="1" noChangeArrowheads="1"/>
          </p:cNvSpPr>
          <p:nvPr>
            <p:ph type="title"/>
          </p:nvPr>
        </p:nvSpPr>
        <p:spPr bwMode="auto">
          <a:xfrm>
            <a:off x="570571" y="149857"/>
            <a:ext cx="9227526"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a:t>
            </a:r>
            <a:r>
              <a:rPr kumimoji="0" lang="en-US" altLang="en-US" sz="4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body</a:t>
            </a:r>
            <a:r>
              <a:rPr kumimoji="0" lang="en-US" altLang="en-US" sz="4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element for different screen sizes:</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7D79ACB3-9544-81AD-A150-E8169C6AA107}"/>
              </a:ext>
            </a:extLst>
          </p:cNvPr>
          <p:cNvSpPr txBox="1"/>
          <p:nvPr/>
        </p:nvSpPr>
        <p:spPr>
          <a:xfrm>
            <a:off x="570572" y="937549"/>
            <a:ext cx="8755046" cy="5509200"/>
          </a:xfrm>
          <a:prstGeom prst="rect">
            <a:avLst/>
          </a:prstGeom>
          <a:noFill/>
        </p:spPr>
        <p:txBody>
          <a:bodyPr wrap="square">
            <a:spAutoFit/>
          </a:bodyPr>
          <a:lstStyle/>
          <a:p>
            <a:r>
              <a:rPr lang="en-IN" sz="1100" dirty="0"/>
              <a:t>/* Default Body Styles */</a:t>
            </a:r>
          </a:p>
          <a:p>
            <a:r>
              <a:rPr lang="en-IN" sz="1100" dirty="0"/>
              <a:t>body {</a:t>
            </a:r>
          </a:p>
          <a:p>
            <a:r>
              <a:rPr lang="en-IN" sz="1100" dirty="0"/>
              <a:t>  font-family: Arial, sans-serif;</a:t>
            </a:r>
          </a:p>
          <a:p>
            <a:r>
              <a:rPr lang="en-IN" sz="1100" dirty="0"/>
              <a:t>  font-size: 16px;</a:t>
            </a:r>
          </a:p>
          <a:p>
            <a:r>
              <a:rPr lang="en-IN" sz="1100" dirty="0"/>
              <a:t>  line-height: 1.5;</a:t>
            </a:r>
          </a:p>
          <a:p>
            <a:r>
              <a:rPr lang="en-IN" sz="1100" dirty="0"/>
              <a:t>  </a:t>
            </a:r>
            <a:r>
              <a:rPr lang="en-IN" sz="1100" dirty="0" err="1"/>
              <a:t>color</a:t>
            </a:r>
            <a:r>
              <a:rPr lang="en-IN" sz="1100" dirty="0"/>
              <a:t>: #333;</a:t>
            </a:r>
          </a:p>
          <a:p>
            <a:r>
              <a:rPr lang="en-IN" sz="1100" dirty="0"/>
              <a:t>  background-</a:t>
            </a:r>
            <a:r>
              <a:rPr lang="en-IN" sz="1100" dirty="0" err="1"/>
              <a:t>color</a:t>
            </a:r>
            <a:r>
              <a:rPr lang="en-IN" sz="1100" dirty="0"/>
              <a:t>: #fff;</a:t>
            </a:r>
          </a:p>
          <a:p>
            <a:r>
              <a:rPr lang="en-IN" sz="1100" dirty="0"/>
              <a:t>}</a:t>
            </a:r>
          </a:p>
          <a:p>
            <a:endParaRPr lang="en-IN" sz="1100" dirty="0"/>
          </a:p>
          <a:p>
            <a:r>
              <a:rPr lang="en-IN" sz="1100" dirty="0"/>
              <a:t>/* Media Query for Small Screens (e.g., Mobile Phones) */</a:t>
            </a:r>
          </a:p>
          <a:p>
            <a:r>
              <a:rPr lang="en-IN" sz="1100" dirty="0"/>
              <a:t>@media screen and (max-width: 480px) {</a:t>
            </a:r>
          </a:p>
          <a:p>
            <a:r>
              <a:rPr lang="en-IN" sz="1100" dirty="0"/>
              <a:t>  body {</a:t>
            </a:r>
          </a:p>
          <a:p>
            <a:r>
              <a:rPr lang="en-IN" sz="1100" dirty="0"/>
              <a:t>    font-size: 14px;</a:t>
            </a:r>
          </a:p>
          <a:p>
            <a:r>
              <a:rPr lang="en-IN" sz="1100" dirty="0"/>
              <a:t>    line-height: 1.4;</a:t>
            </a:r>
          </a:p>
          <a:p>
            <a:r>
              <a:rPr lang="en-IN" sz="1100" dirty="0"/>
              <a:t>  }</a:t>
            </a:r>
          </a:p>
          <a:p>
            <a:r>
              <a:rPr lang="en-IN" sz="1100" dirty="0"/>
              <a:t>}</a:t>
            </a:r>
          </a:p>
          <a:p>
            <a:endParaRPr lang="en-IN" sz="1100" dirty="0"/>
          </a:p>
          <a:p>
            <a:r>
              <a:rPr lang="en-IN" sz="1100" dirty="0"/>
              <a:t>/* Media Query for Medium Screens (e.g., Tablets) */</a:t>
            </a:r>
          </a:p>
          <a:p>
            <a:r>
              <a:rPr lang="en-IN" sz="1100" dirty="0"/>
              <a:t>@media screen and (min-width: 481px) and (max-width: 1024px) {</a:t>
            </a:r>
          </a:p>
          <a:p>
            <a:r>
              <a:rPr lang="en-IN" sz="1100" dirty="0"/>
              <a:t>  body {</a:t>
            </a:r>
          </a:p>
          <a:p>
            <a:r>
              <a:rPr lang="en-IN" sz="1100" dirty="0"/>
              <a:t>    font-size: 18px;</a:t>
            </a:r>
          </a:p>
          <a:p>
            <a:r>
              <a:rPr lang="en-IN" sz="1100" dirty="0"/>
              <a:t>    line-height: 1.6;</a:t>
            </a:r>
          </a:p>
          <a:p>
            <a:r>
              <a:rPr lang="en-IN" sz="1100" dirty="0"/>
              <a:t>  }</a:t>
            </a:r>
          </a:p>
          <a:p>
            <a:r>
              <a:rPr lang="en-IN" sz="1100" dirty="0"/>
              <a:t>}</a:t>
            </a:r>
          </a:p>
          <a:p>
            <a:endParaRPr lang="en-IN" sz="1100" dirty="0"/>
          </a:p>
          <a:p>
            <a:r>
              <a:rPr lang="en-IN" sz="1100" dirty="0"/>
              <a:t>/* Media Query for Large Screens (e.g., Desktops and Laptops) */</a:t>
            </a:r>
          </a:p>
          <a:p>
            <a:r>
              <a:rPr lang="en-IN" sz="1100" dirty="0"/>
              <a:t>@media screen and (min-width: 1025px) {</a:t>
            </a:r>
          </a:p>
          <a:p>
            <a:r>
              <a:rPr lang="en-IN" sz="1100" dirty="0"/>
              <a:t>  body {</a:t>
            </a:r>
          </a:p>
          <a:p>
            <a:r>
              <a:rPr lang="en-IN" sz="1100" dirty="0"/>
              <a:t>    font-size: 20px;</a:t>
            </a:r>
          </a:p>
          <a:p>
            <a:r>
              <a:rPr lang="en-IN" sz="1100" dirty="0"/>
              <a:t>    line-height: 1.8;</a:t>
            </a:r>
          </a:p>
          <a:p>
            <a:r>
              <a:rPr lang="en-IN" sz="1100" dirty="0"/>
              <a:t>  }</a:t>
            </a:r>
          </a:p>
          <a:p>
            <a:r>
              <a:rPr lang="en-IN" sz="1100" dirty="0"/>
              <a:t>}</a:t>
            </a:r>
          </a:p>
        </p:txBody>
      </p:sp>
    </p:spTree>
    <p:extLst>
      <p:ext uri="{BB962C8B-B14F-4D97-AF65-F5344CB8AC3E}">
        <p14:creationId xmlns:p14="http://schemas.microsoft.com/office/powerpoint/2010/main" val="28863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1A90B-72D7-E4C5-DE0D-FBA0D73B28C1}"/>
              </a:ext>
            </a:extLst>
          </p:cNvPr>
          <p:cNvSpPr>
            <a:spLocks noGrp="1"/>
          </p:cNvSpPr>
          <p:nvPr>
            <p:ph idx="1"/>
          </p:nvPr>
        </p:nvSpPr>
        <p:spPr>
          <a:xfrm>
            <a:off x="838200" y="446049"/>
            <a:ext cx="10515600" cy="5730914"/>
          </a:xfrm>
        </p:spPr>
        <p:txBody>
          <a:bodyPr/>
          <a:lstStyle/>
          <a:p>
            <a:pPr marL="0" indent="0" algn="just">
              <a:lnSpc>
                <a:spcPct val="250000"/>
              </a:lnSpc>
              <a:buNone/>
            </a:pPr>
            <a:r>
              <a:rPr lang="en-US" b="0" i="0" dirty="0">
                <a:solidFill>
                  <a:srgbClr val="0D0D0D"/>
                </a:solidFill>
                <a:effectLst/>
                <a:latin typeface="Times New Roman" panose="02020603050405020304" pitchFamily="18" charset="0"/>
                <a:cs typeface="Times New Roman" panose="02020603050405020304" pitchFamily="18" charset="0"/>
              </a:rPr>
              <a:t>media queries are used to apply CSS styles based on various factors such as screen size, device orientation, and other media features. Media queries allow you to create responsive designs that adapt to different devices and screen sizes.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55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31EDB-971D-8E9A-C2D7-FE9E6977A50C}"/>
              </a:ext>
            </a:extLst>
          </p:cNvPr>
          <p:cNvSpPr>
            <a:spLocks noGrp="1"/>
          </p:cNvSpPr>
          <p:nvPr>
            <p:ph idx="1"/>
          </p:nvPr>
        </p:nvSpPr>
        <p:spPr>
          <a:xfrm>
            <a:off x="838200" y="1003610"/>
            <a:ext cx="10515600" cy="5173353"/>
          </a:xfrm>
        </p:spPr>
        <p:txBody>
          <a:bodyPr/>
          <a:lstStyle/>
          <a:p>
            <a:pPr marL="0" indent="0" algn="just">
              <a:lnSpc>
                <a:spcPct val="250000"/>
              </a:lnSpc>
              <a:buNone/>
            </a:pPr>
            <a:r>
              <a:rPr lang="en-US" b="0" i="0" dirty="0">
                <a:solidFill>
                  <a:srgbClr val="414141"/>
                </a:solidFill>
                <a:effectLst/>
                <a:latin typeface="-apple-system"/>
              </a:rPr>
              <a:t> </a:t>
            </a:r>
            <a:r>
              <a:rPr lang="en-US" b="0" i="0" dirty="0">
                <a:solidFill>
                  <a:srgbClr val="414141"/>
                </a:solidFill>
                <a:effectLst/>
                <a:latin typeface="Times New Roman" panose="02020603050405020304" pitchFamily="18" charset="0"/>
                <a:cs typeface="Times New Roman" panose="02020603050405020304" pitchFamily="18" charset="0"/>
              </a:rPr>
              <a:t>A media query consists of a media type and zero or more expressions that match the type and conditions of a particular media features such as device width or screen resolution.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29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D8F95-BC43-F335-9685-BCE030EA5076}"/>
              </a:ext>
            </a:extLst>
          </p:cNvPr>
          <p:cNvSpPr>
            <a:spLocks noGrp="1"/>
          </p:cNvSpPr>
          <p:nvPr>
            <p:ph idx="1"/>
          </p:nvPr>
        </p:nvSpPr>
        <p:spPr>
          <a:xfrm>
            <a:off x="838200" y="501805"/>
            <a:ext cx="10515600" cy="5675158"/>
          </a:xfrm>
        </p:spPr>
        <p:txBody>
          <a:bodyPr>
            <a:normAutofit/>
          </a:bodyPr>
          <a:lstStyle/>
          <a:p>
            <a:pPr marL="0" indent="0" algn="just">
              <a:lnSpc>
                <a:spcPct val="150000"/>
              </a:lnSpc>
              <a:buNone/>
            </a:pPr>
            <a:r>
              <a:rPr lang="en-US" b="0" i="0" dirty="0">
                <a:solidFill>
                  <a:srgbClr val="414141"/>
                </a:solidFill>
                <a:effectLst/>
                <a:latin typeface="Times New Roman" panose="02020603050405020304" pitchFamily="18" charset="0"/>
                <a:cs typeface="Times New Roman" panose="02020603050405020304" pitchFamily="18" charset="0"/>
              </a:rPr>
              <a:t>Since media query is a logical expression it can be resolve to either true or false. The result of the query will be true if the media type specified in the media query matches the type of device the document is being displayed on, as well as all expressions in the media query are satisfied. When a media query is true, the related style sheet or style rules are applied to the target device. Here's a simple example of the media query for standard devices.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24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4E8D-5D20-CEF6-13BD-9D671F0AE44D}"/>
              </a:ext>
            </a:extLst>
          </p:cNvPr>
          <p:cNvSpPr>
            <a:spLocks noGrp="1"/>
          </p:cNvSpPr>
          <p:nvPr>
            <p:ph type="title"/>
          </p:nvPr>
        </p:nvSpPr>
        <p:spPr/>
        <p:txBody>
          <a:bodyPr/>
          <a:lstStyle/>
          <a:p>
            <a:r>
              <a:rPr lang="en-US" b="0" i="0" dirty="0">
                <a:solidFill>
                  <a:srgbClr val="0D0D0D"/>
                </a:solidFill>
                <a:effectLst/>
                <a:latin typeface="Söhne"/>
              </a:rPr>
              <a:t>The basic structure of a media query in CSS </a:t>
            </a:r>
            <a:endParaRPr lang="en-IN" dirty="0"/>
          </a:p>
        </p:txBody>
      </p:sp>
      <p:sp>
        <p:nvSpPr>
          <p:cNvPr id="3" name="Content Placeholder 2">
            <a:extLst>
              <a:ext uri="{FF2B5EF4-FFF2-40B4-BE49-F238E27FC236}">
                <a16:creationId xmlns:a16="http://schemas.microsoft.com/office/drawing/2014/main" id="{DC2ECCB2-324C-C8D4-716A-8DBCDE781BDE}"/>
              </a:ext>
            </a:extLst>
          </p:cNvPr>
          <p:cNvSpPr>
            <a:spLocks noGrp="1"/>
          </p:cNvSpPr>
          <p:nvPr>
            <p:ph idx="1"/>
          </p:nvPr>
        </p:nvSpPr>
        <p:spPr/>
        <p:txBody>
          <a:bodyPr/>
          <a:lstStyle/>
          <a:p>
            <a:pPr marL="0" indent="0">
              <a:buNone/>
            </a:pPr>
            <a:r>
              <a:rPr lang="en-US" dirty="0">
                <a:highlight>
                  <a:srgbClr val="FFFF00"/>
                </a:highlight>
              </a:rPr>
              <a:t>@media media-type and (media-feature) </a:t>
            </a:r>
            <a:r>
              <a:rPr lang="en-US" dirty="0"/>
              <a:t>{</a:t>
            </a:r>
          </a:p>
          <a:p>
            <a:pPr marL="0" indent="0">
              <a:buNone/>
            </a:pPr>
            <a:r>
              <a:rPr lang="en-US" dirty="0"/>
              <a:t>  /* CSS styles to apply when the media query condition is met */</a:t>
            </a:r>
          </a:p>
          <a:p>
            <a:pPr marL="0" indent="0">
              <a:buNone/>
            </a:pPr>
            <a:r>
              <a:rPr lang="en-US" dirty="0"/>
              <a:t>}</a:t>
            </a:r>
          </a:p>
          <a:p>
            <a:endParaRPr lang="en-IN" dirty="0"/>
          </a:p>
        </p:txBody>
      </p:sp>
      <p:sp>
        <p:nvSpPr>
          <p:cNvPr id="4" name="Rectangle 1">
            <a:extLst>
              <a:ext uri="{FF2B5EF4-FFF2-40B4-BE49-F238E27FC236}">
                <a16:creationId xmlns:a16="http://schemas.microsoft.com/office/drawing/2014/main" id="{4F5AE956-F607-8B03-3A32-2B25977E36BD}"/>
              </a:ext>
            </a:extLst>
          </p:cNvPr>
          <p:cNvSpPr>
            <a:spLocks noChangeArrowheads="1"/>
          </p:cNvSpPr>
          <p:nvPr/>
        </p:nvSpPr>
        <p:spPr bwMode="auto">
          <a:xfrm>
            <a:off x="291465" y="3229928"/>
            <a:ext cx="11609070" cy="32629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@media</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This is the at-rule that defines a media query. It tells the browser that the enclosed block of CSS rules should be applied only if certain conditions are met.</a:t>
            </a:r>
          </a:p>
          <a:p>
            <a:pPr marL="0" marR="0" lvl="0" indent="0" algn="l" defTabSz="914400" rtl="0" eaLnBrk="0" fontAlgn="base" latinLnBrk="0" hangingPunct="0">
              <a:lnSpc>
                <a:spcPct val="25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media-type</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This is an optional parameter that specifies the type of media the styles are intended for. Common media types include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all</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(default),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screen</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(for computer screens),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print</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(for printed documents),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speech</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(for screen readers), etc. If not specified,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all</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is assumed.</a:t>
            </a:r>
          </a:p>
          <a:p>
            <a:pPr marL="0" marR="0" lvl="0" indent="0" algn="l" defTabSz="914400" rtl="0" eaLnBrk="0" fontAlgn="base" latinLnBrk="0" hangingPunct="0">
              <a:lnSpc>
                <a:spcPct val="25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media-feature</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This is where you define the conditions under which the enclosed CSS rules should be applied. Media features can include things like screen width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max-width</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min-width</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device orientation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orientation: landscape</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or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orientation: portrait</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device pixel ratio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min-device-pixel-ratio</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max-device-pixel-ratio</a:t>
            </a:r>
            <a:r>
              <a:rPr kumimoji="0" lang="en-US" altLang="en-US" sz="12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180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EF2803-4E96-86F2-74D3-F1FDDD089EFE}"/>
              </a:ext>
            </a:extLst>
          </p:cNvPr>
          <p:cNvSpPr txBox="1"/>
          <p:nvPr/>
        </p:nvSpPr>
        <p:spPr>
          <a:xfrm>
            <a:off x="490654" y="506479"/>
            <a:ext cx="10236819" cy="5078313"/>
          </a:xfrm>
          <a:prstGeom prst="rect">
            <a:avLst/>
          </a:prstGeom>
          <a:noFill/>
        </p:spPr>
        <p:txBody>
          <a:bodyPr wrap="square">
            <a:spAutoFit/>
          </a:bodyPr>
          <a:lstStyle/>
          <a:p>
            <a:r>
              <a:rPr lang="en-IN" b="0" i="0" dirty="0">
                <a:solidFill>
                  <a:srgbClr val="999999"/>
                </a:solidFill>
                <a:effectLst/>
                <a:latin typeface="Consolas" panose="020B0609020204030204" pitchFamily="49" charset="0"/>
              </a:rPr>
              <a:t>/* Smartphones (portrait and landscape) ---------- */</a:t>
            </a:r>
            <a:r>
              <a:rPr lang="en-IN" b="0" i="0" dirty="0">
                <a:solidFill>
                  <a:srgbClr val="000000"/>
                </a:solidFill>
                <a:effectLst/>
                <a:latin typeface="Consolas" panose="020B0609020204030204" pitchFamily="49" charset="0"/>
              </a:rPr>
              <a:t> </a:t>
            </a:r>
          </a:p>
          <a:p>
            <a:r>
              <a:rPr lang="en-IN" b="0" i="0" dirty="0">
                <a:solidFill>
                  <a:srgbClr val="0077AA"/>
                </a:solidFill>
                <a:effectLst/>
                <a:latin typeface="Consolas" panose="020B0609020204030204" pitchFamily="49" charset="0"/>
              </a:rPr>
              <a:t>@media screen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min-width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320px</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max-width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480px</a:t>
            </a:r>
            <a:r>
              <a:rPr lang="en-IN" b="0" i="0" dirty="0">
                <a:solidFill>
                  <a:srgbClr val="5F6364"/>
                </a:solidFill>
                <a:effectLst/>
                <a:latin typeface="Consolas" panose="020B0609020204030204" pitchFamily="49" charset="0"/>
              </a:rPr>
              <a:t>)</a:t>
            </a: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styles */</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endParaRPr lang="en-IN" dirty="0">
              <a:solidFill>
                <a:srgbClr val="000000"/>
              </a:solidFill>
              <a:latin typeface="Consolas" panose="020B0609020204030204" pitchFamily="49" charset="0"/>
            </a:endParaRPr>
          </a:p>
          <a:p>
            <a:endParaRPr lang="en-IN" b="0" i="0" dirty="0">
              <a:solidFill>
                <a:srgbClr val="000000"/>
              </a:solidFill>
              <a:effectLst/>
              <a:latin typeface="Consolas" panose="020B0609020204030204" pitchFamily="49" charset="0"/>
            </a:endParaRPr>
          </a:p>
          <a:p>
            <a:endParaRPr lang="en-IN" dirty="0">
              <a:solidFill>
                <a:srgbClr val="000000"/>
              </a:solidFill>
              <a:latin typeface="Consolas" panose="020B0609020204030204" pitchFamily="49" charset="0"/>
            </a:endParaRPr>
          </a:p>
          <a:p>
            <a:r>
              <a:rPr lang="en-IN" b="0" i="0" dirty="0">
                <a:solidFill>
                  <a:srgbClr val="999999"/>
                </a:solidFill>
                <a:effectLst/>
                <a:latin typeface="Consolas" panose="020B0609020204030204" pitchFamily="49" charset="0"/>
              </a:rPr>
              <a:t>/* Smartphones (portrait) ---------- */</a:t>
            </a:r>
          </a:p>
          <a:p>
            <a:r>
              <a:rPr lang="en-IN" b="0" i="0" dirty="0">
                <a:solidFill>
                  <a:srgbClr val="000000"/>
                </a:solidFill>
                <a:effectLst/>
                <a:latin typeface="Consolas" panose="020B0609020204030204" pitchFamily="49" charset="0"/>
              </a:rPr>
              <a:t> </a:t>
            </a:r>
            <a:r>
              <a:rPr lang="en-IN" b="0" i="0" dirty="0">
                <a:solidFill>
                  <a:srgbClr val="0077AA"/>
                </a:solidFill>
                <a:effectLst/>
                <a:latin typeface="Consolas" panose="020B0609020204030204" pitchFamily="49" charset="0"/>
              </a:rPr>
              <a:t>@media screen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max-width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320px</a:t>
            </a:r>
            <a:r>
              <a:rPr lang="en-IN" b="0" i="0" dirty="0">
                <a:solidFill>
                  <a:srgbClr val="5F6364"/>
                </a:solidFill>
                <a:effectLst/>
                <a:latin typeface="Consolas" panose="020B0609020204030204" pitchFamily="49" charset="0"/>
              </a:rPr>
              <a:t>)</a:t>
            </a: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styles */</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p>
          <a:p>
            <a:endParaRPr lang="en-IN" dirty="0">
              <a:solidFill>
                <a:srgbClr val="5F6364"/>
              </a:solidFill>
              <a:latin typeface="Consolas" panose="020B0609020204030204" pitchFamily="49" charset="0"/>
            </a:endParaRPr>
          </a:p>
          <a:p>
            <a:endParaRPr lang="en-IN" b="0" i="0" dirty="0">
              <a:solidFill>
                <a:srgbClr val="5F6364"/>
              </a:solidFill>
              <a:effectLst/>
              <a:latin typeface="Consolas" panose="020B0609020204030204" pitchFamily="49" charset="0"/>
            </a:endParaRPr>
          </a:p>
          <a:p>
            <a:endParaRPr lang="en-IN" dirty="0">
              <a:solidFill>
                <a:srgbClr val="5F6364"/>
              </a:solidFill>
              <a:latin typeface="Consolas" panose="020B0609020204030204" pitchFamily="49" charset="0"/>
            </a:endParaRPr>
          </a:p>
          <a:p>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Smartphones (landscape) ---------- */</a:t>
            </a:r>
          </a:p>
          <a:p>
            <a:r>
              <a:rPr lang="en-IN" b="0" i="0" dirty="0">
                <a:solidFill>
                  <a:srgbClr val="000000"/>
                </a:solidFill>
                <a:effectLst/>
                <a:latin typeface="Consolas" panose="020B0609020204030204" pitchFamily="49" charset="0"/>
              </a:rPr>
              <a:t> </a:t>
            </a:r>
            <a:r>
              <a:rPr lang="en-IN" b="0" i="0" dirty="0">
                <a:solidFill>
                  <a:srgbClr val="0077AA"/>
                </a:solidFill>
                <a:effectLst/>
                <a:latin typeface="Consolas" panose="020B0609020204030204" pitchFamily="49" charset="0"/>
              </a:rPr>
              <a:t>@media screen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min-width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321px</a:t>
            </a:r>
            <a:r>
              <a:rPr lang="en-IN" b="0" i="0" dirty="0">
                <a:solidFill>
                  <a:srgbClr val="5F6364"/>
                </a:solidFill>
                <a:effectLst/>
                <a:latin typeface="Consolas" panose="020B0609020204030204" pitchFamily="49" charset="0"/>
              </a:rPr>
              <a:t>)</a:t>
            </a:r>
          </a:p>
          <a:p>
            <a:endParaRPr lang="en-IN" dirty="0">
              <a:solidFill>
                <a:srgbClr val="5F6364"/>
              </a:solidFill>
              <a:latin typeface="Consolas" panose="020B0609020204030204" pitchFamily="49" charset="0"/>
            </a:endParaRPr>
          </a:p>
          <a:p>
            <a:endParaRPr lang="en-IN" b="0" i="0" dirty="0">
              <a:solidFill>
                <a:srgbClr val="5F6364"/>
              </a:solidFill>
              <a:effectLst/>
              <a:latin typeface="Consolas" panose="020B0609020204030204" pitchFamily="49" charset="0"/>
            </a:endParaRPr>
          </a:p>
          <a:p>
            <a:endParaRPr lang="en-IN" dirty="0">
              <a:solidFill>
                <a:srgbClr val="5F6364"/>
              </a:solidFill>
              <a:latin typeface="Consolas" panose="020B0609020204030204" pitchFamily="49" charset="0"/>
            </a:endParaRP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styles */</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78029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9A8378-2580-72EB-3A94-DAB1F1B9159A}"/>
              </a:ext>
            </a:extLst>
          </p:cNvPr>
          <p:cNvSpPr txBox="1"/>
          <p:nvPr/>
        </p:nvSpPr>
        <p:spPr>
          <a:xfrm>
            <a:off x="1084455" y="423735"/>
            <a:ext cx="9966403" cy="5355312"/>
          </a:xfrm>
          <a:prstGeom prst="rect">
            <a:avLst/>
          </a:prstGeom>
          <a:noFill/>
        </p:spPr>
        <p:txBody>
          <a:bodyPr wrap="square">
            <a:spAutoFit/>
          </a:bodyPr>
          <a:lstStyle/>
          <a:p>
            <a:r>
              <a:rPr lang="en-IN" b="0" i="0" dirty="0">
                <a:solidFill>
                  <a:srgbClr val="999999"/>
                </a:solidFill>
                <a:effectLst/>
                <a:latin typeface="Consolas" panose="020B0609020204030204" pitchFamily="49" charset="0"/>
              </a:rPr>
              <a:t>/* Tablets, iPads (portrait and landscape) ---------- */</a:t>
            </a:r>
          </a:p>
          <a:p>
            <a:r>
              <a:rPr lang="en-IN" b="0" i="0" dirty="0">
                <a:solidFill>
                  <a:srgbClr val="000000"/>
                </a:solidFill>
                <a:effectLst/>
                <a:latin typeface="Consolas" panose="020B0609020204030204" pitchFamily="49" charset="0"/>
              </a:rPr>
              <a:t> </a:t>
            </a:r>
            <a:r>
              <a:rPr lang="en-IN" b="0" i="0" dirty="0">
                <a:solidFill>
                  <a:srgbClr val="0077AA"/>
                </a:solidFill>
                <a:effectLst/>
                <a:latin typeface="Consolas" panose="020B0609020204030204" pitchFamily="49" charset="0"/>
              </a:rPr>
              <a:t>@media screen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min-width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768px</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max-width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1024px</a:t>
            </a:r>
            <a:r>
              <a:rPr lang="en-IN" b="0" i="0" dirty="0">
                <a:solidFill>
                  <a:srgbClr val="5F6364"/>
                </a:solidFill>
                <a:effectLst/>
                <a:latin typeface="Consolas" panose="020B0609020204030204" pitchFamily="49" charset="0"/>
              </a:rPr>
              <a:t>)</a:t>
            </a:r>
          </a:p>
          <a:p>
            <a:endParaRPr lang="en-IN" dirty="0">
              <a:solidFill>
                <a:srgbClr val="5F6364"/>
              </a:solidFill>
              <a:latin typeface="Consolas" panose="020B0609020204030204" pitchFamily="49" charset="0"/>
            </a:endParaRP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styles */</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endParaRPr lang="en-IN" dirty="0">
              <a:solidFill>
                <a:srgbClr val="000000"/>
              </a:solidFill>
              <a:latin typeface="Consolas" panose="020B0609020204030204" pitchFamily="49" charset="0"/>
            </a:endParaRPr>
          </a:p>
          <a:p>
            <a:r>
              <a:rPr lang="en-IN" b="0" i="0" dirty="0">
                <a:solidFill>
                  <a:srgbClr val="999999"/>
                </a:solidFill>
                <a:effectLst/>
                <a:latin typeface="Consolas" panose="020B0609020204030204" pitchFamily="49" charset="0"/>
              </a:rPr>
              <a:t>/* Tablets, iPads (portrait) ---------- */</a:t>
            </a:r>
            <a:r>
              <a:rPr lang="en-IN" b="0" i="0" dirty="0">
                <a:solidFill>
                  <a:srgbClr val="000000"/>
                </a:solidFill>
                <a:effectLst/>
                <a:latin typeface="Consolas" panose="020B0609020204030204" pitchFamily="49" charset="0"/>
              </a:rPr>
              <a:t> </a:t>
            </a:r>
          </a:p>
          <a:p>
            <a:endParaRPr lang="en-IN" dirty="0">
              <a:solidFill>
                <a:srgbClr val="000000"/>
              </a:solidFill>
              <a:latin typeface="Consolas" panose="020B0609020204030204" pitchFamily="49" charset="0"/>
            </a:endParaRPr>
          </a:p>
          <a:p>
            <a:endParaRPr lang="en-IN" b="0" i="0" dirty="0">
              <a:solidFill>
                <a:srgbClr val="000000"/>
              </a:solidFill>
              <a:effectLst/>
              <a:latin typeface="Consolas" panose="020B0609020204030204" pitchFamily="49" charset="0"/>
            </a:endParaRPr>
          </a:p>
          <a:p>
            <a:r>
              <a:rPr lang="en-IN" b="0" i="0" dirty="0">
                <a:solidFill>
                  <a:srgbClr val="0077AA"/>
                </a:solidFill>
                <a:effectLst/>
                <a:latin typeface="Consolas" panose="020B0609020204030204" pitchFamily="49" charset="0"/>
              </a:rPr>
              <a:t>@media screen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min-width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768px</a:t>
            </a:r>
            <a:r>
              <a:rPr lang="en-IN" b="0" i="0" dirty="0">
                <a:solidFill>
                  <a:srgbClr val="5F6364"/>
                </a:solidFill>
                <a:effectLst/>
                <a:latin typeface="Consolas" panose="020B0609020204030204" pitchFamily="49" charset="0"/>
              </a:rPr>
              <a:t>)</a:t>
            </a: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styles */</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p>
          <a:p>
            <a:endParaRPr lang="en-IN" dirty="0">
              <a:solidFill>
                <a:srgbClr val="5F6364"/>
              </a:solidFill>
              <a:latin typeface="Consolas" panose="020B0609020204030204" pitchFamily="49" charset="0"/>
            </a:endParaRPr>
          </a:p>
          <a:p>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Tablets, iPads (landscape) ---------- */</a:t>
            </a:r>
            <a:r>
              <a:rPr lang="en-IN" b="0" i="0" dirty="0">
                <a:solidFill>
                  <a:srgbClr val="000000"/>
                </a:solidFill>
                <a:effectLst/>
                <a:latin typeface="Consolas" panose="020B0609020204030204" pitchFamily="49" charset="0"/>
              </a:rPr>
              <a:t> </a:t>
            </a:r>
          </a:p>
          <a:p>
            <a:endParaRPr lang="en-IN" dirty="0">
              <a:solidFill>
                <a:srgbClr val="000000"/>
              </a:solidFill>
              <a:latin typeface="Consolas" panose="020B0609020204030204" pitchFamily="49" charset="0"/>
            </a:endParaRPr>
          </a:p>
          <a:p>
            <a:endParaRPr lang="en-IN" b="0" i="0" dirty="0">
              <a:solidFill>
                <a:srgbClr val="000000"/>
              </a:solidFill>
              <a:effectLst/>
              <a:latin typeface="Consolas" panose="020B0609020204030204" pitchFamily="49" charset="0"/>
            </a:endParaRPr>
          </a:p>
          <a:p>
            <a:r>
              <a:rPr lang="en-IN" b="0" i="0" dirty="0">
                <a:solidFill>
                  <a:srgbClr val="0077AA"/>
                </a:solidFill>
                <a:effectLst/>
                <a:latin typeface="Consolas" panose="020B0609020204030204" pitchFamily="49" charset="0"/>
              </a:rPr>
              <a:t>@media screen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min-width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1024px</a:t>
            </a:r>
            <a:r>
              <a:rPr lang="en-IN" b="0" i="0" dirty="0">
                <a:solidFill>
                  <a:srgbClr val="5F6364"/>
                </a:solidFill>
                <a:effectLst/>
                <a:latin typeface="Consolas" panose="020B0609020204030204" pitchFamily="49" charset="0"/>
              </a:rPr>
              <a:t>)</a:t>
            </a:r>
          </a:p>
          <a:p>
            <a:endParaRPr lang="en-IN" dirty="0">
              <a:solidFill>
                <a:srgbClr val="5F6364"/>
              </a:solidFill>
              <a:latin typeface="Consolas" panose="020B0609020204030204" pitchFamily="49" charset="0"/>
            </a:endParaRPr>
          </a:p>
          <a:p>
            <a:endParaRPr lang="en-IN" b="0" i="0" dirty="0">
              <a:solidFill>
                <a:srgbClr val="5F6364"/>
              </a:solidFill>
              <a:effectLst/>
              <a:latin typeface="Consolas" panose="020B0609020204030204" pitchFamily="49" charset="0"/>
            </a:endParaRPr>
          </a:p>
          <a:p>
            <a:endParaRPr lang="en-IN" dirty="0">
              <a:solidFill>
                <a:srgbClr val="5F6364"/>
              </a:solidFill>
              <a:latin typeface="Consolas" panose="020B0609020204030204" pitchFamily="49" charset="0"/>
            </a:endParaRP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styles */</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16075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2F53C-5D80-6D4B-C321-E0EBAE419DDA}"/>
              </a:ext>
            </a:extLst>
          </p:cNvPr>
          <p:cNvSpPr txBox="1"/>
          <p:nvPr/>
        </p:nvSpPr>
        <p:spPr>
          <a:xfrm>
            <a:off x="412594" y="866222"/>
            <a:ext cx="10125307" cy="3416320"/>
          </a:xfrm>
          <a:prstGeom prst="rect">
            <a:avLst/>
          </a:prstGeom>
          <a:noFill/>
        </p:spPr>
        <p:txBody>
          <a:bodyPr wrap="square">
            <a:spAutoFit/>
          </a:bodyPr>
          <a:lstStyle/>
          <a:p>
            <a:r>
              <a:rPr lang="en-IN" b="0" i="0" dirty="0">
                <a:solidFill>
                  <a:srgbClr val="999999"/>
                </a:solidFill>
                <a:effectLst/>
                <a:latin typeface="Consolas" panose="020B0609020204030204" pitchFamily="49" charset="0"/>
              </a:rPr>
              <a:t>/* Desktops and laptops ---------- */</a:t>
            </a:r>
            <a:r>
              <a:rPr lang="en-IN" b="0" i="0" dirty="0">
                <a:solidFill>
                  <a:srgbClr val="000000"/>
                </a:solidFill>
                <a:effectLst/>
                <a:latin typeface="Consolas" panose="020B0609020204030204" pitchFamily="49" charset="0"/>
              </a:rPr>
              <a:t> </a:t>
            </a:r>
          </a:p>
          <a:p>
            <a:r>
              <a:rPr lang="en-IN" b="0" i="0" dirty="0">
                <a:solidFill>
                  <a:srgbClr val="0077AA"/>
                </a:solidFill>
                <a:effectLst/>
                <a:latin typeface="Consolas" panose="020B0609020204030204" pitchFamily="49" charset="0"/>
              </a:rPr>
              <a:t>@media screen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min-width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1224px</a:t>
            </a:r>
            <a:r>
              <a:rPr lang="en-IN" b="0" i="0" dirty="0">
                <a:solidFill>
                  <a:srgbClr val="5F6364"/>
                </a:solidFill>
                <a:effectLst/>
                <a:latin typeface="Consolas" panose="020B0609020204030204" pitchFamily="49" charset="0"/>
              </a:rPr>
              <a:t>)</a:t>
            </a:r>
          </a:p>
          <a:p>
            <a:endParaRPr lang="en-IN" dirty="0">
              <a:solidFill>
                <a:srgbClr val="5F6364"/>
              </a:solidFill>
              <a:latin typeface="Consolas" panose="020B0609020204030204" pitchFamily="49" charset="0"/>
            </a:endParaRP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styles */</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b="0" i="0" dirty="0">
                <a:solidFill>
                  <a:srgbClr val="999999"/>
                </a:solidFill>
                <a:effectLst/>
                <a:latin typeface="Consolas" panose="020B0609020204030204" pitchFamily="49" charset="0"/>
              </a:rPr>
              <a:t>/* Large screens ---------- */</a:t>
            </a:r>
            <a:r>
              <a:rPr lang="en-IN" b="0" i="0" dirty="0">
                <a:solidFill>
                  <a:srgbClr val="000000"/>
                </a:solidFill>
                <a:effectLst/>
                <a:latin typeface="Consolas" panose="020B0609020204030204" pitchFamily="49" charset="0"/>
              </a:rPr>
              <a:t> </a:t>
            </a:r>
          </a:p>
          <a:p>
            <a:endParaRPr lang="en-IN" dirty="0">
              <a:solidFill>
                <a:srgbClr val="000000"/>
              </a:solidFill>
              <a:latin typeface="Consolas" panose="020B0609020204030204" pitchFamily="49" charset="0"/>
            </a:endParaRPr>
          </a:p>
          <a:p>
            <a:endParaRPr lang="en-IN" b="0" i="0" dirty="0">
              <a:solidFill>
                <a:srgbClr val="000000"/>
              </a:solidFill>
              <a:effectLst/>
              <a:latin typeface="Consolas" panose="020B0609020204030204" pitchFamily="49" charset="0"/>
            </a:endParaRPr>
          </a:p>
          <a:p>
            <a:endParaRPr lang="en-IN" dirty="0">
              <a:solidFill>
                <a:srgbClr val="000000"/>
              </a:solidFill>
              <a:latin typeface="Consolas" panose="020B0609020204030204" pitchFamily="49" charset="0"/>
            </a:endParaRPr>
          </a:p>
          <a:p>
            <a:r>
              <a:rPr lang="en-IN" b="0" i="0" dirty="0">
                <a:solidFill>
                  <a:srgbClr val="0077AA"/>
                </a:solidFill>
                <a:effectLst/>
                <a:latin typeface="Consolas" panose="020B0609020204030204" pitchFamily="49" charset="0"/>
              </a:rPr>
              <a:t>@media screen and </a:t>
            </a:r>
            <a:r>
              <a:rPr lang="en-IN" b="0" i="0" dirty="0">
                <a:solidFill>
                  <a:srgbClr val="5F6364"/>
                </a:solidFill>
                <a:effectLst/>
                <a:latin typeface="Consolas" panose="020B0609020204030204" pitchFamily="49" charset="0"/>
              </a:rPr>
              <a:t>(</a:t>
            </a:r>
            <a:r>
              <a:rPr lang="en-IN" b="0" i="0" dirty="0">
                <a:solidFill>
                  <a:srgbClr val="990055"/>
                </a:solidFill>
                <a:effectLst/>
                <a:latin typeface="Consolas" panose="020B0609020204030204" pitchFamily="49" charset="0"/>
              </a:rPr>
              <a:t>min-width</a:t>
            </a:r>
            <a:r>
              <a:rPr lang="en-IN" b="0" i="0" dirty="0">
                <a:solidFill>
                  <a:srgbClr val="5F6364"/>
                </a:solidFill>
                <a:effectLst/>
                <a:latin typeface="Consolas" panose="020B0609020204030204" pitchFamily="49" charset="0"/>
              </a:rPr>
              <a:t>:</a:t>
            </a:r>
            <a:r>
              <a:rPr lang="en-IN" b="0" i="0" dirty="0">
                <a:solidFill>
                  <a:srgbClr val="0077AA"/>
                </a:solidFill>
                <a:effectLst/>
                <a:latin typeface="Consolas" panose="020B0609020204030204" pitchFamily="49" charset="0"/>
              </a:rPr>
              <a:t> 1824px</a:t>
            </a:r>
            <a:r>
              <a:rPr lang="en-IN" b="0" i="0" dirty="0">
                <a:solidFill>
                  <a:srgbClr val="5F6364"/>
                </a:solidFill>
                <a:effectLst/>
                <a:latin typeface="Consolas" panose="020B0609020204030204" pitchFamily="49" charset="0"/>
              </a:rPr>
              <a:t>)</a:t>
            </a:r>
          </a:p>
          <a:p>
            <a:endParaRPr lang="en-IN" dirty="0">
              <a:solidFill>
                <a:srgbClr val="5F6364"/>
              </a:solidFill>
              <a:latin typeface="Consolas" panose="020B0609020204030204" pitchFamily="49" charset="0"/>
            </a:endParaRPr>
          </a:p>
          <a:p>
            <a:endParaRPr lang="en-IN" b="0" i="0" dirty="0">
              <a:solidFill>
                <a:srgbClr val="5F6364"/>
              </a:solidFill>
              <a:effectLst/>
              <a:latin typeface="Consolas" panose="020B0609020204030204" pitchFamily="49" charset="0"/>
            </a:endParaRPr>
          </a:p>
          <a:p>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styles */</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76478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C88F-0C57-572B-40CD-576D9534E1D3}"/>
              </a:ext>
            </a:extLst>
          </p:cNvPr>
          <p:cNvSpPr>
            <a:spLocks noGrp="1"/>
          </p:cNvSpPr>
          <p:nvPr>
            <p:ph type="title"/>
          </p:nvPr>
        </p:nvSpPr>
        <p:spPr/>
        <p:txBody>
          <a:bodyPr/>
          <a:lstStyle/>
          <a:p>
            <a:r>
              <a:rPr lang="en-US" b="1" i="0" dirty="0">
                <a:solidFill>
                  <a:srgbClr val="262626"/>
                </a:solidFill>
                <a:effectLst/>
                <a:latin typeface="-apple-system"/>
              </a:rPr>
              <a:t>Changing Layouts Based on Screen Size</a:t>
            </a:r>
            <a:br>
              <a:rPr lang="en-US" b="1" i="0" dirty="0">
                <a:solidFill>
                  <a:srgbClr val="262626"/>
                </a:solidFill>
                <a:effectLst/>
                <a:latin typeface="-apple-system"/>
              </a:rPr>
            </a:br>
            <a:endParaRPr lang="en-IN" dirty="0"/>
          </a:p>
        </p:txBody>
      </p:sp>
      <p:sp>
        <p:nvSpPr>
          <p:cNvPr id="3" name="Content Placeholder 2">
            <a:extLst>
              <a:ext uri="{FF2B5EF4-FFF2-40B4-BE49-F238E27FC236}">
                <a16:creationId xmlns:a16="http://schemas.microsoft.com/office/drawing/2014/main" id="{5804E1D7-7BEE-AF3F-6475-3E4389A31DBD}"/>
              </a:ext>
            </a:extLst>
          </p:cNvPr>
          <p:cNvSpPr>
            <a:spLocks noGrp="1"/>
          </p:cNvSpPr>
          <p:nvPr>
            <p:ph idx="1"/>
          </p:nvPr>
        </p:nvSpPr>
        <p:spPr/>
        <p:txBody>
          <a:bodyPr/>
          <a:lstStyle/>
          <a:p>
            <a:pPr marL="0" indent="0">
              <a:lnSpc>
                <a:spcPct val="250000"/>
              </a:lnSpc>
              <a:buNone/>
            </a:pPr>
            <a:r>
              <a:rPr lang="en-US" b="0" i="0" dirty="0">
                <a:solidFill>
                  <a:srgbClr val="414141"/>
                </a:solidFill>
                <a:effectLst/>
                <a:latin typeface="-apple-system"/>
              </a:rPr>
              <a:t>You can also use the CSS media query for making your multi-column website layout more adaptable and responsive for devices through little customization.</a:t>
            </a:r>
            <a:endParaRPr lang="en-IN" dirty="0"/>
          </a:p>
        </p:txBody>
      </p:sp>
    </p:spTree>
    <p:extLst>
      <p:ext uri="{BB962C8B-B14F-4D97-AF65-F5344CB8AC3E}">
        <p14:creationId xmlns:p14="http://schemas.microsoft.com/office/powerpoint/2010/main" val="3823676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27</TotalTime>
  <Words>1582</Words>
  <Application>Microsoft Office PowerPoint</Application>
  <PresentationFormat>Widescreen</PresentationFormat>
  <Paragraphs>234</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Calibri</vt:lpstr>
      <vt:lpstr>Calibri Light</vt:lpstr>
      <vt:lpstr>Consolas</vt:lpstr>
      <vt:lpstr>inherit</vt:lpstr>
      <vt:lpstr>Muli</vt:lpstr>
      <vt:lpstr>Söhne</vt:lpstr>
      <vt:lpstr>Times New Roman</vt:lpstr>
      <vt:lpstr>Office Theme</vt:lpstr>
      <vt:lpstr>Media Query structure</vt:lpstr>
      <vt:lpstr>PowerPoint Presentation</vt:lpstr>
      <vt:lpstr>PowerPoint Presentation</vt:lpstr>
      <vt:lpstr>PowerPoint Presentation</vt:lpstr>
      <vt:lpstr>The basic structure of a media query in CSS </vt:lpstr>
      <vt:lpstr>PowerPoint Presentation</vt:lpstr>
      <vt:lpstr>PowerPoint Presentation</vt:lpstr>
      <vt:lpstr>PowerPoint Presentation</vt:lpstr>
      <vt:lpstr>Changing Layouts Based on Screen Size </vt:lpstr>
      <vt:lpstr>The following style rule will create a two column layout if the viewport size is greater than or equal to 768 pixels, but if less than that it'll be rendered as one column layout.</vt:lpstr>
      <vt:lpstr>Logical Operators </vt:lpstr>
      <vt:lpstr>Nesting of media queries  </vt:lpstr>
      <vt:lpstr>Media Types </vt:lpstr>
      <vt:lpstr>Print Styles (For Printing):</vt:lpstr>
      <vt:lpstr>Dark Mode (With CSS Media Feature 'prefers-color-scheme'):</vt:lpstr>
      <vt:lpstr>PowerPoint Presentation</vt:lpstr>
      <vt:lpstr>media query to style a header for different screen sizes:</vt:lpstr>
      <vt:lpstr>Media query to style a footer for different screen </vt:lpstr>
      <vt:lpstr>the body element for different screen sizes: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query structure</dc:title>
  <dc:creator>vishal choudhary</dc:creator>
  <cp:lastModifiedBy>vishal choudhary</cp:lastModifiedBy>
  <cp:revision>7</cp:revision>
  <dcterms:created xsi:type="dcterms:W3CDTF">2024-02-11T15:33:37Z</dcterms:created>
  <dcterms:modified xsi:type="dcterms:W3CDTF">2024-02-12T04:15:02Z</dcterms:modified>
</cp:coreProperties>
</file>