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54E4-951A-4EEC-B76D-61D4E0BC3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8F02EB-BA58-8960-BFBF-0D5E63055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E70D6-6DFD-709E-4E0E-E5B686490568}"/>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5" name="Footer Placeholder 4">
            <a:extLst>
              <a:ext uri="{FF2B5EF4-FFF2-40B4-BE49-F238E27FC236}">
                <a16:creationId xmlns:a16="http://schemas.microsoft.com/office/drawing/2014/main" id="{E8DFC742-1090-3599-523B-27E13CD27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406A2-A4A8-E5FF-569B-645A397CD864}"/>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147399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2BDC-8F9C-99B1-6A9B-31E57F0FEF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9BF86-CA2C-9C57-7A3E-F5D5F3E3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0B6F9-6EBA-AEEA-0A11-E872830145CC}"/>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5" name="Footer Placeholder 4">
            <a:extLst>
              <a:ext uri="{FF2B5EF4-FFF2-40B4-BE49-F238E27FC236}">
                <a16:creationId xmlns:a16="http://schemas.microsoft.com/office/drawing/2014/main" id="{1D7C07B9-F366-6E73-A7A4-A81839EF0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9069C-0974-D3C5-CA80-52100C0C659C}"/>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406877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5ECE1-14C9-F0DB-0527-1C3C2FE11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2CC36F-0F6B-B507-5EA2-4B83526FAC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FB8D4-8C31-C7F0-8643-36D4FAE0C940}"/>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5" name="Footer Placeholder 4">
            <a:extLst>
              <a:ext uri="{FF2B5EF4-FFF2-40B4-BE49-F238E27FC236}">
                <a16:creationId xmlns:a16="http://schemas.microsoft.com/office/drawing/2014/main" id="{9C58D33A-8500-8228-2887-1C6865578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E3D50-78C1-BE0E-59D0-EDA8C8441014}"/>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261477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32AD-0FDD-1E88-97AE-E70F26B3AA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88A83-BEF3-04D2-A7A4-C20345A20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13009-8BA1-CEE4-F826-4702D6ED4536}"/>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5" name="Footer Placeholder 4">
            <a:extLst>
              <a:ext uri="{FF2B5EF4-FFF2-40B4-BE49-F238E27FC236}">
                <a16:creationId xmlns:a16="http://schemas.microsoft.com/office/drawing/2014/main" id="{99D01E49-90B6-96F6-4B0C-8CB39E8E6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06710-1389-550B-8DD2-28FACF60365E}"/>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218111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44AE-4D5E-50E0-C020-94FCD8BBC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E1224C-B9A0-6359-2D39-E75B197910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E92C54-CAC7-E9BC-089B-CA168CF92A3E}"/>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5" name="Footer Placeholder 4">
            <a:extLst>
              <a:ext uri="{FF2B5EF4-FFF2-40B4-BE49-F238E27FC236}">
                <a16:creationId xmlns:a16="http://schemas.microsoft.com/office/drawing/2014/main" id="{7BC5B272-39B2-3D8E-2A75-566EB27DC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81D06-5F73-0D50-1DC7-D485F4DE9A2A}"/>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135340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97CC-EF08-DFC3-D31B-7D48A4F57B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C54D46-62A8-FB09-E5F2-AA6524229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381D53-70C1-2270-2B44-7F4697505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A136F7-AC26-E75F-B80E-9AFDE58E5D7E}"/>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6" name="Footer Placeholder 5">
            <a:extLst>
              <a:ext uri="{FF2B5EF4-FFF2-40B4-BE49-F238E27FC236}">
                <a16:creationId xmlns:a16="http://schemas.microsoft.com/office/drawing/2014/main" id="{DA9305ED-02E4-20BE-785A-1043973E31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515DE0-B5A4-CD25-F98E-38E86C5EA9BE}"/>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1527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A382-D569-D51A-7B9A-7AD6382CFD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594F61-2853-9BA2-FF1C-144FD5901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F2605-44B7-69E2-5560-1DC3E154E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5E8204-741F-ACFE-F6AE-63C6A499C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96E4D-4E46-B70A-0F42-96E9CAAE6D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4F3978-FC1D-2744-3D96-83C42F7A74E0}"/>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8" name="Footer Placeholder 7">
            <a:extLst>
              <a:ext uri="{FF2B5EF4-FFF2-40B4-BE49-F238E27FC236}">
                <a16:creationId xmlns:a16="http://schemas.microsoft.com/office/drawing/2014/main" id="{49377309-342F-B7F3-2B76-3640348EA7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91EA73-D405-26CA-E4A6-ECF225ADBF64}"/>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76768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9CD6-9B1D-45F7-4FB8-F093BD06BD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AA73CD-4E6C-B3A9-54BD-E361986B32B0}"/>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4" name="Footer Placeholder 3">
            <a:extLst>
              <a:ext uri="{FF2B5EF4-FFF2-40B4-BE49-F238E27FC236}">
                <a16:creationId xmlns:a16="http://schemas.microsoft.com/office/drawing/2014/main" id="{381272D8-E10F-669D-6E85-6316CCADB7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5597FE-AEC8-C889-94FD-654725874334}"/>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91473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7A342-998E-EA78-7241-368596C541FD}"/>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3" name="Footer Placeholder 2">
            <a:extLst>
              <a:ext uri="{FF2B5EF4-FFF2-40B4-BE49-F238E27FC236}">
                <a16:creationId xmlns:a16="http://schemas.microsoft.com/office/drawing/2014/main" id="{4781948D-F726-8873-C6A6-3BFA431E94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557B21-EFE2-DE71-A58E-08B6DAB71507}"/>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351241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44B7-3A33-D0C1-896D-CDDA89CA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4D4573-B3F6-AABE-09EF-A7E14CCDA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2F47CA-9145-1B89-8788-9DA8006DB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72EEA-B247-9386-C485-67C8F16C261B}"/>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6" name="Footer Placeholder 5">
            <a:extLst>
              <a:ext uri="{FF2B5EF4-FFF2-40B4-BE49-F238E27FC236}">
                <a16:creationId xmlns:a16="http://schemas.microsoft.com/office/drawing/2014/main" id="{EBA16A69-A57D-6178-282D-D01FDE1F4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6011DC-9E02-BF6B-41ED-4C1CC1B735F4}"/>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271722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2399-6717-0E92-B7E4-3C7F38B2D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91CD81-D057-932F-9D8F-79A3F6F9B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2F7BFC-58F9-5317-800E-33136E461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CB23F-C0BB-4462-4A91-1641FD68411A}"/>
              </a:ext>
            </a:extLst>
          </p:cNvPr>
          <p:cNvSpPr>
            <a:spLocks noGrp="1"/>
          </p:cNvSpPr>
          <p:nvPr>
            <p:ph type="dt" sz="half" idx="10"/>
          </p:nvPr>
        </p:nvSpPr>
        <p:spPr/>
        <p:txBody>
          <a:bodyPr/>
          <a:lstStyle/>
          <a:p>
            <a:fld id="{D1BFC38D-412A-4001-AE40-EA504B6DC3FF}" type="datetimeFigureOut">
              <a:rPr lang="en-IN" smtClean="0"/>
              <a:t>14-02-2024</a:t>
            </a:fld>
            <a:endParaRPr lang="en-IN"/>
          </a:p>
        </p:txBody>
      </p:sp>
      <p:sp>
        <p:nvSpPr>
          <p:cNvPr id="6" name="Footer Placeholder 5">
            <a:extLst>
              <a:ext uri="{FF2B5EF4-FFF2-40B4-BE49-F238E27FC236}">
                <a16:creationId xmlns:a16="http://schemas.microsoft.com/office/drawing/2014/main" id="{984951C5-7547-ED07-D723-89AA0D149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E19A86-427F-00EC-DE86-91ED72CA5A15}"/>
              </a:ext>
            </a:extLst>
          </p:cNvPr>
          <p:cNvSpPr>
            <a:spLocks noGrp="1"/>
          </p:cNvSpPr>
          <p:nvPr>
            <p:ph type="sldNum" sz="quarter" idx="12"/>
          </p:nvPr>
        </p:nvSpPr>
        <p:spPr/>
        <p:txBody>
          <a:bodyPr/>
          <a:lstStyle/>
          <a:p>
            <a:fld id="{066EF168-333F-4747-9966-D54EF28DB61A}" type="slidenum">
              <a:rPr lang="en-IN" smtClean="0"/>
              <a:t>‹#›</a:t>
            </a:fld>
            <a:endParaRPr lang="en-IN"/>
          </a:p>
        </p:txBody>
      </p:sp>
    </p:spTree>
    <p:extLst>
      <p:ext uri="{BB962C8B-B14F-4D97-AF65-F5344CB8AC3E}">
        <p14:creationId xmlns:p14="http://schemas.microsoft.com/office/powerpoint/2010/main" val="78490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704A6-15A3-C8AF-D9D1-8FB7D8A99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164C27-3634-917F-3D64-3472ECA68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5E833-7944-48A6-3FAE-27D4922CB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FC38D-412A-4001-AE40-EA504B6DC3FF}" type="datetimeFigureOut">
              <a:rPr lang="en-IN" smtClean="0"/>
              <a:t>14-02-2024</a:t>
            </a:fld>
            <a:endParaRPr lang="en-IN"/>
          </a:p>
        </p:txBody>
      </p:sp>
      <p:sp>
        <p:nvSpPr>
          <p:cNvPr id="5" name="Footer Placeholder 4">
            <a:extLst>
              <a:ext uri="{FF2B5EF4-FFF2-40B4-BE49-F238E27FC236}">
                <a16:creationId xmlns:a16="http://schemas.microsoft.com/office/drawing/2014/main" id="{9372969F-97A0-571A-35B5-2B69A9469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A906ED-A1B2-594F-2379-A8E05BF86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EF168-333F-4747-9966-D54EF28DB61A}" type="slidenum">
              <a:rPr lang="en-IN" smtClean="0"/>
              <a:t>‹#›</a:t>
            </a:fld>
            <a:endParaRPr lang="en-IN"/>
          </a:p>
        </p:txBody>
      </p:sp>
    </p:spTree>
    <p:extLst>
      <p:ext uri="{BB962C8B-B14F-4D97-AF65-F5344CB8AC3E}">
        <p14:creationId xmlns:p14="http://schemas.microsoft.com/office/powerpoint/2010/main" val="158921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css/css3_flexbox_container.asp#flex-wrap" TargetMode="External"/><Relationship Id="rId7" Type="http://schemas.openxmlformats.org/officeDocument/2006/relationships/hyperlink" Target="https://www.w3schools.com/css/css3_flexbox_container.asp#align-content" TargetMode="External"/><Relationship Id="rId2" Type="http://schemas.openxmlformats.org/officeDocument/2006/relationships/hyperlink" Target="https://www.w3schools.com/css/css3_flexbox_container.asp#flex-direction" TargetMode="External"/><Relationship Id="rId1" Type="http://schemas.openxmlformats.org/officeDocument/2006/relationships/slideLayout" Target="../slideLayouts/slideLayout2.xml"/><Relationship Id="rId6" Type="http://schemas.openxmlformats.org/officeDocument/2006/relationships/hyperlink" Target="https://www.w3schools.com/css/css3_flexbox_container.asp#align-items" TargetMode="External"/><Relationship Id="rId5" Type="http://schemas.openxmlformats.org/officeDocument/2006/relationships/hyperlink" Target="https://www.w3schools.com/css/css3_flexbox_container.asp#justify-content" TargetMode="External"/><Relationship Id="rId4" Type="http://schemas.openxmlformats.org/officeDocument/2006/relationships/hyperlink" Target="https://www.w3schools.com/css/css3_flexbox_container.asp#flex-flo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tutorialspoint.com/css/css_grid-auto-columns.htm" TargetMode="External"/><Relationship Id="rId3" Type="http://schemas.openxmlformats.org/officeDocument/2006/relationships/hyperlink" Target="https://www.tutorialspoint.com/css/css_grid_gap.htm" TargetMode="External"/><Relationship Id="rId7" Type="http://schemas.openxmlformats.org/officeDocument/2006/relationships/hyperlink" Target="https://www.tutorialspoint.com/css/css_grid-template.htm" TargetMode="External"/><Relationship Id="rId2" Type="http://schemas.openxmlformats.org/officeDocument/2006/relationships/hyperlink" Target="https://www.tutorialspoint.com/css/css_display.htm" TargetMode="External"/><Relationship Id="rId1" Type="http://schemas.openxmlformats.org/officeDocument/2006/relationships/slideLayout" Target="../slideLayouts/slideLayout2.xml"/><Relationship Id="rId6" Type="http://schemas.openxmlformats.org/officeDocument/2006/relationships/hyperlink" Target="https://www.tutorialspoint.com/css/css_grid-row.htm" TargetMode="External"/><Relationship Id="rId5" Type="http://schemas.openxmlformats.org/officeDocument/2006/relationships/hyperlink" Target="https://www.tutorialspoint.com/css/css_grid-column.htm" TargetMode="External"/><Relationship Id="rId10" Type="http://schemas.openxmlformats.org/officeDocument/2006/relationships/hyperlink" Target="https://www.tutorialspoint.com/css/css_grid-auto-flow.htm" TargetMode="External"/><Relationship Id="rId4" Type="http://schemas.openxmlformats.org/officeDocument/2006/relationships/hyperlink" Target="https://www.tutorialspoint.com/css/css_grid-area.htm" TargetMode="External"/><Relationship Id="rId9" Type="http://schemas.openxmlformats.org/officeDocument/2006/relationships/hyperlink" Target="https://www.tutorialspoint.com/css/css_grid-auto-row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9871-30E9-2ACF-6288-B5E95D868751}"/>
              </a:ext>
            </a:extLst>
          </p:cNvPr>
          <p:cNvSpPr>
            <a:spLocks noGrp="1"/>
          </p:cNvSpPr>
          <p:nvPr>
            <p:ph type="ctrTitle"/>
          </p:nvPr>
        </p:nvSpPr>
        <p:spPr/>
        <p:txBody>
          <a:bodyPr>
            <a:normAutofit/>
          </a:bodyPr>
          <a:lstStyle/>
          <a:p>
            <a:r>
              <a:rPr lang="en-IN" sz="4400" b="0" i="0" u="none" strike="noStrike" baseline="0" dirty="0">
                <a:latin typeface="Stencil" panose="040409050D0802020404" pitchFamily="82" charset="0"/>
              </a:rPr>
              <a:t>using</a:t>
            </a:r>
            <a:br>
              <a:rPr lang="en-IN" sz="4400" b="0" i="0" u="none" strike="noStrike" baseline="0" dirty="0">
                <a:latin typeface="Stencil" panose="040409050D0802020404" pitchFamily="82" charset="0"/>
              </a:rPr>
            </a:br>
            <a:r>
              <a:rPr lang="en-IN" sz="4400" b="0" i="0" u="none" strike="noStrike" baseline="0" dirty="0">
                <a:latin typeface="Stencil" panose="040409050D0802020404" pitchFamily="82" charset="0"/>
              </a:rPr>
              <a:t>media queries in stylesheet links</a:t>
            </a:r>
            <a:endParaRPr lang="en-IN" sz="13800" dirty="0">
              <a:latin typeface="Stencil" panose="040409050D0802020404" pitchFamily="82" charset="0"/>
            </a:endParaRPr>
          </a:p>
        </p:txBody>
      </p:sp>
      <p:sp>
        <p:nvSpPr>
          <p:cNvPr id="3" name="Subtitle 2">
            <a:extLst>
              <a:ext uri="{FF2B5EF4-FFF2-40B4-BE49-F238E27FC236}">
                <a16:creationId xmlns:a16="http://schemas.microsoft.com/office/drawing/2014/main" id="{E70D7A73-7729-4FC1-AB97-C3F60A49442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2324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F220-1A86-56E3-E2F0-8679CC497B67}"/>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Flex Container</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3D4D24DB-B065-B26F-34C2-D9949E9A8D77}"/>
              </a:ext>
            </a:extLst>
          </p:cNvPr>
          <p:cNvSpPr>
            <a:spLocks noGrp="1" noChangeArrowheads="1"/>
          </p:cNvSpPr>
          <p:nvPr>
            <p:ph idx="1"/>
          </p:nvPr>
        </p:nvSpPr>
        <p:spPr bwMode="auto">
          <a:xfrm>
            <a:off x="2711605" y="1264559"/>
            <a:ext cx="57811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flex container becomes flexible by setting the </a:t>
            </a:r>
            <a:r>
              <a:rPr kumimoji="0" lang="en-US" altLang="en-US" sz="1200" b="0" i="0" u="none" strike="noStrike" cap="none" normalizeH="0" baseline="0" dirty="0">
                <a:ln>
                  <a:noFill/>
                </a:ln>
                <a:solidFill>
                  <a:srgbClr val="DC143C"/>
                </a:solidFill>
                <a:effectLst/>
                <a:latin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Verdana" panose="020B0604030504040204" pitchFamily="34" charset="0"/>
              </a:rPr>
              <a:t> property to </a:t>
            </a:r>
            <a:r>
              <a:rPr kumimoji="0" lang="en-US" altLang="en-US" sz="1200" b="0" i="0" u="none" strike="noStrike" cap="none" normalizeH="0" baseline="0" dirty="0">
                <a:ln>
                  <a:noFill/>
                </a:ln>
                <a:solidFill>
                  <a:srgbClr val="DC143C"/>
                </a:solidFill>
                <a:effectLst/>
                <a:latin typeface="Consolas" panose="020B0609020204030204" pitchFamily="49" charset="0"/>
              </a:rPr>
              <a:t>flex</a:t>
            </a:r>
            <a:r>
              <a:rPr kumimoji="0" lang="en-US" altLang="en-US" sz="1200" b="0" i="0" u="none" strike="noStrike" cap="none" normalizeH="0" baseline="0" dirty="0">
                <a:ln>
                  <a:noFill/>
                </a:ln>
                <a:solidFill>
                  <a:srgbClr val="000000"/>
                </a:solidFill>
                <a:effectLst/>
                <a:latin typeface="Verdana" panose="020B0604030504040204" pitchFamily="34" charset="0"/>
              </a:rPr>
              <a:t>:</a:t>
            </a:r>
            <a:r>
              <a:rPr kumimoji="0" lang="en-US" altLang="en-US" sz="1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D9ADC0E-0BCA-CDAF-1AEC-C1EE20C3CC32}"/>
              </a:ext>
            </a:extLst>
          </p:cNvPr>
          <p:cNvSpPr txBox="1"/>
          <p:nvPr/>
        </p:nvSpPr>
        <p:spPr>
          <a:xfrm>
            <a:off x="582652" y="1541558"/>
            <a:ext cx="6094140" cy="1200329"/>
          </a:xfrm>
          <a:prstGeom prst="rect">
            <a:avLst/>
          </a:prstGeom>
          <a:noFill/>
        </p:spPr>
        <p:txBody>
          <a:bodyPr wrap="square">
            <a:spAutoFit/>
          </a:bodyPr>
          <a:lstStyle/>
          <a:p>
            <a:r>
              <a:rPr lang="en-US" dirty="0"/>
              <a:t>.flex-container {</a:t>
            </a:r>
          </a:p>
          <a:p>
            <a:r>
              <a:rPr lang="en-US" dirty="0"/>
              <a:t>  display: flex;</a:t>
            </a:r>
          </a:p>
          <a:p>
            <a:r>
              <a:rPr lang="en-US" dirty="0"/>
              <a:t>  background-color: Blue;</a:t>
            </a:r>
          </a:p>
          <a:p>
            <a:r>
              <a:rPr lang="en-US" dirty="0"/>
              <a:t>}</a:t>
            </a:r>
            <a:endParaRPr lang="en-IN" dirty="0"/>
          </a:p>
        </p:txBody>
      </p:sp>
      <p:sp>
        <p:nvSpPr>
          <p:cNvPr id="8" name="TextBox 7">
            <a:extLst>
              <a:ext uri="{FF2B5EF4-FFF2-40B4-BE49-F238E27FC236}">
                <a16:creationId xmlns:a16="http://schemas.microsoft.com/office/drawing/2014/main" id="{C173DE43-FF02-462D-9811-28DC594D9AFF}"/>
              </a:ext>
            </a:extLst>
          </p:cNvPr>
          <p:cNvSpPr txBox="1"/>
          <p:nvPr/>
        </p:nvSpPr>
        <p:spPr>
          <a:xfrm>
            <a:off x="80847" y="3018886"/>
            <a:ext cx="6094140"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 flex container properties are:</a:t>
            </a:r>
            <a:endParaRPr lang="en-IN" dirty="0"/>
          </a:p>
        </p:txBody>
      </p:sp>
      <p:sp>
        <p:nvSpPr>
          <p:cNvPr id="9" name="Rectangle 2">
            <a:extLst>
              <a:ext uri="{FF2B5EF4-FFF2-40B4-BE49-F238E27FC236}">
                <a16:creationId xmlns:a16="http://schemas.microsoft.com/office/drawing/2014/main" id="{45A7269B-9240-BD7B-289D-E9EBC76D684D}"/>
              </a:ext>
            </a:extLst>
          </p:cNvPr>
          <p:cNvSpPr>
            <a:spLocks noChangeArrowheads="1"/>
          </p:cNvSpPr>
          <p:nvPr/>
        </p:nvSpPr>
        <p:spPr bwMode="auto">
          <a:xfrm>
            <a:off x="4471639" y="2462169"/>
            <a:ext cx="7529625" cy="44383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hlinkClick r:id="rId2"/>
              </a:rPr>
              <a:t>flex-direction</a:t>
            </a:r>
            <a:r>
              <a:rPr kumimoji="0" lang="en-US" altLang="en-US" b="0" i="0" u="none" strike="noStrike" cap="none" normalizeH="0" baseline="0" dirty="0">
                <a:ln>
                  <a:noFill/>
                </a:ln>
                <a:solidFill>
                  <a:srgbClr val="DC143C"/>
                </a:solidFill>
                <a:effectLst/>
                <a:latin typeface="Consolas" panose="020B0609020204030204" pitchFamily="49" charset="0"/>
              </a:rPr>
              <a:t>- </a:t>
            </a:r>
            <a:r>
              <a:rPr kumimoji="0" lang="en-US" altLang="en-US" b="0" i="0" u="none" strike="noStrike" cap="none" normalizeH="0" baseline="0" dirty="0" err="1">
                <a:ln>
                  <a:noFill/>
                </a:ln>
                <a:solidFill>
                  <a:srgbClr val="DC143C"/>
                </a:solidFill>
                <a:effectLst/>
                <a:latin typeface="Consolas" panose="020B0609020204030204" pitchFamily="49" charset="0"/>
              </a:rPr>
              <a:t>row,column</a:t>
            </a:r>
            <a:r>
              <a:rPr kumimoji="0" lang="en-US" altLang="en-US" b="0" i="0" u="none" strike="noStrike" cap="none" normalizeH="0" baseline="0" dirty="0">
                <a:ln>
                  <a:noFill/>
                </a:ln>
                <a:solidFill>
                  <a:srgbClr val="DC143C"/>
                </a:solidFill>
                <a:effectLst/>
                <a:latin typeface="Consolas" panose="020B0609020204030204" pitchFamily="49" charset="0"/>
              </a:rPr>
              <a:t>,</a:t>
            </a:r>
            <a:r>
              <a:rPr lang="en-IN" b="0" i="0" dirty="0">
                <a:solidFill>
                  <a:srgbClr val="0000CD"/>
                </a:solidFill>
                <a:effectLst/>
                <a:latin typeface="Consolas" panose="020B0609020204030204" pitchFamily="49" charset="0"/>
              </a:rPr>
              <a:t> column-reverse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row-reverse</a:t>
            </a:r>
            <a:r>
              <a:rPr lang="en-IN" b="0" i="0" dirty="0">
                <a:solidFill>
                  <a:srgbClr val="000000"/>
                </a:solidFill>
                <a:effectLst/>
                <a:latin typeface="Consolas" panose="020B0609020204030204" pitchFamily="49" charset="0"/>
              </a:rPr>
              <a:t>;</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hlinkClick r:id="rId3"/>
              </a:rPr>
              <a:t>flex-wrap</a:t>
            </a:r>
            <a:r>
              <a:rPr kumimoji="0" lang="en-US" altLang="en-US" b="0" i="0" u="none" strike="noStrike" cap="none" normalizeH="0" baseline="0" dirty="0">
                <a:ln>
                  <a:noFill/>
                </a:ln>
                <a:solidFill>
                  <a:srgbClr val="DC143C"/>
                </a:solidFill>
                <a:effectLst/>
                <a:latin typeface="Consolas" panose="020B0609020204030204" pitchFamily="49" charset="0"/>
              </a:rPr>
              <a:t>---</a:t>
            </a:r>
            <a:r>
              <a:rPr lang="en-IN" b="0" i="0" dirty="0">
                <a:solidFill>
                  <a:srgbClr val="0000CD"/>
                </a:solidFill>
                <a:effectLst/>
                <a:latin typeface="Consolas" panose="020B0609020204030204" pitchFamily="49" charset="0"/>
              </a:rPr>
              <a:t>row wrap</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wrap-reverse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nowrap</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wrap</a:t>
            </a:r>
            <a:r>
              <a:rPr lang="en-IN" b="0" i="0" dirty="0">
                <a:solidFill>
                  <a:srgbClr val="000000"/>
                </a:solidFill>
                <a:effectLst/>
                <a:latin typeface="Consolas" panose="020B0609020204030204" pitchFamily="49" charset="0"/>
              </a:rPr>
              <a:t>;</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hlinkClick r:id="rId4"/>
              </a:rPr>
              <a:t>flex-flow</a:t>
            </a:r>
            <a:r>
              <a:rPr kumimoji="0" lang="en-US" altLang="en-US" b="0" i="0" u="none" strike="noStrike" cap="none" normalizeH="0" baseline="0" dirty="0">
                <a:ln>
                  <a:noFill/>
                </a:ln>
                <a:solidFill>
                  <a:srgbClr val="DC143C"/>
                </a:solidFill>
                <a:effectLst/>
                <a:latin typeface="Consolas" panose="020B0609020204030204" pitchFamily="49" charset="0"/>
              </a:rPr>
              <a:t>--</a:t>
            </a:r>
            <a:r>
              <a:rPr lang="en-IN" b="0" i="0" dirty="0">
                <a:solidFill>
                  <a:srgbClr val="0000CD"/>
                </a:solidFill>
                <a:effectLst/>
                <a:latin typeface="Consolas" panose="020B0609020204030204" pitchFamily="49" charset="0"/>
              </a:rPr>
              <a:t> row wrap</a:t>
            </a:r>
            <a:r>
              <a:rPr lang="en-IN" b="0" i="0" dirty="0">
                <a:solidFill>
                  <a:srgbClr val="000000"/>
                </a:solidFill>
                <a:effectLst/>
                <a:latin typeface="Consolas" panose="020B0609020204030204" pitchFamily="49" charset="0"/>
              </a:rPr>
              <a:t>;</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hlinkClick r:id="rId5"/>
              </a:rPr>
              <a:t>justify-content</a:t>
            </a:r>
            <a:r>
              <a:rPr kumimoji="0" lang="en-US" altLang="en-US" b="0" i="0" u="none" strike="noStrike" cap="none" normalizeH="0" baseline="0" dirty="0">
                <a:ln>
                  <a:noFill/>
                </a:ln>
                <a:solidFill>
                  <a:srgbClr val="DC143C"/>
                </a:solidFill>
                <a:effectLst/>
                <a:latin typeface="Consolas" panose="020B0609020204030204" pitchFamily="49" charset="0"/>
              </a:rPr>
              <a:t>-</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flex-start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flex-end</a:t>
            </a:r>
            <a:r>
              <a:rPr lang="en-IN" b="0" i="0" dirty="0">
                <a:solidFill>
                  <a:srgbClr val="000000"/>
                </a:solidFill>
                <a:effectLst/>
                <a:latin typeface="Consolas" panose="020B0609020204030204" pitchFamily="49" charset="0"/>
              </a:rPr>
              <a:t>;</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hlinkClick r:id="rId6"/>
              </a:rPr>
              <a:t>align-items</a:t>
            </a:r>
            <a:r>
              <a:rPr kumimoji="0" lang="en-US" altLang="en-US" b="0" i="0" u="none" strike="noStrike" cap="none" normalizeH="0" baseline="0" dirty="0">
                <a:ln>
                  <a:noFill/>
                </a:ln>
                <a:solidFill>
                  <a:srgbClr val="DC143C"/>
                </a:solidFill>
                <a:effectLst/>
                <a:latin typeface="Consolas" panose="020B0609020204030204" pitchFamily="49" charset="0"/>
              </a:rPr>
              <a:t>-</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hlinkClick r:id="rId7"/>
              </a:rPr>
              <a:t>align-content</a:t>
            </a:r>
            <a:r>
              <a:rPr kumimoji="0" lang="en-US" altLang="en-US" b="0" i="0" u="none" strike="noStrike" cap="none" normalizeH="0" baseline="0" dirty="0">
                <a:ln>
                  <a:noFill/>
                </a:ln>
                <a:solidFill>
                  <a:srgbClr val="DC143C"/>
                </a:solidFill>
                <a:effectLst/>
                <a:latin typeface="Consolas" panose="020B0609020204030204" pitchFamily="49" charset="0"/>
              </a:rPr>
              <a:t>-</a:t>
            </a:r>
            <a:r>
              <a:rPr lang="en-IN" b="0" i="0" dirty="0">
                <a:solidFill>
                  <a:srgbClr val="0000CD"/>
                </a:solidFill>
                <a:effectLst/>
                <a:latin typeface="Consolas" panose="020B0609020204030204" pitchFamily="49" charset="0"/>
              </a:rPr>
              <a:t>space-between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space-around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401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DC01-CAC5-3FB9-9DF4-4215A5837D64}"/>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Responsive Flexbox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4CE4BDF-1603-3C66-F6C8-B6E0975D19E3}"/>
              </a:ext>
            </a:extLst>
          </p:cNvPr>
          <p:cNvSpPr>
            <a:spLocks noGrp="1"/>
          </p:cNvSpPr>
          <p:nvPr>
            <p:ph idx="1"/>
          </p:nvPr>
        </p:nvSpPr>
        <p:spPr/>
        <p:txBody>
          <a:bodyPr>
            <a:normAutofit lnSpcReduction="10000"/>
          </a:bodyPr>
          <a:lstStyle/>
          <a:p>
            <a:pPr marL="0" indent="0">
              <a:buNone/>
            </a:pPr>
            <a:r>
              <a:rPr lang="en-IN" b="0" i="0" dirty="0">
                <a:solidFill>
                  <a:srgbClr val="A52A2A"/>
                </a:solidFill>
                <a:effectLst/>
                <a:latin typeface="Consolas" panose="020B0609020204030204" pitchFamily="49" charset="0"/>
              </a:rPr>
              <a:t>.flex-container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row</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Responsive layout - makes a one column layout instead of a two-column layout */</a:t>
            </a:r>
            <a:br>
              <a:rPr lang="en-IN" dirty="0"/>
            </a:br>
            <a:r>
              <a:rPr lang="en-IN" b="0" i="0" dirty="0">
                <a:solidFill>
                  <a:srgbClr val="A52A2A"/>
                </a:solidFill>
                <a:effectLst/>
                <a:latin typeface="Consolas" panose="020B0609020204030204" pitchFamily="49" charset="0"/>
              </a:rPr>
              <a:t>@media (max-width: 800px)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  .flex-container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column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23100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F87E-736F-3D73-5553-AD88DA11D02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Styling Images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97E693D-A44D-0A66-02D3-DBD3EE18AF63}"/>
              </a:ext>
            </a:extLst>
          </p:cNvPr>
          <p:cNvSpPr>
            <a:spLocks noGrp="1"/>
          </p:cNvSpPr>
          <p:nvPr>
            <p:ph idx="1"/>
          </p:nvPr>
        </p:nvSpPr>
        <p:spPr/>
        <p:txBody>
          <a:bodyPr/>
          <a:lstStyle/>
          <a:p>
            <a:pPr marL="0" indent="0">
              <a:buNone/>
            </a:pPr>
            <a:r>
              <a:rPr lang="en-IN" b="0" i="0" dirty="0" err="1">
                <a:solidFill>
                  <a:srgbClr val="A52A2A"/>
                </a:solidFill>
                <a:effectLst/>
                <a:latin typeface="Consolas" panose="020B0609020204030204" pitchFamily="49" charset="0"/>
              </a:rPr>
              <a:t>img</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border-radius</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8px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61519954-C933-B9D1-D62A-16B838E990C5}"/>
              </a:ext>
            </a:extLst>
          </p:cNvPr>
          <p:cNvSpPr txBox="1"/>
          <p:nvPr/>
        </p:nvSpPr>
        <p:spPr>
          <a:xfrm>
            <a:off x="549198" y="3344695"/>
            <a:ext cx="3576753" cy="369332"/>
          </a:xfrm>
          <a:prstGeom prst="rect">
            <a:avLst/>
          </a:prstGeom>
          <a:solidFill>
            <a:schemeClr val="accent2">
              <a:lumMod val="20000"/>
              <a:lumOff val="80000"/>
            </a:schemeClr>
          </a:solidFill>
        </p:spPr>
        <p:txBody>
          <a:bodyPr wrap="square">
            <a:spAutoFit/>
          </a:bodyPr>
          <a:lstStyle/>
          <a:p>
            <a:r>
              <a:rPr lang="en-IN" b="0" i="0" dirty="0">
                <a:solidFill>
                  <a:srgbClr val="000000"/>
                </a:solidFill>
                <a:effectLst/>
                <a:latin typeface="Verdana" panose="020B0604030504040204" pitchFamily="34" charset="0"/>
              </a:rPr>
              <a:t>Rounded Image:</a:t>
            </a:r>
            <a:endParaRPr lang="en-IN" dirty="0"/>
          </a:p>
        </p:txBody>
      </p:sp>
      <p:sp>
        <p:nvSpPr>
          <p:cNvPr id="7" name="TextBox 6">
            <a:extLst>
              <a:ext uri="{FF2B5EF4-FFF2-40B4-BE49-F238E27FC236}">
                <a16:creationId xmlns:a16="http://schemas.microsoft.com/office/drawing/2014/main" id="{90DE2B76-643D-B60F-D107-407C589B91E3}"/>
              </a:ext>
            </a:extLst>
          </p:cNvPr>
          <p:cNvSpPr txBox="1"/>
          <p:nvPr/>
        </p:nvSpPr>
        <p:spPr>
          <a:xfrm>
            <a:off x="6671217" y="1825625"/>
            <a:ext cx="6094140" cy="923330"/>
          </a:xfrm>
          <a:prstGeom prst="rect">
            <a:avLst/>
          </a:prstGeom>
          <a:noFill/>
        </p:spPr>
        <p:txBody>
          <a:bodyPr wrap="square">
            <a:spAutoFit/>
          </a:bodyPr>
          <a:lstStyle/>
          <a:p>
            <a:r>
              <a:rPr lang="en-IN" b="0" i="0" dirty="0" err="1">
                <a:solidFill>
                  <a:srgbClr val="A52A2A"/>
                </a:solidFill>
                <a:effectLst/>
                <a:latin typeface="Consolas" panose="020B0609020204030204" pitchFamily="49" charset="0"/>
              </a:rPr>
              <a:t>img</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border-radius</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B6BEA4F3-5E82-5A66-0EC6-20C5B01FBE0A}"/>
              </a:ext>
            </a:extLst>
          </p:cNvPr>
          <p:cNvSpPr txBox="1"/>
          <p:nvPr/>
        </p:nvSpPr>
        <p:spPr>
          <a:xfrm>
            <a:off x="6748346" y="2883892"/>
            <a:ext cx="5071947" cy="369332"/>
          </a:xfrm>
          <a:prstGeom prst="rect">
            <a:avLst/>
          </a:prstGeom>
          <a:solidFill>
            <a:schemeClr val="accent1">
              <a:lumMod val="20000"/>
              <a:lumOff val="80000"/>
            </a:schemeClr>
          </a:solidFill>
        </p:spPr>
        <p:txBody>
          <a:bodyPr wrap="square">
            <a:spAutoFit/>
          </a:bodyPr>
          <a:lstStyle/>
          <a:p>
            <a:r>
              <a:rPr lang="en-IN" b="0" i="0" dirty="0">
                <a:solidFill>
                  <a:srgbClr val="000000"/>
                </a:solidFill>
                <a:effectLst/>
                <a:latin typeface="Verdana" panose="020B0604030504040204" pitchFamily="34" charset="0"/>
              </a:rPr>
              <a:t>Circled Image:</a:t>
            </a:r>
            <a:endParaRPr lang="en-IN" dirty="0"/>
          </a:p>
        </p:txBody>
      </p:sp>
      <p:sp>
        <p:nvSpPr>
          <p:cNvPr id="11" name="TextBox 10">
            <a:extLst>
              <a:ext uri="{FF2B5EF4-FFF2-40B4-BE49-F238E27FC236}">
                <a16:creationId xmlns:a16="http://schemas.microsoft.com/office/drawing/2014/main" id="{6EB5DE4E-E923-34EC-35F5-3FCEC6AB37C1}"/>
              </a:ext>
            </a:extLst>
          </p:cNvPr>
          <p:cNvSpPr txBox="1"/>
          <p:nvPr/>
        </p:nvSpPr>
        <p:spPr>
          <a:xfrm>
            <a:off x="3556310" y="4000623"/>
            <a:ext cx="6384072"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Responsive Images</a:t>
            </a:r>
          </a:p>
        </p:txBody>
      </p:sp>
      <p:sp>
        <p:nvSpPr>
          <p:cNvPr id="13" name="TextBox 12">
            <a:extLst>
              <a:ext uri="{FF2B5EF4-FFF2-40B4-BE49-F238E27FC236}">
                <a16:creationId xmlns:a16="http://schemas.microsoft.com/office/drawing/2014/main" id="{689E2B7D-2A4C-49D5-5F06-0EE01721E593}"/>
              </a:ext>
            </a:extLst>
          </p:cNvPr>
          <p:cNvSpPr txBox="1"/>
          <p:nvPr/>
        </p:nvSpPr>
        <p:spPr>
          <a:xfrm>
            <a:off x="3861110" y="4688696"/>
            <a:ext cx="6384072" cy="1200329"/>
          </a:xfrm>
          <a:prstGeom prst="rect">
            <a:avLst/>
          </a:prstGeom>
          <a:noFill/>
        </p:spPr>
        <p:txBody>
          <a:bodyPr wrap="square">
            <a:spAutoFit/>
          </a:bodyPr>
          <a:lstStyle/>
          <a:p>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max-width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auto</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5" name="TextBox 14">
            <a:extLst>
              <a:ext uri="{FF2B5EF4-FFF2-40B4-BE49-F238E27FC236}">
                <a16:creationId xmlns:a16="http://schemas.microsoft.com/office/drawing/2014/main" id="{682E06F0-A5F9-2B48-7C2A-477C98EE3362}"/>
              </a:ext>
            </a:extLst>
          </p:cNvPr>
          <p:cNvSpPr txBox="1"/>
          <p:nvPr/>
        </p:nvSpPr>
        <p:spPr>
          <a:xfrm>
            <a:off x="7992638" y="4462288"/>
            <a:ext cx="6384072" cy="923330"/>
          </a:xfrm>
          <a:prstGeom prst="rect">
            <a:avLst/>
          </a:prstGeom>
          <a:noFill/>
        </p:spPr>
        <p:txBody>
          <a:bodyPr wrap="square">
            <a:spAutoFit/>
          </a:bodyPr>
          <a:lstStyle/>
          <a:p>
            <a:r>
              <a:rPr lang="en-IN" b="0" i="0" dirty="0" err="1">
                <a:solidFill>
                  <a:srgbClr val="A52A2A"/>
                </a:solidFill>
                <a:effectLst/>
                <a:latin typeface="Consolas" panose="020B0609020204030204" pitchFamily="49" charset="0"/>
              </a:rPr>
              <a:t>img</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opacity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0.5</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6" name="Rectangle 1">
            <a:extLst>
              <a:ext uri="{FF2B5EF4-FFF2-40B4-BE49-F238E27FC236}">
                <a16:creationId xmlns:a16="http://schemas.microsoft.com/office/drawing/2014/main" id="{3B0E0D35-C440-537F-2A6A-601EF09082C6}"/>
              </a:ext>
            </a:extLst>
          </p:cNvPr>
          <p:cNvSpPr>
            <a:spLocks noChangeArrowheads="1"/>
          </p:cNvSpPr>
          <p:nvPr/>
        </p:nvSpPr>
        <p:spPr bwMode="auto">
          <a:xfrm>
            <a:off x="1518424" y="6345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opacity</a:t>
            </a:r>
            <a:r>
              <a:rPr kumimoji="0" lang="en-US" altLang="en-US" sz="1100" b="0" i="0" u="none" strike="noStrike" cap="none" normalizeH="0" baseline="0">
                <a:ln>
                  <a:noFill/>
                </a:ln>
                <a:solidFill>
                  <a:srgbClr val="000000"/>
                </a:solidFill>
                <a:effectLst/>
                <a:latin typeface="Verdana" panose="020B0604030504040204" pitchFamily="34" charset="0"/>
              </a:rPr>
              <a:t> property can take a value from 0.0 - 1.0. The lower value, the more transparent: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14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2B87-0CC8-BA9D-B05D-FACAB6B32AF5}"/>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Transitions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C58F2A9-ED41-46D7-C764-A43ED40334D2}"/>
              </a:ext>
            </a:extLst>
          </p:cNvPr>
          <p:cNvSpPr>
            <a:spLocks noGrp="1"/>
          </p:cNvSpPr>
          <p:nvPr>
            <p:ph idx="1"/>
          </p:nvPr>
        </p:nvSpPr>
        <p:spPr>
          <a:xfrm>
            <a:off x="838200" y="1027906"/>
            <a:ext cx="10515600" cy="1469967"/>
          </a:xfrm>
        </p:spPr>
        <p:txBody>
          <a:bodyPr>
            <a:normAutofit/>
          </a:bodyPr>
          <a:lstStyle/>
          <a:p>
            <a:r>
              <a:rPr lang="en-US" sz="2000" b="0" i="0" dirty="0">
                <a:solidFill>
                  <a:srgbClr val="000000"/>
                </a:solidFill>
                <a:effectLst/>
                <a:latin typeface="Verdana" panose="020B0604030504040204" pitchFamily="34" charset="0"/>
              </a:rPr>
              <a:t>CSS transitions allows you to change property values smoothly, over a given duration.</a:t>
            </a:r>
            <a:endParaRPr lang="en-IN" sz="2000" dirty="0"/>
          </a:p>
        </p:txBody>
      </p:sp>
      <p:sp>
        <p:nvSpPr>
          <p:cNvPr id="4" name="Rectangle 1">
            <a:extLst>
              <a:ext uri="{FF2B5EF4-FFF2-40B4-BE49-F238E27FC236}">
                <a16:creationId xmlns:a16="http://schemas.microsoft.com/office/drawing/2014/main" id="{1FB7BCC0-75D1-A091-7AE2-0529815C6893}"/>
              </a:ext>
            </a:extLst>
          </p:cNvPr>
          <p:cNvSpPr>
            <a:spLocks noChangeArrowheads="1"/>
          </p:cNvSpPr>
          <p:nvPr/>
        </p:nvSpPr>
        <p:spPr bwMode="auto">
          <a:xfrm>
            <a:off x="156118" y="1785191"/>
            <a:ext cx="412595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transition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transition-delay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transition-duration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transition-property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transition-timing-function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4C219E5-BB55-2964-4801-94DC1C2702DF}"/>
              </a:ext>
            </a:extLst>
          </p:cNvPr>
          <p:cNvSpPr txBox="1"/>
          <p:nvPr/>
        </p:nvSpPr>
        <p:spPr>
          <a:xfrm>
            <a:off x="3236641" y="1905066"/>
            <a:ext cx="6094140" cy="1754326"/>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width 2s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E180B574-D10C-E972-12A5-1FD5F68BBF64}"/>
              </a:ext>
            </a:extLst>
          </p:cNvPr>
          <p:cNvSpPr txBox="1"/>
          <p:nvPr/>
        </p:nvSpPr>
        <p:spPr>
          <a:xfrm>
            <a:off x="7219950" y="1693637"/>
            <a:ext cx="6094140" cy="923330"/>
          </a:xfrm>
          <a:prstGeom prst="rect">
            <a:avLst/>
          </a:prstGeom>
          <a:noFill/>
        </p:spPr>
        <p:txBody>
          <a:bodyPr wrap="square">
            <a:spAutoFit/>
          </a:bodyPr>
          <a:lstStyle/>
          <a:p>
            <a:r>
              <a:rPr lang="en-IN" b="0" i="0" dirty="0" err="1">
                <a:solidFill>
                  <a:srgbClr val="A52A2A"/>
                </a:solidFill>
                <a:effectLst/>
                <a:latin typeface="Consolas" panose="020B0609020204030204" pitchFamily="49" charset="0"/>
              </a:rPr>
              <a:t>div:hover</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6C3F18DD-43D3-9185-D544-FB2AE4C82E72}"/>
              </a:ext>
            </a:extLst>
          </p:cNvPr>
          <p:cNvSpPr txBox="1"/>
          <p:nvPr/>
        </p:nvSpPr>
        <p:spPr>
          <a:xfrm>
            <a:off x="6852424" y="3031686"/>
            <a:ext cx="6657278" cy="923330"/>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width 2s, height 4s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2" name="TextBox 11">
            <a:extLst>
              <a:ext uri="{FF2B5EF4-FFF2-40B4-BE49-F238E27FC236}">
                <a16:creationId xmlns:a16="http://schemas.microsoft.com/office/drawing/2014/main" id="{08F0DFAD-E59B-9771-F6A6-5F8149E994FD}"/>
              </a:ext>
            </a:extLst>
          </p:cNvPr>
          <p:cNvSpPr txBox="1"/>
          <p:nvPr/>
        </p:nvSpPr>
        <p:spPr>
          <a:xfrm>
            <a:off x="3843919" y="4127526"/>
            <a:ext cx="6752062" cy="584775"/>
          </a:xfrm>
          <a:prstGeom prst="rect">
            <a:avLst/>
          </a:prstGeom>
          <a:noFill/>
        </p:spPr>
        <p:txBody>
          <a:bodyPr wrap="square">
            <a:spAutoFit/>
          </a:bodyPr>
          <a:lstStyle/>
          <a:p>
            <a:pPr algn="l"/>
            <a:r>
              <a:rPr lang="en-US" sz="3200" b="0" i="0" dirty="0">
                <a:solidFill>
                  <a:srgbClr val="000000"/>
                </a:solidFill>
                <a:effectLst/>
                <a:latin typeface="Segoe UI" panose="020B0502040204020203" pitchFamily="34" charset="0"/>
              </a:rPr>
              <a:t>the Speed Curve of the Transition</a:t>
            </a:r>
          </a:p>
        </p:txBody>
      </p:sp>
      <p:sp>
        <p:nvSpPr>
          <p:cNvPr id="14" name="TextBox 13">
            <a:extLst>
              <a:ext uri="{FF2B5EF4-FFF2-40B4-BE49-F238E27FC236}">
                <a16:creationId xmlns:a16="http://schemas.microsoft.com/office/drawing/2014/main" id="{EC561E4C-7D25-5F2F-3319-3DBA6A5DB339}"/>
              </a:ext>
            </a:extLst>
          </p:cNvPr>
          <p:cNvSpPr txBox="1"/>
          <p:nvPr/>
        </p:nvSpPr>
        <p:spPr>
          <a:xfrm>
            <a:off x="3555846" y="4724801"/>
            <a:ext cx="6752062" cy="2031325"/>
          </a:xfrm>
          <a:prstGeom prst="rect">
            <a:avLst/>
          </a:prstGeom>
          <a:noFill/>
        </p:spPr>
        <p:txBody>
          <a:bodyPr wrap="square">
            <a:spAutoFit/>
          </a:bodyPr>
          <a:lstStyle/>
          <a:p>
            <a:pPr algn="l"/>
            <a:r>
              <a:rPr lang="en-US" b="0" i="0" dirty="0">
                <a:solidFill>
                  <a:srgbClr val="A52A2A"/>
                </a:solidFill>
                <a:effectLst/>
                <a:latin typeface="Consolas" panose="020B0609020204030204" pitchFamily="49" charset="0"/>
              </a:rPr>
              <a:t>#div1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linear</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#div2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#div3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ease-in</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#div4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ease-out</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#div5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ease-in-out</a:t>
            </a:r>
            <a:r>
              <a:rPr lang="en-US" b="0" i="0" dirty="0">
                <a:solidFill>
                  <a:srgbClr val="000000"/>
                </a:solidFill>
                <a:effectLst/>
                <a:latin typeface="Consolas" panose="020B0609020204030204" pitchFamily="49" charset="0"/>
              </a:rPr>
              <a:t>;}</a:t>
            </a:r>
          </a:p>
          <a:p>
            <a:br>
              <a:rPr lang="en-US" dirty="0"/>
            </a:br>
            <a:endParaRPr lang="en-IN" dirty="0"/>
          </a:p>
        </p:txBody>
      </p:sp>
      <p:sp>
        <p:nvSpPr>
          <p:cNvPr id="16" name="TextBox 15">
            <a:extLst>
              <a:ext uri="{FF2B5EF4-FFF2-40B4-BE49-F238E27FC236}">
                <a16:creationId xmlns:a16="http://schemas.microsoft.com/office/drawing/2014/main" id="{C6D0218C-50FD-95CA-C825-013697D65E14}"/>
              </a:ext>
            </a:extLst>
          </p:cNvPr>
          <p:cNvSpPr txBox="1"/>
          <p:nvPr/>
        </p:nvSpPr>
        <p:spPr>
          <a:xfrm>
            <a:off x="416082" y="5095408"/>
            <a:ext cx="6752062" cy="1477328"/>
          </a:xfrm>
          <a:prstGeom prst="rect">
            <a:avLst/>
          </a:prstGeom>
          <a:noFill/>
        </p:spPr>
        <p:txBody>
          <a:bodyPr wrap="square">
            <a:spAutoFit/>
          </a:bodyPr>
          <a:lstStyle/>
          <a:p>
            <a:pPr algn="l"/>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transition-delay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br>
              <a:rPr lang="en-US" dirty="0"/>
            </a:br>
            <a:endParaRPr lang="en-IN" dirty="0"/>
          </a:p>
        </p:txBody>
      </p:sp>
    </p:spTree>
    <p:extLst>
      <p:ext uri="{BB962C8B-B14F-4D97-AF65-F5344CB8AC3E}">
        <p14:creationId xmlns:p14="http://schemas.microsoft.com/office/powerpoint/2010/main" val="143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1F3A5-E72C-8FCB-D2AC-496EEA285CB4}"/>
              </a:ext>
            </a:extLst>
          </p:cNvPr>
          <p:cNvSpPr>
            <a:spLocks noGrp="1"/>
          </p:cNvSpPr>
          <p:nvPr>
            <p:ph idx="1"/>
          </p:nvPr>
        </p:nvSpPr>
        <p:spPr>
          <a:xfrm>
            <a:off x="592873" y="2717722"/>
            <a:ext cx="10515600" cy="4351338"/>
          </a:xfrm>
        </p:spPr>
        <p:txBody>
          <a:bodyPr/>
          <a:lstStyle/>
          <a:p>
            <a:pPr marL="0" indent="0">
              <a:buNone/>
            </a:pP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transition-property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transition-duration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linear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transition-delay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AA424F5E-7E04-B1C1-06F4-DC1E8A8FB089}"/>
              </a:ext>
            </a:extLst>
          </p:cNvPr>
          <p:cNvSpPr>
            <a:spLocks noChangeArrowheads="1"/>
          </p:cNvSpPr>
          <p:nvPr/>
        </p:nvSpPr>
        <p:spPr bwMode="auto">
          <a:xfrm>
            <a:off x="367989" y="-134495"/>
            <a:ext cx="88763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ease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specifies a transition effect with a slow start, then fast, then end slowly (this is default)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linear</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specifies a transition effect with the same speed from start to end</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ease-in</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specifies a transition effect with a slow start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ease-out</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specifies a transition effect with a slow end</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ease-in-out</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specifies a transition effect with a slow start and end</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cubic-</a:t>
            </a:r>
            <a:r>
              <a:rPr kumimoji="0" lang="en-US" altLang="en-US" sz="11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bezier</a:t>
            </a: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n,n,n,n</a:t>
            </a:r>
            <a:r>
              <a:rPr kumimoji="0" lang="en-US" altLang="en-US" sz="11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lets you define your own values in a cubic-</a:t>
            </a:r>
            <a:r>
              <a:rPr kumimoji="0" lang="en-US" altLang="en-US"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bezier</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612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47FA-C161-783A-7CF7-AD3D6D084822}"/>
              </a:ext>
            </a:extLst>
          </p:cNvPr>
          <p:cNvSpPr>
            <a:spLocks noGrp="1"/>
          </p:cNvSpPr>
          <p:nvPr>
            <p:ph type="title"/>
          </p:nvPr>
        </p:nvSpPr>
        <p:spPr>
          <a:xfrm>
            <a:off x="447907" y="97496"/>
            <a:ext cx="11104756" cy="1325563"/>
          </a:xfrm>
        </p:spPr>
        <p:txBody>
          <a:bodyPr>
            <a:normAutofit/>
          </a:bodyPr>
          <a:lstStyle/>
          <a:p>
            <a:r>
              <a:rPr lang="en-US" sz="3200" b="0" i="0" dirty="0">
                <a:solidFill>
                  <a:srgbClr val="000000"/>
                </a:solidFill>
                <a:effectLst/>
                <a:latin typeface="Times New Roman" panose="02020603050405020304" pitchFamily="18" charset="0"/>
                <a:cs typeface="Times New Roman" panose="02020603050405020304" pitchFamily="18" charset="0"/>
              </a:rPr>
              <a:t>CSS allows animation of HTML elements without using JavaScript!</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802572-C93B-AB73-76FD-7D52B0CF0BB3}"/>
              </a:ext>
            </a:extLst>
          </p:cNvPr>
          <p:cNvSpPr txBox="1"/>
          <p:nvPr/>
        </p:nvSpPr>
        <p:spPr>
          <a:xfrm>
            <a:off x="278780" y="1443841"/>
            <a:ext cx="5051503" cy="3970318"/>
          </a:xfrm>
          <a:prstGeom prst="rect">
            <a:avLst/>
          </a:prstGeom>
          <a:noFill/>
        </p:spPr>
        <p:txBody>
          <a:bodyPr wrap="square">
            <a:spAutoFit/>
          </a:bodyPr>
          <a:lstStyle/>
          <a:p>
            <a:r>
              <a:rPr lang="en-IN" dirty="0"/>
              <a:t>&lt;style&gt; </a:t>
            </a:r>
          </a:p>
          <a:p>
            <a:r>
              <a:rPr lang="en-IN" dirty="0"/>
              <a:t>div {</a:t>
            </a:r>
          </a:p>
          <a:p>
            <a:r>
              <a:rPr lang="en-IN" dirty="0"/>
              <a:t>  width: 100px;</a:t>
            </a:r>
          </a:p>
          <a:p>
            <a:r>
              <a:rPr lang="en-IN" dirty="0"/>
              <a:t>  height: 100px;</a:t>
            </a:r>
          </a:p>
          <a:p>
            <a:r>
              <a:rPr lang="en-IN" dirty="0"/>
              <a:t>  background-</a:t>
            </a:r>
            <a:r>
              <a:rPr lang="en-IN" dirty="0" err="1"/>
              <a:t>color</a:t>
            </a:r>
            <a:r>
              <a:rPr lang="en-IN" dirty="0"/>
              <a:t>: red;</a:t>
            </a:r>
          </a:p>
          <a:p>
            <a:r>
              <a:rPr lang="en-IN" dirty="0"/>
              <a:t>  animation-name: example;</a:t>
            </a:r>
          </a:p>
          <a:p>
            <a:r>
              <a:rPr lang="en-IN" dirty="0"/>
              <a:t>  animation-duration: 4s;</a:t>
            </a:r>
          </a:p>
          <a:p>
            <a:r>
              <a:rPr lang="en-IN" dirty="0"/>
              <a:t>}</a:t>
            </a:r>
          </a:p>
          <a:p>
            <a:endParaRPr lang="en-IN" dirty="0"/>
          </a:p>
          <a:p>
            <a:r>
              <a:rPr lang="en-IN" dirty="0">
                <a:highlight>
                  <a:srgbClr val="FFFF00"/>
                </a:highlight>
              </a:rPr>
              <a:t>@keyframes example {</a:t>
            </a:r>
          </a:p>
          <a:p>
            <a:r>
              <a:rPr lang="en-IN" dirty="0">
                <a:highlight>
                  <a:srgbClr val="FFFF00"/>
                </a:highlight>
              </a:rPr>
              <a:t>  from {background-</a:t>
            </a:r>
            <a:r>
              <a:rPr lang="en-IN" dirty="0" err="1">
                <a:highlight>
                  <a:srgbClr val="FFFF00"/>
                </a:highlight>
              </a:rPr>
              <a:t>color</a:t>
            </a:r>
            <a:r>
              <a:rPr lang="en-IN" dirty="0">
                <a:highlight>
                  <a:srgbClr val="FFFF00"/>
                </a:highlight>
              </a:rPr>
              <a:t>: red;}</a:t>
            </a:r>
          </a:p>
          <a:p>
            <a:r>
              <a:rPr lang="en-IN" dirty="0">
                <a:highlight>
                  <a:srgbClr val="FFFF00"/>
                </a:highlight>
              </a:rPr>
              <a:t>  to {background-</a:t>
            </a:r>
            <a:r>
              <a:rPr lang="en-IN" dirty="0" err="1">
                <a:highlight>
                  <a:srgbClr val="FFFF00"/>
                </a:highlight>
              </a:rPr>
              <a:t>color</a:t>
            </a:r>
            <a:r>
              <a:rPr lang="en-IN" dirty="0">
                <a:highlight>
                  <a:srgbClr val="FFFF00"/>
                </a:highlight>
              </a:rPr>
              <a:t>: yellow;}</a:t>
            </a:r>
          </a:p>
          <a:p>
            <a:r>
              <a:rPr lang="en-IN" dirty="0">
                <a:highlight>
                  <a:srgbClr val="FFFF00"/>
                </a:highlight>
              </a:rPr>
              <a:t>}</a:t>
            </a:r>
          </a:p>
          <a:p>
            <a:r>
              <a:rPr lang="en-IN" dirty="0"/>
              <a:t>&lt;/style&gt;</a:t>
            </a:r>
          </a:p>
        </p:txBody>
      </p:sp>
      <p:sp>
        <p:nvSpPr>
          <p:cNvPr id="7" name="TextBox 6">
            <a:extLst>
              <a:ext uri="{FF2B5EF4-FFF2-40B4-BE49-F238E27FC236}">
                <a16:creationId xmlns:a16="http://schemas.microsoft.com/office/drawing/2014/main" id="{56C06EDA-5091-9695-F4CA-44F61DFA225C}"/>
              </a:ext>
            </a:extLst>
          </p:cNvPr>
          <p:cNvSpPr txBox="1"/>
          <p:nvPr/>
        </p:nvSpPr>
        <p:spPr>
          <a:xfrm>
            <a:off x="5649953" y="1423059"/>
            <a:ext cx="6094140" cy="4524315"/>
          </a:xfrm>
          <a:prstGeom prst="rect">
            <a:avLst/>
          </a:prstGeom>
          <a:noFill/>
        </p:spPr>
        <p:txBody>
          <a:bodyPr wrap="square">
            <a:spAutoFit/>
          </a:bodyPr>
          <a:lstStyle/>
          <a:p>
            <a:r>
              <a:rPr lang="en-IN" dirty="0"/>
              <a:t>&lt;style&gt;</a:t>
            </a:r>
          </a:p>
          <a:p>
            <a:r>
              <a:rPr lang="en-IN" dirty="0"/>
              <a:t>div {</a:t>
            </a:r>
          </a:p>
          <a:p>
            <a:r>
              <a:rPr lang="en-IN" dirty="0"/>
              <a:t>  width: 100px;</a:t>
            </a:r>
          </a:p>
          <a:p>
            <a:r>
              <a:rPr lang="en-IN" dirty="0"/>
              <a:t>  height: 100px;</a:t>
            </a:r>
          </a:p>
          <a:p>
            <a:r>
              <a:rPr lang="en-IN" dirty="0"/>
              <a:t>  background-</a:t>
            </a:r>
            <a:r>
              <a:rPr lang="en-IN" dirty="0" err="1"/>
              <a:t>color</a:t>
            </a:r>
            <a:r>
              <a:rPr lang="en-IN" dirty="0"/>
              <a:t>: red;</a:t>
            </a:r>
          </a:p>
          <a:p>
            <a:r>
              <a:rPr lang="en-IN" dirty="0"/>
              <a:t>  animation-name: example;</a:t>
            </a:r>
          </a:p>
          <a:p>
            <a:r>
              <a:rPr lang="en-IN" dirty="0"/>
              <a:t>  animation-duration: 4s;</a:t>
            </a:r>
          </a:p>
          <a:p>
            <a:r>
              <a:rPr lang="en-IN" dirty="0"/>
              <a:t>}</a:t>
            </a:r>
          </a:p>
          <a:p>
            <a:endParaRPr lang="en-IN" dirty="0"/>
          </a:p>
          <a:p>
            <a:r>
              <a:rPr lang="en-IN" dirty="0">
                <a:highlight>
                  <a:srgbClr val="FFFF00"/>
                </a:highlight>
              </a:rPr>
              <a:t>@keyframes example {</a:t>
            </a:r>
          </a:p>
          <a:p>
            <a:r>
              <a:rPr lang="en-IN" dirty="0">
                <a:highlight>
                  <a:srgbClr val="FFFF00"/>
                </a:highlight>
              </a:rPr>
              <a:t>  0%   {background-</a:t>
            </a:r>
            <a:r>
              <a:rPr lang="en-IN" dirty="0" err="1">
                <a:highlight>
                  <a:srgbClr val="FFFF00"/>
                </a:highlight>
              </a:rPr>
              <a:t>color</a:t>
            </a:r>
            <a:r>
              <a:rPr lang="en-IN" dirty="0">
                <a:highlight>
                  <a:srgbClr val="FFFF00"/>
                </a:highlight>
              </a:rPr>
              <a:t>: red;}</a:t>
            </a:r>
          </a:p>
          <a:p>
            <a:r>
              <a:rPr lang="en-IN" dirty="0">
                <a:highlight>
                  <a:srgbClr val="FFFF00"/>
                </a:highlight>
              </a:rPr>
              <a:t>  25%  {background-</a:t>
            </a:r>
            <a:r>
              <a:rPr lang="en-IN" dirty="0" err="1">
                <a:highlight>
                  <a:srgbClr val="FFFF00"/>
                </a:highlight>
              </a:rPr>
              <a:t>color</a:t>
            </a:r>
            <a:r>
              <a:rPr lang="en-IN" dirty="0">
                <a:highlight>
                  <a:srgbClr val="FFFF00"/>
                </a:highlight>
              </a:rPr>
              <a:t>: yellow;}</a:t>
            </a:r>
          </a:p>
          <a:p>
            <a:r>
              <a:rPr lang="en-IN" dirty="0">
                <a:highlight>
                  <a:srgbClr val="FFFF00"/>
                </a:highlight>
              </a:rPr>
              <a:t>  50%  {background-</a:t>
            </a:r>
            <a:r>
              <a:rPr lang="en-IN" dirty="0" err="1">
                <a:highlight>
                  <a:srgbClr val="FFFF00"/>
                </a:highlight>
              </a:rPr>
              <a:t>color</a:t>
            </a:r>
            <a:r>
              <a:rPr lang="en-IN" dirty="0">
                <a:highlight>
                  <a:srgbClr val="FFFF00"/>
                </a:highlight>
              </a:rPr>
              <a:t>: blue;}</a:t>
            </a:r>
          </a:p>
          <a:p>
            <a:r>
              <a:rPr lang="en-IN" dirty="0">
                <a:highlight>
                  <a:srgbClr val="FFFF00"/>
                </a:highlight>
              </a:rPr>
              <a:t>  100% {background-</a:t>
            </a:r>
            <a:r>
              <a:rPr lang="en-IN" dirty="0" err="1">
                <a:highlight>
                  <a:srgbClr val="FFFF00"/>
                </a:highlight>
              </a:rPr>
              <a:t>color</a:t>
            </a:r>
            <a:r>
              <a:rPr lang="en-IN" dirty="0">
                <a:highlight>
                  <a:srgbClr val="FFFF00"/>
                </a:highlight>
              </a:rPr>
              <a:t>: green;}</a:t>
            </a:r>
          </a:p>
          <a:p>
            <a:r>
              <a:rPr lang="en-IN" dirty="0">
                <a:highlight>
                  <a:srgbClr val="FFFF00"/>
                </a:highlight>
              </a:rPr>
              <a:t>}</a:t>
            </a:r>
          </a:p>
          <a:p>
            <a:r>
              <a:rPr lang="en-IN" dirty="0"/>
              <a:t>&lt;/style&gt;</a:t>
            </a:r>
          </a:p>
        </p:txBody>
      </p:sp>
    </p:spTree>
    <p:extLst>
      <p:ext uri="{BB962C8B-B14F-4D97-AF65-F5344CB8AC3E}">
        <p14:creationId xmlns:p14="http://schemas.microsoft.com/office/powerpoint/2010/main" val="397708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558FD2-4010-3237-4188-2F8AA8D1D67F}"/>
              </a:ext>
            </a:extLst>
          </p:cNvPr>
          <p:cNvSpPr txBox="1"/>
          <p:nvPr/>
        </p:nvSpPr>
        <p:spPr>
          <a:xfrm>
            <a:off x="133815" y="0"/>
            <a:ext cx="5296829" cy="3508653"/>
          </a:xfrm>
          <a:prstGeom prst="rect">
            <a:avLst/>
          </a:prstGeom>
          <a:noFill/>
        </p:spPr>
        <p:txBody>
          <a:bodyPr wrap="square">
            <a:spAutoFit/>
          </a:bodyPr>
          <a:lstStyle/>
          <a:p>
            <a:r>
              <a:rPr lang="en-IN" sz="1200" b="0" i="0" dirty="0">
                <a:solidFill>
                  <a:srgbClr val="008000"/>
                </a:solidFill>
                <a:effectLst/>
                <a:latin typeface="Consolas" panose="020B0609020204030204" pitchFamily="49" charset="0"/>
              </a:rPr>
              <a:t>/* The animation code */</a:t>
            </a:r>
            <a:br>
              <a:rPr lang="en-IN" sz="1200" dirty="0"/>
            </a:br>
            <a:r>
              <a:rPr lang="en-IN" sz="1200" b="0" i="0" dirty="0">
                <a:solidFill>
                  <a:srgbClr val="A52A2A"/>
                </a:solidFill>
                <a:effectLst/>
                <a:latin typeface="Consolas" panose="020B0609020204030204" pitchFamily="49" charset="0"/>
              </a:rPr>
              <a:t>@keyframes example </a:t>
            </a:r>
            <a:r>
              <a:rPr lang="en-IN" sz="1200" b="0" i="0" dirty="0">
                <a:solidFill>
                  <a:srgbClr val="000000"/>
                </a:solidFill>
                <a:effectLst/>
                <a:latin typeface="Consolas" panose="020B0609020204030204" pitchFamily="49" charset="0"/>
              </a:rPr>
              <a:t>{</a:t>
            </a:r>
            <a:br>
              <a:rPr lang="en-IN" sz="1200" b="0" i="0" dirty="0">
                <a:solidFill>
                  <a:srgbClr val="A52A2A"/>
                </a:solidFill>
                <a:effectLst/>
                <a:latin typeface="Consolas" panose="020B0609020204030204" pitchFamily="49" charset="0"/>
              </a:rPr>
            </a:br>
            <a:r>
              <a:rPr lang="en-IN" sz="1200" b="0" i="0" dirty="0">
                <a:solidFill>
                  <a:srgbClr val="A52A2A"/>
                </a:solidFill>
                <a:effectLst/>
                <a:latin typeface="Consolas" panose="020B0609020204030204" pitchFamily="49" charset="0"/>
              </a:rPr>
              <a:t>  0%   </a:t>
            </a:r>
            <a:r>
              <a:rPr lang="en-IN" sz="1200" b="0" i="0" dirty="0">
                <a:solidFill>
                  <a:srgbClr val="000000"/>
                </a:solidFill>
                <a:effectLst/>
                <a:latin typeface="Consolas" panose="020B0609020204030204" pitchFamily="49" charset="0"/>
              </a:rPr>
              <a:t>{</a:t>
            </a:r>
            <a:r>
              <a:rPr lang="en-IN" sz="1200" b="0" i="0" dirty="0" err="1">
                <a:solidFill>
                  <a:srgbClr val="FF0000"/>
                </a:solidFill>
                <a:effectLst/>
                <a:latin typeface="Consolas" panose="020B0609020204030204" pitchFamily="49" charset="0"/>
              </a:rPr>
              <a:t>background-color</a:t>
            </a:r>
            <a:r>
              <a:rPr lang="en-IN" sz="1200" b="0" i="0" dirty="0" err="1">
                <a:solidFill>
                  <a:srgbClr val="000000"/>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red</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left</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0px</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top</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0px</a:t>
            </a:r>
            <a:r>
              <a:rPr lang="en-IN" sz="1200" b="0" i="0" dirty="0">
                <a:solidFill>
                  <a:srgbClr val="000000"/>
                </a:solidFill>
                <a:effectLst/>
                <a:latin typeface="Consolas" panose="020B0609020204030204" pitchFamily="49" charset="0"/>
              </a:rPr>
              <a:t>;}</a:t>
            </a:r>
            <a:br>
              <a:rPr lang="en-IN" sz="1200" b="0" i="0" dirty="0">
                <a:solidFill>
                  <a:srgbClr val="A52A2A"/>
                </a:solidFill>
                <a:effectLst/>
                <a:latin typeface="Consolas" panose="020B0609020204030204" pitchFamily="49" charset="0"/>
              </a:rPr>
            </a:br>
            <a:r>
              <a:rPr lang="en-IN" sz="1200" b="0" i="0" dirty="0">
                <a:solidFill>
                  <a:srgbClr val="A52A2A"/>
                </a:solidFill>
                <a:effectLst/>
                <a:latin typeface="Consolas" panose="020B0609020204030204" pitchFamily="49" charset="0"/>
              </a:rPr>
              <a:t>  25%  </a:t>
            </a:r>
            <a:r>
              <a:rPr lang="en-IN" sz="1200" b="0" i="0" dirty="0">
                <a:solidFill>
                  <a:srgbClr val="000000"/>
                </a:solidFill>
                <a:effectLst/>
                <a:latin typeface="Consolas" panose="020B0609020204030204" pitchFamily="49" charset="0"/>
              </a:rPr>
              <a:t>{</a:t>
            </a:r>
            <a:r>
              <a:rPr lang="en-IN" sz="1200" b="0" i="0" dirty="0" err="1">
                <a:solidFill>
                  <a:srgbClr val="FF0000"/>
                </a:solidFill>
                <a:effectLst/>
                <a:latin typeface="Consolas" panose="020B0609020204030204" pitchFamily="49" charset="0"/>
              </a:rPr>
              <a:t>background-color</a:t>
            </a:r>
            <a:r>
              <a:rPr lang="en-IN" sz="1200" b="0" i="0" dirty="0" err="1">
                <a:solidFill>
                  <a:srgbClr val="000000"/>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yellow</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left</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200px</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top</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0px</a:t>
            </a:r>
            <a:r>
              <a:rPr lang="en-IN" sz="1200" b="0" i="0" dirty="0">
                <a:solidFill>
                  <a:srgbClr val="000000"/>
                </a:solidFill>
                <a:effectLst/>
                <a:latin typeface="Consolas" panose="020B0609020204030204" pitchFamily="49" charset="0"/>
              </a:rPr>
              <a:t>;}</a:t>
            </a:r>
            <a:br>
              <a:rPr lang="en-IN" sz="1200" b="0" i="0" dirty="0">
                <a:solidFill>
                  <a:srgbClr val="A52A2A"/>
                </a:solidFill>
                <a:effectLst/>
                <a:latin typeface="Consolas" panose="020B0609020204030204" pitchFamily="49" charset="0"/>
              </a:rPr>
            </a:br>
            <a:r>
              <a:rPr lang="en-IN" sz="1200" b="0" i="0" dirty="0">
                <a:solidFill>
                  <a:srgbClr val="A52A2A"/>
                </a:solidFill>
                <a:effectLst/>
                <a:latin typeface="Consolas" panose="020B0609020204030204" pitchFamily="49" charset="0"/>
              </a:rPr>
              <a:t>  50%  </a:t>
            </a:r>
            <a:r>
              <a:rPr lang="en-IN" sz="1200" b="0" i="0" dirty="0">
                <a:solidFill>
                  <a:srgbClr val="000000"/>
                </a:solidFill>
                <a:effectLst/>
                <a:latin typeface="Consolas" panose="020B0609020204030204" pitchFamily="49" charset="0"/>
              </a:rPr>
              <a:t>{</a:t>
            </a:r>
            <a:r>
              <a:rPr lang="en-IN" sz="1200" b="0" i="0" dirty="0" err="1">
                <a:solidFill>
                  <a:srgbClr val="FF0000"/>
                </a:solidFill>
                <a:effectLst/>
                <a:latin typeface="Consolas" panose="020B0609020204030204" pitchFamily="49" charset="0"/>
              </a:rPr>
              <a:t>background-color</a:t>
            </a:r>
            <a:r>
              <a:rPr lang="en-IN" sz="1200" b="0" i="0" dirty="0" err="1">
                <a:solidFill>
                  <a:srgbClr val="000000"/>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blue</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left</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200px</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top</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200px</a:t>
            </a:r>
            <a:r>
              <a:rPr lang="en-IN" sz="1200" b="0" i="0" dirty="0">
                <a:solidFill>
                  <a:srgbClr val="000000"/>
                </a:solidFill>
                <a:effectLst/>
                <a:latin typeface="Consolas" panose="020B0609020204030204" pitchFamily="49" charset="0"/>
              </a:rPr>
              <a:t>;}</a:t>
            </a:r>
            <a:br>
              <a:rPr lang="en-IN" sz="1200" b="0" i="0" dirty="0">
                <a:solidFill>
                  <a:srgbClr val="A52A2A"/>
                </a:solidFill>
                <a:effectLst/>
                <a:latin typeface="Consolas" panose="020B0609020204030204" pitchFamily="49" charset="0"/>
              </a:rPr>
            </a:br>
            <a:r>
              <a:rPr lang="en-IN" sz="1200" b="0" i="0" dirty="0">
                <a:solidFill>
                  <a:srgbClr val="A52A2A"/>
                </a:solidFill>
                <a:effectLst/>
                <a:latin typeface="Consolas" panose="020B0609020204030204" pitchFamily="49" charset="0"/>
              </a:rPr>
              <a:t>  75%  </a:t>
            </a:r>
            <a:r>
              <a:rPr lang="en-IN" sz="1200" b="0" i="0" dirty="0">
                <a:solidFill>
                  <a:srgbClr val="000000"/>
                </a:solidFill>
                <a:effectLst/>
                <a:latin typeface="Consolas" panose="020B0609020204030204" pitchFamily="49" charset="0"/>
              </a:rPr>
              <a:t>{</a:t>
            </a:r>
            <a:r>
              <a:rPr lang="en-IN" sz="1200" b="0" i="0" dirty="0" err="1">
                <a:solidFill>
                  <a:srgbClr val="FF0000"/>
                </a:solidFill>
                <a:effectLst/>
                <a:latin typeface="Consolas" panose="020B0609020204030204" pitchFamily="49" charset="0"/>
              </a:rPr>
              <a:t>background-color</a:t>
            </a:r>
            <a:r>
              <a:rPr lang="en-IN" sz="1200" b="0" i="0" dirty="0" err="1">
                <a:solidFill>
                  <a:srgbClr val="000000"/>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green</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left</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0px</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top</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200px</a:t>
            </a:r>
            <a:r>
              <a:rPr lang="en-IN" sz="1200" b="0" i="0" dirty="0">
                <a:solidFill>
                  <a:srgbClr val="000000"/>
                </a:solidFill>
                <a:effectLst/>
                <a:latin typeface="Consolas" panose="020B0609020204030204" pitchFamily="49" charset="0"/>
              </a:rPr>
              <a:t>;}</a:t>
            </a:r>
            <a:br>
              <a:rPr lang="en-IN" sz="1200" b="0" i="0" dirty="0">
                <a:solidFill>
                  <a:srgbClr val="A52A2A"/>
                </a:solidFill>
                <a:effectLst/>
                <a:latin typeface="Consolas" panose="020B0609020204030204" pitchFamily="49" charset="0"/>
              </a:rPr>
            </a:br>
            <a:r>
              <a:rPr lang="en-IN" sz="1200" b="0" i="0" dirty="0">
                <a:solidFill>
                  <a:srgbClr val="A52A2A"/>
                </a:solidFill>
                <a:effectLst/>
                <a:latin typeface="Consolas" panose="020B0609020204030204" pitchFamily="49" charset="0"/>
              </a:rPr>
              <a:t>  100% </a:t>
            </a:r>
            <a:r>
              <a:rPr lang="en-IN" sz="1200" b="0" i="0" dirty="0">
                <a:solidFill>
                  <a:srgbClr val="000000"/>
                </a:solidFill>
                <a:effectLst/>
                <a:latin typeface="Consolas" panose="020B0609020204030204" pitchFamily="49" charset="0"/>
              </a:rPr>
              <a:t>{</a:t>
            </a:r>
            <a:r>
              <a:rPr lang="en-IN" sz="1200" b="0" i="0" dirty="0" err="1">
                <a:solidFill>
                  <a:srgbClr val="FF0000"/>
                </a:solidFill>
                <a:effectLst/>
                <a:latin typeface="Consolas" panose="020B0609020204030204" pitchFamily="49" charset="0"/>
              </a:rPr>
              <a:t>background-color</a:t>
            </a:r>
            <a:r>
              <a:rPr lang="en-IN" sz="1200" b="0" i="0" dirty="0" err="1">
                <a:solidFill>
                  <a:srgbClr val="000000"/>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red</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left</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0px</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 top</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0px</a:t>
            </a:r>
            <a:r>
              <a:rPr lang="en-IN" sz="1200" b="0" i="0" dirty="0">
                <a:solidFill>
                  <a:srgbClr val="000000"/>
                </a:solidFill>
                <a:effectLst/>
                <a:latin typeface="Consolas" panose="020B0609020204030204" pitchFamily="49" charset="0"/>
              </a:rPr>
              <a:t>;}</a:t>
            </a:r>
            <a:br>
              <a:rPr lang="en-IN" sz="1200" b="0" i="0" dirty="0">
                <a:solidFill>
                  <a:srgbClr val="A52A2A"/>
                </a:solidFill>
                <a:effectLst/>
                <a:latin typeface="Consolas" panose="020B0609020204030204" pitchFamily="49" charset="0"/>
              </a:rPr>
            </a:br>
            <a:r>
              <a:rPr lang="en-IN" sz="1200" b="0" i="0" dirty="0">
                <a:solidFill>
                  <a:srgbClr val="000000"/>
                </a:solidFill>
                <a:effectLst/>
                <a:latin typeface="Consolas" panose="020B0609020204030204" pitchFamily="49" charset="0"/>
              </a:rPr>
              <a:t>}</a:t>
            </a:r>
            <a:br>
              <a:rPr lang="en-IN" sz="1200" dirty="0"/>
            </a:br>
            <a:br>
              <a:rPr lang="en-IN" sz="1200" dirty="0"/>
            </a:br>
            <a:r>
              <a:rPr lang="en-IN" sz="1200" b="0" i="0" dirty="0">
                <a:solidFill>
                  <a:srgbClr val="008000"/>
                </a:solidFill>
                <a:effectLst/>
                <a:latin typeface="Consolas" panose="020B0609020204030204" pitchFamily="49" charset="0"/>
              </a:rPr>
              <a:t>/* The element to apply the animation to */</a:t>
            </a:r>
            <a:br>
              <a:rPr lang="en-IN" sz="1200" dirty="0"/>
            </a:br>
            <a:r>
              <a:rPr lang="en-IN" sz="1200" b="0" i="0" dirty="0">
                <a:solidFill>
                  <a:srgbClr val="A52A2A"/>
                </a:solidFill>
                <a:effectLst/>
                <a:latin typeface="Consolas" panose="020B0609020204030204" pitchFamily="49" charset="0"/>
              </a:rPr>
              <a:t>div </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sz="1200" b="0" i="0" dirty="0">
                <a:solidFill>
                  <a:srgbClr val="FF0000"/>
                </a:solidFill>
                <a:effectLst/>
                <a:latin typeface="Consolas" panose="020B0609020204030204" pitchFamily="49" charset="0"/>
              </a:rPr>
              <a:t>  width</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100px</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sz="1200" b="0" i="0" dirty="0">
                <a:solidFill>
                  <a:srgbClr val="FF0000"/>
                </a:solidFill>
                <a:effectLst/>
                <a:latin typeface="Consolas" panose="020B0609020204030204" pitchFamily="49" charset="0"/>
              </a:rPr>
              <a:t>  height</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100px</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sz="1200" b="0" i="0" dirty="0">
                <a:solidFill>
                  <a:srgbClr val="FF0000"/>
                </a:solidFill>
                <a:effectLst/>
                <a:latin typeface="Consolas" panose="020B0609020204030204" pitchFamily="49" charset="0"/>
              </a:rPr>
              <a:t>  position</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relative</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sz="1200" b="0" i="0" dirty="0">
                <a:solidFill>
                  <a:srgbClr val="FF0000"/>
                </a:solidFill>
                <a:effectLst/>
                <a:latin typeface="Consolas" panose="020B0609020204030204" pitchFamily="49" charset="0"/>
              </a:rPr>
              <a:t>  background-</a:t>
            </a:r>
            <a:r>
              <a:rPr lang="en-IN" sz="1200" b="0" i="0" dirty="0" err="1">
                <a:solidFill>
                  <a:srgbClr val="FF0000"/>
                </a:solidFill>
                <a:effectLst/>
                <a:latin typeface="Consolas" panose="020B0609020204030204" pitchFamily="49" charset="0"/>
              </a:rPr>
              <a:t>color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red</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sz="1200" b="0" i="0" dirty="0">
                <a:solidFill>
                  <a:srgbClr val="FF0000"/>
                </a:solidFill>
                <a:effectLst/>
                <a:latin typeface="Consolas" panose="020B0609020204030204" pitchFamily="49" charset="0"/>
              </a:rPr>
              <a:t>  animation-name</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example</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sz="1200" b="0" i="0" dirty="0">
                <a:solidFill>
                  <a:srgbClr val="FF0000"/>
                </a:solidFill>
                <a:effectLst/>
                <a:latin typeface="Consolas" panose="020B0609020204030204" pitchFamily="49" charset="0"/>
              </a:rPr>
              <a:t>  animation-duration</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4s</a:t>
            </a:r>
            <a:r>
              <a:rPr lang="en-IN" sz="1200" b="0" i="0" dirty="0">
                <a:solidFill>
                  <a:srgbClr val="000000"/>
                </a:solidFill>
                <a:effectLst/>
                <a:latin typeface="Consolas" panose="020B0609020204030204" pitchFamily="49" charset="0"/>
              </a:rPr>
              <a:t>;</a:t>
            </a:r>
            <a:br>
              <a:rPr lang="en-IN" sz="1200"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E7B0DAB1-39EC-C85C-DD5E-D0FAA1B2F3B4}"/>
              </a:ext>
            </a:extLst>
          </p:cNvPr>
          <p:cNvSpPr txBox="1"/>
          <p:nvPr/>
        </p:nvSpPr>
        <p:spPr>
          <a:xfrm>
            <a:off x="6761358" y="162574"/>
            <a:ext cx="6094140" cy="2585323"/>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relative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animation-name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example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animation-duration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4s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animation-delay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B244F073-D221-2D91-1A9E-F96CB6D21DFD}"/>
              </a:ext>
            </a:extLst>
          </p:cNvPr>
          <p:cNvSpPr txBox="1"/>
          <p:nvPr/>
        </p:nvSpPr>
        <p:spPr>
          <a:xfrm>
            <a:off x="6761358" y="3028437"/>
            <a:ext cx="6428678" cy="2585323"/>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relative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animation-name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example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animation-duration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4s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animation-iteration-count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10567052-5DF8-B82F-6BA3-F0F256F70F37}"/>
              </a:ext>
            </a:extLst>
          </p:cNvPr>
          <p:cNvSpPr txBox="1"/>
          <p:nvPr/>
        </p:nvSpPr>
        <p:spPr>
          <a:xfrm>
            <a:off x="755495" y="3925438"/>
            <a:ext cx="659594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animation-direction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reverse</a:t>
            </a:r>
            <a:r>
              <a:rPr lang="en-IN" b="0" i="0" dirty="0">
                <a:solidFill>
                  <a:srgbClr val="000000"/>
                </a:solidFill>
                <a:effectLst/>
                <a:latin typeface="Consolas" panose="020B0609020204030204" pitchFamily="49" charset="0"/>
              </a:rPr>
              <a:t>;</a:t>
            </a:r>
            <a:endParaRPr lang="en-IN" dirty="0"/>
          </a:p>
        </p:txBody>
      </p:sp>
      <p:sp>
        <p:nvSpPr>
          <p:cNvPr id="13" name="TextBox 12">
            <a:extLst>
              <a:ext uri="{FF2B5EF4-FFF2-40B4-BE49-F238E27FC236}">
                <a16:creationId xmlns:a16="http://schemas.microsoft.com/office/drawing/2014/main" id="{C2814C4D-54A8-C06B-9A58-6D44FF504C39}"/>
              </a:ext>
            </a:extLst>
          </p:cNvPr>
          <p:cNvSpPr txBox="1"/>
          <p:nvPr/>
        </p:nvSpPr>
        <p:spPr>
          <a:xfrm>
            <a:off x="755495" y="5007105"/>
            <a:ext cx="6595946" cy="36933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animation-direction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alternate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51649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86AE-2511-454C-7A35-6545AA91D5BB}"/>
              </a:ext>
            </a:extLst>
          </p:cNvPr>
          <p:cNvSpPr>
            <a:spLocks noGrp="1"/>
          </p:cNvSpPr>
          <p:nvPr>
            <p:ph type="title"/>
          </p:nvPr>
        </p:nvSpPr>
        <p:spPr/>
        <p:txBody>
          <a:bodyPr/>
          <a:lstStyle/>
          <a:p>
            <a:pPr algn="ctr"/>
            <a:r>
              <a:rPr lang="en-IN" b="1" i="0" dirty="0">
                <a:solidFill>
                  <a:srgbClr val="000000"/>
                </a:solidFill>
                <a:effectLst/>
                <a:latin typeface="var(--ff-lato)"/>
              </a:rPr>
              <a:t>CSS - grid</a:t>
            </a:r>
            <a:br>
              <a:rPr lang="en-IN" b="1"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979F3544-7935-88A0-88D2-92BD1BEAFC64}"/>
              </a:ext>
            </a:extLst>
          </p:cNvPr>
          <p:cNvSpPr>
            <a:spLocks noGrp="1"/>
          </p:cNvSpPr>
          <p:nvPr>
            <p:ph idx="1"/>
          </p:nvPr>
        </p:nvSpPr>
        <p:spPr/>
        <p:txBody>
          <a:bodyPr>
            <a:normAutofit lnSpcReduction="10000"/>
          </a:bodyPr>
          <a:lstStyle/>
          <a:p>
            <a:pPr algn="just">
              <a:lnSpc>
                <a:spcPct val="250000"/>
              </a:lnSpc>
            </a:pPr>
            <a:r>
              <a:rPr lang="en-US" b="0" i="0" dirty="0">
                <a:solidFill>
                  <a:srgbClr val="000000"/>
                </a:solidFill>
                <a:effectLst/>
                <a:latin typeface="Times New Roman" panose="02020603050405020304" pitchFamily="18" charset="0"/>
                <a:cs typeface="Times New Roman" panose="02020603050405020304" pitchFamily="18" charset="0"/>
              </a:rPr>
              <a:t>CSS </a:t>
            </a:r>
            <a:r>
              <a:rPr lang="en-US" b="1" i="0" dirty="0">
                <a:solidFill>
                  <a:srgbClr val="000000"/>
                </a:solidFill>
                <a:effectLst/>
                <a:latin typeface="Times New Roman" panose="02020603050405020304" pitchFamily="18" charset="0"/>
                <a:cs typeface="Times New Roman" panose="02020603050405020304" pitchFamily="18" charset="0"/>
              </a:rPr>
              <a:t>grid</a:t>
            </a:r>
            <a:r>
              <a:rPr lang="en-US" b="0" i="0" dirty="0">
                <a:solidFill>
                  <a:srgbClr val="000000"/>
                </a:solidFill>
                <a:effectLst/>
                <a:latin typeface="Times New Roman" panose="02020603050405020304" pitchFamily="18" charset="0"/>
                <a:cs typeface="Times New Roman" panose="02020603050405020304" pitchFamily="18" charset="0"/>
              </a:rPr>
              <a:t> property is a shorthand property used to declare all explicit and implicit grid properties in one declaration.</a:t>
            </a:r>
          </a:p>
          <a:p>
            <a:pPr algn="just">
              <a:lnSpc>
                <a:spcPct val="250000"/>
              </a:lnSpc>
            </a:pPr>
            <a:r>
              <a:rPr lang="en-US" b="0" i="0" dirty="0">
                <a:solidFill>
                  <a:srgbClr val="000000"/>
                </a:solidFill>
                <a:effectLst/>
                <a:latin typeface="Times New Roman" panose="02020603050405020304" pitchFamily="18" charset="0"/>
                <a:cs typeface="Times New Roman" panose="02020603050405020304" pitchFamily="18" charset="0"/>
              </a:rPr>
              <a:t>It's a convenient and concise way to define the grid layout of an element.</a:t>
            </a:r>
          </a:p>
          <a:p>
            <a:endParaRPr lang="en-IN" dirty="0"/>
          </a:p>
        </p:txBody>
      </p:sp>
    </p:spTree>
    <p:extLst>
      <p:ext uri="{BB962C8B-B14F-4D97-AF65-F5344CB8AC3E}">
        <p14:creationId xmlns:p14="http://schemas.microsoft.com/office/powerpoint/2010/main" val="3196169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E7C9-A17D-363C-C0EB-E3197DF77BD8}"/>
              </a:ext>
            </a:extLst>
          </p:cNvPr>
          <p:cNvSpPr>
            <a:spLocks noGrp="1"/>
          </p:cNvSpPr>
          <p:nvPr>
            <p:ph type="title"/>
          </p:nvPr>
        </p:nvSpPr>
        <p:spPr>
          <a:xfrm>
            <a:off x="838200" y="365125"/>
            <a:ext cx="10515600" cy="633753"/>
          </a:xfrm>
        </p:spPr>
        <p:txBody>
          <a:bodyPr>
            <a:normAutofit fontScale="90000"/>
          </a:bodyPr>
          <a:lstStyle/>
          <a:p>
            <a:pPr algn="ctr"/>
            <a:r>
              <a:rPr lang="en-IN" b="1" i="0" dirty="0">
                <a:solidFill>
                  <a:srgbClr val="0D0D0D"/>
                </a:solidFill>
                <a:effectLst/>
                <a:latin typeface="Söhne Mono"/>
              </a:rPr>
              <a:t>grid-template-rows</a:t>
            </a:r>
            <a:endParaRPr lang="en-IN" dirty="0"/>
          </a:p>
        </p:txBody>
      </p:sp>
      <p:sp>
        <p:nvSpPr>
          <p:cNvPr id="4" name="Rectangle 1">
            <a:extLst>
              <a:ext uri="{FF2B5EF4-FFF2-40B4-BE49-F238E27FC236}">
                <a16:creationId xmlns:a16="http://schemas.microsoft.com/office/drawing/2014/main" id="{D4A4CB53-A288-4B2C-F0A6-5557C892EB48}"/>
              </a:ext>
            </a:extLst>
          </p:cNvPr>
          <p:cNvSpPr>
            <a:spLocks noGrp="1" noChangeArrowheads="1"/>
          </p:cNvSpPr>
          <p:nvPr>
            <p:ph idx="1"/>
          </p:nvPr>
        </p:nvSpPr>
        <p:spPr bwMode="auto">
          <a:xfrm>
            <a:off x="497205" y="1219345"/>
            <a:ext cx="1119759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grid-template-rows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 CSS property used in conjunction with CSS Grid Layout. It defines the sizing of the rows in a grid container.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 can set the row sizes explicitly by specifying a length, a percentage, or using the  </a:t>
            </a:r>
            <a:r>
              <a:rPr kumimoji="0" lang="en-US" altLang="en-US" sz="16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fr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(fraction of available space). Additionally, you can use keywords such as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auto</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min-content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max-content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or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fit-content()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to define the sizing based on the content or available space.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A6CAFA-887E-12FC-8680-A2AAEF4C490B}"/>
              </a:ext>
            </a:extLst>
          </p:cNvPr>
          <p:cNvSpPr txBox="1"/>
          <p:nvPr/>
        </p:nvSpPr>
        <p:spPr>
          <a:xfrm>
            <a:off x="1081668" y="2864071"/>
            <a:ext cx="10861288" cy="1477328"/>
          </a:xfrm>
          <a:prstGeom prst="rect">
            <a:avLst/>
          </a:prstGeom>
          <a:solidFill>
            <a:schemeClr val="accent1">
              <a:lumMod val="20000"/>
              <a:lumOff val="80000"/>
            </a:schemeClr>
          </a:solidFill>
        </p:spPr>
        <p:txBody>
          <a:bodyPr wrap="square">
            <a:spAutoFit/>
          </a:bodyPr>
          <a:lstStyle/>
          <a:p>
            <a:r>
              <a:rPr lang="en-US" dirty="0"/>
              <a:t>.grid-container {</a:t>
            </a:r>
          </a:p>
          <a:p>
            <a:r>
              <a:rPr lang="en-US" dirty="0"/>
              <a:t>  display: grid;</a:t>
            </a:r>
          </a:p>
          <a:p>
            <a:r>
              <a:rPr lang="en-US" dirty="0"/>
              <a:t>  grid-template-rows: 100px 200px 1fr; /* Sets three rows with heights of 100 pixels, 200 pixels, and the remaining space divided evenly */</a:t>
            </a:r>
          </a:p>
          <a:p>
            <a:r>
              <a:rPr lang="en-US" dirty="0"/>
              <a:t>}</a:t>
            </a:r>
          </a:p>
        </p:txBody>
      </p:sp>
      <p:sp>
        <p:nvSpPr>
          <p:cNvPr id="7" name="Rectangle 2">
            <a:extLst>
              <a:ext uri="{FF2B5EF4-FFF2-40B4-BE49-F238E27FC236}">
                <a16:creationId xmlns:a16="http://schemas.microsoft.com/office/drawing/2014/main" id="{CA52F799-7AAB-49AB-831D-8E984B9E25AB}"/>
              </a:ext>
            </a:extLst>
          </p:cNvPr>
          <p:cNvSpPr>
            <a:spLocks noChangeArrowheads="1"/>
          </p:cNvSpPr>
          <p:nvPr/>
        </p:nvSpPr>
        <p:spPr bwMode="auto">
          <a:xfrm>
            <a:off x="669073" y="4297862"/>
            <a:ext cx="11474295" cy="19087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first row will have a height of 100 pixels.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second row will have a height of 200 pixels.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third row will take up the remaining vertical space evenly distributed (as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1fr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represents one fractional unit of the available space).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 can also use other units like percentages, </a:t>
            </a:r>
            <a:r>
              <a:rPr kumimoji="0" lang="en-US" altLang="en-US" sz="24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em</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rem</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etc., to define row sizes based on your layout requirements.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14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9C7D-167F-D1AD-5788-C07B15B1D6C6}"/>
              </a:ext>
            </a:extLst>
          </p:cNvPr>
          <p:cNvSpPr>
            <a:spLocks noGrp="1"/>
          </p:cNvSpPr>
          <p:nvPr>
            <p:ph type="title"/>
          </p:nvPr>
        </p:nvSpPr>
        <p:spPr>
          <a:xfrm>
            <a:off x="838200" y="365125"/>
            <a:ext cx="10515600" cy="400685"/>
          </a:xfrm>
        </p:spPr>
        <p:txBody>
          <a:bodyPr>
            <a:normAutofit fontScale="90000"/>
          </a:bodyPr>
          <a:lstStyle/>
          <a:p>
            <a:pPr algn="ctr"/>
            <a:r>
              <a:rPr lang="en-IN" b="0" i="0" u="none" strike="noStrike" dirty="0">
                <a:solidFill>
                  <a:srgbClr val="008000"/>
                </a:solidFill>
                <a:effectLst/>
                <a:latin typeface="Verdana" panose="020B0604030504040204" pitchFamily="34" charset="0"/>
              </a:rPr>
              <a:t>grid-template-columns</a:t>
            </a:r>
            <a:br>
              <a:rPr lang="en-IN" b="0" i="0" dirty="0">
                <a:solidFill>
                  <a:srgbClr val="000000"/>
                </a:solidFill>
                <a:effectLst/>
                <a:latin typeface="Verdana" panose="020B0604030504040204" pitchFamily="34" charset="0"/>
              </a:rPr>
            </a:br>
            <a:endParaRPr lang="en-IN" dirty="0"/>
          </a:p>
        </p:txBody>
      </p:sp>
      <p:sp>
        <p:nvSpPr>
          <p:cNvPr id="4" name="Rectangle 1">
            <a:extLst>
              <a:ext uri="{FF2B5EF4-FFF2-40B4-BE49-F238E27FC236}">
                <a16:creationId xmlns:a16="http://schemas.microsoft.com/office/drawing/2014/main" id="{BAD4BA79-F12F-3D3A-BC0C-F608C605AFB0}"/>
              </a:ext>
            </a:extLst>
          </p:cNvPr>
          <p:cNvSpPr>
            <a:spLocks noGrp="1" noChangeArrowheads="1"/>
          </p:cNvSpPr>
          <p:nvPr>
            <p:ph idx="1"/>
          </p:nvPr>
        </p:nvSpPr>
        <p:spPr bwMode="auto">
          <a:xfrm>
            <a:off x="323850" y="639511"/>
            <a:ext cx="11163300" cy="24487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50000"/>
              </a:lnSpc>
              <a:spcBef>
                <a:spcPct val="0"/>
              </a:spcBef>
              <a:spcAft>
                <a:spcPct val="0"/>
              </a:spcAft>
              <a:buClrTx/>
              <a:buSzTx/>
              <a:buFontTx/>
              <a:buNone/>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grid-template-columns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 CSS property used in CSS Grid Layout to define the sizing of the columns in a grid container.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Just like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grid-template-rows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grid-template-columns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allows you to specify the sizes of the columns within the grid. You can set the column sizes explicitly using lengths, percentages, or fractions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fr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unit). Additionally, keywords such as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auto</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min-content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max-content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or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fit-content()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can be used to define the sizing based on content or available space.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7AD0C0-2C2E-CC21-40B6-4844DC23BE8A}"/>
              </a:ext>
            </a:extLst>
          </p:cNvPr>
          <p:cNvSpPr txBox="1"/>
          <p:nvPr/>
        </p:nvSpPr>
        <p:spPr>
          <a:xfrm>
            <a:off x="617220" y="3088258"/>
            <a:ext cx="9992677" cy="1477328"/>
          </a:xfrm>
          <a:prstGeom prst="rect">
            <a:avLst/>
          </a:prstGeom>
          <a:solidFill>
            <a:schemeClr val="accent3">
              <a:lumMod val="20000"/>
              <a:lumOff val="80000"/>
            </a:schemeClr>
          </a:solidFill>
        </p:spPr>
        <p:txBody>
          <a:bodyPr wrap="square">
            <a:spAutoFit/>
          </a:bodyPr>
          <a:lstStyle/>
          <a:p>
            <a:r>
              <a:rPr lang="en-US" dirty="0"/>
              <a:t>.grid-container {</a:t>
            </a:r>
          </a:p>
          <a:p>
            <a:r>
              <a:rPr lang="en-US" dirty="0"/>
              <a:t>  display: grid;</a:t>
            </a:r>
          </a:p>
          <a:p>
            <a:r>
              <a:rPr lang="en-US" dirty="0"/>
              <a:t>  grid-template-columns: 100px 200px 1fr; /* Sets three columns with widths of 100 pixels, 200 pixels, and the remaining space divided evenly */</a:t>
            </a:r>
          </a:p>
          <a:p>
            <a:r>
              <a:rPr lang="en-US" dirty="0"/>
              <a:t>}</a:t>
            </a:r>
          </a:p>
        </p:txBody>
      </p:sp>
      <p:sp>
        <p:nvSpPr>
          <p:cNvPr id="7" name="Rectangle 2">
            <a:extLst>
              <a:ext uri="{FF2B5EF4-FFF2-40B4-BE49-F238E27FC236}">
                <a16:creationId xmlns:a16="http://schemas.microsoft.com/office/drawing/2014/main" id="{44E3EA94-F38D-583C-71A3-75F02EE51B61}"/>
              </a:ext>
            </a:extLst>
          </p:cNvPr>
          <p:cNvSpPr>
            <a:spLocks noChangeArrowheads="1"/>
          </p:cNvSpPr>
          <p:nvPr/>
        </p:nvSpPr>
        <p:spPr bwMode="auto">
          <a:xfrm>
            <a:off x="1062990" y="4545251"/>
            <a:ext cx="10385856" cy="1539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first column will have a width of 100 pixels.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second column will have a width of 200 pixels.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third column will take up the remaining horizontal space evenly distributed (as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1fr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represents one fractional unit of the available space).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 can use various units and keywords to specify column sizes based on your layout requirements.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0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4A06B65-6EB9-B325-5FD2-974D89E170E2}"/>
              </a:ext>
            </a:extLst>
          </p:cNvPr>
          <p:cNvSpPr>
            <a:spLocks noGrp="1" noChangeArrowheads="1"/>
          </p:cNvSpPr>
          <p:nvPr>
            <p:ph idx="1"/>
          </p:nvPr>
        </p:nvSpPr>
        <p:spPr bwMode="auto">
          <a:xfrm>
            <a:off x="481361" y="379890"/>
            <a:ext cx="1081482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 queries can be used within the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&lt;link&gt;</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tag to specify different stylesheets to be loaded based on the characteristics of the device or browser viewport. This is commonly used for creating responsive designs that adapt to different screen sizes, resolutions, or other device properties.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4B607C5-D573-005A-3F22-4023A3246D0E}"/>
              </a:ext>
            </a:extLst>
          </p:cNvPr>
          <p:cNvSpPr txBox="1"/>
          <p:nvPr/>
        </p:nvSpPr>
        <p:spPr>
          <a:xfrm>
            <a:off x="1005468" y="2129613"/>
            <a:ext cx="11361234" cy="4801314"/>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    &lt;title&gt;Responsive Website&lt;/title&gt;</a:t>
            </a:r>
          </a:p>
          <a:p>
            <a:r>
              <a:rPr lang="en-IN" dirty="0"/>
              <a:t>    &lt;!-- Default stylesheet for all devices --&gt;</a:t>
            </a:r>
          </a:p>
          <a:p>
            <a:r>
              <a:rPr lang="en-IN" dirty="0"/>
              <a:t>    &lt;link </a:t>
            </a:r>
            <a:r>
              <a:rPr lang="en-IN" dirty="0" err="1"/>
              <a:t>rel</a:t>
            </a:r>
            <a:r>
              <a:rPr lang="en-IN" dirty="0"/>
              <a:t>="stylesheet" type="text/</a:t>
            </a:r>
            <a:r>
              <a:rPr lang="en-IN" dirty="0" err="1"/>
              <a:t>css</a:t>
            </a:r>
            <a:r>
              <a:rPr lang="en-IN" dirty="0"/>
              <a:t>" </a:t>
            </a:r>
            <a:r>
              <a:rPr lang="en-IN" dirty="0" err="1"/>
              <a:t>href</a:t>
            </a:r>
            <a:r>
              <a:rPr lang="en-IN" dirty="0"/>
              <a:t>="styles.css"&gt;</a:t>
            </a:r>
          </a:p>
          <a:p>
            <a:r>
              <a:rPr lang="en-IN" dirty="0"/>
              <a:t>    </a:t>
            </a:r>
          </a:p>
          <a:p>
            <a:r>
              <a:rPr lang="en-IN" dirty="0"/>
              <a:t>    &lt;!-- Load different stylesheet for devices with a maximum width of 768 pixels (e.g., tablets) --&gt;</a:t>
            </a:r>
          </a:p>
          <a:p>
            <a:r>
              <a:rPr lang="en-IN" dirty="0"/>
              <a:t>    &lt;link </a:t>
            </a:r>
            <a:r>
              <a:rPr lang="en-IN" dirty="0" err="1"/>
              <a:t>rel</a:t>
            </a:r>
            <a:r>
              <a:rPr lang="en-IN" dirty="0"/>
              <a:t>="stylesheet" type="text/</a:t>
            </a:r>
            <a:r>
              <a:rPr lang="en-IN" dirty="0" err="1"/>
              <a:t>css</a:t>
            </a:r>
            <a:r>
              <a:rPr lang="en-IN" dirty="0"/>
              <a:t>" </a:t>
            </a:r>
            <a:r>
              <a:rPr lang="en-IN" dirty="0" err="1"/>
              <a:t>href</a:t>
            </a:r>
            <a:r>
              <a:rPr lang="en-IN" dirty="0"/>
              <a:t>="tablet-styles.css" </a:t>
            </a:r>
            <a:r>
              <a:rPr lang="en-IN" dirty="0">
                <a:highlight>
                  <a:srgbClr val="FFFF00"/>
                </a:highlight>
              </a:rPr>
              <a:t>media="screen and (max-width: 768px)"&gt;</a:t>
            </a:r>
          </a:p>
          <a:p>
            <a:r>
              <a:rPr lang="en-IN" dirty="0"/>
              <a:t>    </a:t>
            </a:r>
          </a:p>
          <a:p>
            <a:r>
              <a:rPr lang="en-IN" dirty="0"/>
              <a:t>    &lt;!-- Load different stylesheet for devices with a maximum width of 480 pixels (e.g., smartphones) --&gt;</a:t>
            </a:r>
          </a:p>
          <a:p>
            <a:r>
              <a:rPr lang="en-IN" dirty="0"/>
              <a:t>    &lt;link </a:t>
            </a:r>
            <a:r>
              <a:rPr lang="en-IN" dirty="0" err="1"/>
              <a:t>rel</a:t>
            </a:r>
            <a:r>
              <a:rPr lang="en-IN" dirty="0"/>
              <a:t>="stylesheet" type="text/</a:t>
            </a:r>
            <a:r>
              <a:rPr lang="en-IN" dirty="0" err="1"/>
              <a:t>css</a:t>
            </a:r>
            <a:r>
              <a:rPr lang="en-IN" dirty="0"/>
              <a:t>" </a:t>
            </a:r>
            <a:r>
              <a:rPr lang="en-IN" dirty="0" err="1"/>
              <a:t>href</a:t>
            </a:r>
            <a:r>
              <a:rPr lang="en-IN" dirty="0"/>
              <a:t>="mobile-styles.css" </a:t>
            </a:r>
            <a:r>
              <a:rPr lang="en-IN" dirty="0">
                <a:highlight>
                  <a:srgbClr val="FFFF00"/>
                </a:highlight>
              </a:rPr>
              <a:t>media="screen and (max-width: 480px)</a:t>
            </a:r>
            <a:r>
              <a:rPr lang="en-IN" dirty="0"/>
              <a:t>"&gt;</a:t>
            </a:r>
          </a:p>
          <a:p>
            <a:r>
              <a:rPr lang="en-IN" dirty="0"/>
              <a:t>&lt;/head&gt;</a:t>
            </a:r>
          </a:p>
          <a:p>
            <a:r>
              <a:rPr lang="en-IN" dirty="0"/>
              <a:t>&lt;body&gt;</a:t>
            </a:r>
          </a:p>
          <a:p>
            <a:r>
              <a:rPr lang="en-IN" dirty="0"/>
              <a:t>    &lt;!-- Your HTML content goes here --&gt;</a:t>
            </a:r>
          </a:p>
          <a:p>
            <a:r>
              <a:rPr lang="en-IN" dirty="0"/>
              <a:t>&lt;/body&gt;</a:t>
            </a:r>
          </a:p>
          <a:p>
            <a:r>
              <a:rPr lang="en-IN" dirty="0"/>
              <a:t>&lt;/html&gt;</a:t>
            </a:r>
          </a:p>
        </p:txBody>
      </p:sp>
    </p:spTree>
    <p:extLst>
      <p:ext uri="{BB962C8B-B14F-4D97-AF65-F5344CB8AC3E}">
        <p14:creationId xmlns:p14="http://schemas.microsoft.com/office/powerpoint/2010/main" val="3213179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F52C-E2FA-4A98-BE0E-741A8C0BA54C}"/>
              </a:ext>
            </a:extLst>
          </p:cNvPr>
          <p:cNvSpPr>
            <a:spLocks noGrp="1"/>
          </p:cNvSpPr>
          <p:nvPr>
            <p:ph type="title"/>
          </p:nvPr>
        </p:nvSpPr>
        <p:spPr/>
        <p:txBody>
          <a:bodyPr/>
          <a:lstStyle/>
          <a:p>
            <a:pPr algn="ctr"/>
            <a:r>
              <a:rPr lang="en-IN" b="0" i="0" u="none" strike="noStrike" dirty="0">
                <a:solidFill>
                  <a:srgbClr val="008000"/>
                </a:solidFill>
                <a:effectLst/>
                <a:latin typeface="Verdana" panose="020B0604030504040204" pitchFamily="34" charset="0"/>
              </a:rPr>
              <a:t>grid-template-areas</a:t>
            </a:r>
            <a:br>
              <a:rPr lang="en-IN" b="0" i="0" dirty="0">
                <a:solidFill>
                  <a:srgbClr val="000000"/>
                </a:solidFill>
                <a:effectLst/>
                <a:latin typeface="Verdana" panose="020B0604030504040204" pitchFamily="34" charset="0"/>
              </a:rPr>
            </a:br>
            <a:endParaRPr lang="en-IN" dirty="0"/>
          </a:p>
        </p:txBody>
      </p:sp>
      <p:sp>
        <p:nvSpPr>
          <p:cNvPr id="4" name="Rectangle 1">
            <a:extLst>
              <a:ext uri="{FF2B5EF4-FFF2-40B4-BE49-F238E27FC236}">
                <a16:creationId xmlns:a16="http://schemas.microsoft.com/office/drawing/2014/main" id="{1E99EB55-308F-D229-C40A-C69D269B2373}"/>
              </a:ext>
            </a:extLst>
          </p:cNvPr>
          <p:cNvSpPr>
            <a:spLocks noGrp="1" noChangeArrowheads="1"/>
          </p:cNvSpPr>
          <p:nvPr>
            <p:ph idx="1"/>
          </p:nvPr>
        </p:nvSpPr>
        <p:spPr bwMode="auto">
          <a:xfrm>
            <a:off x="544829" y="1296480"/>
            <a:ext cx="11264311" cy="27779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grid-template-areas</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 CSS property used in conjunction with CSS Grid Layout. It allows you to define named grid areas within a grid container, which can then be used to place grid items in specific areas of the grid.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With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grid-template-areas</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you define the layout of the grid using strings representing the grid areas. Each string represents a row in the grid, and within each string, you specify the names of the areas for each column, separated by whitespace.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35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3F5F1A-0737-CBCB-E033-0C781545CFD1}"/>
              </a:ext>
            </a:extLst>
          </p:cNvPr>
          <p:cNvSpPr txBox="1"/>
          <p:nvPr/>
        </p:nvSpPr>
        <p:spPr>
          <a:xfrm>
            <a:off x="97852" y="83046"/>
            <a:ext cx="4962293" cy="6463308"/>
          </a:xfrm>
          <a:prstGeom prst="rect">
            <a:avLst/>
          </a:prstGeom>
          <a:solidFill>
            <a:schemeClr val="accent4">
              <a:lumMod val="20000"/>
              <a:lumOff val="80000"/>
            </a:schemeClr>
          </a:solidFill>
        </p:spPr>
        <p:txBody>
          <a:bodyPr wrap="square">
            <a:spAutoFit/>
          </a:bodyPr>
          <a:lstStyle/>
          <a:p>
            <a:r>
              <a:rPr lang="en-IN" dirty="0"/>
              <a:t>.grid-container {</a:t>
            </a:r>
          </a:p>
          <a:p>
            <a:r>
              <a:rPr lang="en-IN" dirty="0"/>
              <a:t>  display: grid;</a:t>
            </a:r>
          </a:p>
          <a:p>
            <a:r>
              <a:rPr lang="en-IN" dirty="0"/>
              <a:t>  grid-template-areas:</a:t>
            </a:r>
          </a:p>
          <a:p>
            <a:r>
              <a:rPr lang="en-IN" dirty="0"/>
              <a:t>    "header </a:t>
            </a:r>
            <a:r>
              <a:rPr lang="en-IN" dirty="0" err="1"/>
              <a:t>header</a:t>
            </a:r>
            <a:r>
              <a:rPr lang="en-IN" dirty="0"/>
              <a:t> </a:t>
            </a:r>
            <a:r>
              <a:rPr lang="en-IN" dirty="0" err="1"/>
              <a:t>header</a:t>
            </a:r>
            <a:r>
              <a:rPr lang="en-IN" dirty="0"/>
              <a:t>"</a:t>
            </a:r>
          </a:p>
          <a:p>
            <a:r>
              <a:rPr lang="en-IN" dirty="0"/>
              <a:t>    "sidebar main </a:t>
            </a:r>
            <a:r>
              <a:rPr lang="en-IN" dirty="0" err="1"/>
              <a:t>main</a:t>
            </a:r>
            <a:r>
              <a:rPr lang="en-IN" dirty="0"/>
              <a:t>"</a:t>
            </a:r>
          </a:p>
          <a:p>
            <a:r>
              <a:rPr lang="en-IN" dirty="0"/>
              <a:t>    "footer </a:t>
            </a:r>
            <a:r>
              <a:rPr lang="en-IN" dirty="0" err="1"/>
              <a:t>footer</a:t>
            </a:r>
            <a:r>
              <a:rPr lang="en-IN" dirty="0"/>
              <a:t> </a:t>
            </a:r>
            <a:r>
              <a:rPr lang="en-IN" dirty="0" err="1"/>
              <a:t>footer</a:t>
            </a:r>
            <a:r>
              <a:rPr lang="en-IN" dirty="0"/>
              <a:t>";</a:t>
            </a:r>
          </a:p>
          <a:p>
            <a:r>
              <a:rPr lang="en-IN" dirty="0"/>
              <a:t>}</a:t>
            </a:r>
          </a:p>
          <a:p>
            <a:endParaRPr lang="en-IN" dirty="0"/>
          </a:p>
          <a:p>
            <a:r>
              <a:rPr lang="en-IN" dirty="0"/>
              <a:t>.header {</a:t>
            </a:r>
          </a:p>
          <a:p>
            <a:r>
              <a:rPr lang="en-IN" dirty="0"/>
              <a:t>  grid-area: header;</a:t>
            </a:r>
          </a:p>
          <a:p>
            <a:r>
              <a:rPr lang="en-IN" dirty="0"/>
              <a:t>}</a:t>
            </a:r>
          </a:p>
          <a:p>
            <a:endParaRPr lang="en-IN" dirty="0"/>
          </a:p>
          <a:p>
            <a:r>
              <a:rPr lang="en-IN" dirty="0"/>
              <a:t>.sidebar {</a:t>
            </a:r>
          </a:p>
          <a:p>
            <a:r>
              <a:rPr lang="en-IN" dirty="0"/>
              <a:t>  grid-area: sidebar;</a:t>
            </a:r>
          </a:p>
          <a:p>
            <a:r>
              <a:rPr lang="en-IN" dirty="0"/>
              <a:t>}</a:t>
            </a:r>
          </a:p>
          <a:p>
            <a:endParaRPr lang="en-IN" dirty="0"/>
          </a:p>
          <a:p>
            <a:r>
              <a:rPr lang="en-IN" dirty="0"/>
              <a:t>.main {</a:t>
            </a:r>
          </a:p>
          <a:p>
            <a:r>
              <a:rPr lang="en-IN" dirty="0"/>
              <a:t>  grid-area: main;</a:t>
            </a:r>
          </a:p>
          <a:p>
            <a:r>
              <a:rPr lang="en-IN" dirty="0"/>
              <a:t>}</a:t>
            </a:r>
          </a:p>
          <a:p>
            <a:endParaRPr lang="en-IN" dirty="0"/>
          </a:p>
          <a:p>
            <a:r>
              <a:rPr lang="en-IN" dirty="0"/>
              <a:t>.footer {</a:t>
            </a:r>
          </a:p>
          <a:p>
            <a:r>
              <a:rPr lang="en-IN" dirty="0"/>
              <a:t>  grid-area: footer;</a:t>
            </a:r>
          </a:p>
          <a:p>
            <a:r>
              <a:rPr lang="en-IN" dirty="0"/>
              <a:t>}</a:t>
            </a:r>
          </a:p>
        </p:txBody>
      </p:sp>
      <p:sp>
        <p:nvSpPr>
          <p:cNvPr id="4" name="Rectangle 1">
            <a:extLst>
              <a:ext uri="{FF2B5EF4-FFF2-40B4-BE49-F238E27FC236}">
                <a16:creationId xmlns:a16="http://schemas.microsoft.com/office/drawing/2014/main" id="{EA3A321B-C9C6-9F5B-2EBE-E1BD9DAA7944}"/>
              </a:ext>
            </a:extLst>
          </p:cNvPr>
          <p:cNvSpPr>
            <a:spLocks noChangeArrowheads="1"/>
          </p:cNvSpPr>
          <p:nvPr/>
        </p:nvSpPr>
        <p:spPr bwMode="auto">
          <a:xfrm>
            <a:off x="5380836" y="83046"/>
            <a:ext cx="6479694" cy="6375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3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grid-container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defined with a grid layout using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grid-template-areas</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171450" marR="0" lvl="0" indent="-171450" algn="l" defTabSz="914400" rtl="0" eaLnBrk="0" fontAlgn="base" latinLnBrk="0" hangingPunct="0">
              <a:lnSpc>
                <a:spcPct val="3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layout consists of three rows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header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sidebar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main</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footer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and three columns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header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main</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footer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171450" marR="0" lvl="0" indent="-171450" algn="l" defTabSz="914400" rtl="0" eaLnBrk="0" fontAlgn="base" latinLnBrk="0" hangingPunct="0">
              <a:lnSpc>
                <a:spcPct val="3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Each string inside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grid-template-areas</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represents a row, and the area names are separated by whitespace to define the columns.</a:t>
            </a:r>
          </a:p>
          <a:p>
            <a:pPr marL="171450" marR="0" lvl="0" indent="-171450" algn="l" defTabSz="914400" rtl="0" eaLnBrk="0" fontAlgn="base" latinLnBrk="0" hangingPunct="0">
              <a:lnSpc>
                <a:spcPct val="3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 items (with class names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header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sidebar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main</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footer</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can then be placed within the specified areas using the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grid-area</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property.</a:t>
            </a:r>
          </a:p>
          <a:p>
            <a:pPr marL="171450" marR="0" lvl="0" indent="-171450" algn="l" defTabSz="914400" rtl="0" eaLnBrk="0" fontAlgn="base" latinLnBrk="0" hangingPunct="0">
              <a:lnSpc>
                <a:spcPct val="3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This approach provides a convenient and visual way to define complex grid layouts, making it easier to understand and maintain the structure of the grid.</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8A14-0220-D33B-634F-B79B9630B1AE}"/>
              </a:ext>
            </a:extLst>
          </p:cNvPr>
          <p:cNvSpPr>
            <a:spLocks noGrp="1"/>
          </p:cNvSpPr>
          <p:nvPr>
            <p:ph type="title"/>
          </p:nvPr>
        </p:nvSpPr>
        <p:spPr/>
        <p:txBody>
          <a:bodyPr/>
          <a:lstStyle/>
          <a:p>
            <a:pPr algn="ctr"/>
            <a:r>
              <a:rPr lang="en-IN" b="0" i="0" u="none" strike="noStrike" dirty="0">
                <a:solidFill>
                  <a:srgbClr val="008000"/>
                </a:solidFill>
                <a:effectLst/>
                <a:latin typeface="Verdana" panose="020B0604030504040204" pitchFamily="34" charset="0"/>
              </a:rPr>
              <a:t>grid-auto-columns</a:t>
            </a:r>
            <a:br>
              <a:rPr lang="en-IN" b="0" i="0" dirty="0">
                <a:solidFill>
                  <a:srgbClr val="000000"/>
                </a:solidFill>
                <a:effectLst/>
                <a:latin typeface="Verdana" panose="020B0604030504040204" pitchFamily="34" charset="0"/>
              </a:rPr>
            </a:br>
            <a:endParaRPr lang="en-IN" dirty="0"/>
          </a:p>
        </p:txBody>
      </p:sp>
      <p:sp>
        <p:nvSpPr>
          <p:cNvPr id="4" name="Rectangle 1">
            <a:extLst>
              <a:ext uri="{FF2B5EF4-FFF2-40B4-BE49-F238E27FC236}">
                <a16:creationId xmlns:a16="http://schemas.microsoft.com/office/drawing/2014/main" id="{DA3A47F1-E5AA-B8A9-5258-4F6840C4308D}"/>
              </a:ext>
            </a:extLst>
          </p:cNvPr>
          <p:cNvSpPr>
            <a:spLocks noGrp="1" noChangeArrowheads="1"/>
          </p:cNvSpPr>
          <p:nvPr>
            <p:ph idx="1"/>
          </p:nvPr>
        </p:nvSpPr>
        <p:spPr bwMode="auto">
          <a:xfrm>
            <a:off x="838200" y="1331526"/>
            <a:ext cx="10792522" cy="54615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3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grid-auto-columns</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 CSS property used in CSS Grid Layout. It defines the size of columns that are implicitly created by the grid when there are more grid items in a row than the number of explicitly defined columns.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3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When you set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grid-auto-columns</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you're specifying the size of those automatically generated columns. These columns are created when grid items are placed outside the explicitly defined grid tracks (rows or columns).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29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042B69-420E-B73A-D751-7E137480CCC5}"/>
              </a:ext>
            </a:extLst>
          </p:cNvPr>
          <p:cNvSpPr txBox="1"/>
          <p:nvPr/>
        </p:nvSpPr>
        <p:spPr>
          <a:xfrm>
            <a:off x="170056" y="796411"/>
            <a:ext cx="6094140" cy="5762475"/>
          </a:xfrm>
          <a:prstGeom prst="rect">
            <a:avLst/>
          </a:prstGeom>
          <a:solidFill>
            <a:schemeClr val="tx2">
              <a:lumMod val="20000"/>
              <a:lumOff val="80000"/>
            </a:schemeClr>
          </a:solidFill>
        </p:spPr>
        <p:txBody>
          <a:bodyPr wrap="square">
            <a:spAutoFit/>
          </a:bodyPr>
          <a:lstStyle/>
          <a:p>
            <a:pPr>
              <a:lnSpc>
                <a:spcPct val="300000"/>
              </a:lnSpc>
            </a:pPr>
            <a:r>
              <a:rPr lang="en-IN" dirty="0"/>
              <a:t>.grid-container {</a:t>
            </a:r>
          </a:p>
          <a:p>
            <a:pPr>
              <a:lnSpc>
                <a:spcPct val="300000"/>
              </a:lnSpc>
            </a:pPr>
            <a:r>
              <a:rPr lang="en-IN" dirty="0"/>
              <a:t>  display: grid;</a:t>
            </a:r>
          </a:p>
          <a:p>
            <a:pPr>
              <a:lnSpc>
                <a:spcPct val="300000"/>
              </a:lnSpc>
            </a:pPr>
            <a:r>
              <a:rPr lang="en-IN" dirty="0"/>
              <a:t>  grid-template-columns: 100px </a:t>
            </a:r>
            <a:r>
              <a:rPr lang="en-IN" dirty="0" err="1"/>
              <a:t>100px</a:t>
            </a:r>
            <a:r>
              <a:rPr lang="en-IN" dirty="0"/>
              <a:t>; /* Explicitly defined columns */</a:t>
            </a:r>
          </a:p>
          <a:p>
            <a:pPr>
              <a:lnSpc>
                <a:spcPct val="300000"/>
              </a:lnSpc>
            </a:pPr>
            <a:r>
              <a:rPr lang="en-IN" dirty="0"/>
              <a:t>  grid-auto-columns: 50px; /* Automatically generated columns will have a width of 50 pixels */</a:t>
            </a:r>
          </a:p>
          <a:p>
            <a:pPr>
              <a:lnSpc>
                <a:spcPct val="300000"/>
              </a:lnSpc>
            </a:pPr>
            <a:r>
              <a:rPr lang="en-IN" dirty="0"/>
              <a:t>}</a:t>
            </a:r>
          </a:p>
        </p:txBody>
      </p:sp>
      <p:sp>
        <p:nvSpPr>
          <p:cNvPr id="8" name="Rectangle 1">
            <a:extLst>
              <a:ext uri="{FF2B5EF4-FFF2-40B4-BE49-F238E27FC236}">
                <a16:creationId xmlns:a16="http://schemas.microsoft.com/office/drawing/2014/main" id="{7B00F2CC-67DD-1945-8F8A-BEFB1C93D683}"/>
              </a:ext>
            </a:extLst>
          </p:cNvPr>
          <p:cNvSpPr>
            <a:spLocks noChangeArrowheads="1"/>
          </p:cNvSpPr>
          <p:nvPr/>
        </p:nvSpPr>
        <p:spPr bwMode="auto">
          <a:xfrm>
            <a:off x="6556027" y="1265651"/>
            <a:ext cx="5465917" cy="43266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grid-container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defined as a grid layout with two explicitly defined columns, each with a width of 100 pixels.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If more than two grid items are placed in a row, additional columns will be created to accommodate them, and these columns will have a width of 50 pixels, as specified by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grid-auto-columns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 can set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grid-auto-columns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to any valid CSS length value (such as pixels, percentages, </a:t>
            </a:r>
            <a:r>
              <a:rPr kumimoji="0" lang="en-US" altLang="en-US" sz="16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ems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etc.) or use 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minmax()</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function to define a range of sizes for the automatically generated columns.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939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804D-2952-19D6-D2B3-8DB4F8DE4470}"/>
              </a:ext>
            </a:extLst>
          </p:cNvPr>
          <p:cNvSpPr>
            <a:spLocks noGrp="1"/>
          </p:cNvSpPr>
          <p:nvPr>
            <p:ph type="title"/>
          </p:nvPr>
        </p:nvSpPr>
        <p:spPr>
          <a:xfrm>
            <a:off x="760141" y="398580"/>
            <a:ext cx="10515600" cy="471216"/>
          </a:xfrm>
        </p:spPr>
        <p:txBody>
          <a:bodyPr>
            <a:normAutofit fontScale="90000"/>
          </a:bodyPr>
          <a:lstStyle/>
          <a:p>
            <a:pPr algn="ctr"/>
            <a:r>
              <a:rPr lang="en-IN" b="0" i="0" u="none" strike="noStrike" dirty="0">
                <a:solidFill>
                  <a:srgbClr val="008000"/>
                </a:solidFill>
                <a:effectLst/>
                <a:latin typeface="Verdana" panose="020B0604030504040204" pitchFamily="34" charset="0"/>
              </a:rPr>
              <a:t>grid-auto-flow</a:t>
            </a:r>
            <a:br>
              <a:rPr lang="en-IN" b="0" i="0" dirty="0">
                <a:solidFill>
                  <a:srgbClr val="000000"/>
                </a:solidFill>
                <a:effectLst/>
                <a:latin typeface="Verdana" panose="020B0604030504040204" pitchFamily="34" charset="0"/>
              </a:rPr>
            </a:br>
            <a:endParaRPr lang="en-IN" dirty="0"/>
          </a:p>
        </p:txBody>
      </p:sp>
      <p:sp>
        <p:nvSpPr>
          <p:cNvPr id="4" name="Rectangle 1">
            <a:extLst>
              <a:ext uri="{FF2B5EF4-FFF2-40B4-BE49-F238E27FC236}">
                <a16:creationId xmlns:a16="http://schemas.microsoft.com/office/drawing/2014/main" id="{2962D9A9-36F5-595B-7C5F-A81C8AC6E673}"/>
              </a:ext>
            </a:extLst>
          </p:cNvPr>
          <p:cNvSpPr>
            <a:spLocks noChangeArrowheads="1"/>
          </p:cNvSpPr>
          <p:nvPr/>
        </p:nvSpPr>
        <p:spPr bwMode="auto">
          <a:xfrm>
            <a:off x="312234" y="826594"/>
            <a:ext cx="11140068" cy="60637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5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grid-auto-flow</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 CSS property used in CSS Grid Layout. It specifies how auto-placed grid items are placed into the grid container when there's available space after laying out explicitly placed items.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This property has two main values: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row</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Grid items are placed row by row. If there is no more space in the current row, a new row is created automatically.</a:t>
            </a:r>
          </a:p>
          <a:p>
            <a:pPr marL="0" marR="0" lvl="0" indent="0" algn="just" defTabSz="914400" rtl="0" eaLnBrk="0" fontAlgn="base" latinLnBrk="0" hangingPunct="0">
              <a:lnSpc>
                <a:spcPct val="2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column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Grid items are placed column by column. If there is no more space in the current column, a new column is created automatically.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415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9617C9-A8AF-0C77-051D-3D3364170405}"/>
              </a:ext>
            </a:extLst>
          </p:cNvPr>
          <p:cNvSpPr txBox="1"/>
          <p:nvPr/>
        </p:nvSpPr>
        <p:spPr>
          <a:xfrm>
            <a:off x="270417" y="696050"/>
            <a:ext cx="5037563" cy="3885936"/>
          </a:xfrm>
          <a:prstGeom prst="rect">
            <a:avLst/>
          </a:prstGeom>
          <a:solidFill>
            <a:schemeClr val="bg2">
              <a:lumMod val="90000"/>
            </a:schemeClr>
          </a:solid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.grid-container {</a:t>
            </a:r>
          </a:p>
          <a:p>
            <a:pPr>
              <a:lnSpc>
                <a:spcPct val="200000"/>
              </a:lnSpc>
            </a:pPr>
            <a:r>
              <a:rPr lang="en-US" dirty="0">
                <a:latin typeface="Times New Roman" panose="02020603050405020304" pitchFamily="18" charset="0"/>
                <a:cs typeface="Times New Roman" panose="02020603050405020304" pitchFamily="18" charset="0"/>
              </a:rPr>
              <a:t>  display: grid;</a:t>
            </a:r>
          </a:p>
          <a:p>
            <a:pPr>
              <a:lnSpc>
                <a:spcPct val="200000"/>
              </a:lnSpc>
            </a:pPr>
            <a:r>
              <a:rPr lang="en-US" dirty="0">
                <a:latin typeface="Times New Roman" panose="02020603050405020304" pitchFamily="18" charset="0"/>
                <a:cs typeface="Times New Roman" panose="02020603050405020304" pitchFamily="18" charset="0"/>
              </a:rPr>
              <a:t>  grid-template-columns: 100px </a:t>
            </a:r>
            <a:r>
              <a:rPr lang="en-US" dirty="0" err="1">
                <a:latin typeface="Times New Roman" panose="02020603050405020304" pitchFamily="18" charset="0"/>
                <a:cs typeface="Times New Roman" panose="02020603050405020304" pitchFamily="18" charset="0"/>
              </a:rPr>
              <a:t>100px</a:t>
            </a:r>
            <a:r>
              <a:rPr lang="en-US" dirty="0">
                <a:latin typeface="Times New Roman" panose="02020603050405020304" pitchFamily="18" charset="0"/>
                <a:cs typeface="Times New Roman" panose="02020603050405020304" pitchFamily="18" charset="0"/>
              </a:rPr>
              <a:t>; /* Explicitly defined columns */</a:t>
            </a:r>
          </a:p>
          <a:p>
            <a:pPr>
              <a:lnSpc>
                <a:spcPct val="200000"/>
              </a:lnSpc>
            </a:pPr>
            <a:r>
              <a:rPr lang="en-US" dirty="0">
                <a:latin typeface="Times New Roman" panose="02020603050405020304" pitchFamily="18" charset="0"/>
                <a:cs typeface="Times New Roman" panose="02020603050405020304" pitchFamily="18" charset="0"/>
              </a:rPr>
              <a:t>  grid-auto-flow: row; /* Auto-placed grid items will be placed row by row */</a:t>
            </a:r>
          </a:p>
          <a:p>
            <a:pPr>
              <a:lnSpc>
                <a:spcPct val="200000"/>
              </a:lnSpc>
            </a:pPr>
            <a:r>
              <a:rPr lang="en-US" dirty="0">
                <a:latin typeface="Times New Roman" panose="02020603050405020304" pitchFamily="18" charset="0"/>
                <a:cs typeface="Times New Roman" panose="02020603050405020304" pitchFamily="18" charset="0"/>
              </a:rPr>
              <a:t>}</a:t>
            </a:r>
          </a:p>
        </p:txBody>
      </p:sp>
      <p:sp>
        <p:nvSpPr>
          <p:cNvPr id="6" name="Rectangle 1">
            <a:extLst>
              <a:ext uri="{FF2B5EF4-FFF2-40B4-BE49-F238E27FC236}">
                <a16:creationId xmlns:a16="http://schemas.microsoft.com/office/drawing/2014/main" id="{D75B52A6-D37C-F6C8-71A7-8EF4C8E721D0}"/>
              </a:ext>
            </a:extLst>
          </p:cNvPr>
          <p:cNvSpPr>
            <a:spLocks noChangeArrowheads="1"/>
          </p:cNvSpPr>
          <p:nvPr/>
        </p:nvSpPr>
        <p:spPr bwMode="auto">
          <a:xfrm>
            <a:off x="5508516" y="-172842"/>
            <a:ext cx="6650030" cy="6791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grid-container</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defined as a grid layout with two explicitly defined columns, each with a width of 100 pixels.</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grid-auto-flow: row;</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ensures that auto-placed grid items are placed row by row within the grid container. If there's not enough space in the current row, a new row will be created automatically.</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 can replace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row</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with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column</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to change the auto-placement behavior to column-wise. Additionally, you can use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dense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value along with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row</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column</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to fill in any empty grid cells if smaller items fit into them.</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14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77FC-C7C4-D4B6-FA30-56FBC6CD8EAF}"/>
              </a:ext>
            </a:extLst>
          </p:cNvPr>
          <p:cNvSpPr>
            <a:spLocks noGrp="1"/>
          </p:cNvSpPr>
          <p:nvPr>
            <p:ph type="title"/>
          </p:nvPr>
        </p:nvSpPr>
        <p:spPr/>
        <p:txBody>
          <a:bodyPr/>
          <a:lstStyle/>
          <a:p>
            <a:pPr algn="ctr"/>
            <a:r>
              <a:rPr lang="en-IN" b="0" i="0" u="none" strike="noStrike" dirty="0">
                <a:solidFill>
                  <a:srgbClr val="008000"/>
                </a:solidFill>
                <a:effectLst/>
                <a:latin typeface="Verdana" panose="020B0604030504040204" pitchFamily="34" charset="0"/>
              </a:rPr>
              <a:t>grid-auto-rows</a:t>
            </a:r>
            <a:br>
              <a:rPr lang="en-IN" b="0" i="0" dirty="0">
                <a:solidFill>
                  <a:srgbClr val="000000"/>
                </a:solidFill>
                <a:effectLst/>
                <a:latin typeface="Verdana" panose="020B0604030504040204" pitchFamily="34" charset="0"/>
              </a:rPr>
            </a:br>
            <a:endParaRPr lang="en-IN" dirty="0"/>
          </a:p>
        </p:txBody>
      </p:sp>
      <p:sp>
        <p:nvSpPr>
          <p:cNvPr id="4" name="Rectangle 1">
            <a:extLst>
              <a:ext uri="{FF2B5EF4-FFF2-40B4-BE49-F238E27FC236}">
                <a16:creationId xmlns:a16="http://schemas.microsoft.com/office/drawing/2014/main" id="{32FCBC4C-D0EA-8D53-E0E2-A9AA54D2024A}"/>
              </a:ext>
            </a:extLst>
          </p:cNvPr>
          <p:cNvSpPr>
            <a:spLocks noGrp="1" noChangeArrowheads="1"/>
          </p:cNvSpPr>
          <p:nvPr>
            <p:ph idx="1"/>
          </p:nvPr>
        </p:nvSpPr>
        <p:spPr bwMode="auto">
          <a:xfrm>
            <a:off x="758190" y="1332129"/>
            <a:ext cx="10991850" cy="45382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3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grid-auto-rows is a CSS property used in CSS Grid Layout. It defines the size of rows that are implicitly created by the grid when there are more grid items in a column than the number of explicitly defined rows.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3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When you set grid-auto-rows, you're specifying the size of those automatically generated rows. These rows are created when grid items are placed outside the explicitly defined grid tracks (rows or columns).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9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53BB2-B694-A170-6FFB-608331607415}"/>
              </a:ext>
            </a:extLst>
          </p:cNvPr>
          <p:cNvSpPr txBox="1"/>
          <p:nvPr/>
        </p:nvSpPr>
        <p:spPr>
          <a:xfrm>
            <a:off x="328613" y="700177"/>
            <a:ext cx="6097904" cy="1754326"/>
          </a:xfrm>
          <a:prstGeom prst="rect">
            <a:avLst/>
          </a:prstGeom>
          <a:solidFill>
            <a:schemeClr val="accent4">
              <a:lumMod val="20000"/>
              <a:lumOff val="80000"/>
            </a:schemeClr>
          </a:solidFill>
        </p:spPr>
        <p:txBody>
          <a:bodyPr wrap="square">
            <a:spAutoFit/>
          </a:bodyPr>
          <a:lstStyle/>
          <a:p>
            <a:r>
              <a:rPr lang="en-IN" dirty="0"/>
              <a:t>.grid-container {</a:t>
            </a:r>
          </a:p>
          <a:p>
            <a:r>
              <a:rPr lang="en-IN" dirty="0"/>
              <a:t>  display: grid;</a:t>
            </a:r>
          </a:p>
          <a:p>
            <a:r>
              <a:rPr lang="en-IN" dirty="0"/>
              <a:t>  grid-template-rows: 100px </a:t>
            </a:r>
            <a:r>
              <a:rPr lang="en-IN" dirty="0" err="1"/>
              <a:t>100px</a:t>
            </a:r>
            <a:r>
              <a:rPr lang="en-IN" dirty="0"/>
              <a:t>; /* Explicitly defined rows */</a:t>
            </a:r>
          </a:p>
          <a:p>
            <a:r>
              <a:rPr lang="en-IN" dirty="0"/>
              <a:t>  grid-auto-rows: 50px; /* Automatically generated rows will have a height of 50 pixels */</a:t>
            </a:r>
          </a:p>
          <a:p>
            <a:r>
              <a:rPr lang="en-IN" dirty="0"/>
              <a:t>}</a:t>
            </a:r>
          </a:p>
        </p:txBody>
      </p:sp>
      <p:sp>
        <p:nvSpPr>
          <p:cNvPr id="6" name="Rectangle 1">
            <a:extLst>
              <a:ext uri="{FF2B5EF4-FFF2-40B4-BE49-F238E27FC236}">
                <a16:creationId xmlns:a16="http://schemas.microsoft.com/office/drawing/2014/main" id="{509A1203-24B8-AAA6-0B4A-A68DCF409BC8}"/>
              </a:ext>
            </a:extLst>
          </p:cNvPr>
          <p:cNvSpPr>
            <a:spLocks noChangeArrowheads="1"/>
          </p:cNvSpPr>
          <p:nvPr/>
        </p:nvSpPr>
        <p:spPr bwMode="auto">
          <a:xfrm>
            <a:off x="411480" y="2795063"/>
            <a:ext cx="10995660" cy="26166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grid-container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defined as a grid layout with two explicitly defined rows, each with a height of 100 pixels.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more than two grid items are placed in a column, additional rows will be created to accommodate them, and these rows will have a height of 50 pixels, as specified by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grid-auto-rows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6426757-226E-3D75-FE10-7177FA2EF0FE}"/>
              </a:ext>
            </a:extLst>
          </p:cNvPr>
          <p:cNvSpPr>
            <a:spLocks noChangeArrowheads="1"/>
          </p:cNvSpPr>
          <p:nvPr/>
        </p:nvSpPr>
        <p:spPr bwMode="auto">
          <a:xfrm>
            <a:off x="411480" y="4103370"/>
            <a:ext cx="23653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3104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909D-B1D2-EDB5-9237-3F21CF0CDE8E}"/>
              </a:ext>
            </a:extLst>
          </p:cNvPr>
          <p:cNvSpPr>
            <a:spLocks noGrp="1"/>
          </p:cNvSpPr>
          <p:nvPr>
            <p:ph type="title"/>
          </p:nvPr>
        </p:nvSpPr>
        <p:spPr>
          <a:xfrm>
            <a:off x="838200" y="365125"/>
            <a:ext cx="10515600" cy="404309"/>
          </a:xfrm>
        </p:spPr>
        <p:txBody>
          <a:bodyPr>
            <a:normAutofit fontScale="90000"/>
          </a:bodyPr>
          <a:lstStyle/>
          <a:p>
            <a:pPr algn="ctr"/>
            <a:r>
              <a:rPr lang="en-IN" b="0" i="0" dirty="0">
                <a:solidFill>
                  <a:srgbClr val="000000"/>
                </a:solidFill>
                <a:effectLst/>
                <a:latin typeface="Verdana" panose="020B0604030504040204" pitchFamily="34" charset="0"/>
              </a:rPr>
              <a:t>grid-gap </a:t>
            </a:r>
            <a:endParaRPr lang="en-IN" dirty="0"/>
          </a:p>
        </p:txBody>
      </p:sp>
      <p:sp>
        <p:nvSpPr>
          <p:cNvPr id="4" name="Rectangle 1">
            <a:extLst>
              <a:ext uri="{FF2B5EF4-FFF2-40B4-BE49-F238E27FC236}">
                <a16:creationId xmlns:a16="http://schemas.microsoft.com/office/drawing/2014/main" id="{96B11356-9971-DF8C-7E9E-2A774E0FC7F7}"/>
              </a:ext>
            </a:extLst>
          </p:cNvPr>
          <p:cNvSpPr>
            <a:spLocks noGrp="1" noChangeArrowheads="1"/>
          </p:cNvSpPr>
          <p:nvPr>
            <p:ph idx="1"/>
          </p:nvPr>
        </p:nvSpPr>
        <p:spPr bwMode="auto">
          <a:xfrm>
            <a:off x="838200" y="921254"/>
            <a:ext cx="1095979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grid-gap</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 CSS property used in CSS Grid Layout to define the size of the gap between grid items in a grid container. It's a shorthand property that combines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grid-row-gap</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grid-column-gap</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D1897D2C-B6B9-A452-7923-16F96F598C9C}"/>
              </a:ext>
            </a:extLst>
          </p:cNvPr>
          <p:cNvSpPr txBox="1"/>
          <p:nvPr/>
        </p:nvSpPr>
        <p:spPr>
          <a:xfrm>
            <a:off x="4440974" y="1444474"/>
            <a:ext cx="6094140" cy="1200329"/>
          </a:xfrm>
          <a:prstGeom prst="rect">
            <a:avLst/>
          </a:prstGeom>
          <a:solidFill>
            <a:schemeClr val="accent4">
              <a:lumMod val="20000"/>
              <a:lumOff val="80000"/>
            </a:schemeClr>
          </a:solidFill>
        </p:spPr>
        <p:txBody>
          <a:bodyPr wrap="square">
            <a:spAutoFit/>
          </a:bodyPr>
          <a:lstStyle/>
          <a:p>
            <a:r>
              <a:rPr lang="en-IN" dirty="0"/>
              <a:t>.grid-container {</a:t>
            </a:r>
          </a:p>
          <a:p>
            <a:r>
              <a:rPr lang="en-IN" dirty="0"/>
              <a:t>  display: grid;</a:t>
            </a:r>
          </a:p>
          <a:p>
            <a:r>
              <a:rPr lang="en-IN" dirty="0"/>
              <a:t>  grid-gap: &lt;grid-row-gap&gt; &lt;grid-column-gap&gt;;</a:t>
            </a:r>
          </a:p>
          <a:p>
            <a:r>
              <a:rPr lang="en-IN" dirty="0"/>
              <a:t>}</a:t>
            </a:r>
          </a:p>
        </p:txBody>
      </p:sp>
      <p:sp>
        <p:nvSpPr>
          <p:cNvPr id="7" name="Rectangle 2">
            <a:extLst>
              <a:ext uri="{FF2B5EF4-FFF2-40B4-BE49-F238E27FC236}">
                <a16:creationId xmlns:a16="http://schemas.microsoft.com/office/drawing/2014/main" id="{F7C195C3-F85A-0399-20B7-49D9DE114E76}"/>
              </a:ext>
            </a:extLst>
          </p:cNvPr>
          <p:cNvSpPr>
            <a:spLocks noChangeArrowheads="1"/>
          </p:cNvSpPr>
          <p:nvPr/>
        </p:nvSpPr>
        <p:spPr bwMode="auto">
          <a:xfrm>
            <a:off x="345688" y="2878536"/>
            <a:ext cx="10337180" cy="13239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 can specify the size of the gap between rows and columns separately by providing two values separated by a space: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&lt;grid-row-gap&gt;</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Specifies the size of the gap between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&lt;grid-column-gap&gt;</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Specifies the size of the gap between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F71692F-2894-EFF4-1368-A3D06CBFC104}"/>
              </a:ext>
            </a:extLst>
          </p:cNvPr>
          <p:cNvSpPr txBox="1"/>
          <p:nvPr/>
        </p:nvSpPr>
        <p:spPr>
          <a:xfrm>
            <a:off x="2946710" y="4404733"/>
            <a:ext cx="6094140" cy="1477328"/>
          </a:xfrm>
          <a:prstGeom prst="rect">
            <a:avLst/>
          </a:prstGeom>
          <a:solidFill>
            <a:schemeClr val="bg2">
              <a:lumMod val="90000"/>
            </a:schemeClr>
          </a:solidFill>
        </p:spPr>
        <p:txBody>
          <a:bodyPr wrap="square">
            <a:spAutoFit/>
          </a:bodyPr>
          <a:lstStyle/>
          <a:p>
            <a:r>
              <a:rPr lang="en-IN" dirty="0"/>
              <a:t>.grid-container {</a:t>
            </a:r>
          </a:p>
          <a:p>
            <a:r>
              <a:rPr lang="en-IN" dirty="0"/>
              <a:t>  display: grid;</a:t>
            </a:r>
          </a:p>
          <a:p>
            <a:r>
              <a:rPr lang="en-IN" dirty="0"/>
              <a:t>  grid-gap: 10px 20px; /* 10 pixels between rows, 20 pixels between columns */</a:t>
            </a:r>
          </a:p>
          <a:p>
            <a:r>
              <a:rPr lang="en-IN" dirty="0"/>
              <a:t>}</a:t>
            </a:r>
          </a:p>
        </p:txBody>
      </p:sp>
    </p:spTree>
    <p:extLst>
      <p:ext uri="{BB962C8B-B14F-4D97-AF65-F5344CB8AC3E}">
        <p14:creationId xmlns:p14="http://schemas.microsoft.com/office/powerpoint/2010/main" val="272571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4F56-AF6E-1903-E150-FE39D5CDF836}"/>
              </a:ext>
            </a:extLst>
          </p:cNvPr>
          <p:cNvSpPr>
            <a:spLocks noGrp="1"/>
          </p:cNvSpPr>
          <p:nvPr>
            <p:ph type="title"/>
          </p:nvPr>
        </p:nvSpPr>
        <p:spPr>
          <a:xfrm>
            <a:off x="838200" y="365125"/>
            <a:ext cx="10515600" cy="582729"/>
          </a:xfrm>
        </p:spPr>
        <p:txBody>
          <a:bodyPr>
            <a:normAutofit fontScale="90000"/>
          </a:bodyPr>
          <a:lstStyle/>
          <a:p>
            <a:pPr algn="ctr"/>
            <a:r>
              <a:rPr lang="en-US" sz="3600" b="0" i="0" dirty="0">
                <a:solidFill>
                  <a:srgbClr val="000000"/>
                </a:solidFill>
                <a:effectLst/>
                <a:latin typeface="Times New Roman" panose="02020603050405020304" pitchFamily="18" charset="0"/>
                <a:cs typeface="Times New Roman" panose="02020603050405020304" pitchFamily="18" charset="0"/>
              </a:rPr>
              <a:t>Following is the list of CSS properties related to grid:</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065FA03-75B6-8CF7-C7A5-F3AC3A0746B8}"/>
              </a:ext>
            </a:extLst>
          </p:cNvPr>
          <p:cNvGraphicFramePr>
            <a:graphicFrameLocks noGrp="1"/>
          </p:cNvGraphicFramePr>
          <p:nvPr>
            <p:extLst>
              <p:ext uri="{D42A27DB-BD31-4B8C-83A1-F6EECF244321}">
                <p14:modId xmlns:p14="http://schemas.microsoft.com/office/powerpoint/2010/main" val="2309635546"/>
              </p:ext>
            </p:extLst>
          </p:nvPr>
        </p:nvGraphicFramePr>
        <p:xfrm>
          <a:off x="535259" y="1338147"/>
          <a:ext cx="7224572" cy="4838817"/>
        </p:xfrm>
        <a:graphic>
          <a:graphicData uri="http://schemas.openxmlformats.org/drawingml/2006/table">
            <a:tbl>
              <a:tblPr>
                <a:tableStyleId>{5940675A-B579-460E-94D1-54222C63F5DA}</a:tableStyleId>
              </a:tblPr>
              <a:tblGrid>
                <a:gridCol w="3612286">
                  <a:extLst>
                    <a:ext uri="{9D8B030D-6E8A-4147-A177-3AD203B41FA5}">
                      <a16:colId xmlns:a16="http://schemas.microsoft.com/office/drawing/2014/main" val="1886304769"/>
                    </a:ext>
                  </a:extLst>
                </a:gridCol>
                <a:gridCol w="3612286">
                  <a:extLst>
                    <a:ext uri="{9D8B030D-6E8A-4147-A177-3AD203B41FA5}">
                      <a16:colId xmlns:a16="http://schemas.microsoft.com/office/drawing/2014/main" val="2974856794"/>
                    </a:ext>
                  </a:extLst>
                </a:gridCol>
              </a:tblGrid>
              <a:tr h="238534">
                <a:tc>
                  <a:txBody>
                    <a:bodyPr/>
                    <a:lstStyle/>
                    <a:p>
                      <a:pPr algn="l"/>
                      <a:r>
                        <a:rPr lang="en-IN" sz="900" b="1">
                          <a:effectLst/>
                        </a:rPr>
                        <a:t>property</a:t>
                      </a:r>
                      <a:endParaRPr lang="en-IN" sz="900" b="1">
                        <a:effectLst/>
                        <a:latin typeface="inherit"/>
                      </a:endParaRPr>
                    </a:p>
                  </a:txBody>
                  <a:tcPr marL="38304" marR="38304" marT="38304" marB="38304" anchor="ctr"/>
                </a:tc>
                <a:tc>
                  <a:txBody>
                    <a:bodyPr/>
                    <a:lstStyle/>
                    <a:p>
                      <a:pPr algn="l"/>
                      <a:r>
                        <a:rPr lang="en-IN" sz="900" b="1">
                          <a:effectLst/>
                        </a:rPr>
                        <a:t>value</a:t>
                      </a:r>
                      <a:endParaRPr lang="en-IN" sz="900" b="1">
                        <a:effectLst/>
                        <a:latin typeface="inherit"/>
                      </a:endParaRPr>
                    </a:p>
                  </a:txBody>
                  <a:tcPr marL="38304" marR="38304" marT="38304" marB="38304" anchor="ctr"/>
                </a:tc>
                <a:extLst>
                  <a:ext uri="{0D108BD9-81ED-4DB2-BD59-A6C34878D82A}">
                    <a16:rowId xmlns:a16="http://schemas.microsoft.com/office/drawing/2014/main" val="1697943211"/>
                  </a:ext>
                </a:extLst>
              </a:tr>
              <a:tr h="545219">
                <a:tc>
                  <a:txBody>
                    <a:bodyPr/>
                    <a:lstStyle/>
                    <a:p>
                      <a:pPr algn="l"/>
                      <a:r>
                        <a:rPr lang="en-IN" sz="900" b="1" u="none" strike="noStrike">
                          <a:solidFill>
                            <a:srgbClr val="008000"/>
                          </a:solidFill>
                          <a:effectLst/>
                          <a:hlinkClick r:id="rId2"/>
                        </a:rPr>
                        <a:t>display</a:t>
                      </a:r>
                      <a:endParaRPr lang="en-IN" sz="900" b="1">
                        <a:effectLst/>
                      </a:endParaRPr>
                    </a:p>
                  </a:txBody>
                  <a:tcPr marL="38304" marR="38304" marT="38304" marB="38304" anchor="ctr"/>
                </a:tc>
                <a:tc>
                  <a:txBody>
                    <a:bodyPr/>
                    <a:lstStyle/>
                    <a:p>
                      <a:pPr algn="l"/>
                      <a:r>
                        <a:rPr lang="en-US" sz="900" b="1">
                          <a:effectLst/>
                        </a:rPr>
                        <a:t>Define whether an element is a grid container or an inline grid container.</a:t>
                      </a:r>
                    </a:p>
                  </a:txBody>
                  <a:tcPr marL="38304" marR="38304" marT="38304" marB="38304" anchor="ctr"/>
                </a:tc>
                <a:extLst>
                  <a:ext uri="{0D108BD9-81ED-4DB2-BD59-A6C34878D82A}">
                    <a16:rowId xmlns:a16="http://schemas.microsoft.com/office/drawing/2014/main" val="253466069"/>
                  </a:ext>
                </a:extLst>
              </a:tr>
              <a:tr h="391876">
                <a:tc>
                  <a:txBody>
                    <a:bodyPr/>
                    <a:lstStyle/>
                    <a:p>
                      <a:pPr algn="l"/>
                      <a:r>
                        <a:rPr lang="en-IN" sz="900" b="1" u="none" strike="noStrike">
                          <a:solidFill>
                            <a:srgbClr val="008000"/>
                          </a:solidFill>
                          <a:effectLst/>
                          <a:hlinkClick r:id="rId3"/>
                        </a:rPr>
                        <a:t>gap</a:t>
                      </a:r>
                      <a:endParaRPr lang="en-IN" sz="900" b="1">
                        <a:effectLst/>
                      </a:endParaRPr>
                    </a:p>
                  </a:txBody>
                  <a:tcPr marL="38304" marR="38304" marT="38304" marB="38304" anchor="ctr"/>
                </a:tc>
                <a:tc>
                  <a:txBody>
                    <a:bodyPr/>
                    <a:lstStyle/>
                    <a:p>
                      <a:pPr algn="l"/>
                      <a:r>
                        <a:rPr lang="en-US" sz="900" b="1">
                          <a:effectLst/>
                        </a:rPr>
                        <a:t>Defines the gap between rows and columns.</a:t>
                      </a:r>
                    </a:p>
                  </a:txBody>
                  <a:tcPr marL="38304" marR="38304" marT="38304" marB="38304" anchor="ctr"/>
                </a:tc>
                <a:extLst>
                  <a:ext uri="{0D108BD9-81ED-4DB2-BD59-A6C34878D82A}">
                    <a16:rowId xmlns:a16="http://schemas.microsoft.com/office/drawing/2014/main" val="728517838"/>
                  </a:ext>
                </a:extLst>
              </a:tr>
              <a:tr h="391876">
                <a:tc>
                  <a:txBody>
                    <a:bodyPr/>
                    <a:lstStyle/>
                    <a:p>
                      <a:pPr algn="l"/>
                      <a:r>
                        <a:rPr lang="en-IN" sz="900" b="1" u="none" strike="noStrike">
                          <a:solidFill>
                            <a:srgbClr val="008000"/>
                          </a:solidFill>
                          <a:effectLst/>
                          <a:hlinkClick r:id="rId4"/>
                        </a:rPr>
                        <a:t>grid-area</a:t>
                      </a:r>
                      <a:endParaRPr lang="en-IN" sz="900" b="1">
                        <a:effectLst/>
                      </a:endParaRPr>
                    </a:p>
                  </a:txBody>
                  <a:tcPr marL="38304" marR="38304" marT="38304" marB="38304" anchor="ctr"/>
                </a:tc>
                <a:tc>
                  <a:txBody>
                    <a:bodyPr/>
                    <a:lstStyle/>
                    <a:p>
                      <a:pPr algn="l"/>
                      <a:r>
                        <a:rPr lang="en-US" sz="900" b="1">
                          <a:effectLst/>
                        </a:rPr>
                        <a:t>Defines the location and size of the grid item within a grid layout.</a:t>
                      </a:r>
                    </a:p>
                  </a:txBody>
                  <a:tcPr marL="38304" marR="38304" marT="38304" marB="38304" anchor="ctr"/>
                </a:tc>
                <a:extLst>
                  <a:ext uri="{0D108BD9-81ED-4DB2-BD59-A6C34878D82A}">
                    <a16:rowId xmlns:a16="http://schemas.microsoft.com/office/drawing/2014/main" val="2927037860"/>
                  </a:ext>
                </a:extLst>
              </a:tr>
              <a:tr h="545219">
                <a:tc>
                  <a:txBody>
                    <a:bodyPr/>
                    <a:lstStyle/>
                    <a:p>
                      <a:pPr algn="l"/>
                      <a:r>
                        <a:rPr lang="en-IN" sz="900" b="1" u="none" strike="noStrike">
                          <a:solidFill>
                            <a:srgbClr val="008000"/>
                          </a:solidFill>
                          <a:effectLst/>
                          <a:hlinkClick r:id="rId5"/>
                        </a:rPr>
                        <a:t>grid-column</a:t>
                      </a:r>
                      <a:endParaRPr lang="en-IN" sz="900" b="1">
                        <a:effectLst/>
                      </a:endParaRPr>
                    </a:p>
                  </a:txBody>
                  <a:tcPr marL="38304" marR="38304" marT="38304" marB="38304" anchor="ctr"/>
                </a:tc>
                <a:tc>
                  <a:txBody>
                    <a:bodyPr/>
                    <a:lstStyle/>
                    <a:p>
                      <a:pPr algn="l"/>
                      <a:r>
                        <a:rPr lang="en-US" sz="900" b="1">
                          <a:effectLst/>
                        </a:rPr>
                        <a:t>Control the placement of a grid item within the grid container in the column direction.</a:t>
                      </a:r>
                    </a:p>
                  </a:txBody>
                  <a:tcPr marL="38304" marR="38304" marT="38304" marB="38304" anchor="ctr"/>
                </a:tc>
                <a:extLst>
                  <a:ext uri="{0D108BD9-81ED-4DB2-BD59-A6C34878D82A}">
                    <a16:rowId xmlns:a16="http://schemas.microsoft.com/office/drawing/2014/main" val="3538264895"/>
                  </a:ext>
                </a:extLst>
              </a:tr>
              <a:tr h="545219">
                <a:tc>
                  <a:txBody>
                    <a:bodyPr/>
                    <a:lstStyle/>
                    <a:p>
                      <a:pPr algn="l"/>
                      <a:r>
                        <a:rPr lang="en-IN" sz="900" b="1" u="none" strike="noStrike">
                          <a:solidFill>
                            <a:srgbClr val="008000"/>
                          </a:solidFill>
                          <a:effectLst/>
                          <a:hlinkClick r:id="rId6"/>
                        </a:rPr>
                        <a:t>grid-row</a:t>
                      </a:r>
                      <a:endParaRPr lang="en-IN" sz="900" b="1">
                        <a:effectLst/>
                      </a:endParaRPr>
                    </a:p>
                  </a:txBody>
                  <a:tcPr marL="38304" marR="38304" marT="38304" marB="38304" anchor="ctr"/>
                </a:tc>
                <a:tc>
                  <a:txBody>
                    <a:bodyPr/>
                    <a:lstStyle/>
                    <a:p>
                      <a:pPr algn="l"/>
                      <a:r>
                        <a:rPr lang="en-US" sz="900" b="1">
                          <a:effectLst/>
                        </a:rPr>
                        <a:t>Control the placement of a grid item within the grid container in the row direction.</a:t>
                      </a:r>
                    </a:p>
                  </a:txBody>
                  <a:tcPr marL="38304" marR="38304" marT="38304" marB="38304" anchor="ctr"/>
                </a:tc>
                <a:extLst>
                  <a:ext uri="{0D108BD9-81ED-4DB2-BD59-A6C34878D82A}">
                    <a16:rowId xmlns:a16="http://schemas.microsoft.com/office/drawing/2014/main" val="823247621"/>
                  </a:ext>
                </a:extLst>
              </a:tr>
              <a:tr h="391876">
                <a:tc>
                  <a:txBody>
                    <a:bodyPr/>
                    <a:lstStyle/>
                    <a:p>
                      <a:pPr algn="l"/>
                      <a:r>
                        <a:rPr lang="en-IN" sz="900" b="1" u="none" strike="noStrike">
                          <a:solidFill>
                            <a:srgbClr val="008000"/>
                          </a:solidFill>
                          <a:effectLst/>
                          <a:hlinkClick r:id="rId7"/>
                        </a:rPr>
                        <a:t>grid-template</a:t>
                      </a:r>
                      <a:endParaRPr lang="en-IN" sz="900" b="1">
                        <a:effectLst/>
                      </a:endParaRPr>
                    </a:p>
                  </a:txBody>
                  <a:tcPr marL="38304" marR="38304" marT="38304" marB="38304" anchor="ctr"/>
                </a:tc>
                <a:tc>
                  <a:txBody>
                    <a:bodyPr/>
                    <a:lstStyle/>
                    <a:p>
                      <a:pPr algn="l"/>
                      <a:r>
                        <a:rPr lang="en-US" sz="900" b="1">
                          <a:effectLst/>
                        </a:rPr>
                        <a:t>Specify the grid columns, grid rows and grid areas.</a:t>
                      </a:r>
                    </a:p>
                  </a:txBody>
                  <a:tcPr marL="38304" marR="38304" marT="38304" marB="38304" anchor="ctr"/>
                </a:tc>
                <a:extLst>
                  <a:ext uri="{0D108BD9-81ED-4DB2-BD59-A6C34878D82A}">
                    <a16:rowId xmlns:a16="http://schemas.microsoft.com/office/drawing/2014/main" val="3225505566"/>
                  </a:ext>
                </a:extLst>
              </a:tr>
              <a:tr h="698561">
                <a:tc>
                  <a:txBody>
                    <a:bodyPr/>
                    <a:lstStyle/>
                    <a:p>
                      <a:pPr algn="l"/>
                      <a:r>
                        <a:rPr lang="en-IN" sz="900" b="1" u="none" strike="noStrike">
                          <a:solidFill>
                            <a:srgbClr val="008000"/>
                          </a:solidFill>
                          <a:effectLst/>
                          <a:hlinkClick r:id="rId8"/>
                        </a:rPr>
                        <a:t>grid-auto-columns</a:t>
                      </a:r>
                      <a:endParaRPr lang="en-IN" sz="900" b="1">
                        <a:effectLst/>
                      </a:endParaRPr>
                    </a:p>
                  </a:txBody>
                  <a:tcPr marL="38304" marR="38304" marT="38304" marB="38304" anchor="ctr"/>
                </a:tc>
                <a:tc>
                  <a:txBody>
                    <a:bodyPr/>
                    <a:lstStyle/>
                    <a:p>
                      <a:pPr algn="l"/>
                      <a:r>
                        <a:rPr lang="en-US" sz="900" b="1">
                          <a:effectLst/>
                        </a:rPr>
                        <a:t>Determines the size of automatically generated grid column tracks or a pattern of such tracks.</a:t>
                      </a:r>
                    </a:p>
                  </a:txBody>
                  <a:tcPr marL="38304" marR="38304" marT="38304" marB="38304" anchor="ctr"/>
                </a:tc>
                <a:extLst>
                  <a:ext uri="{0D108BD9-81ED-4DB2-BD59-A6C34878D82A}">
                    <a16:rowId xmlns:a16="http://schemas.microsoft.com/office/drawing/2014/main" val="825802873"/>
                  </a:ext>
                </a:extLst>
              </a:tr>
              <a:tr h="698561">
                <a:tc>
                  <a:txBody>
                    <a:bodyPr/>
                    <a:lstStyle/>
                    <a:p>
                      <a:pPr algn="l"/>
                      <a:r>
                        <a:rPr lang="en-IN" sz="900" b="1" u="none" strike="noStrike">
                          <a:solidFill>
                            <a:srgbClr val="008000"/>
                          </a:solidFill>
                          <a:effectLst/>
                          <a:hlinkClick r:id="rId9"/>
                        </a:rPr>
                        <a:t>grid-auto-rows</a:t>
                      </a:r>
                      <a:endParaRPr lang="en-IN" sz="900" b="1">
                        <a:effectLst/>
                      </a:endParaRPr>
                    </a:p>
                  </a:txBody>
                  <a:tcPr marL="38304" marR="38304" marT="38304" marB="38304" anchor="ctr"/>
                </a:tc>
                <a:tc>
                  <a:txBody>
                    <a:bodyPr/>
                    <a:lstStyle/>
                    <a:p>
                      <a:pPr algn="l"/>
                      <a:r>
                        <a:rPr lang="en-US" sz="900" b="1">
                          <a:effectLst/>
                        </a:rPr>
                        <a:t>Determines the size of automatically- generated grid rows tracks or a pattern of such tracks.</a:t>
                      </a:r>
                    </a:p>
                  </a:txBody>
                  <a:tcPr marL="38304" marR="38304" marT="38304" marB="38304" anchor="ctr"/>
                </a:tc>
                <a:extLst>
                  <a:ext uri="{0D108BD9-81ED-4DB2-BD59-A6C34878D82A}">
                    <a16:rowId xmlns:a16="http://schemas.microsoft.com/office/drawing/2014/main" val="3632910398"/>
                  </a:ext>
                </a:extLst>
              </a:tr>
              <a:tr h="391876">
                <a:tc>
                  <a:txBody>
                    <a:bodyPr/>
                    <a:lstStyle/>
                    <a:p>
                      <a:pPr algn="l"/>
                      <a:r>
                        <a:rPr lang="en-IN" sz="900" b="1" u="none" strike="noStrike">
                          <a:solidFill>
                            <a:srgbClr val="008000"/>
                          </a:solidFill>
                          <a:effectLst/>
                          <a:hlinkClick r:id="rId10"/>
                        </a:rPr>
                        <a:t>grid-auto-flow</a:t>
                      </a:r>
                      <a:endParaRPr lang="en-IN" sz="900" b="1">
                        <a:effectLst/>
                      </a:endParaRPr>
                    </a:p>
                  </a:txBody>
                  <a:tcPr marL="38304" marR="38304" marT="38304" marB="38304" anchor="ctr"/>
                </a:tc>
                <a:tc>
                  <a:txBody>
                    <a:bodyPr/>
                    <a:lstStyle/>
                    <a:p>
                      <a:pPr algn="l"/>
                      <a:r>
                        <a:rPr lang="en-US" sz="900" b="1" dirty="0">
                          <a:effectLst/>
                        </a:rPr>
                        <a:t>Specifies arrangement of the grid item within the grid.</a:t>
                      </a:r>
                    </a:p>
                  </a:txBody>
                  <a:tcPr marL="38304" marR="38304" marT="38304" marB="38304" anchor="ctr"/>
                </a:tc>
                <a:extLst>
                  <a:ext uri="{0D108BD9-81ED-4DB2-BD59-A6C34878D82A}">
                    <a16:rowId xmlns:a16="http://schemas.microsoft.com/office/drawing/2014/main" val="2503722413"/>
                  </a:ext>
                </a:extLst>
              </a:tr>
            </a:tbl>
          </a:graphicData>
        </a:graphic>
      </p:graphicFrame>
    </p:spTree>
    <p:extLst>
      <p:ext uri="{BB962C8B-B14F-4D97-AF65-F5344CB8AC3E}">
        <p14:creationId xmlns:p14="http://schemas.microsoft.com/office/powerpoint/2010/main" val="63059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281D9-8A42-98B8-9E50-BB8AF8884DAC}"/>
              </a:ext>
            </a:extLst>
          </p:cNvPr>
          <p:cNvSpPr>
            <a:spLocks noGrp="1"/>
          </p:cNvSpPr>
          <p:nvPr>
            <p:ph idx="1"/>
          </p:nvPr>
        </p:nvSpPr>
        <p:spPr>
          <a:xfrm>
            <a:off x="133815" y="111512"/>
            <a:ext cx="11797990" cy="6065451"/>
          </a:xfrm>
        </p:spPr>
        <p:txBody>
          <a:bodyPr/>
          <a:lstStyle/>
          <a:p>
            <a:pPr marL="0" indent="0">
              <a:lnSpc>
                <a:spcPct val="200000"/>
              </a:lnSpc>
              <a:buNone/>
            </a:pPr>
            <a:r>
              <a:rPr lang="en-IN"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link</a:t>
            </a:r>
            <a:r>
              <a:rPr lang="en-IN" sz="2000" b="0" i="0" dirty="0">
                <a:solidFill>
                  <a:srgbClr val="FF0000"/>
                </a:solidFill>
                <a:effectLst/>
                <a:latin typeface="Consolas" panose="020B0609020204030204" pitchFamily="49" charset="0"/>
              </a:rPr>
              <a:t> </a:t>
            </a:r>
            <a:r>
              <a:rPr lang="en-IN" sz="2000" b="0" i="0" dirty="0" err="1">
                <a:solidFill>
                  <a:srgbClr val="FF0000"/>
                </a:solidFill>
                <a:effectLst/>
                <a:latin typeface="Consolas" panose="020B0609020204030204" pitchFamily="49" charset="0"/>
              </a:rPr>
              <a:t>rel</a:t>
            </a:r>
            <a:r>
              <a:rPr lang="en-IN" sz="2000" b="0" i="0" dirty="0">
                <a:solidFill>
                  <a:srgbClr val="0000CD"/>
                </a:solidFill>
                <a:effectLst/>
                <a:latin typeface="Consolas" panose="020B0609020204030204" pitchFamily="49" charset="0"/>
              </a:rPr>
              <a:t>="stylesheet"</a:t>
            </a:r>
            <a:r>
              <a:rPr lang="en-IN" sz="2000" b="0" i="0" dirty="0">
                <a:solidFill>
                  <a:srgbClr val="FF0000"/>
                </a:solidFill>
                <a:effectLst/>
                <a:latin typeface="Consolas" panose="020B0609020204030204" pitchFamily="49" charset="0"/>
              </a:rPr>
              <a:t> </a:t>
            </a:r>
            <a:r>
              <a:rPr lang="en-IN" sz="2000" b="0" i="0" dirty="0">
                <a:solidFill>
                  <a:srgbClr val="FF0000"/>
                </a:solidFill>
                <a:effectLst/>
                <a:highlight>
                  <a:srgbClr val="FFFF00"/>
                </a:highlight>
                <a:latin typeface="Consolas" panose="020B0609020204030204" pitchFamily="49" charset="0"/>
              </a:rPr>
              <a:t>media</a:t>
            </a:r>
            <a:r>
              <a:rPr lang="en-IN" sz="2000" b="0" i="0" dirty="0">
                <a:solidFill>
                  <a:srgbClr val="0000CD"/>
                </a:solidFill>
                <a:effectLst/>
                <a:highlight>
                  <a:srgbClr val="FFFF00"/>
                </a:highlight>
                <a:latin typeface="Consolas" panose="020B0609020204030204" pitchFamily="49" charset="0"/>
              </a:rPr>
              <a:t>="print"</a:t>
            </a:r>
            <a:r>
              <a:rPr lang="en-IN" sz="2000" b="0" i="0" dirty="0">
                <a:solidFill>
                  <a:srgbClr val="FF0000"/>
                </a:solidFill>
                <a:effectLst/>
                <a:highlight>
                  <a:srgbClr val="FFFF00"/>
                </a:highlight>
                <a:latin typeface="Consolas" panose="020B0609020204030204" pitchFamily="49" charset="0"/>
              </a:rPr>
              <a:t> </a:t>
            </a:r>
            <a:r>
              <a:rPr lang="en-IN" sz="2000" b="0" i="0" dirty="0" err="1">
                <a:solidFill>
                  <a:srgbClr val="FF0000"/>
                </a:solidFill>
                <a:effectLst/>
                <a:latin typeface="Consolas" panose="020B0609020204030204" pitchFamily="49" charset="0"/>
              </a:rPr>
              <a:t>href</a:t>
            </a:r>
            <a:r>
              <a:rPr lang="en-IN" sz="2000" b="0" i="0" dirty="0">
                <a:solidFill>
                  <a:srgbClr val="0000CD"/>
                </a:solidFill>
                <a:effectLst/>
                <a:latin typeface="Consolas" panose="020B0609020204030204" pitchFamily="49" charset="0"/>
              </a:rPr>
              <a:t>="print.css"&gt;</a:t>
            </a: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link</a:t>
            </a:r>
            <a:r>
              <a:rPr lang="en-IN" sz="2000" b="0" i="0" dirty="0">
                <a:solidFill>
                  <a:srgbClr val="FF0000"/>
                </a:solidFill>
                <a:effectLst/>
                <a:latin typeface="Consolas" panose="020B0609020204030204" pitchFamily="49" charset="0"/>
              </a:rPr>
              <a:t> </a:t>
            </a:r>
            <a:r>
              <a:rPr lang="en-IN" sz="2000" b="0" i="0" dirty="0" err="1">
                <a:solidFill>
                  <a:srgbClr val="FF0000"/>
                </a:solidFill>
                <a:effectLst/>
                <a:latin typeface="Consolas" panose="020B0609020204030204" pitchFamily="49" charset="0"/>
              </a:rPr>
              <a:t>rel</a:t>
            </a:r>
            <a:r>
              <a:rPr lang="en-IN" sz="2000" b="0" i="0" dirty="0">
                <a:solidFill>
                  <a:srgbClr val="0000CD"/>
                </a:solidFill>
                <a:effectLst/>
                <a:latin typeface="Consolas" panose="020B0609020204030204" pitchFamily="49" charset="0"/>
              </a:rPr>
              <a:t>="stylesheet"</a:t>
            </a:r>
            <a:r>
              <a:rPr lang="en-IN" sz="2000" b="0" i="0" dirty="0">
                <a:solidFill>
                  <a:srgbClr val="FF0000"/>
                </a:solidFill>
                <a:effectLst/>
                <a:latin typeface="Consolas" panose="020B0609020204030204" pitchFamily="49" charset="0"/>
              </a:rPr>
              <a:t> </a:t>
            </a:r>
            <a:r>
              <a:rPr lang="en-IN" sz="2000" b="0" i="0" dirty="0">
                <a:solidFill>
                  <a:srgbClr val="FF0000"/>
                </a:solidFill>
                <a:effectLst/>
                <a:highlight>
                  <a:srgbClr val="FFFF00"/>
                </a:highlight>
                <a:latin typeface="Consolas" panose="020B0609020204030204" pitchFamily="49" charset="0"/>
              </a:rPr>
              <a:t>media</a:t>
            </a:r>
            <a:r>
              <a:rPr lang="en-IN" sz="2000" b="0" i="0" dirty="0">
                <a:solidFill>
                  <a:srgbClr val="0000CD"/>
                </a:solidFill>
                <a:effectLst/>
                <a:highlight>
                  <a:srgbClr val="FFFF00"/>
                </a:highlight>
                <a:latin typeface="Consolas" panose="020B0609020204030204" pitchFamily="49" charset="0"/>
              </a:rPr>
              <a:t>="screen"</a:t>
            </a:r>
            <a:r>
              <a:rPr lang="en-IN" sz="2000" b="0" i="0" dirty="0">
                <a:solidFill>
                  <a:srgbClr val="FF0000"/>
                </a:solidFill>
                <a:effectLst/>
                <a:highlight>
                  <a:srgbClr val="FFFF00"/>
                </a:highlight>
                <a:latin typeface="Consolas" panose="020B0609020204030204" pitchFamily="49" charset="0"/>
              </a:rPr>
              <a:t> </a:t>
            </a:r>
            <a:r>
              <a:rPr lang="en-IN" sz="2000" b="0" i="0" dirty="0" err="1">
                <a:solidFill>
                  <a:srgbClr val="FF0000"/>
                </a:solidFill>
                <a:effectLst/>
                <a:latin typeface="Consolas" panose="020B0609020204030204" pitchFamily="49" charset="0"/>
              </a:rPr>
              <a:t>href</a:t>
            </a:r>
            <a:r>
              <a:rPr lang="en-IN" sz="2000" b="0" i="0" dirty="0">
                <a:solidFill>
                  <a:srgbClr val="0000CD"/>
                </a:solidFill>
                <a:effectLst/>
                <a:latin typeface="Consolas" panose="020B0609020204030204" pitchFamily="49" charset="0"/>
              </a:rPr>
              <a:t>="screen.css"&gt;</a:t>
            </a: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link</a:t>
            </a:r>
            <a:r>
              <a:rPr lang="en-IN" sz="2000" b="0" i="0" dirty="0">
                <a:solidFill>
                  <a:srgbClr val="FF0000"/>
                </a:solidFill>
                <a:effectLst/>
                <a:latin typeface="Consolas" panose="020B0609020204030204" pitchFamily="49" charset="0"/>
              </a:rPr>
              <a:t> </a:t>
            </a:r>
            <a:r>
              <a:rPr lang="en-IN" sz="2000" b="0" i="0" dirty="0" err="1">
                <a:solidFill>
                  <a:srgbClr val="FF0000"/>
                </a:solidFill>
                <a:effectLst/>
                <a:latin typeface="Consolas" panose="020B0609020204030204" pitchFamily="49" charset="0"/>
              </a:rPr>
              <a:t>rel</a:t>
            </a:r>
            <a:r>
              <a:rPr lang="en-IN" sz="2000" b="0" i="0" dirty="0">
                <a:solidFill>
                  <a:srgbClr val="0000CD"/>
                </a:solidFill>
                <a:effectLst/>
                <a:latin typeface="Consolas" panose="020B0609020204030204" pitchFamily="49" charset="0"/>
              </a:rPr>
              <a:t>="stylesheet"</a:t>
            </a:r>
            <a:r>
              <a:rPr lang="en-IN" sz="2000" b="0" i="0" dirty="0">
                <a:solidFill>
                  <a:srgbClr val="FF0000"/>
                </a:solidFill>
                <a:effectLst/>
                <a:latin typeface="Consolas" panose="020B0609020204030204" pitchFamily="49" charset="0"/>
              </a:rPr>
              <a:t> </a:t>
            </a:r>
            <a:r>
              <a:rPr lang="en-IN" sz="2000" b="0" i="0" dirty="0">
                <a:solidFill>
                  <a:srgbClr val="FF0000"/>
                </a:solidFill>
                <a:effectLst/>
                <a:highlight>
                  <a:srgbClr val="FFFF00"/>
                </a:highlight>
                <a:latin typeface="Consolas" panose="020B0609020204030204" pitchFamily="49" charset="0"/>
              </a:rPr>
              <a:t>media</a:t>
            </a:r>
            <a:r>
              <a:rPr lang="en-IN" sz="2000" b="0" i="0" dirty="0">
                <a:solidFill>
                  <a:srgbClr val="0000CD"/>
                </a:solidFill>
                <a:effectLst/>
                <a:highlight>
                  <a:srgbClr val="FFFF00"/>
                </a:highlight>
                <a:latin typeface="Consolas" panose="020B0609020204030204" pitchFamily="49" charset="0"/>
              </a:rPr>
              <a:t>="screen and (min-width: 480px)"</a:t>
            </a:r>
            <a:r>
              <a:rPr lang="en-IN" sz="2000" b="0" i="0" dirty="0">
                <a:solidFill>
                  <a:srgbClr val="FF0000"/>
                </a:solidFill>
                <a:effectLst/>
                <a:highlight>
                  <a:srgbClr val="FFFF00"/>
                </a:highlight>
                <a:latin typeface="Consolas" panose="020B0609020204030204" pitchFamily="49" charset="0"/>
              </a:rPr>
              <a:t> </a:t>
            </a:r>
            <a:r>
              <a:rPr lang="en-IN" sz="2000" b="0" i="0" dirty="0" err="1">
                <a:solidFill>
                  <a:srgbClr val="FF0000"/>
                </a:solidFill>
                <a:effectLst/>
                <a:latin typeface="Consolas" panose="020B0609020204030204" pitchFamily="49" charset="0"/>
              </a:rPr>
              <a:t>href</a:t>
            </a:r>
            <a:r>
              <a:rPr lang="en-IN" sz="2000" b="0" i="0" dirty="0">
                <a:solidFill>
                  <a:srgbClr val="0000CD"/>
                </a:solidFill>
                <a:effectLst/>
                <a:latin typeface="Consolas" panose="020B0609020204030204" pitchFamily="49" charset="0"/>
              </a:rPr>
              <a:t>="example1.css"&gt;</a:t>
            </a: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link</a:t>
            </a:r>
            <a:r>
              <a:rPr lang="en-IN" sz="2000" b="0" i="0" dirty="0">
                <a:solidFill>
                  <a:srgbClr val="FF0000"/>
                </a:solidFill>
                <a:effectLst/>
                <a:latin typeface="Consolas" panose="020B0609020204030204" pitchFamily="49" charset="0"/>
              </a:rPr>
              <a:t> </a:t>
            </a:r>
            <a:r>
              <a:rPr lang="en-IN" sz="2000" b="0" i="0" dirty="0" err="1">
                <a:solidFill>
                  <a:srgbClr val="FF0000"/>
                </a:solidFill>
                <a:effectLst/>
                <a:latin typeface="Consolas" panose="020B0609020204030204" pitchFamily="49" charset="0"/>
              </a:rPr>
              <a:t>rel</a:t>
            </a:r>
            <a:r>
              <a:rPr lang="en-IN" sz="2000" b="0" i="0" dirty="0">
                <a:solidFill>
                  <a:srgbClr val="0000CD"/>
                </a:solidFill>
                <a:effectLst/>
                <a:latin typeface="Consolas" panose="020B0609020204030204" pitchFamily="49" charset="0"/>
              </a:rPr>
              <a:t>="stylesheet"</a:t>
            </a:r>
            <a:r>
              <a:rPr lang="en-IN" sz="2000" b="0" i="0" dirty="0">
                <a:solidFill>
                  <a:srgbClr val="FF0000"/>
                </a:solidFill>
                <a:effectLst/>
                <a:latin typeface="Consolas" panose="020B0609020204030204" pitchFamily="49" charset="0"/>
              </a:rPr>
              <a:t> </a:t>
            </a:r>
            <a:r>
              <a:rPr lang="en-IN" sz="2000" b="0" i="0" dirty="0">
                <a:solidFill>
                  <a:srgbClr val="FF0000"/>
                </a:solidFill>
                <a:effectLst/>
                <a:highlight>
                  <a:srgbClr val="FFFF00"/>
                </a:highlight>
                <a:latin typeface="Consolas" panose="020B0609020204030204" pitchFamily="49" charset="0"/>
              </a:rPr>
              <a:t>media</a:t>
            </a:r>
            <a:r>
              <a:rPr lang="en-IN" sz="2000" b="0" i="0" dirty="0">
                <a:solidFill>
                  <a:srgbClr val="0000CD"/>
                </a:solidFill>
                <a:effectLst/>
                <a:highlight>
                  <a:srgbClr val="FFFF00"/>
                </a:highlight>
                <a:latin typeface="Consolas" panose="020B0609020204030204" pitchFamily="49" charset="0"/>
              </a:rPr>
              <a:t>="screen and (min-width: 701px) and (max-width: 900px)"</a:t>
            </a:r>
            <a:r>
              <a:rPr lang="en-IN" sz="2000" b="0" i="0" dirty="0">
                <a:solidFill>
                  <a:srgbClr val="FF0000"/>
                </a:solidFill>
                <a:effectLst/>
                <a:highlight>
                  <a:srgbClr val="FFFF00"/>
                </a:highlight>
                <a:latin typeface="Consolas" panose="020B0609020204030204" pitchFamily="49" charset="0"/>
              </a:rPr>
              <a:t> </a:t>
            </a:r>
            <a:r>
              <a:rPr lang="en-IN" sz="2000" b="0" i="0" dirty="0" err="1">
                <a:solidFill>
                  <a:srgbClr val="FF0000"/>
                </a:solidFill>
                <a:effectLst/>
                <a:highlight>
                  <a:srgbClr val="FFFF00"/>
                </a:highlight>
                <a:latin typeface="Consolas" panose="020B0609020204030204" pitchFamily="49" charset="0"/>
              </a:rPr>
              <a:t>href</a:t>
            </a:r>
            <a:r>
              <a:rPr lang="en-IN" sz="2000" b="0" i="0" dirty="0">
                <a:solidFill>
                  <a:srgbClr val="0000CD"/>
                </a:solidFill>
                <a:effectLst/>
                <a:highlight>
                  <a:srgbClr val="FFFF00"/>
                </a:highlight>
                <a:latin typeface="Consolas" panose="020B0609020204030204" pitchFamily="49" charset="0"/>
              </a:rPr>
              <a:t>="example2.css"&gt;</a:t>
            </a:r>
            <a:endParaRPr lang="en-IN" sz="2000" dirty="0">
              <a:highlight>
                <a:srgbClr val="FFFF00"/>
              </a:highlight>
            </a:endParaRPr>
          </a:p>
        </p:txBody>
      </p:sp>
    </p:spTree>
    <p:extLst>
      <p:ext uri="{BB962C8B-B14F-4D97-AF65-F5344CB8AC3E}">
        <p14:creationId xmlns:p14="http://schemas.microsoft.com/office/powerpoint/2010/main" val="342506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5D67-72B5-C59D-412D-F0FBF15B092B}"/>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Buttons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241B1A6-3E63-6D6B-4A61-3560173E0F7E}"/>
              </a:ext>
            </a:extLst>
          </p:cNvPr>
          <p:cNvSpPr>
            <a:spLocks noGrp="1"/>
          </p:cNvSpPr>
          <p:nvPr>
            <p:ph idx="1"/>
          </p:nvPr>
        </p:nvSpPr>
        <p:spPr>
          <a:xfrm>
            <a:off x="490654" y="1126273"/>
            <a:ext cx="4928839" cy="5050690"/>
          </a:xfrm>
        </p:spPr>
        <p:txBody>
          <a:bodyPr>
            <a:normAutofit fontScale="55000" lnSpcReduction="20000"/>
          </a:bodyPr>
          <a:lstStyle/>
          <a:p>
            <a:pPr marL="0" indent="0">
              <a:buNone/>
            </a:pPr>
            <a:r>
              <a:rPr lang="en-IN" dirty="0"/>
              <a:t>&lt;head&gt;</a:t>
            </a:r>
          </a:p>
          <a:p>
            <a:pPr marL="0" indent="0">
              <a:buNone/>
            </a:pPr>
            <a:r>
              <a:rPr lang="en-IN" dirty="0"/>
              <a:t>&lt;style&gt;</a:t>
            </a:r>
          </a:p>
          <a:p>
            <a:pPr marL="0" indent="0">
              <a:buNone/>
            </a:pPr>
            <a:r>
              <a:rPr lang="en-IN" dirty="0"/>
              <a:t>.button {</a:t>
            </a:r>
          </a:p>
          <a:p>
            <a:pPr marL="0" indent="0">
              <a:buNone/>
            </a:pPr>
            <a:r>
              <a:rPr lang="en-IN" dirty="0"/>
              <a:t>  </a:t>
            </a:r>
            <a:r>
              <a:rPr lang="en-IN" dirty="0" err="1"/>
              <a:t>background-color:pink</a:t>
            </a:r>
            <a:r>
              <a:rPr lang="en-IN" dirty="0"/>
              <a:t>;</a:t>
            </a:r>
          </a:p>
          <a:p>
            <a:pPr marL="0" indent="0">
              <a:buNone/>
            </a:pPr>
            <a:r>
              <a:rPr lang="en-IN" dirty="0"/>
              <a:t>  border: none;</a:t>
            </a:r>
          </a:p>
          <a:p>
            <a:pPr marL="0" indent="0">
              <a:buNone/>
            </a:pPr>
            <a:r>
              <a:rPr lang="en-IN" dirty="0"/>
              <a:t>  </a:t>
            </a:r>
            <a:r>
              <a:rPr lang="en-IN" dirty="0" err="1"/>
              <a:t>color</a:t>
            </a:r>
            <a:r>
              <a:rPr lang="en-IN" dirty="0"/>
              <a:t>: white;</a:t>
            </a:r>
          </a:p>
          <a:p>
            <a:pPr marL="0" indent="0">
              <a:buNone/>
            </a:pPr>
            <a:r>
              <a:rPr lang="en-IN" dirty="0"/>
              <a:t>  padding: 15px 32px;</a:t>
            </a:r>
          </a:p>
          <a:p>
            <a:pPr marL="0" indent="0">
              <a:buNone/>
            </a:pPr>
            <a:r>
              <a:rPr lang="en-IN" dirty="0"/>
              <a:t>  text-align: </a:t>
            </a:r>
            <a:r>
              <a:rPr lang="en-IN" dirty="0" err="1"/>
              <a:t>center</a:t>
            </a:r>
            <a:r>
              <a:rPr lang="en-IN" dirty="0"/>
              <a:t>;</a:t>
            </a:r>
          </a:p>
          <a:p>
            <a:pPr marL="0" indent="0">
              <a:buNone/>
            </a:pPr>
            <a:r>
              <a:rPr lang="en-IN" dirty="0"/>
              <a:t>  text-decoration: none;</a:t>
            </a:r>
          </a:p>
          <a:p>
            <a:pPr marL="0" indent="0">
              <a:buNone/>
            </a:pPr>
            <a:r>
              <a:rPr lang="en-IN" dirty="0"/>
              <a:t>  display: inline-block;</a:t>
            </a:r>
          </a:p>
          <a:p>
            <a:pPr marL="0" indent="0">
              <a:buNone/>
            </a:pPr>
            <a:r>
              <a:rPr lang="en-IN" dirty="0"/>
              <a:t>  font-size: 16px;</a:t>
            </a:r>
          </a:p>
          <a:p>
            <a:pPr marL="0" indent="0">
              <a:buNone/>
            </a:pPr>
            <a:r>
              <a:rPr lang="en-IN" dirty="0"/>
              <a:t>  margin: 4px 2px;</a:t>
            </a:r>
          </a:p>
          <a:p>
            <a:pPr marL="0" indent="0">
              <a:buNone/>
            </a:pPr>
            <a:r>
              <a:rPr lang="en-IN" dirty="0"/>
              <a:t>  cursor: pointer;</a:t>
            </a:r>
          </a:p>
          <a:p>
            <a:pPr marL="0" indent="0">
              <a:buNone/>
            </a:pPr>
            <a:r>
              <a:rPr lang="en-IN" dirty="0"/>
              <a:t>}</a:t>
            </a:r>
          </a:p>
          <a:p>
            <a:pPr marL="0" indent="0">
              <a:buNone/>
            </a:pPr>
            <a:r>
              <a:rPr lang="en-IN" dirty="0"/>
              <a:t>&lt;/style&gt;</a:t>
            </a:r>
          </a:p>
          <a:p>
            <a:pPr marL="0" indent="0">
              <a:buNone/>
            </a:pPr>
            <a:r>
              <a:rPr lang="en-IN" dirty="0"/>
              <a:t>&lt;/head&gt;</a:t>
            </a:r>
          </a:p>
          <a:p>
            <a:endParaRPr lang="en-IN" dirty="0"/>
          </a:p>
        </p:txBody>
      </p:sp>
      <p:sp>
        <p:nvSpPr>
          <p:cNvPr id="5" name="TextBox 4">
            <a:extLst>
              <a:ext uri="{FF2B5EF4-FFF2-40B4-BE49-F238E27FC236}">
                <a16:creationId xmlns:a16="http://schemas.microsoft.com/office/drawing/2014/main" id="{EF32379E-3F2E-FE6D-D59F-A0A0802FEB1E}"/>
              </a:ext>
            </a:extLst>
          </p:cNvPr>
          <p:cNvSpPr txBox="1"/>
          <p:nvPr/>
        </p:nvSpPr>
        <p:spPr>
          <a:xfrm>
            <a:off x="5723363" y="1859339"/>
            <a:ext cx="6094140" cy="3139321"/>
          </a:xfrm>
          <a:prstGeom prst="rect">
            <a:avLst/>
          </a:prstGeom>
          <a:noFill/>
        </p:spPr>
        <p:txBody>
          <a:bodyPr wrap="square">
            <a:spAutoFit/>
          </a:bodyPr>
          <a:lstStyle/>
          <a:p>
            <a:r>
              <a:rPr lang="en-IN" dirty="0"/>
              <a:t>&lt;body&gt;</a:t>
            </a:r>
          </a:p>
          <a:p>
            <a:endParaRPr lang="en-IN" dirty="0"/>
          </a:p>
          <a:p>
            <a:r>
              <a:rPr lang="en-IN" dirty="0"/>
              <a:t>&lt;h2&gt;CSS Buttons&lt;/h2&gt;</a:t>
            </a:r>
          </a:p>
          <a:p>
            <a:endParaRPr lang="en-IN" dirty="0"/>
          </a:p>
          <a:p>
            <a:r>
              <a:rPr lang="en-IN" dirty="0"/>
              <a:t>&lt;button&gt;Default Button&lt;/button&gt;</a:t>
            </a:r>
          </a:p>
          <a:p>
            <a:r>
              <a:rPr lang="en-IN" dirty="0"/>
              <a:t>&lt;a </a:t>
            </a:r>
            <a:r>
              <a:rPr lang="en-IN" dirty="0" err="1"/>
              <a:t>href</a:t>
            </a:r>
            <a:r>
              <a:rPr lang="en-IN" dirty="0"/>
              <a:t>="#" class="button"&gt;Link Button&lt;/a&gt;</a:t>
            </a:r>
          </a:p>
          <a:p>
            <a:r>
              <a:rPr lang="en-IN" dirty="0"/>
              <a:t>&lt;button class="button"&gt;Button&lt;/button&gt;</a:t>
            </a:r>
          </a:p>
          <a:p>
            <a:r>
              <a:rPr lang="en-IN" dirty="0"/>
              <a:t>&lt;input type="button" class="button" value="Input Button"&gt;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03882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FE0-018A-84DD-E7DC-BBAB5AB5BB6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Pagination</a:t>
            </a:r>
            <a:br>
              <a:rPr lang="en-IN" b="0" i="0" dirty="0">
                <a:solidFill>
                  <a:srgbClr val="000000"/>
                </a:solidFill>
                <a:effectLst/>
                <a:latin typeface="Segoe UI" panose="020B0502040204020203" pitchFamily="34" charset="0"/>
              </a:rPr>
            </a:br>
            <a:endParaRPr lang="en-IN" dirty="0"/>
          </a:p>
        </p:txBody>
      </p:sp>
      <p:sp>
        <p:nvSpPr>
          <p:cNvPr id="5" name="TextBox 4">
            <a:extLst>
              <a:ext uri="{FF2B5EF4-FFF2-40B4-BE49-F238E27FC236}">
                <a16:creationId xmlns:a16="http://schemas.microsoft.com/office/drawing/2014/main" id="{26145A8F-5D69-2E03-668E-CDFEC8F8E6A8}"/>
              </a:ext>
            </a:extLst>
          </p:cNvPr>
          <p:cNvSpPr txBox="1"/>
          <p:nvPr/>
        </p:nvSpPr>
        <p:spPr>
          <a:xfrm>
            <a:off x="838200" y="1423321"/>
            <a:ext cx="6094140" cy="4524315"/>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.pagination {</a:t>
            </a:r>
          </a:p>
          <a:p>
            <a:r>
              <a:rPr lang="en-IN" dirty="0"/>
              <a:t>  display: inline-block;</a:t>
            </a:r>
          </a:p>
          <a:p>
            <a:r>
              <a:rPr lang="en-IN" dirty="0"/>
              <a:t>}</a:t>
            </a:r>
          </a:p>
          <a:p>
            <a:endParaRPr lang="en-IN" dirty="0"/>
          </a:p>
          <a:p>
            <a:r>
              <a:rPr lang="en-IN" dirty="0"/>
              <a:t>.pagination a {</a:t>
            </a:r>
          </a:p>
          <a:p>
            <a:r>
              <a:rPr lang="en-IN" dirty="0"/>
              <a:t>  </a:t>
            </a:r>
            <a:r>
              <a:rPr lang="en-IN" dirty="0" err="1"/>
              <a:t>color</a:t>
            </a:r>
            <a:r>
              <a:rPr lang="en-IN" dirty="0"/>
              <a:t>: black;</a:t>
            </a:r>
          </a:p>
          <a:p>
            <a:r>
              <a:rPr lang="en-IN" dirty="0"/>
              <a:t>  float: left;</a:t>
            </a:r>
          </a:p>
          <a:p>
            <a:r>
              <a:rPr lang="en-IN" dirty="0"/>
              <a:t>  padding: 8px 16px;</a:t>
            </a:r>
          </a:p>
          <a:p>
            <a:r>
              <a:rPr lang="en-IN" dirty="0"/>
              <a:t>  text-decoration: none;</a:t>
            </a:r>
          </a:p>
          <a:p>
            <a:r>
              <a:rPr lang="en-IN" dirty="0"/>
              <a:t>}</a:t>
            </a:r>
          </a:p>
          <a:p>
            <a:r>
              <a:rPr lang="en-IN" dirty="0"/>
              <a:t>&lt;/style&gt;</a:t>
            </a:r>
          </a:p>
          <a:p>
            <a:r>
              <a:rPr lang="en-IN" dirty="0"/>
              <a:t>&lt;/head&gt;</a:t>
            </a:r>
          </a:p>
        </p:txBody>
      </p:sp>
      <p:sp>
        <p:nvSpPr>
          <p:cNvPr id="7" name="TextBox 6">
            <a:extLst>
              <a:ext uri="{FF2B5EF4-FFF2-40B4-BE49-F238E27FC236}">
                <a16:creationId xmlns:a16="http://schemas.microsoft.com/office/drawing/2014/main" id="{A01FF9D7-2DBA-99B1-F059-5A2AECB70FF2}"/>
              </a:ext>
            </a:extLst>
          </p:cNvPr>
          <p:cNvSpPr txBox="1"/>
          <p:nvPr/>
        </p:nvSpPr>
        <p:spPr>
          <a:xfrm>
            <a:off x="5990994" y="365125"/>
            <a:ext cx="6094140" cy="4801314"/>
          </a:xfrm>
          <a:prstGeom prst="rect">
            <a:avLst/>
          </a:prstGeom>
          <a:noFill/>
        </p:spPr>
        <p:txBody>
          <a:bodyPr wrap="square">
            <a:spAutoFit/>
          </a:bodyPr>
          <a:lstStyle/>
          <a:p>
            <a:r>
              <a:rPr lang="en-IN" dirty="0"/>
              <a:t>&lt;body&gt;</a:t>
            </a:r>
          </a:p>
          <a:p>
            <a:endParaRPr lang="en-IN" dirty="0"/>
          </a:p>
          <a:p>
            <a:r>
              <a:rPr lang="en-IN" dirty="0"/>
              <a:t>&lt;h2&gt;Simple Pagination&lt;/h2&gt;</a:t>
            </a:r>
          </a:p>
          <a:p>
            <a:endParaRPr lang="en-IN" dirty="0"/>
          </a:p>
          <a:p>
            <a:r>
              <a:rPr lang="en-IN" dirty="0"/>
              <a:t>&lt;div class="pagination"&gt;</a:t>
            </a:r>
          </a:p>
          <a:p>
            <a:r>
              <a:rPr lang="en-IN" dirty="0"/>
              <a:t>  &lt;a </a:t>
            </a:r>
            <a:r>
              <a:rPr lang="en-IN" dirty="0" err="1"/>
              <a:t>href</a:t>
            </a:r>
            <a:r>
              <a:rPr lang="en-IN" dirty="0"/>
              <a:t>="#"&gt;&amp;</a:t>
            </a:r>
            <a:r>
              <a:rPr lang="en-IN" dirty="0" err="1"/>
              <a:t>laquo</a:t>
            </a:r>
            <a:r>
              <a:rPr lang="en-IN" dirty="0"/>
              <a:t>;&lt;/a&gt;</a:t>
            </a:r>
          </a:p>
          <a:p>
            <a:r>
              <a:rPr lang="en-IN" dirty="0"/>
              <a:t>  &lt;a </a:t>
            </a:r>
            <a:r>
              <a:rPr lang="en-IN" dirty="0" err="1"/>
              <a:t>href</a:t>
            </a:r>
            <a:r>
              <a:rPr lang="en-IN" dirty="0"/>
              <a:t>="#"&gt;1&lt;/a&gt;</a:t>
            </a:r>
          </a:p>
          <a:p>
            <a:r>
              <a:rPr lang="en-IN" dirty="0"/>
              <a:t>  &lt;a </a:t>
            </a:r>
            <a:r>
              <a:rPr lang="en-IN" dirty="0" err="1"/>
              <a:t>href</a:t>
            </a:r>
            <a:r>
              <a:rPr lang="en-IN" dirty="0"/>
              <a:t>="#"&gt;2&lt;/a&gt;</a:t>
            </a:r>
          </a:p>
          <a:p>
            <a:r>
              <a:rPr lang="en-IN" dirty="0"/>
              <a:t>  &lt;a </a:t>
            </a:r>
            <a:r>
              <a:rPr lang="en-IN" dirty="0" err="1"/>
              <a:t>href</a:t>
            </a:r>
            <a:r>
              <a:rPr lang="en-IN" dirty="0"/>
              <a:t>="#"&gt;3&lt;/a&gt;</a:t>
            </a:r>
          </a:p>
          <a:p>
            <a:r>
              <a:rPr lang="en-IN" dirty="0"/>
              <a:t>  &lt;a </a:t>
            </a:r>
            <a:r>
              <a:rPr lang="en-IN" dirty="0" err="1"/>
              <a:t>href</a:t>
            </a:r>
            <a:r>
              <a:rPr lang="en-IN" dirty="0"/>
              <a:t>="#"&gt;4&lt;/a&gt;</a:t>
            </a:r>
          </a:p>
          <a:p>
            <a:r>
              <a:rPr lang="en-IN" dirty="0"/>
              <a:t>  &lt;a </a:t>
            </a:r>
            <a:r>
              <a:rPr lang="en-IN" dirty="0" err="1"/>
              <a:t>href</a:t>
            </a:r>
            <a:r>
              <a:rPr lang="en-IN" dirty="0"/>
              <a:t>="#"&gt;5&lt;/a&gt;</a:t>
            </a:r>
          </a:p>
          <a:p>
            <a:r>
              <a:rPr lang="en-IN" dirty="0"/>
              <a:t>  &lt;a </a:t>
            </a:r>
            <a:r>
              <a:rPr lang="en-IN" dirty="0" err="1"/>
              <a:t>href</a:t>
            </a:r>
            <a:r>
              <a:rPr lang="en-IN" dirty="0"/>
              <a:t>="#"&gt;6&lt;/a&gt;</a:t>
            </a:r>
          </a:p>
          <a:p>
            <a:r>
              <a:rPr lang="en-IN" dirty="0"/>
              <a:t>  &lt;a </a:t>
            </a:r>
            <a:r>
              <a:rPr lang="en-IN" dirty="0" err="1"/>
              <a:t>href</a:t>
            </a:r>
            <a:r>
              <a:rPr lang="en-IN" dirty="0"/>
              <a:t>="#"&gt;</a:t>
            </a:r>
            <a:r>
              <a:rPr lang="en-IN" dirty="0">
                <a:highlight>
                  <a:srgbClr val="FFFF00"/>
                </a:highlight>
              </a:rPr>
              <a:t>&amp;</a:t>
            </a:r>
            <a:r>
              <a:rPr lang="en-IN" dirty="0" err="1">
                <a:highlight>
                  <a:srgbClr val="FFFF00"/>
                </a:highlight>
              </a:rPr>
              <a:t>raquo</a:t>
            </a:r>
            <a:r>
              <a:rPr lang="en-IN" dirty="0"/>
              <a:t>;&lt;/a&gt;</a:t>
            </a:r>
          </a:p>
          <a:p>
            <a:r>
              <a:rPr lang="en-IN" dirty="0"/>
              <a:t>&lt;/div&gt;</a:t>
            </a:r>
          </a:p>
          <a:p>
            <a:endParaRPr lang="en-IN" dirty="0"/>
          </a:p>
          <a:p>
            <a:r>
              <a:rPr lang="en-IN" dirty="0"/>
              <a:t>&lt;/body&gt;</a:t>
            </a:r>
          </a:p>
          <a:p>
            <a:r>
              <a:rPr lang="en-IN" dirty="0"/>
              <a:t>&lt;/html&gt;</a:t>
            </a:r>
          </a:p>
        </p:txBody>
      </p:sp>
      <p:sp>
        <p:nvSpPr>
          <p:cNvPr id="9" name="TextBox 8">
            <a:extLst>
              <a:ext uri="{FF2B5EF4-FFF2-40B4-BE49-F238E27FC236}">
                <a16:creationId xmlns:a16="http://schemas.microsoft.com/office/drawing/2014/main" id="{70542B8C-DC01-0AC6-5D38-DA9D56D2EC0C}"/>
              </a:ext>
            </a:extLst>
          </p:cNvPr>
          <p:cNvSpPr txBox="1"/>
          <p:nvPr/>
        </p:nvSpPr>
        <p:spPr>
          <a:xfrm>
            <a:off x="4608242" y="5457655"/>
            <a:ext cx="7301260" cy="923330"/>
          </a:xfrm>
          <a:prstGeom prst="rect">
            <a:avLst/>
          </a:prstGeom>
          <a:noFill/>
        </p:spPr>
        <p:txBody>
          <a:bodyPr wrap="square">
            <a:spAutoFit/>
          </a:bodyPr>
          <a:lstStyle/>
          <a:p>
            <a:r>
              <a:rPr lang="en-US" b="0" i="0" dirty="0">
                <a:solidFill>
                  <a:srgbClr val="0D0D0D"/>
                </a:solidFill>
                <a:effectLst/>
                <a:highlight>
                  <a:srgbClr val="FFFF00"/>
                </a:highlight>
                <a:latin typeface="Söhne"/>
              </a:rPr>
              <a:t>This entity represents the right-pointing double angle quotation mark (»). It's often used for indicating a list or to represent a continuation in a navigation context.</a:t>
            </a:r>
            <a:endParaRPr lang="en-IN" dirty="0">
              <a:highlight>
                <a:srgbClr val="FFFF00"/>
              </a:highlight>
            </a:endParaRPr>
          </a:p>
        </p:txBody>
      </p:sp>
    </p:spTree>
    <p:extLst>
      <p:ext uri="{BB962C8B-B14F-4D97-AF65-F5344CB8AC3E}">
        <p14:creationId xmlns:p14="http://schemas.microsoft.com/office/powerpoint/2010/main" val="42242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6C1-14F3-1022-1234-3682E29C1BEA}"/>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Resizing</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3AE6A2D2-1E7A-75BE-5334-F49D679DF073}"/>
              </a:ext>
            </a:extLst>
          </p:cNvPr>
          <p:cNvSpPr>
            <a:spLocks noGrp="1" noChangeArrowheads="1"/>
          </p:cNvSpPr>
          <p:nvPr>
            <p:ph idx="1"/>
          </p:nvPr>
        </p:nvSpPr>
        <p:spPr bwMode="auto">
          <a:xfrm>
            <a:off x="2354766" y="1208803"/>
            <a:ext cx="69279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none" strike="noStrike" cap="none" normalizeH="0" baseline="0" dirty="0">
                <a:ln>
                  <a:noFill/>
                </a:ln>
                <a:solidFill>
                  <a:srgbClr val="DC143C"/>
                </a:solidFill>
                <a:effectLst/>
                <a:latin typeface="Consolas" panose="020B0609020204030204" pitchFamily="49" charset="0"/>
              </a:rPr>
              <a:t>resize</a:t>
            </a:r>
            <a:r>
              <a:rPr kumimoji="0" lang="en-US" altLang="en-US" sz="1200" b="0" i="0" u="none" strike="noStrike" cap="none" normalizeH="0" baseline="0" dirty="0">
                <a:ln>
                  <a:noFill/>
                </a:ln>
                <a:solidFill>
                  <a:srgbClr val="000000"/>
                </a:solidFill>
                <a:effectLst/>
                <a:latin typeface="Verdana" panose="020B0604030504040204" pitchFamily="34" charset="0"/>
              </a:rPr>
              <a:t> property specifies if (and how) an element should be resizable by the user.</a:t>
            </a:r>
            <a:r>
              <a:rPr kumimoji="0" lang="en-US" altLang="en-US" sz="1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A162093-71A5-DBF5-9DD9-1A15353588E0}"/>
              </a:ext>
            </a:extLst>
          </p:cNvPr>
          <p:cNvSpPr txBox="1"/>
          <p:nvPr/>
        </p:nvSpPr>
        <p:spPr>
          <a:xfrm>
            <a:off x="838200" y="1690688"/>
            <a:ext cx="6094140"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resize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horizontal</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overflow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auto</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5BE23201-0887-337B-BF1E-4E5AE3CA51A4}"/>
              </a:ext>
            </a:extLst>
          </p:cNvPr>
          <p:cNvSpPr txBox="1"/>
          <p:nvPr/>
        </p:nvSpPr>
        <p:spPr>
          <a:xfrm>
            <a:off x="6403588" y="1806028"/>
            <a:ext cx="6094140"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resize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vertical</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overflow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auto</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47264FE9-FFC0-4560-1356-52F0247D9D47}"/>
              </a:ext>
            </a:extLst>
          </p:cNvPr>
          <p:cNvSpPr txBox="1"/>
          <p:nvPr/>
        </p:nvSpPr>
        <p:spPr>
          <a:xfrm>
            <a:off x="2693630" y="4567147"/>
            <a:ext cx="6250258"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resize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both</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overflow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auto</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7457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489-6F05-A478-5176-FBC504B7A585}"/>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Flexbox Layout Module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9B0AE1D-C80A-A3DA-3464-E012910F3882}"/>
              </a:ext>
            </a:extLst>
          </p:cNvPr>
          <p:cNvSpPr>
            <a:spLocks noGrp="1"/>
          </p:cNvSpPr>
          <p:nvPr>
            <p:ph idx="1"/>
          </p:nvPr>
        </p:nvSpPr>
        <p:spPr>
          <a:xfrm>
            <a:off x="838200" y="1260088"/>
            <a:ext cx="10515600" cy="4916875"/>
          </a:xfrm>
        </p:spPr>
        <p:txBody>
          <a:bodyPr/>
          <a:lstStyle/>
          <a:p>
            <a:pPr marL="0" indent="0" algn="l">
              <a:buNone/>
            </a:pPr>
            <a:r>
              <a:rPr lang="en-US" b="0" i="0" dirty="0">
                <a:solidFill>
                  <a:srgbClr val="000000"/>
                </a:solidFill>
                <a:effectLst/>
                <a:latin typeface="Verdana" panose="020B0604030504040204" pitchFamily="34" charset="0"/>
              </a:rPr>
              <a:t>there were four layout modes: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Block, for sections in a webpage</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Inline, for text</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Table, for two-dimensional table data</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Positioned, for explicit position of an element</a:t>
            </a:r>
          </a:p>
          <a:p>
            <a:pPr marL="0" indent="0" algn="just">
              <a:buNone/>
            </a:pPr>
            <a:r>
              <a:rPr lang="en-US" b="0" i="0" dirty="0">
                <a:solidFill>
                  <a:srgbClr val="000000"/>
                </a:solidFill>
                <a:effectLst/>
                <a:latin typeface="Verdana" panose="020B0604030504040204" pitchFamily="34" charset="0"/>
              </a:rPr>
              <a:t>The Flexible Box Layout Module, makes it easier to design flexible responsive layout structure without using float or positioning.</a:t>
            </a:r>
          </a:p>
          <a:p>
            <a:endParaRPr lang="en-IN" dirty="0"/>
          </a:p>
        </p:txBody>
      </p:sp>
    </p:spTree>
    <p:extLst>
      <p:ext uri="{BB962C8B-B14F-4D97-AF65-F5344CB8AC3E}">
        <p14:creationId xmlns:p14="http://schemas.microsoft.com/office/powerpoint/2010/main" val="143989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A0991-0F66-CE87-1D7C-561DC3772C12}"/>
              </a:ext>
            </a:extLst>
          </p:cNvPr>
          <p:cNvSpPr>
            <a:spLocks noGrp="1"/>
          </p:cNvSpPr>
          <p:nvPr>
            <p:ph idx="1"/>
          </p:nvPr>
        </p:nvSpPr>
        <p:spPr>
          <a:xfrm>
            <a:off x="436756" y="390292"/>
            <a:ext cx="4391722" cy="5797822"/>
          </a:xfrm>
        </p:spPr>
        <p:txBody>
          <a:bodyPr>
            <a:normAutofit fontScale="77500" lnSpcReduction="20000"/>
          </a:bodyPr>
          <a:lstStyle/>
          <a:p>
            <a:pPr marL="0" indent="0">
              <a:buNone/>
            </a:pPr>
            <a:r>
              <a:rPr lang="en-IN" sz="2500" dirty="0"/>
              <a:t>&lt;!DOCTYPE html&gt;</a:t>
            </a:r>
          </a:p>
          <a:p>
            <a:pPr marL="0" indent="0">
              <a:buNone/>
            </a:pPr>
            <a:r>
              <a:rPr lang="en-IN" sz="2500" dirty="0"/>
              <a:t>&lt;html&gt;</a:t>
            </a:r>
          </a:p>
          <a:p>
            <a:pPr marL="0" indent="0">
              <a:buNone/>
            </a:pPr>
            <a:r>
              <a:rPr lang="en-IN" sz="2500" dirty="0"/>
              <a:t>&lt;head&gt;</a:t>
            </a:r>
          </a:p>
          <a:p>
            <a:pPr marL="0" indent="0">
              <a:buNone/>
            </a:pPr>
            <a:r>
              <a:rPr lang="en-IN" sz="2500" dirty="0"/>
              <a:t>&lt;style&gt;</a:t>
            </a:r>
          </a:p>
          <a:p>
            <a:pPr marL="0" indent="0">
              <a:buNone/>
            </a:pPr>
            <a:r>
              <a:rPr lang="en-IN" sz="2500" dirty="0"/>
              <a:t>.flex-container {</a:t>
            </a:r>
          </a:p>
          <a:p>
            <a:pPr marL="0" indent="0">
              <a:buNone/>
            </a:pPr>
            <a:r>
              <a:rPr lang="en-IN" sz="2500" dirty="0"/>
              <a:t>  display: flex;</a:t>
            </a:r>
          </a:p>
          <a:p>
            <a:pPr marL="0" indent="0">
              <a:buNone/>
            </a:pPr>
            <a:r>
              <a:rPr lang="en-IN" sz="2500" dirty="0"/>
              <a:t>  background-</a:t>
            </a:r>
            <a:r>
              <a:rPr lang="en-IN" sz="2500" dirty="0" err="1"/>
              <a:t>color</a:t>
            </a:r>
            <a:r>
              <a:rPr lang="en-IN" sz="2500" dirty="0"/>
              <a:t>: </a:t>
            </a:r>
            <a:r>
              <a:rPr lang="en-IN" sz="2500" dirty="0" err="1"/>
              <a:t>DodgerBlue</a:t>
            </a:r>
            <a:r>
              <a:rPr lang="en-IN" sz="2500" dirty="0"/>
              <a:t>;</a:t>
            </a:r>
          </a:p>
          <a:p>
            <a:pPr marL="0" indent="0">
              <a:buNone/>
            </a:pPr>
            <a:r>
              <a:rPr lang="en-IN" sz="2500" dirty="0"/>
              <a:t>}</a:t>
            </a:r>
          </a:p>
          <a:p>
            <a:pPr marL="0" indent="0">
              <a:buNone/>
            </a:pPr>
            <a:endParaRPr lang="en-IN" sz="2500" dirty="0"/>
          </a:p>
          <a:p>
            <a:pPr marL="0" indent="0">
              <a:buNone/>
            </a:pPr>
            <a:r>
              <a:rPr lang="en-IN" sz="2500" dirty="0"/>
              <a:t>.flex-container &gt; div {</a:t>
            </a:r>
          </a:p>
          <a:p>
            <a:pPr marL="0" indent="0">
              <a:buNone/>
            </a:pPr>
            <a:r>
              <a:rPr lang="en-IN" sz="2500" dirty="0"/>
              <a:t>  background-</a:t>
            </a:r>
            <a:r>
              <a:rPr lang="en-IN" sz="2500" dirty="0" err="1"/>
              <a:t>color</a:t>
            </a:r>
            <a:r>
              <a:rPr lang="en-IN" sz="2500" dirty="0"/>
              <a:t>: teak;</a:t>
            </a:r>
          </a:p>
          <a:p>
            <a:pPr marL="0" indent="0">
              <a:buNone/>
            </a:pPr>
            <a:r>
              <a:rPr lang="en-IN" sz="2500" dirty="0"/>
              <a:t>  margin: 10px;</a:t>
            </a:r>
          </a:p>
          <a:p>
            <a:pPr marL="0" indent="0">
              <a:buNone/>
            </a:pPr>
            <a:r>
              <a:rPr lang="en-IN" sz="2500" dirty="0"/>
              <a:t>  padding: 20px;</a:t>
            </a:r>
          </a:p>
          <a:p>
            <a:pPr marL="0" indent="0">
              <a:buNone/>
            </a:pPr>
            <a:r>
              <a:rPr lang="en-IN" sz="2500" dirty="0"/>
              <a:t>  font-size: 30px;</a:t>
            </a:r>
          </a:p>
          <a:p>
            <a:pPr marL="0" indent="0">
              <a:buNone/>
            </a:pPr>
            <a:r>
              <a:rPr lang="en-IN" sz="2500" dirty="0"/>
              <a:t>}</a:t>
            </a:r>
          </a:p>
          <a:p>
            <a:pPr marL="0" indent="0">
              <a:buNone/>
            </a:pPr>
            <a:r>
              <a:rPr lang="en-IN" sz="2500" dirty="0"/>
              <a:t>&lt;/style&gt;</a:t>
            </a:r>
          </a:p>
          <a:p>
            <a:pPr marL="0" indent="0">
              <a:buNone/>
            </a:pPr>
            <a:r>
              <a:rPr lang="en-IN" sz="2500" dirty="0"/>
              <a:t>&lt;/head&gt;</a:t>
            </a:r>
            <a:endParaRPr lang="en-IN" dirty="0"/>
          </a:p>
        </p:txBody>
      </p:sp>
      <p:sp>
        <p:nvSpPr>
          <p:cNvPr id="5" name="TextBox 4">
            <a:extLst>
              <a:ext uri="{FF2B5EF4-FFF2-40B4-BE49-F238E27FC236}">
                <a16:creationId xmlns:a16="http://schemas.microsoft.com/office/drawing/2014/main" id="{C6AB800B-CE08-8C3D-9527-E6DE001167E0}"/>
              </a:ext>
            </a:extLst>
          </p:cNvPr>
          <p:cNvSpPr txBox="1"/>
          <p:nvPr/>
        </p:nvSpPr>
        <p:spPr>
          <a:xfrm>
            <a:off x="5522642" y="309980"/>
            <a:ext cx="6094140" cy="5078313"/>
          </a:xfrm>
          <a:prstGeom prst="rect">
            <a:avLst/>
          </a:prstGeom>
          <a:noFill/>
        </p:spPr>
        <p:txBody>
          <a:bodyPr wrap="square">
            <a:spAutoFit/>
          </a:bodyPr>
          <a:lstStyle/>
          <a:p>
            <a:r>
              <a:rPr lang="en-US" dirty="0"/>
              <a:t>&lt;body&gt;</a:t>
            </a:r>
          </a:p>
          <a:p>
            <a:endParaRPr lang="en-US" dirty="0"/>
          </a:p>
          <a:p>
            <a:r>
              <a:rPr lang="en-US" dirty="0"/>
              <a:t>&lt;h1&gt;Create a Flex Container&lt;/h1&gt;</a:t>
            </a:r>
          </a:p>
          <a:p>
            <a:endParaRPr lang="en-US" dirty="0"/>
          </a:p>
          <a:p>
            <a:r>
              <a:rPr lang="en-US" dirty="0"/>
              <a:t>&lt;div class="flex-container"&gt;</a:t>
            </a:r>
          </a:p>
          <a:p>
            <a:r>
              <a:rPr lang="en-US" dirty="0"/>
              <a:t>  &lt;div&gt;1&lt;/div&gt;</a:t>
            </a:r>
          </a:p>
          <a:p>
            <a:r>
              <a:rPr lang="en-US" dirty="0"/>
              <a:t>  &lt;div&gt;2&lt;/div&gt;</a:t>
            </a:r>
          </a:p>
          <a:p>
            <a:r>
              <a:rPr lang="en-US" dirty="0"/>
              <a:t>  &lt;div&gt;3&lt;/div&gt;  </a:t>
            </a:r>
          </a:p>
          <a:p>
            <a:r>
              <a:rPr lang="en-US" dirty="0"/>
              <a:t>&lt;/div&gt;</a:t>
            </a:r>
          </a:p>
          <a:p>
            <a:endParaRPr lang="en-US" dirty="0"/>
          </a:p>
          <a:p>
            <a:r>
              <a:rPr lang="en-US" dirty="0"/>
              <a:t>&lt;p&gt;A Flexible Layout must have a parent element with the &lt;</a:t>
            </a:r>
            <a:r>
              <a:rPr lang="en-US" dirty="0" err="1"/>
              <a:t>em</a:t>
            </a:r>
            <a:r>
              <a:rPr lang="en-US" dirty="0"/>
              <a:t>&gt;display&lt;/</a:t>
            </a:r>
            <a:r>
              <a:rPr lang="en-US" dirty="0" err="1"/>
              <a:t>em</a:t>
            </a:r>
            <a:r>
              <a:rPr lang="en-US" dirty="0"/>
              <a:t>&gt; property set to &lt;</a:t>
            </a:r>
            <a:r>
              <a:rPr lang="en-US" dirty="0" err="1"/>
              <a:t>em</a:t>
            </a:r>
            <a:r>
              <a:rPr lang="en-US" dirty="0"/>
              <a:t>&gt;flex&lt;/</a:t>
            </a:r>
            <a:r>
              <a:rPr lang="en-US" dirty="0" err="1"/>
              <a:t>em</a:t>
            </a:r>
            <a:r>
              <a:rPr lang="en-US" dirty="0"/>
              <a:t>&gt;.&lt;/p&gt;</a:t>
            </a:r>
          </a:p>
          <a:p>
            <a:endParaRPr lang="en-US" dirty="0"/>
          </a:p>
          <a:p>
            <a:r>
              <a:rPr lang="en-US" dirty="0"/>
              <a:t>&lt;p&gt;Direct child elements(s) of the flexible container automatically becomes flexible items.&lt;/p&gt;</a:t>
            </a:r>
          </a:p>
          <a:p>
            <a:endParaRPr lang="en-US" dirty="0"/>
          </a:p>
          <a:p>
            <a:r>
              <a:rPr lang="en-US" dirty="0"/>
              <a:t>&lt;/body&gt;</a:t>
            </a:r>
          </a:p>
          <a:p>
            <a:r>
              <a:rPr lang="en-US" dirty="0"/>
              <a:t>&lt;/html&gt;</a:t>
            </a:r>
            <a:endParaRPr lang="en-IN" dirty="0"/>
          </a:p>
        </p:txBody>
      </p:sp>
    </p:spTree>
    <p:extLst>
      <p:ext uri="{BB962C8B-B14F-4D97-AF65-F5344CB8AC3E}">
        <p14:creationId xmlns:p14="http://schemas.microsoft.com/office/powerpoint/2010/main" val="45536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D0FC-155B-51FB-8D5C-FF44705CD63C}"/>
              </a:ext>
            </a:extLst>
          </p:cNvPr>
          <p:cNvSpPr>
            <a:spLocks noGrp="1"/>
          </p:cNvSpPr>
          <p:nvPr>
            <p:ph type="title"/>
          </p:nvPr>
        </p:nvSpPr>
        <p:spPr>
          <a:xfrm>
            <a:off x="838200" y="365126"/>
            <a:ext cx="10515600" cy="315912"/>
          </a:xfrm>
        </p:spPr>
        <p:txBody>
          <a:bodyPr>
            <a:noAutofit/>
          </a:bodyPr>
          <a:lstStyle/>
          <a:p>
            <a:pPr algn="just"/>
            <a:r>
              <a:rPr lang="en-US" sz="2400" b="0" i="0" dirty="0">
                <a:solidFill>
                  <a:srgbClr val="0D0D0D"/>
                </a:solidFill>
                <a:effectLst/>
                <a:latin typeface="Söhne"/>
              </a:rPr>
              <a:t>Flexbox provides a more flexible and responsive approach to layout compared to traditional table layouts. </a:t>
            </a:r>
            <a:endParaRPr lang="en-IN" sz="2400" dirty="0"/>
          </a:p>
        </p:txBody>
      </p:sp>
      <p:sp>
        <p:nvSpPr>
          <p:cNvPr id="3" name="Content Placeholder 2">
            <a:extLst>
              <a:ext uri="{FF2B5EF4-FFF2-40B4-BE49-F238E27FC236}">
                <a16:creationId xmlns:a16="http://schemas.microsoft.com/office/drawing/2014/main" id="{121C6751-86C2-39DC-AC90-71622D618E17}"/>
              </a:ext>
            </a:extLst>
          </p:cNvPr>
          <p:cNvSpPr>
            <a:spLocks noGrp="1"/>
          </p:cNvSpPr>
          <p:nvPr>
            <p:ph idx="1"/>
          </p:nvPr>
        </p:nvSpPr>
        <p:spPr>
          <a:xfrm>
            <a:off x="91068" y="1166842"/>
            <a:ext cx="3934522" cy="4351338"/>
          </a:xfrm>
          <a:solidFill>
            <a:schemeClr val="accent6">
              <a:lumMod val="20000"/>
              <a:lumOff val="80000"/>
            </a:schemeClr>
          </a:solidFill>
        </p:spPr>
        <p:txBody>
          <a:bodyPr>
            <a:normAutofit fontScale="62500" lnSpcReduction="20000"/>
          </a:bodyPr>
          <a:lstStyle/>
          <a:p>
            <a:pPr marL="0" indent="0">
              <a:buNone/>
            </a:pPr>
            <a:r>
              <a:rPr lang="en-IN" dirty="0"/>
              <a:t>&lt;!DOCTYPE html&gt;</a:t>
            </a:r>
          </a:p>
          <a:p>
            <a:pPr marL="0" indent="0">
              <a:buNone/>
            </a:pPr>
            <a:r>
              <a:rPr lang="en-IN" dirty="0"/>
              <a:t>&lt;html lang="</a:t>
            </a:r>
            <a:r>
              <a:rPr lang="en-IN" dirty="0" err="1"/>
              <a:t>en</a:t>
            </a:r>
            <a:r>
              <a:rPr lang="en-IN" dirty="0"/>
              <a:t>"&gt;</a:t>
            </a:r>
          </a:p>
          <a:p>
            <a:pPr marL="0" indent="0">
              <a:buNone/>
            </a:pPr>
            <a:r>
              <a:rPr lang="en-IN" dirty="0"/>
              <a:t>&lt;head&gt;</a:t>
            </a:r>
          </a:p>
          <a:p>
            <a:pPr marL="0" indent="0">
              <a:buNone/>
            </a:pPr>
            <a:r>
              <a:rPr lang="en-IN" dirty="0"/>
              <a:t>&lt;meta charset="UTF-8"&gt;</a:t>
            </a:r>
          </a:p>
          <a:p>
            <a:pPr marL="0" indent="0">
              <a:buNone/>
            </a:pPr>
            <a:r>
              <a:rPr lang="en-IN" dirty="0"/>
              <a:t>&lt;meta name="viewport" content="width=device-width, initial-scale=1.0"&gt;</a:t>
            </a:r>
          </a:p>
          <a:p>
            <a:pPr marL="0" indent="0">
              <a:buNone/>
            </a:pPr>
            <a:r>
              <a:rPr lang="en-IN" dirty="0"/>
              <a:t>&lt;title&gt;Flex Table Layout&lt;/title&gt;</a:t>
            </a:r>
          </a:p>
          <a:p>
            <a:pPr marL="0" indent="0">
              <a:buNone/>
            </a:pPr>
            <a:r>
              <a:rPr lang="en-IN" dirty="0"/>
              <a:t>&lt;style&gt;</a:t>
            </a:r>
          </a:p>
          <a:p>
            <a:pPr marL="0" indent="0">
              <a:buNone/>
            </a:pPr>
            <a:r>
              <a:rPr lang="en-IN" dirty="0"/>
              <a:t>    .flex-table {</a:t>
            </a:r>
          </a:p>
          <a:p>
            <a:pPr marL="0" indent="0">
              <a:buNone/>
            </a:pPr>
            <a:r>
              <a:rPr lang="en-IN" dirty="0"/>
              <a:t>        display: flex;</a:t>
            </a:r>
          </a:p>
          <a:p>
            <a:pPr marL="0" indent="0">
              <a:buNone/>
            </a:pPr>
            <a:r>
              <a:rPr lang="en-IN" dirty="0"/>
              <a:t>        flex-direction: column;</a:t>
            </a:r>
          </a:p>
          <a:p>
            <a:pPr marL="0" indent="0">
              <a:buNone/>
            </a:pPr>
            <a:r>
              <a:rPr lang="en-IN" dirty="0"/>
              <a:t>        width: 100%;</a:t>
            </a:r>
          </a:p>
          <a:p>
            <a:pPr marL="0" indent="0">
              <a:buNone/>
            </a:pPr>
            <a:r>
              <a:rPr lang="en-IN" dirty="0"/>
              <a:t>    }</a:t>
            </a:r>
          </a:p>
          <a:p>
            <a:endParaRPr lang="en-IN" dirty="0"/>
          </a:p>
          <a:p>
            <a:endParaRPr lang="en-IN" dirty="0"/>
          </a:p>
        </p:txBody>
      </p:sp>
      <p:sp>
        <p:nvSpPr>
          <p:cNvPr id="5" name="TextBox 4">
            <a:extLst>
              <a:ext uri="{FF2B5EF4-FFF2-40B4-BE49-F238E27FC236}">
                <a16:creationId xmlns:a16="http://schemas.microsoft.com/office/drawing/2014/main" id="{B6EE1612-B607-0104-EC76-856EDB7E6910}"/>
              </a:ext>
            </a:extLst>
          </p:cNvPr>
          <p:cNvSpPr txBox="1"/>
          <p:nvPr/>
        </p:nvSpPr>
        <p:spPr>
          <a:xfrm>
            <a:off x="7016905" y="1166842"/>
            <a:ext cx="5084027" cy="4524315"/>
          </a:xfrm>
          <a:prstGeom prst="rect">
            <a:avLst/>
          </a:prstGeom>
          <a:solidFill>
            <a:schemeClr val="accent5">
              <a:lumMod val="20000"/>
              <a:lumOff val="80000"/>
            </a:schemeClr>
          </a:solidFill>
        </p:spPr>
        <p:txBody>
          <a:bodyPr wrap="square">
            <a:spAutoFit/>
          </a:bodyPr>
          <a:lstStyle/>
          <a:p>
            <a:r>
              <a:rPr lang="en-IN" dirty="0"/>
              <a:t>&lt;body&gt;</a:t>
            </a:r>
          </a:p>
          <a:p>
            <a:r>
              <a:rPr lang="en-IN" dirty="0"/>
              <a:t>    &lt;div class="flex-table"&gt;</a:t>
            </a:r>
          </a:p>
          <a:p>
            <a:r>
              <a:rPr lang="en-IN" dirty="0"/>
              <a:t>        &lt;div class="flex-row"&gt;</a:t>
            </a:r>
          </a:p>
          <a:p>
            <a:r>
              <a:rPr lang="en-IN" dirty="0"/>
              <a:t>            &lt;div class="flex-cell"&gt;Header 1&lt;/div&gt;</a:t>
            </a:r>
          </a:p>
          <a:p>
            <a:r>
              <a:rPr lang="en-IN" dirty="0"/>
              <a:t>            &lt;div class="flex-cell"&gt;Header 2&lt;/div&gt;</a:t>
            </a:r>
          </a:p>
          <a:p>
            <a:r>
              <a:rPr lang="en-IN" dirty="0"/>
              <a:t>            &lt;div class="flex-cell"&gt;Header 3&lt;/div&gt;</a:t>
            </a:r>
          </a:p>
          <a:p>
            <a:r>
              <a:rPr lang="en-IN" dirty="0"/>
              <a:t>        &lt;/div&gt;</a:t>
            </a:r>
          </a:p>
          <a:p>
            <a:r>
              <a:rPr lang="en-IN" dirty="0"/>
              <a:t>        &lt;div class="flex-row"&gt;</a:t>
            </a:r>
          </a:p>
          <a:p>
            <a:r>
              <a:rPr lang="en-IN" dirty="0"/>
              <a:t>            &lt;div class="flex-cell"&gt;Data 1&lt;/div&gt;</a:t>
            </a:r>
          </a:p>
          <a:p>
            <a:r>
              <a:rPr lang="en-IN" dirty="0"/>
              <a:t>            &lt;div class="flex-cell"&gt;Data 2&lt;/div&gt;</a:t>
            </a:r>
          </a:p>
          <a:p>
            <a:r>
              <a:rPr lang="en-IN" dirty="0"/>
              <a:t>            &lt;div class="flex-cell"&gt;Data 3&lt;/div&gt;</a:t>
            </a:r>
          </a:p>
          <a:p>
            <a:r>
              <a:rPr lang="en-IN" dirty="0"/>
              <a:t>        &lt;/div&gt;</a:t>
            </a:r>
          </a:p>
          <a:p>
            <a:r>
              <a:rPr lang="en-IN" dirty="0"/>
              <a:t>        &lt;!-- Additional rows can be added similarly --&gt;</a:t>
            </a:r>
          </a:p>
          <a:p>
            <a:r>
              <a:rPr lang="en-IN" dirty="0"/>
              <a:t>    &lt;/div&gt;</a:t>
            </a:r>
          </a:p>
          <a:p>
            <a:r>
              <a:rPr lang="en-IN" dirty="0"/>
              <a:t>&lt;/body&gt;</a:t>
            </a:r>
          </a:p>
          <a:p>
            <a:r>
              <a:rPr lang="en-IN" dirty="0"/>
              <a:t>&lt;/html&gt;</a:t>
            </a:r>
          </a:p>
        </p:txBody>
      </p:sp>
      <p:sp>
        <p:nvSpPr>
          <p:cNvPr id="7" name="TextBox 6">
            <a:extLst>
              <a:ext uri="{FF2B5EF4-FFF2-40B4-BE49-F238E27FC236}">
                <a16:creationId xmlns:a16="http://schemas.microsoft.com/office/drawing/2014/main" id="{8E9BABD6-68CB-2584-9BA7-1BE1D35CBF00}"/>
              </a:ext>
            </a:extLst>
          </p:cNvPr>
          <p:cNvSpPr txBox="1"/>
          <p:nvPr/>
        </p:nvSpPr>
        <p:spPr>
          <a:xfrm>
            <a:off x="4025590" y="1101607"/>
            <a:ext cx="2977376" cy="4247317"/>
          </a:xfrm>
          <a:prstGeom prst="rect">
            <a:avLst/>
          </a:prstGeom>
          <a:solidFill>
            <a:schemeClr val="accent2">
              <a:lumMod val="20000"/>
              <a:lumOff val="80000"/>
            </a:schemeClr>
          </a:solidFill>
        </p:spPr>
        <p:txBody>
          <a:bodyPr wrap="square">
            <a:spAutoFit/>
          </a:bodyPr>
          <a:lstStyle/>
          <a:p>
            <a:r>
              <a:rPr lang="en-IN" dirty="0"/>
              <a:t> .flex-row {</a:t>
            </a:r>
          </a:p>
          <a:p>
            <a:r>
              <a:rPr lang="en-IN" dirty="0"/>
              <a:t>        display: flex;</a:t>
            </a:r>
          </a:p>
          <a:p>
            <a:r>
              <a:rPr lang="en-IN" dirty="0"/>
              <a:t>        flex-direction: row;</a:t>
            </a:r>
          </a:p>
          <a:p>
            <a:r>
              <a:rPr lang="en-IN" dirty="0"/>
              <a:t>        width: 100%;</a:t>
            </a:r>
          </a:p>
          <a:p>
            <a:r>
              <a:rPr lang="en-IN" dirty="0"/>
              <a:t>        border-bottom: 1px solid #ccc; /* Optional: border between rows */</a:t>
            </a:r>
          </a:p>
          <a:p>
            <a:r>
              <a:rPr lang="en-IN" dirty="0"/>
              <a:t>    }</a:t>
            </a:r>
          </a:p>
          <a:p>
            <a:endParaRPr lang="en-IN" dirty="0"/>
          </a:p>
          <a:p>
            <a:r>
              <a:rPr lang="en-IN" dirty="0"/>
              <a:t>    .flex-cell {</a:t>
            </a:r>
          </a:p>
          <a:p>
            <a:r>
              <a:rPr lang="en-IN" dirty="0"/>
              <a:t>        </a:t>
            </a:r>
            <a:r>
              <a:rPr lang="en-IN" dirty="0">
                <a:highlight>
                  <a:srgbClr val="FFFF00"/>
                </a:highlight>
              </a:rPr>
              <a:t>flex: 1;</a:t>
            </a:r>
          </a:p>
          <a:p>
            <a:r>
              <a:rPr lang="en-IN" dirty="0"/>
              <a:t>        padding: 10px;</a:t>
            </a:r>
          </a:p>
          <a:p>
            <a:r>
              <a:rPr lang="en-IN" dirty="0"/>
              <a:t>    }</a:t>
            </a:r>
          </a:p>
          <a:p>
            <a:r>
              <a:rPr lang="en-IN" dirty="0"/>
              <a:t>&lt;/style&gt;</a:t>
            </a:r>
          </a:p>
          <a:p>
            <a:r>
              <a:rPr lang="en-IN" dirty="0"/>
              <a:t>&lt;/head&gt;</a:t>
            </a:r>
          </a:p>
        </p:txBody>
      </p:sp>
      <p:sp>
        <p:nvSpPr>
          <p:cNvPr id="8" name="Rectangle 1">
            <a:extLst>
              <a:ext uri="{FF2B5EF4-FFF2-40B4-BE49-F238E27FC236}">
                <a16:creationId xmlns:a16="http://schemas.microsoft.com/office/drawing/2014/main" id="{58F39551-85E4-CFB0-ED8D-5B63AA9B0BF0}"/>
              </a:ext>
            </a:extLst>
          </p:cNvPr>
          <p:cNvSpPr>
            <a:spLocks noChangeArrowheads="1"/>
          </p:cNvSpPr>
          <p:nvPr/>
        </p:nvSpPr>
        <p:spPr bwMode="auto">
          <a:xfrm>
            <a:off x="657922" y="6172052"/>
            <a:ext cx="754257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highlight>
                  <a:srgbClr val="FFFF00"/>
                </a:highlight>
                <a:latin typeface="Söhne Mono"/>
              </a:rPr>
              <a:t>flex-grow</a:t>
            </a:r>
            <a:r>
              <a:rPr kumimoji="0" lang="en-US" altLang="en-US" sz="2000" b="0" i="0" u="none" strike="noStrike" cap="none" normalizeH="0" baseline="0" dirty="0">
                <a:ln>
                  <a:noFill/>
                </a:ln>
                <a:solidFill>
                  <a:srgbClr val="0D0D0D"/>
                </a:solidFill>
                <a:effectLst/>
                <a:highlight>
                  <a:srgbClr val="FFFF00"/>
                </a:highlight>
                <a:latin typeface="Söhne"/>
              </a:rPr>
              <a:t> value of </a:t>
            </a:r>
            <a:r>
              <a:rPr kumimoji="0" lang="en-US" altLang="en-US" sz="2000" b="1" i="0" u="none" strike="noStrike" cap="none" normalizeH="0" baseline="0" dirty="0">
                <a:ln>
                  <a:noFill/>
                </a:ln>
                <a:solidFill>
                  <a:srgbClr val="0D0D0D"/>
                </a:solidFill>
                <a:effectLst/>
                <a:highlight>
                  <a:srgbClr val="FFFF00"/>
                </a:highlight>
                <a:latin typeface="Söhne Mono"/>
              </a:rPr>
              <a:t>1</a:t>
            </a:r>
            <a:r>
              <a:rPr kumimoji="0" lang="en-US" altLang="en-US" sz="2000" b="0" i="0" u="none" strike="noStrike" cap="none" normalizeH="0" baseline="0" dirty="0">
                <a:ln>
                  <a:noFill/>
                </a:ln>
                <a:solidFill>
                  <a:srgbClr val="0D0D0D"/>
                </a:solidFill>
                <a:effectLst/>
                <a:highlight>
                  <a:srgbClr val="FFFF00"/>
                </a:highlight>
                <a:latin typeface="Söhne"/>
              </a:rPr>
              <a:t>, </a:t>
            </a:r>
            <a:r>
              <a:rPr kumimoji="0" lang="en-US" altLang="en-US" sz="2000" b="1" i="0" u="none" strike="noStrike" cap="none" normalizeH="0" baseline="0" dirty="0">
                <a:ln>
                  <a:noFill/>
                </a:ln>
                <a:solidFill>
                  <a:srgbClr val="0D0D0D"/>
                </a:solidFill>
                <a:effectLst/>
                <a:highlight>
                  <a:srgbClr val="FFFF00"/>
                </a:highlight>
                <a:latin typeface="Söhne Mono"/>
              </a:rPr>
              <a:t>flex-shrink</a:t>
            </a:r>
            <a:r>
              <a:rPr kumimoji="0" lang="en-US" altLang="en-US" sz="2000" b="0" i="0" u="none" strike="noStrike" cap="none" normalizeH="0" baseline="0" dirty="0">
                <a:ln>
                  <a:noFill/>
                </a:ln>
                <a:solidFill>
                  <a:srgbClr val="0D0D0D"/>
                </a:solidFill>
                <a:effectLst/>
                <a:highlight>
                  <a:srgbClr val="FFFF00"/>
                </a:highlight>
                <a:latin typeface="Söhne"/>
              </a:rPr>
              <a:t> value of </a:t>
            </a:r>
            <a:r>
              <a:rPr kumimoji="0" lang="en-US" altLang="en-US" sz="2000" b="1" i="0" u="none" strike="noStrike" cap="none" normalizeH="0" baseline="0" dirty="0">
                <a:ln>
                  <a:noFill/>
                </a:ln>
                <a:solidFill>
                  <a:srgbClr val="0D0D0D"/>
                </a:solidFill>
                <a:effectLst/>
                <a:highlight>
                  <a:srgbClr val="FFFF00"/>
                </a:highlight>
                <a:latin typeface="Söhne Mono"/>
              </a:rPr>
              <a:t>1</a:t>
            </a:r>
            <a:r>
              <a:rPr kumimoji="0" lang="en-US" altLang="en-US" sz="2000" b="0" i="0" u="none" strike="noStrike" cap="none" normalizeH="0" baseline="0" dirty="0">
                <a:ln>
                  <a:noFill/>
                </a:ln>
                <a:solidFill>
                  <a:srgbClr val="0D0D0D"/>
                </a:solidFill>
                <a:effectLst/>
                <a:highlight>
                  <a:srgbClr val="FFFF00"/>
                </a:highlight>
                <a:latin typeface="Söhne"/>
              </a:rPr>
              <a:t>, and a </a:t>
            </a:r>
            <a:r>
              <a:rPr kumimoji="0" lang="en-US" altLang="en-US" sz="2000" b="1" i="0" u="none" strike="noStrike" cap="none" normalizeH="0" baseline="0" dirty="0">
                <a:ln>
                  <a:noFill/>
                </a:ln>
                <a:solidFill>
                  <a:srgbClr val="0D0D0D"/>
                </a:solidFill>
                <a:effectLst/>
                <a:highlight>
                  <a:srgbClr val="FFFF00"/>
                </a:highlight>
                <a:latin typeface="Söhne Mono"/>
              </a:rPr>
              <a:t>flex-basis</a:t>
            </a:r>
            <a:r>
              <a:rPr kumimoji="0" lang="en-US" altLang="en-US" sz="2000" b="0" i="0" u="none" strike="noStrike" cap="none" normalizeH="0" baseline="0" dirty="0">
                <a:ln>
                  <a:noFill/>
                </a:ln>
                <a:solidFill>
                  <a:srgbClr val="0D0D0D"/>
                </a:solidFill>
                <a:effectLst/>
                <a:highlight>
                  <a:srgbClr val="FFFF00"/>
                </a:highlight>
                <a:latin typeface="Söhne"/>
              </a:rPr>
              <a:t> value of </a:t>
            </a:r>
            <a:r>
              <a:rPr kumimoji="0" lang="en-US" altLang="en-US" sz="2000" b="1" i="0" u="none" strike="noStrike" cap="none" normalizeH="0" baseline="0" dirty="0">
                <a:ln>
                  <a:noFill/>
                </a:ln>
                <a:solidFill>
                  <a:srgbClr val="0D0D0D"/>
                </a:solidFill>
                <a:effectLst/>
                <a:highlight>
                  <a:srgbClr val="FFFF00"/>
                </a:highlight>
                <a:latin typeface="Söhne Mono"/>
              </a:rPr>
              <a:t>0</a:t>
            </a:r>
            <a:r>
              <a:rPr kumimoji="0" lang="en-US" altLang="en-US" sz="2000" b="0" i="0" u="none" strike="noStrike" cap="none" normalizeH="0" baseline="0" dirty="0">
                <a:ln>
                  <a:noFill/>
                </a:ln>
                <a:solidFill>
                  <a:srgbClr val="0D0D0D"/>
                </a:solidFill>
                <a:effectLst/>
                <a:highlight>
                  <a:srgbClr val="FFFF00"/>
                </a:highlight>
                <a:latin typeface="Söhne"/>
              </a:rPr>
              <a:t>.</a:t>
            </a:r>
            <a:r>
              <a:rPr kumimoji="0" lang="en-US" altLang="en-US" sz="2000" b="0" i="0" u="none" strike="noStrike" cap="none" normalizeH="0" baseline="0" dirty="0">
                <a:ln>
                  <a:noFill/>
                </a:ln>
                <a:solidFill>
                  <a:schemeClr val="tx1"/>
                </a:solidFill>
                <a:effectLst/>
                <a:highlight>
                  <a:srgbClr val="FFFF00"/>
                </a:highlight>
              </a:rPr>
              <a:t> </a:t>
            </a:r>
            <a:endParaRPr kumimoji="0" lang="en-US" altLang="en-US" sz="20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351817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3622</Words>
  <Application>Microsoft Office PowerPoint</Application>
  <PresentationFormat>Widescreen</PresentationFormat>
  <Paragraphs>388</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Calibri</vt:lpstr>
      <vt:lpstr>Calibri Light</vt:lpstr>
      <vt:lpstr>Consolas</vt:lpstr>
      <vt:lpstr>inherit</vt:lpstr>
      <vt:lpstr>Segoe UI</vt:lpstr>
      <vt:lpstr>Söhne</vt:lpstr>
      <vt:lpstr>Söhne Mono</vt:lpstr>
      <vt:lpstr>Stencil</vt:lpstr>
      <vt:lpstr>Times New Roman</vt:lpstr>
      <vt:lpstr>var(--ff-lato)</vt:lpstr>
      <vt:lpstr>Verdana</vt:lpstr>
      <vt:lpstr>Office Theme</vt:lpstr>
      <vt:lpstr>using media queries in stylesheet links</vt:lpstr>
      <vt:lpstr>PowerPoint Presentation</vt:lpstr>
      <vt:lpstr>PowerPoint Presentation</vt:lpstr>
      <vt:lpstr>CSS Buttons </vt:lpstr>
      <vt:lpstr>CSS Pagination </vt:lpstr>
      <vt:lpstr>CSS Resizing </vt:lpstr>
      <vt:lpstr>CSS Flexbox Layout Module </vt:lpstr>
      <vt:lpstr>PowerPoint Presentation</vt:lpstr>
      <vt:lpstr>Flexbox provides a more flexible and responsive approach to layout compared to traditional table layouts. </vt:lpstr>
      <vt:lpstr>CSS Flex Container </vt:lpstr>
      <vt:lpstr>Responsive Flexbox </vt:lpstr>
      <vt:lpstr>CSS Styling Images </vt:lpstr>
      <vt:lpstr>CSS Transitions </vt:lpstr>
      <vt:lpstr>PowerPoint Presentation</vt:lpstr>
      <vt:lpstr>CSS allows animation of HTML elements without using JavaScript!</vt:lpstr>
      <vt:lpstr>PowerPoint Presentation</vt:lpstr>
      <vt:lpstr>CSS - grid </vt:lpstr>
      <vt:lpstr>grid-template-rows</vt:lpstr>
      <vt:lpstr>grid-template-columns </vt:lpstr>
      <vt:lpstr>grid-template-areas </vt:lpstr>
      <vt:lpstr>PowerPoint Presentation</vt:lpstr>
      <vt:lpstr>grid-auto-columns </vt:lpstr>
      <vt:lpstr>PowerPoint Presentation</vt:lpstr>
      <vt:lpstr>grid-auto-flow </vt:lpstr>
      <vt:lpstr>PowerPoint Presentation</vt:lpstr>
      <vt:lpstr>grid-auto-rows </vt:lpstr>
      <vt:lpstr>PowerPoint Presentation</vt:lpstr>
      <vt:lpstr>grid-gap </vt:lpstr>
      <vt:lpstr>Following is the list of CSS properties related to grid: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media queries in stylesheet links</dc:title>
  <dc:creator>vishal choudhary</dc:creator>
  <cp:lastModifiedBy>vishal choudhary</cp:lastModifiedBy>
  <cp:revision>8</cp:revision>
  <dcterms:created xsi:type="dcterms:W3CDTF">2024-02-12T21:43:01Z</dcterms:created>
  <dcterms:modified xsi:type="dcterms:W3CDTF">2024-02-14T05:22:16Z</dcterms:modified>
</cp:coreProperties>
</file>