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C3AF-0052-EE97-A0D8-803CC015A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C378C4-8493-1292-0B93-78116E353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B5BDE9-CDF8-F275-0A8B-7CFB661EF011}"/>
              </a:ext>
            </a:extLst>
          </p:cNvPr>
          <p:cNvSpPr>
            <a:spLocks noGrp="1"/>
          </p:cNvSpPr>
          <p:nvPr>
            <p:ph type="dt" sz="half" idx="10"/>
          </p:nvPr>
        </p:nvSpPr>
        <p:spPr/>
        <p:txBody>
          <a:bodyPr/>
          <a:lstStyle/>
          <a:p>
            <a:fld id="{F8617F52-EF25-4792-8E8D-1E76D13BBEA4}" type="datetimeFigureOut">
              <a:rPr lang="en-IN" smtClean="0"/>
              <a:t>20-02-2024</a:t>
            </a:fld>
            <a:endParaRPr lang="en-IN"/>
          </a:p>
        </p:txBody>
      </p:sp>
      <p:sp>
        <p:nvSpPr>
          <p:cNvPr id="5" name="Footer Placeholder 4">
            <a:extLst>
              <a:ext uri="{FF2B5EF4-FFF2-40B4-BE49-F238E27FC236}">
                <a16:creationId xmlns:a16="http://schemas.microsoft.com/office/drawing/2014/main" id="{5736A91A-B86D-67F4-D758-048E1E8FC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51D1B-8944-129C-A207-4D7262EBA9FC}"/>
              </a:ext>
            </a:extLst>
          </p:cNvPr>
          <p:cNvSpPr>
            <a:spLocks noGrp="1"/>
          </p:cNvSpPr>
          <p:nvPr>
            <p:ph type="sldNum" sz="quarter" idx="12"/>
          </p:nvPr>
        </p:nvSpPr>
        <p:spPr/>
        <p:txBody>
          <a:bodyPr/>
          <a:lstStyle/>
          <a:p>
            <a:fld id="{CA3E8F42-E35B-4804-AC08-FC4B557947E1}" type="slidenum">
              <a:rPr lang="en-IN" smtClean="0"/>
              <a:t>‹#›</a:t>
            </a:fld>
            <a:endParaRPr lang="en-IN"/>
          </a:p>
        </p:txBody>
      </p:sp>
    </p:spTree>
    <p:extLst>
      <p:ext uri="{BB962C8B-B14F-4D97-AF65-F5344CB8AC3E}">
        <p14:creationId xmlns:p14="http://schemas.microsoft.com/office/powerpoint/2010/main" val="156333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96F1-E275-EFA8-7080-E30348843A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66B632-A769-8FD5-78E3-B604763B23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22D434-928F-E143-0C0B-3862CCE47FEE}"/>
              </a:ext>
            </a:extLst>
          </p:cNvPr>
          <p:cNvSpPr>
            <a:spLocks noGrp="1"/>
          </p:cNvSpPr>
          <p:nvPr>
            <p:ph type="dt" sz="half" idx="10"/>
          </p:nvPr>
        </p:nvSpPr>
        <p:spPr/>
        <p:txBody>
          <a:bodyPr/>
          <a:lstStyle/>
          <a:p>
            <a:fld id="{F8617F52-EF25-4792-8E8D-1E76D13BBEA4}" type="datetimeFigureOut">
              <a:rPr lang="en-IN" smtClean="0"/>
              <a:t>20-02-2024</a:t>
            </a:fld>
            <a:endParaRPr lang="en-IN"/>
          </a:p>
        </p:txBody>
      </p:sp>
      <p:sp>
        <p:nvSpPr>
          <p:cNvPr id="5" name="Footer Placeholder 4">
            <a:extLst>
              <a:ext uri="{FF2B5EF4-FFF2-40B4-BE49-F238E27FC236}">
                <a16:creationId xmlns:a16="http://schemas.microsoft.com/office/drawing/2014/main" id="{2D592AD3-F3DE-593D-BAED-2CF1EF4D78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21D26-C43C-ED87-3028-B88148D85B4D}"/>
              </a:ext>
            </a:extLst>
          </p:cNvPr>
          <p:cNvSpPr>
            <a:spLocks noGrp="1"/>
          </p:cNvSpPr>
          <p:nvPr>
            <p:ph type="sldNum" sz="quarter" idx="12"/>
          </p:nvPr>
        </p:nvSpPr>
        <p:spPr/>
        <p:txBody>
          <a:bodyPr/>
          <a:lstStyle/>
          <a:p>
            <a:fld id="{CA3E8F42-E35B-4804-AC08-FC4B557947E1}" type="slidenum">
              <a:rPr lang="en-IN" smtClean="0"/>
              <a:t>‹#›</a:t>
            </a:fld>
            <a:endParaRPr lang="en-IN"/>
          </a:p>
        </p:txBody>
      </p:sp>
    </p:spTree>
    <p:extLst>
      <p:ext uri="{BB962C8B-B14F-4D97-AF65-F5344CB8AC3E}">
        <p14:creationId xmlns:p14="http://schemas.microsoft.com/office/powerpoint/2010/main" val="50049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4861A1-8413-69F2-F303-802DFD2E2B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B0F373-4A2B-7F6C-8F58-701C52A9D2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BC59D-8266-497D-7DF5-4D7B335EEF0B}"/>
              </a:ext>
            </a:extLst>
          </p:cNvPr>
          <p:cNvSpPr>
            <a:spLocks noGrp="1"/>
          </p:cNvSpPr>
          <p:nvPr>
            <p:ph type="dt" sz="half" idx="10"/>
          </p:nvPr>
        </p:nvSpPr>
        <p:spPr/>
        <p:txBody>
          <a:bodyPr/>
          <a:lstStyle/>
          <a:p>
            <a:fld id="{F8617F52-EF25-4792-8E8D-1E76D13BBEA4}" type="datetimeFigureOut">
              <a:rPr lang="en-IN" smtClean="0"/>
              <a:t>20-02-2024</a:t>
            </a:fld>
            <a:endParaRPr lang="en-IN"/>
          </a:p>
        </p:txBody>
      </p:sp>
      <p:sp>
        <p:nvSpPr>
          <p:cNvPr id="5" name="Footer Placeholder 4">
            <a:extLst>
              <a:ext uri="{FF2B5EF4-FFF2-40B4-BE49-F238E27FC236}">
                <a16:creationId xmlns:a16="http://schemas.microsoft.com/office/drawing/2014/main" id="{B84DA5A8-E35C-D057-F846-7BF2A039B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DC7C6-FA63-B3CA-4B5B-2D7A0B9081E2}"/>
              </a:ext>
            </a:extLst>
          </p:cNvPr>
          <p:cNvSpPr>
            <a:spLocks noGrp="1"/>
          </p:cNvSpPr>
          <p:nvPr>
            <p:ph type="sldNum" sz="quarter" idx="12"/>
          </p:nvPr>
        </p:nvSpPr>
        <p:spPr/>
        <p:txBody>
          <a:bodyPr/>
          <a:lstStyle/>
          <a:p>
            <a:fld id="{CA3E8F42-E35B-4804-AC08-FC4B557947E1}" type="slidenum">
              <a:rPr lang="en-IN" smtClean="0"/>
              <a:t>‹#›</a:t>
            </a:fld>
            <a:endParaRPr lang="en-IN"/>
          </a:p>
        </p:txBody>
      </p:sp>
    </p:spTree>
    <p:extLst>
      <p:ext uri="{BB962C8B-B14F-4D97-AF65-F5344CB8AC3E}">
        <p14:creationId xmlns:p14="http://schemas.microsoft.com/office/powerpoint/2010/main" val="102689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F595-74C5-8438-BF42-19F3AF42CC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0E08CE-A2EC-E5AA-A970-D67BB79C1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E7A740-6D9A-BAD5-6FD0-78A126BE6B9B}"/>
              </a:ext>
            </a:extLst>
          </p:cNvPr>
          <p:cNvSpPr>
            <a:spLocks noGrp="1"/>
          </p:cNvSpPr>
          <p:nvPr>
            <p:ph type="dt" sz="half" idx="10"/>
          </p:nvPr>
        </p:nvSpPr>
        <p:spPr/>
        <p:txBody>
          <a:bodyPr/>
          <a:lstStyle/>
          <a:p>
            <a:fld id="{F8617F52-EF25-4792-8E8D-1E76D13BBEA4}" type="datetimeFigureOut">
              <a:rPr lang="en-IN" smtClean="0"/>
              <a:t>20-02-2024</a:t>
            </a:fld>
            <a:endParaRPr lang="en-IN"/>
          </a:p>
        </p:txBody>
      </p:sp>
      <p:sp>
        <p:nvSpPr>
          <p:cNvPr id="5" name="Footer Placeholder 4">
            <a:extLst>
              <a:ext uri="{FF2B5EF4-FFF2-40B4-BE49-F238E27FC236}">
                <a16:creationId xmlns:a16="http://schemas.microsoft.com/office/drawing/2014/main" id="{FC04DE81-FAD4-9B1A-B884-F94D7402FC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E6AC94-3159-6CF1-E652-CEECCDD6D007}"/>
              </a:ext>
            </a:extLst>
          </p:cNvPr>
          <p:cNvSpPr>
            <a:spLocks noGrp="1"/>
          </p:cNvSpPr>
          <p:nvPr>
            <p:ph type="sldNum" sz="quarter" idx="12"/>
          </p:nvPr>
        </p:nvSpPr>
        <p:spPr/>
        <p:txBody>
          <a:bodyPr/>
          <a:lstStyle/>
          <a:p>
            <a:fld id="{CA3E8F42-E35B-4804-AC08-FC4B557947E1}" type="slidenum">
              <a:rPr lang="en-IN" smtClean="0"/>
              <a:t>‹#›</a:t>
            </a:fld>
            <a:endParaRPr lang="en-IN"/>
          </a:p>
        </p:txBody>
      </p:sp>
    </p:spTree>
    <p:extLst>
      <p:ext uri="{BB962C8B-B14F-4D97-AF65-F5344CB8AC3E}">
        <p14:creationId xmlns:p14="http://schemas.microsoft.com/office/powerpoint/2010/main" val="16073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BDF5-19C9-80F8-9711-E4CF9002F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BEEE36-E60B-0B04-DF8A-4980A9FD24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D02B4-1933-4D72-AFCA-F836DA7F051D}"/>
              </a:ext>
            </a:extLst>
          </p:cNvPr>
          <p:cNvSpPr>
            <a:spLocks noGrp="1"/>
          </p:cNvSpPr>
          <p:nvPr>
            <p:ph type="dt" sz="half" idx="10"/>
          </p:nvPr>
        </p:nvSpPr>
        <p:spPr/>
        <p:txBody>
          <a:bodyPr/>
          <a:lstStyle/>
          <a:p>
            <a:fld id="{F8617F52-EF25-4792-8E8D-1E76D13BBEA4}" type="datetimeFigureOut">
              <a:rPr lang="en-IN" smtClean="0"/>
              <a:t>20-02-2024</a:t>
            </a:fld>
            <a:endParaRPr lang="en-IN"/>
          </a:p>
        </p:txBody>
      </p:sp>
      <p:sp>
        <p:nvSpPr>
          <p:cNvPr id="5" name="Footer Placeholder 4">
            <a:extLst>
              <a:ext uri="{FF2B5EF4-FFF2-40B4-BE49-F238E27FC236}">
                <a16:creationId xmlns:a16="http://schemas.microsoft.com/office/drawing/2014/main" id="{D9A51C81-DB1C-4836-F629-5E74E24943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C85BC-857C-DAC2-8CDA-3A405794C204}"/>
              </a:ext>
            </a:extLst>
          </p:cNvPr>
          <p:cNvSpPr>
            <a:spLocks noGrp="1"/>
          </p:cNvSpPr>
          <p:nvPr>
            <p:ph type="sldNum" sz="quarter" idx="12"/>
          </p:nvPr>
        </p:nvSpPr>
        <p:spPr/>
        <p:txBody>
          <a:bodyPr/>
          <a:lstStyle/>
          <a:p>
            <a:fld id="{CA3E8F42-E35B-4804-AC08-FC4B557947E1}" type="slidenum">
              <a:rPr lang="en-IN" smtClean="0"/>
              <a:t>‹#›</a:t>
            </a:fld>
            <a:endParaRPr lang="en-IN"/>
          </a:p>
        </p:txBody>
      </p:sp>
    </p:spTree>
    <p:extLst>
      <p:ext uri="{BB962C8B-B14F-4D97-AF65-F5344CB8AC3E}">
        <p14:creationId xmlns:p14="http://schemas.microsoft.com/office/powerpoint/2010/main" val="88029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22B4-7A4C-11BD-7908-C93B052B42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DA2A39-116D-56FD-A623-A8ED97520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50DEA0-0E78-87E1-81E5-F6188686F5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AE2B2B-DB2D-FB59-6C83-BFC342F9EB36}"/>
              </a:ext>
            </a:extLst>
          </p:cNvPr>
          <p:cNvSpPr>
            <a:spLocks noGrp="1"/>
          </p:cNvSpPr>
          <p:nvPr>
            <p:ph type="dt" sz="half" idx="10"/>
          </p:nvPr>
        </p:nvSpPr>
        <p:spPr/>
        <p:txBody>
          <a:bodyPr/>
          <a:lstStyle/>
          <a:p>
            <a:fld id="{F8617F52-EF25-4792-8E8D-1E76D13BBEA4}" type="datetimeFigureOut">
              <a:rPr lang="en-IN" smtClean="0"/>
              <a:t>20-02-2024</a:t>
            </a:fld>
            <a:endParaRPr lang="en-IN"/>
          </a:p>
        </p:txBody>
      </p:sp>
      <p:sp>
        <p:nvSpPr>
          <p:cNvPr id="6" name="Footer Placeholder 5">
            <a:extLst>
              <a:ext uri="{FF2B5EF4-FFF2-40B4-BE49-F238E27FC236}">
                <a16:creationId xmlns:a16="http://schemas.microsoft.com/office/drawing/2014/main" id="{1ACC3D15-A04F-D571-2C29-73EB4364B1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5FD1A5-C037-EDE4-ED9F-954469946D5B}"/>
              </a:ext>
            </a:extLst>
          </p:cNvPr>
          <p:cNvSpPr>
            <a:spLocks noGrp="1"/>
          </p:cNvSpPr>
          <p:nvPr>
            <p:ph type="sldNum" sz="quarter" idx="12"/>
          </p:nvPr>
        </p:nvSpPr>
        <p:spPr/>
        <p:txBody>
          <a:bodyPr/>
          <a:lstStyle/>
          <a:p>
            <a:fld id="{CA3E8F42-E35B-4804-AC08-FC4B557947E1}" type="slidenum">
              <a:rPr lang="en-IN" smtClean="0"/>
              <a:t>‹#›</a:t>
            </a:fld>
            <a:endParaRPr lang="en-IN"/>
          </a:p>
        </p:txBody>
      </p:sp>
    </p:spTree>
    <p:extLst>
      <p:ext uri="{BB962C8B-B14F-4D97-AF65-F5344CB8AC3E}">
        <p14:creationId xmlns:p14="http://schemas.microsoft.com/office/powerpoint/2010/main" val="57698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C1DC-7871-B857-D6A6-7091AE2486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F5CFA7-082B-11EA-0F28-284DBDBFB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1665A-6873-6532-345C-C9D399A97E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4C4094-162A-EFBF-7C5C-8E075D04F8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C75B3-060E-049E-A95E-945CAC5B7B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E80F54-69F8-6AFC-9E94-73D12CA1D9DA}"/>
              </a:ext>
            </a:extLst>
          </p:cNvPr>
          <p:cNvSpPr>
            <a:spLocks noGrp="1"/>
          </p:cNvSpPr>
          <p:nvPr>
            <p:ph type="dt" sz="half" idx="10"/>
          </p:nvPr>
        </p:nvSpPr>
        <p:spPr/>
        <p:txBody>
          <a:bodyPr/>
          <a:lstStyle/>
          <a:p>
            <a:fld id="{F8617F52-EF25-4792-8E8D-1E76D13BBEA4}" type="datetimeFigureOut">
              <a:rPr lang="en-IN" smtClean="0"/>
              <a:t>20-02-2024</a:t>
            </a:fld>
            <a:endParaRPr lang="en-IN"/>
          </a:p>
        </p:txBody>
      </p:sp>
      <p:sp>
        <p:nvSpPr>
          <p:cNvPr id="8" name="Footer Placeholder 7">
            <a:extLst>
              <a:ext uri="{FF2B5EF4-FFF2-40B4-BE49-F238E27FC236}">
                <a16:creationId xmlns:a16="http://schemas.microsoft.com/office/drawing/2014/main" id="{F4F397C9-406F-EF6F-D0AE-2DDA96EECA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AF9E38-1800-5579-A290-1CCD3C856129}"/>
              </a:ext>
            </a:extLst>
          </p:cNvPr>
          <p:cNvSpPr>
            <a:spLocks noGrp="1"/>
          </p:cNvSpPr>
          <p:nvPr>
            <p:ph type="sldNum" sz="quarter" idx="12"/>
          </p:nvPr>
        </p:nvSpPr>
        <p:spPr/>
        <p:txBody>
          <a:bodyPr/>
          <a:lstStyle/>
          <a:p>
            <a:fld id="{CA3E8F42-E35B-4804-AC08-FC4B557947E1}" type="slidenum">
              <a:rPr lang="en-IN" smtClean="0"/>
              <a:t>‹#›</a:t>
            </a:fld>
            <a:endParaRPr lang="en-IN"/>
          </a:p>
        </p:txBody>
      </p:sp>
    </p:spTree>
    <p:extLst>
      <p:ext uri="{BB962C8B-B14F-4D97-AF65-F5344CB8AC3E}">
        <p14:creationId xmlns:p14="http://schemas.microsoft.com/office/powerpoint/2010/main" val="173588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DA1E-ED98-C087-2631-D0CF696A8D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09CD34-EF04-5B12-BA3E-1C8DF42A3D84}"/>
              </a:ext>
            </a:extLst>
          </p:cNvPr>
          <p:cNvSpPr>
            <a:spLocks noGrp="1"/>
          </p:cNvSpPr>
          <p:nvPr>
            <p:ph type="dt" sz="half" idx="10"/>
          </p:nvPr>
        </p:nvSpPr>
        <p:spPr/>
        <p:txBody>
          <a:bodyPr/>
          <a:lstStyle/>
          <a:p>
            <a:fld id="{F8617F52-EF25-4792-8E8D-1E76D13BBEA4}" type="datetimeFigureOut">
              <a:rPr lang="en-IN" smtClean="0"/>
              <a:t>20-02-2024</a:t>
            </a:fld>
            <a:endParaRPr lang="en-IN"/>
          </a:p>
        </p:txBody>
      </p:sp>
      <p:sp>
        <p:nvSpPr>
          <p:cNvPr id="4" name="Footer Placeholder 3">
            <a:extLst>
              <a:ext uri="{FF2B5EF4-FFF2-40B4-BE49-F238E27FC236}">
                <a16:creationId xmlns:a16="http://schemas.microsoft.com/office/drawing/2014/main" id="{2898F3DD-B5B7-6697-D028-3DB044BEAB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607888-EF75-AD4D-9AE7-A55D2EC6AD8F}"/>
              </a:ext>
            </a:extLst>
          </p:cNvPr>
          <p:cNvSpPr>
            <a:spLocks noGrp="1"/>
          </p:cNvSpPr>
          <p:nvPr>
            <p:ph type="sldNum" sz="quarter" idx="12"/>
          </p:nvPr>
        </p:nvSpPr>
        <p:spPr/>
        <p:txBody>
          <a:bodyPr/>
          <a:lstStyle/>
          <a:p>
            <a:fld id="{CA3E8F42-E35B-4804-AC08-FC4B557947E1}" type="slidenum">
              <a:rPr lang="en-IN" smtClean="0"/>
              <a:t>‹#›</a:t>
            </a:fld>
            <a:endParaRPr lang="en-IN"/>
          </a:p>
        </p:txBody>
      </p:sp>
    </p:spTree>
    <p:extLst>
      <p:ext uri="{BB962C8B-B14F-4D97-AF65-F5344CB8AC3E}">
        <p14:creationId xmlns:p14="http://schemas.microsoft.com/office/powerpoint/2010/main" val="203460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05C480-E22C-D0C2-2BF9-888CF5907CA5}"/>
              </a:ext>
            </a:extLst>
          </p:cNvPr>
          <p:cNvSpPr>
            <a:spLocks noGrp="1"/>
          </p:cNvSpPr>
          <p:nvPr>
            <p:ph type="dt" sz="half" idx="10"/>
          </p:nvPr>
        </p:nvSpPr>
        <p:spPr/>
        <p:txBody>
          <a:bodyPr/>
          <a:lstStyle/>
          <a:p>
            <a:fld id="{F8617F52-EF25-4792-8E8D-1E76D13BBEA4}" type="datetimeFigureOut">
              <a:rPr lang="en-IN" smtClean="0"/>
              <a:t>20-02-2024</a:t>
            </a:fld>
            <a:endParaRPr lang="en-IN"/>
          </a:p>
        </p:txBody>
      </p:sp>
      <p:sp>
        <p:nvSpPr>
          <p:cNvPr id="3" name="Footer Placeholder 2">
            <a:extLst>
              <a:ext uri="{FF2B5EF4-FFF2-40B4-BE49-F238E27FC236}">
                <a16:creationId xmlns:a16="http://schemas.microsoft.com/office/drawing/2014/main" id="{E37A0BA8-0A84-C9FF-3777-284C0EAC61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858BA8-3614-1083-3FEF-6718F52F2177}"/>
              </a:ext>
            </a:extLst>
          </p:cNvPr>
          <p:cNvSpPr>
            <a:spLocks noGrp="1"/>
          </p:cNvSpPr>
          <p:nvPr>
            <p:ph type="sldNum" sz="quarter" idx="12"/>
          </p:nvPr>
        </p:nvSpPr>
        <p:spPr/>
        <p:txBody>
          <a:bodyPr/>
          <a:lstStyle/>
          <a:p>
            <a:fld id="{CA3E8F42-E35B-4804-AC08-FC4B557947E1}" type="slidenum">
              <a:rPr lang="en-IN" smtClean="0"/>
              <a:t>‹#›</a:t>
            </a:fld>
            <a:endParaRPr lang="en-IN"/>
          </a:p>
        </p:txBody>
      </p:sp>
    </p:spTree>
    <p:extLst>
      <p:ext uri="{BB962C8B-B14F-4D97-AF65-F5344CB8AC3E}">
        <p14:creationId xmlns:p14="http://schemas.microsoft.com/office/powerpoint/2010/main" val="38382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B27-3BBB-2870-7885-06AA3DE8C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FC4E84-92EE-7F8A-094A-0045581193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2BC781-C50B-5A1D-0478-0028D47F6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39889-723B-9B3E-2051-15B7D2784C62}"/>
              </a:ext>
            </a:extLst>
          </p:cNvPr>
          <p:cNvSpPr>
            <a:spLocks noGrp="1"/>
          </p:cNvSpPr>
          <p:nvPr>
            <p:ph type="dt" sz="half" idx="10"/>
          </p:nvPr>
        </p:nvSpPr>
        <p:spPr/>
        <p:txBody>
          <a:bodyPr/>
          <a:lstStyle/>
          <a:p>
            <a:fld id="{F8617F52-EF25-4792-8E8D-1E76D13BBEA4}" type="datetimeFigureOut">
              <a:rPr lang="en-IN" smtClean="0"/>
              <a:t>20-02-2024</a:t>
            </a:fld>
            <a:endParaRPr lang="en-IN"/>
          </a:p>
        </p:txBody>
      </p:sp>
      <p:sp>
        <p:nvSpPr>
          <p:cNvPr id="6" name="Footer Placeholder 5">
            <a:extLst>
              <a:ext uri="{FF2B5EF4-FFF2-40B4-BE49-F238E27FC236}">
                <a16:creationId xmlns:a16="http://schemas.microsoft.com/office/drawing/2014/main" id="{8613B826-F2E4-D13D-DE2C-4D23FA6DA4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AB8475-7A28-194B-DE57-E8622DB189A4}"/>
              </a:ext>
            </a:extLst>
          </p:cNvPr>
          <p:cNvSpPr>
            <a:spLocks noGrp="1"/>
          </p:cNvSpPr>
          <p:nvPr>
            <p:ph type="sldNum" sz="quarter" idx="12"/>
          </p:nvPr>
        </p:nvSpPr>
        <p:spPr/>
        <p:txBody>
          <a:bodyPr/>
          <a:lstStyle/>
          <a:p>
            <a:fld id="{CA3E8F42-E35B-4804-AC08-FC4B557947E1}" type="slidenum">
              <a:rPr lang="en-IN" smtClean="0"/>
              <a:t>‹#›</a:t>
            </a:fld>
            <a:endParaRPr lang="en-IN"/>
          </a:p>
        </p:txBody>
      </p:sp>
    </p:spTree>
    <p:extLst>
      <p:ext uri="{BB962C8B-B14F-4D97-AF65-F5344CB8AC3E}">
        <p14:creationId xmlns:p14="http://schemas.microsoft.com/office/powerpoint/2010/main" val="90914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C069-2488-E632-850B-51FE79E97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F64BF5-FAB8-C328-FCF6-CB9B1BD24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F9BEF1-8026-9853-3B97-6756F3683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2068D-5DA7-D1D7-01DE-E70F623E6AC9}"/>
              </a:ext>
            </a:extLst>
          </p:cNvPr>
          <p:cNvSpPr>
            <a:spLocks noGrp="1"/>
          </p:cNvSpPr>
          <p:nvPr>
            <p:ph type="dt" sz="half" idx="10"/>
          </p:nvPr>
        </p:nvSpPr>
        <p:spPr/>
        <p:txBody>
          <a:bodyPr/>
          <a:lstStyle/>
          <a:p>
            <a:fld id="{F8617F52-EF25-4792-8E8D-1E76D13BBEA4}" type="datetimeFigureOut">
              <a:rPr lang="en-IN" smtClean="0"/>
              <a:t>20-02-2024</a:t>
            </a:fld>
            <a:endParaRPr lang="en-IN"/>
          </a:p>
        </p:txBody>
      </p:sp>
      <p:sp>
        <p:nvSpPr>
          <p:cNvPr id="6" name="Footer Placeholder 5">
            <a:extLst>
              <a:ext uri="{FF2B5EF4-FFF2-40B4-BE49-F238E27FC236}">
                <a16:creationId xmlns:a16="http://schemas.microsoft.com/office/drawing/2014/main" id="{CEEF26B2-71ED-EAC9-7A69-CE9AD7C7A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68402B-57FF-36AD-38A8-82BF0320252E}"/>
              </a:ext>
            </a:extLst>
          </p:cNvPr>
          <p:cNvSpPr>
            <a:spLocks noGrp="1"/>
          </p:cNvSpPr>
          <p:nvPr>
            <p:ph type="sldNum" sz="quarter" idx="12"/>
          </p:nvPr>
        </p:nvSpPr>
        <p:spPr/>
        <p:txBody>
          <a:bodyPr/>
          <a:lstStyle/>
          <a:p>
            <a:fld id="{CA3E8F42-E35B-4804-AC08-FC4B557947E1}" type="slidenum">
              <a:rPr lang="en-IN" smtClean="0"/>
              <a:t>‹#›</a:t>
            </a:fld>
            <a:endParaRPr lang="en-IN"/>
          </a:p>
        </p:txBody>
      </p:sp>
    </p:spTree>
    <p:extLst>
      <p:ext uri="{BB962C8B-B14F-4D97-AF65-F5344CB8AC3E}">
        <p14:creationId xmlns:p14="http://schemas.microsoft.com/office/powerpoint/2010/main" val="1401377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180ADF-11FF-BD5E-ECF9-5055B38D1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0E9634-8763-8D43-0049-C9A0D8AC2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126E0C-7708-3F45-31D8-F319AA930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17F52-EF25-4792-8E8D-1E76D13BBEA4}" type="datetimeFigureOut">
              <a:rPr lang="en-IN" smtClean="0"/>
              <a:t>20-02-2024</a:t>
            </a:fld>
            <a:endParaRPr lang="en-IN"/>
          </a:p>
        </p:txBody>
      </p:sp>
      <p:sp>
        <p:nvSpPr>
          <p:cNvPr id="5" name="Footer Placeholder 4">
            <a:extLst>
              <a:ext uri="{FF2B5EF4-FFF2-40B4-BE49-F238E27FC236}">
                <a16:creationId xmlns:a16="http://schemas.microsoft.com/office/drawing/2014/main" id="{B85A9F58-70D1-2E99-9C0A-63C188804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4824F3-DF7F-53BF-CBF4-95E7F8C1F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E8F42-E35B-4804-AC08-FC4B557947E1}" type="slidenum">
              <a:rPr lang="en-IN" smtClean="0"/>
              <a:t>‹#›</a:t>
            </a:fld>
            <a:endParaRPr lang="en-IN"/>
          </a:p>
        </p:txBody>
      </p:sp>
    </p:spTree>
    <p:extLst>
      <p:ext uri="{BB962C8B-B14F-4D97-AF65-F5344CB8AC3E}">
        <p14:creationId xmlns:p14="http://schemas.microsoft.com/office/powerpoint/2010/main" val="699633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mozilla.org/docs/Web/CSS/max-inline-siz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pengine.com/resources/optimize-images-for-web/#lazy-lo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ools.pingdom.com/" TargetMode="External"/><Relationship Id="rId2" Type="http://schemas.openxmlformats.org/officeDocument/2006/relationships/hyperlink" Target="http://developers.google.com/speed/pagespeed/insights/" TargetMode="External"/><Relationship Id="rId1" Type="http://schemas.openxmlformats.org/officeDocument/2006/relationships/slideLayout" Target="../slideLayouts/slideLayout2.xml"/><Relationship Id="rId5" Type="http://schemas.openxmlformats.org/officeDocument/2006/relationships/hyperlink" Target="https://www.webpagetest.org/" TargetMode="External"/><Relationship Id="rId4" Type="http://schemas.openxmlformats.org/officeDocument/2006/relationships/hyperlink" Target="https://gtmetrix.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mageoptim.com/mac" TargetMode="External"/><Relationship Id="rId2" Type="http://schemas.openxmlformats.org/officeDocument/2006/relationships/hyperlink" Target="https://tinypng.com/" TargetMode="External"/><Relationship Id="rId1" Type="http://schemas.openxmlformats.org/officeDocument/2006/relationships/slideLayout" Target="../slideLayouts/slideLayout2.xml"/><Relationship Id="rId6" Type="http://schemas.openxmlformats.org/officeDocument/2006/relationships/hyperlink" Target="https://localwp.com/image-optimizer/" TargetMode="External"/><Relationship Id="rId5" Type="http://schemas.openxmlformats.org/officeDocument/2006/relationships/hyperlink" Target="http://luci.criosweb.ro/riot/" TargetMode="External"/><Relationship Id="rId4" Type="http://schemas.openxmlformats.org/officeDocument/2006/relationships/hyperlink" Target="https://www.jpegmin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21EC-CEA8-FCC8-2D38-40F2635A3D81}"/>
              </a:ext>
            </a:extLst>
          </p:cNvPr>
          <p:cNvSpPr>
            <a:spLocks noGrp="1"/>
          </p:cNvSpPr>
          <p:nvPr>
            <p:ph type="ctrTitle"/>
          </p:nvPr>
        </p:nvSpPr>
        <p:spPr/>
        <p:txBody>
          <a:bodyPr>
            <a:normAutofit fontScale="90000"/>
          </a:bodyPr>
          <a:lstStyle/>
          <a:p>
            <a:r>
              <a:rPr lang="en-IN" b="1" i="0" dirty="0">
                <a:solidFill>
                  <a:srgbClr val="002838"/>
                </a:solidFill>
                <a:effectLst/>
                <a:latin typeface="Open Sans" panose="020B0606030504020204" pitchFamily="34" charset="0"/>
              </a:rPr>
              <a:t>Image Optimization</a:t>
            </a:r>
            <a:br>
              <a:rPr lang="en-IN" b="1" i="0" dirty="0">
                <a:solidFill>
                  <a:srgbClr val="002838"/>
                </a:solidFill>
                <a:effectLst/>
                <a:latin typeface="Open Sans" panose="020B0606030504020204" pitchFamily="34" charset="0"/>
              </a:rPr>
            </a:br>
            <a:br>
              <a:rPr lang="en-IN" b="0" i="0" dirty="0">
                <a:solidFill>
                  <a:srgbClr val="000000"/>
                </a:solidFill>
                <a:effectLst/>
                <a:latin typeface="Segoe UI" panose="020B0502040204020203" pitchFamily="34" charset="0"/>
              </a:rPr>
            </a:br>
            <a:endParaRPr lang="en-IN" dirty="0"/>
          </a:p>
        </p:txBody>
      </p:sp>
      <p:sp>
        <p:nvSpPr>
          <p:cNvPr id="3" name="Subtitle 2">
            <a:extLst>
              <a:ext uri="{FF2B5EF4-FFF2-40B4-BE49-F238E27FC236}">
                <a16:creationId xmlns:a16="http://schemas.microsoft.com/office/drawing/2014/main" id="{B7E66F07-94B7-3176-525D-FAFE6659A31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2398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1BA1-EEBD-0BEC-1123-AFBADCB7AD2F}"/>
              </a:ext>
            </a:extLst>
          </p:cNvPr>
          <p:cNvSpPr>
            <a:spLocks noGrp="1"/>
          </p:cNvSpPr>
          <p:nvPr>
            <p:ph type="title"/>
          </p:nvPr>
        </p:nvSpPr>
        <p:spPr>
          <a:xfrm>
            <a:off x="838200" y="365125"/>
            <a:ext cx="10515600" cy="749997"/>
          </a:xfrm>
        </p:spPr>
        <p:txBody>
          <a:bodyPr>
            <a:normAutofit fontScale="90000"/>
          </a:bodyPr>
          <a:lstStyle/>
          <a:p>
            <a:r>
              <a:rPr lang="en-US" sz="2700" b="1" i="0" dirty="0">
                <a:solidFill>
                  <a:srgbClr val="002838"/>
                </a:solidFill>
                <a:effectLst/>
                <a:latin typeface="Open Sans" panose="020B0606030504020204" pitchFamily="34" charset="0"/>
              </a:rPr>
              <a:t>Use the “Blur Up” Technique to Load a Lower Quality Image First</a:t>
            </a:r>
            <a:br>
              <a:rPr lang="en-US" b="1" i="0" dirty="0">
                <a:solidFill>
                  <a:srgbClr val="00283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D7BB4B88-8E46-6BBC-7843-7566B7828775}"/>
              </a:ext>
            </a:extLst>
          </p:cNvPr>
          <p:cNvSpPr>
            <a:spLocks noGrp="1"/>
          </p:cNvSpPr>
          <p:nvPr>
            <p:ph idx="1"/>
          </p:nvPr>
        </p:nvSpPr>
        <p:spPr>
          <a:xfrm>
            <a:off x="838200" y="1003610"/>
            <a:ext cx="10515600" cy="5173353"/>
          </a:xfrm>
        </p:spPr>
        <p:txBody>
          <a:bodyPr>
            <a:normAutofit/>
          </a:bodyPr>
          <a:lstStyle/>
          <a:p>
            <a:pPr marL="0" indent="0" algn="just">
              <a:buNone/>
            </a:pPr>
            <a:r>
              <a:rPr lang="en-US" sz="2400" b="0" i="0" dirty="0">
                <a:solidFill>
                  <a:srgbClr val="002838"/>
                </a:solidFill>
                <a:effectLst/>
                <a:latin typeface="Times New Roman" panose="02020603050405020304" pitchFamily="18" charset="0"/>
                <a:cs typeface="Times New Roman" panose="02020603050405020304" pitchFamily="18" charset="0"/>
              </a:rPr>
              <a:t>Even after all the previous optimization steps, there are cases where you still might be working with large file sizes or lots of images on a page, slowing down your site speed. In those cases, sometimes it’s helpful to not only optimize images, but to optimize the load experience so site visitors </a:t>
            </a:r>
            <a:r>
              <a:rPr lang="en-US" sz="2400" b="0" i="1" dirty="0">
                <a:solidFill>
                  <a:srgbClr val="002838"/>
                </a:solidFill>
                <a:effectLst/>
                <a:latin typeface="Times New Roman" panose="02020603050405020304" pitchFamily="18" charset="0"/>
                <a:cs typeface="Times New Roman" panose="02020603050405020304" pitchFamily="18" charset="0"/>
              </a:rPr>
              <a:t>think</a:t>
            </a:r>
            <a:r>
              <a:rPr lang="en-US" sz="2400" b="0" i="0" dirty="0">
                <a:solidFill>
                  <a:srgbClr val="002838"/>
                </a:solidFill>
                <a:effectLst/>
                <a:latin typeface="Times New Roman" panose="02020603050405020304" pitchFamily="18" charset="0"/>
                <a:cs typeface="Times New Roman" panose="02020603050405020304" pitchFamily="18" charset="0"/>
              </a:rPr>
              <a:t> your media files are loading faster than they really are.</a:t>
            </a:r>
          </a:p>
          <a:p>
            <a:pPr marL="0" indent="0" algn="just">
              <a:lnSpc>
                <a:spcPct val="150000"/>
              </a:lnSpc>
              <a:buNone/>
            </a:pPr>
            <a:r>
              <a:rPr lang="en-US" sz="2400" b="0" i="0" dirty="0">
                <a:solidFill>
                  <a:srgbClr val="002838"/>
                </a:solidFill>
                <a:effectLst/>
                <a:latin typeface="Times New Roman" panose="02020603050405020304" pitchFamily="18" charset="0"/>
                <a:cs typeface="Times New Roman" panose="02020603050405020304" pitchFamily="18" charset="0"/>
              </a:rPr>
              <a:t>One way to do this is to load a Lower Quality Image (LQI) first. By loading a smaller version of the image before loading the full size, it gives the user something to look at while they wait for all the details. This gives the perception of a faster load time even if, technically, everything is loading at the same rate.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96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0DD1-2E04-29FD-B692-972536A10ADE}"/>
              </a:ext>
            </a:extLst>
          </p:cNvPr>
          <p:cNvSpPr>
            <a:spLocks noGrp="1"/>
          </p:cNvSpPr>
          <p:nvPr>
            <p:ph type="title"/>
          </p:nvPr>
        </p:nvSpPr>
        <p:spPr/>
        <p:txBody>
          <a:bodyPr/>
          <a:lstStyle/>
          <a:p>
            <a:r>
              <a:rPr lang="en-US" b="1" i="0" dirty="0">
                <a:solidFill>
                  <a:srgbClr val="002838"/>
                </a:solidFill>
                <a:effectLst/>
                <a:latin typeface="Open Sans" panose="020B0606030504020204" pitchFamily="34" charset="0"/>
              </a:rPr>
              <a:t> Lazy Load Your Site Images</a:t>
            </a:r>
            <a:br>
              <a:rPr lang="en-US" b="1" i="0" dirty="0">
                <a:solidFill>
                  <a:srgbClr val="00283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F6072853-E642-33CC-13BD-BE69DAC93B59}"/>
              </a:ext>
            </a:extLst>
          </p:cNvPr>
          <p:cNvSpPr>
            <a:spLocks noGrp="1"/>
          </p:cNvSpPr>
          <p:nvPr>
            <p:ph idx="1"/>
          </p:nvPr>
        </p:nvSpPr>
        <p:spPr>
          <a:xfrm>
            <a:off x="838200" y="1315844"/>
            <a:ext cx="10515600" cy="4861119"/>
          </a:xfrm>
        </p:spPr>
        <p:txBody>
          <a:bodyPr>
            <a:normAutofit/>
          </a:bodyPr>
          <a:lstStyle/>
          <a:p>
            <a:pPr algn="just"/>
            <a:r>
              <a:rPr lang="en-US" b="0" i="0" dirty="0">
                <a:solidFill>
                  <a:srgbClr val="002838"/>
                </a:solidFill>
                <a:effectLst/>
                <a:latin typeface="Times New Roman" panose="02020603050405020304" pitchFamily="18" charset="0"/>
                <a:cs typeface="Times New Roman" panose="02020603050405020304" pitchFamily="18" charset="0"/>
              </a:rPr>
              <a:t>Similar to the “blur up” technique, there’s one more trick that will help you give the appearance of faster loading images: Lazy loading.</a:t>
            </a:r>
          </a:p>
          <a:p>
            <a:pPr algn="just"/>
            <a:r>
              <a:rPr lang="en-US" b="0" i="0" dirty="0">
                <a:solidFill>
                  <a:srgbClr val="002838"/>
                </a:solidFill>
                <a:effectLst/>
                <a:latin typeface="Times New Roman" panose="02020603050405020304" pitchFamily="18" charset="0"/>
                <a:cs typeface="Times New Roman" panose="02020603050405020304" pitchFamily="18" charset="0"/>
              </a:rPr>
              <a:t>When someone lands on your site, they start at the top of the page. It’s probably going to take them a moment to scroll the entire page, especially if they’re engaged. Instead of trying to load all the images at once, lazy loading acts under the assumption that users care most about the content they can see. So, the images within their browser view fully load first, while the other images load a placeholder first, until the user scrolls to that section of the page.</a:t>
            </a:r>
          </a:p>
          <a:p>
            <a:endParaRPr lang="en-IN" dirty="0"/>
          </a:p>
        </p:txBody>
      </p:sp>
    </p:spTree>
    <p:extLst>
      <p:ext uri="{BB962C8B-B14F-4D97-AF65-F5344CB8AC3E}">
        <p14:creationId xmlns:p14="http://schemas.microsoft.com/office/powerpoint/2010/main" val="391031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98116CF-FA16-08CD-8C1B-B77C252F96E9}"/>
              </a:ext>
            </a:extLst>
          </p:cNvPr>
          <p:cNvSpPr>
            <a:spLocks noGrp="1" noChangeArrowheads="1"/>
          </p:cNvSpPr>
          <p:nvPr>
            <p:ph idx="1"/>
          </p:nvPr>
        </p:nvSpPr>
        <p:spPr bwMode="auto">
          <a:xfrm>
            <a:off x="485775" y="770168"/>
            <a:ext cx="1122045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3200" b="0" i="1" dirty="0">
                <a:solidFill>
                  <a:srgbClr val="000000"/>
                </a:solidFill>
                <a:effectLst/>
                <a:latin typeface="Blanco"/>
              </a:rPr>
              <a:t>Lazy Loading is a set of techniques in web and application development that defers the loading of resources on a page to a later point in time—when those resources are actually needed instead of loading them up front. These techniques help in improving performance, better utilization of the device’s resources and reducing associated costs.</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8AE8066-652C-003A-7DC8-06A46C2E5BFB}"/>
              </a:ext>
            </a:extLst>
          </p:cNvPr>
          <p:cNvSpPr txBox="1"/>
          <p:nvPr/>
        </p:nvSpPr>
        <p:spPr>
          <a:xfrm>
            <a:off x="1128713" y="3975854"/>
            <a:ext cx="6097904" cy="369332"/>
          </a:xfrm>
          <a:prstGeom prst="rect">
            <a:avLst/>
          </a:prstGeom>
          <a:noFill/>
        </p:spPr>
        <p:txBody>
          <a:bodyPr wrap="square">
            <a:spAutoFit/>
          </a:bodyPr>
          <a:lstStyle/>
          <a:p>
            <a:r>
              <a:rPr lang="en-IN" b="0" i="0" dirty="0">
                <a:solidFill>
                  <a:srgbClr val="000000"/>
                </a:solidFill>
                <a:effectLst/>
                <a:latin typeface="Consolas" panose="020B0609020204030204" pitchFamily="49" charset="0"/>
              </a:rPr>
              <a:t>&lt;</a:t>
            </a:r>
            <a:r>
              <a:rPr lang="en-IN" b="0" i="0" dirty="0" err="1">
                <a:solidFill>
                  <a:srgbClr val="000000"/>
                </a:solidFill>
                <a:effectLst/>
                <a:latin typeface="Consolas" panose="020B0609020204030204" pitchFamily="49" charset="0"/>
              </a:rPr>
              <a:t>img</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src</a:t>
            </a:r>
            <a:r>
              <a:rPr lang="en-IN" b="0" i="0" dirty="0">
                <a:solidFill>
                  <a:srgbClr val="000000"/>
                </a:solidFill>
                <a:effectLst/>
                <a:latin typeface="Consolas" panose="020B0609020204030204" pitchFamily="49" charset="0"/>
              </a:rPr>
              <a:t>="</a:t>
            </a:r>
            <a:r>
              <a:rPr lang="en-IN" b="0" i="1" dirty="0">
                <a:solidFill>
                  <a:srgbClr val="000000"/>
                </a:solidFill>
                <a:effectLst/>
                <a:latin typeface="Consolas" panose="020B0609020204030204" pitchFamily="49" charset="0"/>
              </a:rPr>
              <a:t>URL</a:t>
            </a:r>
            <a:r>
              <a:rPr lang="en-IN" b="0" i="0" dirty="0">
                <a:solidFill>
                  <a:srgbClr val="000000"/>
                </a:solidFill>
                <a:effectLst/>
                <a:latin typeface="Consolas" panose="020B0609020204030204" pitchFamily="49" charset="0"/>
              </a:rPr>
              <a:t>" loading="</a:t>
            </a:r>
            <a:r>
              <a:rPr lang="en-IN" b="0" i="0" dirty="0" err="1">
                <a:solidFill>
                  <a:srgbClr val="000000"/>
                </a:solidFill>
                <a:effectLst/>
                <a:latin typeface="Consolas" panose="020B0609020204030204" pitchFamily="49" charset="0"/>
              </a:rPr>
              <a:t>eager|lazy</a:t>
            </a:r>
            <a:r>
              <a:rPr lang="en-IN" b="0" i="0" dirty="0">
                <a:solidFill>
                  <a:srgbClr val="000000"/>
                </a:solidFill>
                <a:effectLst/>
                <a:latin typeface="Consolas" panose="020B0609020204030204" pitchFamily="49" charset="0"/>
              </a:rPr>
              <a:t>"&gt;</a:t>
            </a:r>
            <a:endParaRPr lang="en-IN" dirty="0"/>
          </a:p>
        </p:txBody>
      </p:sp>
      <p:graphicFrame>
        <p:nvGraphicFramePr>
          <p:cNvPr id="7" name="Table 6">
            <a:extLst>
              <a:ext uri="{FF2B5EF4-FFF2-40B4-BE49-F238E27FC236}">
                <a16:creationId xmlns:a16="http://schemas.microsoft.com/office/drawing/2014/main" id="{E281A77D-CC00-4FF0-4E8F-1F58E2586D8B}"/>
              </a:ext>
            </a:extLst>
          </p:cNvPr>
          <p:cNvGraphicFramePr>
            <a:graphicFrameLocks noGrp="1"/>
          </p:cNvGraphicFramePr>
          <p:nvPr>
            <p:extLst>
              <p:ext uri="{D42A27DB-BD31-4B8C-83A1-F6EECF244321}">
                <p14:modId xmlns:p14="http://schemas.microsoft.com/office/powerpoint/2010/main" val="206321787"/>
              </p:ext>
            </p:extLst>
          </p:nvPr>
        </p:nvGraphicFramePr>
        <p:xfrm>
          <a:off x="996172" y="4721384"/>
          <a:ext cx="10199656" cy="1280160"/>
        </p:xfrm>
        <a:graphic>
          <a:graphicData uri="http://schemas.openxmlformats.org/drawingml/2006/table">
            <a:tbl>
              <a:tblPr/>
              <a:tblGrid>
                <a:gridCol w="1528467">
                  <a:extLst>
                    <a:ext uri="{9D8B030D-6E8A-4147-A177-3AD203B41FA5}">
                      <a16:colId xmlns:a16="http://schemas.microsoft.com/office/drawing/2014/main" val="2077709320"/>
                    </a:ext>
                  </a:extLst>
                </a:gridCol>
                <a:gridCol w="8671189">
                  <a:extLst>
                    <a:ext uri="{9D8B030D-6E8A-4147-A177-3AD203B41FA5}">
                      <a16:colId xmlns:a16="http://schemas.microsoft.com/office/drawing/2014/main" val="1687766673"/>
                    </a:ext>
                  </a:extLst>
                </a:gridCol>
              </a:tblGrid>
              <a:tr h="0">
                <a:tc>
                  <a:txBody>
                    <a:bodyPr/>
                    <a:lstStyle/>
                    <a:p>
                      <a:pPr algn="l" fontAlgn="t"/>
                      <a:r>
                        <a:rPr lang="en-IN">
                          <a:effectLst/>
                        </a:rPr>
                        <a:t>Value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19570424"/>
                  </a:ext>
                </a:extLst>
              </a:tr>
              <a:tr h="0">
                <a:tc>
                  <a:txBody>
                    <a:bodyPr/>
                    <a:lstStyle/>
                    <a:p>
                      <a:pPr algn="l" fontAlgn="t"/>
                      <a:r>
                        <a:rPr lang="en-IN">
                          <a:effectLst/>
                        </a:rPr>
                        <a:t>eager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Default. Loads an image immediately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76722817"/>
                  </a:ext>
                </a:extLst>
              </a:tr>
              <a:tr h="0">
                <a:tc>
                  <a:txBody>
                    <a:bodyPr/>
                    <a:lstStyle/>
                    <a:p>
                      <a:pPr algn="l" fontAlgn="t"/>
                      <a:r>
                        <a:rPr lang="en-IN">
                          <a:effectLst/>
                        </a:rPr>
                        <a:t>lazy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Defer loading of images until some conditions are met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8994812"/>
                  </a:ext>
                </a:extLst>
              </a:tr>
            </a:tbl>
          </a:graphicData>
        </a:graphic>
      </p:graphicFrame>
    </p:spTree>
    <p:extLst>
      <p:ext uri="{BB962C8B-B14F-4D97-AF65-F5344CB8AC3E}">
        <p14:creationId xmlns:p14="http://schemas.microsoft.com/office/powerpoint/2010/main" val="409002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DA392-2539-553F-8C13-17AA42AE2167}"/>
              </a:ext>
            </a:extLst>
          </p:cNvPr>
          <p:cNvSpPr>
            <a:spLocks noGrp="1"/>
          </p:cNvSpPr>
          <p:nvPr>
            <p:ph type="title"/>
          </p:nvPr>
        </p:nvSpPr>
        <p:spPr>
          <a:xfrm>
            <a:off x="838200" y="365126"/>
            <a:ext cx="10515600" cy="482368"/>
          </a:xfrm>
        </p:spPr>
        <p:txBody>
          <a:bodyPr>
            <a:normAutofit fontScale="90000"/>
          </a:bodyPr>
          <a:lstStyle/>
          <a:p>
            <a:pPr algn="ctr"/>
            <a:r>
              <a:rPr lang="en-IN" b="0" i="0" dirty="0">
                <a:solidFill>
                  <a:srgbClr val="000000"/>
                </a:solidFill>
                <a:effectLst/>
                <a:latin typeface="Segoe UI" panose="020B0502040204020203" pitchFamily="34" charset="0"/>
              </a:rPr>
              <a:t>CSS image-rendering Property</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6333DC7-1D40-1B6B-DB7F-B2B3D957F64E}"/>
              </a:ext>
            </a:extLst>
          </p:cNvPr>
          <p:cNvSpPr>
            <a:spLocks noGrp="1"/>
          </p:cNvSpPr>
          <p:nvPr>
            <p:ph idx="1"/>
          </p:nvPr>
        </p:nvSpPr>
        <p:spPr>
          <a:xfrm>
            <a:off x="838200" y="847494"/>
            <a:ext cx="10515600" cy="5329469"/>
          </a:xfrm>
        </p:spPr>
        <p:txBody>
          <a:bodyPr>
            <a:normAutofit/>
          </a:bodyPr>
          <a:lstStyle/>
          <a:p>
            <a:r>
              <a:rPr lang="en-US" sz="2400" b="0" i="0" dirty="0">
                <a:solidFill>
                  <a:srgbClr val="4D5156"/>
                </a:solidFill>
                <a:effectLst/>
                <a:latin typeface="Times New Roman" panose="02020603050405020304" pitchFamily="18" charset="0"/>
                <a:cs typeface="Times New Roman" panose="02020603050405020304" pitchFamily="18" charset="0"/>
              </a:rPr>
              <a:t>Basically, rendering images is </a:t>
            </a:r>
            <a:r>
              <a:rPr lang="en-US" sz="2400" b="1" i="0" dirty="0">
                <a:solidFill>
                  <a:srgbClr val="5F6368"/>
                </a:solidFill>
                <a:effectLst/>
                <a:latin typeface="Times New Roman" panose="02020603050405020304" pitchFamily="18" charset="0"/>
                <a:cs typeface="Times New Roman" panose="02020603050405020304" pitchFamily="18" charset="0"/>
              </a:rPr>
              <a:t>just the device transforming the data it collects into an image </a:t>
            </a:r>
          </a:p>
          <a:p>
            <a:r>
              <a:rPr lang="en-US" sz="2400" b="0" i="0" dirty="0">
                <a:solidFill>
                  <a:srgbClr val="000000"/>
                </a:solidFill>
                <a:effectLst/>
                <a:latin typeface="Times New Roman" panose="02020603050405020304" pitchFamily="18" charset="0"/>
                <a:cs typeface="Times New Roman" panose="02020603050405020304" pitchFamily="18" charset="0"/>
              </a:rPr>
              <a:t>the different algorithms that can be used for image scaling:</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861F9C-8225-96FF-FFD1-B8B9E42FC4B7}"/>
              </a:ext>
            </a:extLst>
          </p:cNvPr>
          <p:cNvSpPr txBox="1"/>
          <p:nvPr/>
        </p:nvSpPr>
        <p:spPr>
          <a:xfrm>
            <a:off x="2040674" y="2025908"/>
            <a:ext cx="9141211" cy="4832092"/>
          </a:xfrm>
          <a:prstGeom prst="rect">
            <a:avLst/>
          </a:prstGeom>
          <a:noFill/>
        </p:spPr>
        <p:txBody>
          <a:bodyPr wrap="square">
            <a:spAutoFit/>
          </a:bodyPr>
          <a:lstStyle/>
          <a:p>
            <a:r>
              <a:rPr lang="en-IN" sz="1400" b="0" i="0" dirty="0">
                <a:solidFill>
                  <a:srgbClr val="A52A2A"/>
                </a:solidFill>
                <a:effectLst/>
                <a:latin typeface="Consolas" panose="020B0609020204030204" pitchFamily="49" charset="0"/>
              </a:rPr>
              <a:t>.image </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height</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100px</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width</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100px</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image-rendering</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auto</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a:t>
            </a:r>
            <a:br>
              <a:rPr lang="en-IN" sz="1400" dirty="0"/>
            </a:br>
            <a:br>
              <a:rPr lang="en-IN" sz="1400" dirty="0"/>
            </a:br>
            <a:r>
              <a:rPr lang="en-IN" sz="1400" b="0" i="0" dirty="0">
                <a:solidFill>
                  <a:srgbClr val="A52A2A"/>
                </a:solidFill>
                <a:effectLst/>
                <a:latin typeface="Consolas" panose="020B0609020204030204" pitchFamily="49" charset="0"/>
              </a:rPr>
              <a:t>.crisp-edges </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image-rendering</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a:t>
            </a:r>
            <a:r>
              <a:rPr lang="en-IN" sz="1400" b="0" i="0" dirty="0" err="1">
                <a:solidFill>
                  <a:srgbClr val="0000CD"/>
                </a:solidFill>
                <a:effectLst/>
                <a:latin typeface="Consolas" panose="020B0609020204030204" pitchFamily="49" charset="0"/>
              </a:rPr>
              <a:t>webkit</a:t>
            </a:r>
            <a:r>
              <a:rPr lang="en-IN" sz="1400" b="0" i="0" dirty="0">
                <a:solidFill>
                  <a:srgbClr val="0000CD"/>
                </a:solidFill>
                <a:effectLst/>
                <a:latin typeface="Consolas" panose="020B0609020204030204" pitchFamily="49" charset="0"/>
              </a:rPr>
              <a:t>-optimize-contrast</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image-rendering</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crisp-edges</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a:t>
            </a:r>
            <a:br>
              <a:rPr lang="en-IN" sz="1400" dirty="0"/>
            </a:br>
            <a:br>
              <a:rPr lang="en-IN" sz="1400" dirty="0"/>
            </a:br>
            <a:r>
              <a:rPr lang="en-IN" sz="1400" b="0" i="0" dirty="0">
                <a:solidFill>
                  <a:srgbClr val="A52A2A"/>
                </a:solidFill>
                <a:effectLst/>
                <a:latin typeface="Consolas" panose="020B0609020204030204" pitchFamily="49" charset="0"/>
              </a:rPr>
              <a:t>.pixelated </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image-rendering</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pixelated</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a:t>
            </a:r>
            <a:br>
              <a:rPr lang="en-IN" sz="1400" dirty="0"/>
            </a:br>
            <a:br>
              <a:rPr lang="en-IN" sz="1400" dirty="0"/>
            </a:br>
            <a:r>
              <a:rPr lang="en-IN" sz="1400" b="0" i="0" dirty="0">
                <a:solidFill>
                  <a:srgbClr val="A52A2A"/>
                </a:solidFill>
                <a:effectLst/>
                <a:latin typeface="Consolas" panose="020B0609020204030204" pitchFamily="49" charset="0"/>
              </a:rPr>
              <a:t>.smooth </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image-rendering</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smooth</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a:t>
            </a:r>
            <a:br>
              <a:rPr lang="en-IN" sz="1400" dirty="0"/>
            </a:br>
            <a:br>
              <a:rPr lang="en-IN" sz="1400" dirty="0"/>
            </a:br>
            <a:r>
              <a:rPr lang="en-IN" sz="1400" b="0" i="0" dirty="0">
                <a:solidFill>
                  <a:srgbClr val="A52A2A"/>
                </a:solidFill>
                <a:effectLst/>
                <a:latin typeface="Consolas" panose="020B0609020204030204" pitchFamily="49" charset="0"/>
              </a:rPr>
              <a:t>.high-quality </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FF0000"/>
                </a:solidFill>
                <a:effectLst/>
                <a:latin typeface="Consolas" panose="020B0609020204030204" pitchFamily="49" charset="0"/>
              </a:rPr>
              <a:t>  image-rendering</a:t>
            </a:r>
            <a:r>
              <a:rPr lang="en-IN" sz="1400" b="0" i="0" dirty="0">
                <a:solidFill>
                  <a:srgbClr val="000000"/>
                </a:solidFill>
                <a:effectLst/>
                <a:latin typeface="Consolas" panose="020B0609020204030204" pitchFamily="49" charset="0"/>
              </a:rPr>
              <a:t>:</a:t>
            </a:r>
            <a:r>
              <a:rPr lang="en-IN" sz="1400" b="0" i="0" dirty="0">
                <a:solidFill>
                  <a:srgbClr val="0000CD"/>
                </a:solidFill>
                <a:effectLst/>
                <a:latin typeface="Consolas" panose="020B0609020204030204" pitchFamily="49" charset="0"/>
              </a:rPr>
              <a:t> high-quality</a:t>
            </a:r>
            <a:r>
              <a:rPr lang="en-IN" sz="1400" b="0" i="0" dirty="0">
                <a:solidFill>
                  <a:srgbClr val="000000"/>
                </a:solidFill>
                <a:effectLst/>
                <a:latin typeface="Consolas" panose="020B0609020204030204" pitchFamily="49" charset="0"/>
              </a:rPr>
              <a:t>;</a:t>
            </a:r>
            <a:br>
              <a:rPr lang="en-IN" sz="1400" b="0" i="0" dirty="0">
                <a:solidFill>
                  <a:srgbClr val="FF0000"/>
                </a:solidFill>
                <a:effectLst/>
                <a:latin typeface="Consolas" panose="020B0609020204030204" pitchFamily="49" charset="0"/>
              </a:rPr>
            </a:br>
            <a:r>
              <a:rPr lang="en-IN" sz="1400" b="0" i="0" dirty="0">
                <a:solidFill>
                  <a:srgbClr val="000000"/>
                </a:solidFill>
                <a:effectLst/>
                <a:latin typeface="Consolas" panose="020B0609020204030204" pitchFamily="49" charset="0"/>
              </a:rPr>
              <a:t>}</a:t>
            </a:r>
            <a:endParaRPr lang="en-IN" sz="1400" dirty="0"/>
          </a:p>
        </p:txBody>
      </p:sp>
    </p:spTree>
    <p:extLst>
      <p:ext uri="{BB962C8B-B14F-4D97-AF65-F5344CB8AC3E}">
        <p14:creationId xmlns:p14="http://schemas.microsoft.com/office/powerpoint/2010/main" val="834712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DB8AE12-4108-08E7-B74C-D15240F9FF58}"/>
              </a:ext>
            </a:extLst>
          </p:cNvPr>
          <p:cNvSpPr>
            <a:spLocks noGrp="1"/>
          </p:cNvSpPr>
          <p:nvPr>
            <p:ph sz="half" idx="1"/>
          </p:nvPr>
        </p:nvSpPr>
        <p:spPr>
          <a:xfrm>
            <a:off x="446049" y="524107"/>
            <a:ext cx="5573751" cy="5652856"/>
          </a:xfrm>
          <a:solidFill>
            <a:schemeClr val="tx2">
              <a:lumMod val="20000"/>
              <a:lumOff val="80000"/>
            </a:schemeClr>
          </a:solidFill>
        </p:spPr>
        <p:txBody>
          <a:bodyPr>
            <a:normAutofit fontScale="25000" lnSpcReduction="20000"/>
          </a:bodyPr>
          <a:lstStyle/>
          <a:p>
            <a:pPr marL="0" indent="0">
              <a:buNone/>
            </a:pPr>
            <a:r>
              <a:rPr lang="en-IN" sz="4000" dirty="0"/>
              <a:t>&lt;style&gt; </a:t>
            </a:r>
          </a:p>
          <a:p>
            <a:pPr marL="0" indent="0">
              <a:buNone/>
            </a:pPr>
            <a:r>
              <a:rPr lang="en-IN" sz="4000" dirty="0"/>
              <a:t>.image {</a:t>
            </a:r>
          </a:p>
          <a:p>
            <a:pPr marL="0" indent="0">
              <a:buNone/>
            </a:pPr>
            <a:r>
              <a:rPr lang="en-IN" sz="4000" dirty="0"/>
              <a:t>  height: 100px;</a:t>
            </a:r>
          </a:p>
          <a:p>
            <a:pPr marL="0" indent="0">
              <a:buNone/>
            </a:pPr>
            <a:r>
              <a:rPr lang="en-IN" sz="4000" dirty="0"/>
              <a:t>  width: 100px;  </a:t>
            </a:r>
          </a:p>
          <a:p>
            <a:pPr marL="0" indent="0">
              <a:buNone/>
            </a:pPr>
            <a:r>
              <a:rPr lang="en-IN" sz="4000" dirty="0"/>
              <a:t>  image-rendering: auto;</a:t>
            </a:r>
          </a:p>
          <a:p>
            <a:pPr marL="0" indent="0">
              <a:buNone/>
            </a:pPr>
            <a:r>
              <a:rPr lang="en-IN" sz="4000" dirty="0"/>
              <a:t>}</a:t>
            </a:r>
          </a:p>
          <a:p>
            <a:pPr marL="0" indent="0">
              <a:buNone/>
            </a:pPr>
            <a:endParaRPr lang="en-IN" sz="4000" dirty="0"/>
          </a:p>
          <a:p>
            <a:pPr marL="0" indent="0">
              <a:buNone/>
            </a:pPr>
            <a:r>
              <a:rPr lang="en-IN" sz="4000" dirty="0"/>
              <a:t>.crisp-edges {</a:t>
            </a:r>
          </a:p>
          <a:p>
            <a:pPr marL="0" indent="0">
              <a:buNone/>
            </a:pPr>
            <a:r>
              <a:rPr lang="en-IN" sz="4000" dirty="0"/>
              <a:t>  image-rendering: -</a:t>
            </a:r>
            <a:r>
              <a:rPr lang="en-IN" sz="4000" dirty="0" err="1"/>
              <a:t>webkit</a:t>
            </a:r>
            <a:r>
              <a:rPr lang="en-IN" sz="4000" dirty="0"/>
              <a:t>-optimize-contrast; /* Chrome, Edge, Opera, and Safari */</a:t>
            </a:r>
          </a:p>
          <a:p>
            <a:pPr marL="0" indent="0">
              <a:buNone/>
            </a:pPr>
            <a:r>
              <a:rPr lang="en-IN" sz="4000" dirty="0"/>
              <a:t>  image-rendering: crisp-edges;</a:t>
            </a:r>
          </a:p>
          <a:p>
            <a:pPr marL="0" indent="0">
              <a:buNone/>
            </a:pPr>
            <a:r>
              <a:rPr lang="en-IN" sz="4000" dirty="0"/>
              <a:t>}</a:t>
            </a:r>
          </a:p>
          <a:p>
            <a:pPr marL="0" indent="0">
              <a:buNone/>
            </a:pPr>
            <a:endParaRPr lang="en-IN" sz="4000" dirty="0"/>
          </a:p>
          <a:p>
            <a:pPr marL="0" indent="0">
              <a:buNone/>
            </a:pPr>
            <a:r>
              <a:rPr lang="en-IN" sz="4000" dirty="0"/>
              <a:t>.pixelated {</a:t>
            </a:r>
          </a:p>
          <a:p>
            <a:pPr marL="0" indent="0">
              <a:buNone/>
            </a:pPr>
            <a:r>
              <a:rPr lang="en-IN" sz="4000" dirty="0"/>
              <a:t>  image-rendering: pixelated;</a:t>
            </a:r>
          </a:p>
          <a:p>
            <a:pPr marL="0" indent="0">
              <a:buNone/>
            </a:pPr>
            <a:r>
              <a:rPr lang="en-IN" sz="4000" dirty="0"/>
              <a:t>}</a:t>
            </a:r>
          </a:p>
          <a:p>
            <a:pPr marL="0" indent="0">
              <a:buNone/>
            </a:pPr>
            <a:endParaRPr lang="en-IN" sz="4000" dirty="0"/>
          </a:p>
          <a:p>
            <a:pPr marL="0" indent="0">
              <a:buNone/>
            </a:pPr>
            <a:r>
              <a:rPr lang="en-IN" sz="4000" dirty="0"/>
              <a:t>.smooth {</a:t>
            </a:r>
          </a:p>
          <a:p>
            <a:pPr marL="0" indent="0">
              <a:buNone/>
            </a:pPr>
            <a:r>
              <a:rPr lang="en-IN" sz="4000" dirty="0"/>
              <a:t>  image-rendering: smooth;</a:t>
            </a:r>
          </a:p>
          <a:p>
            <a:pPr marL="0" indent="0">
              <a:buNone/>
            </a:pPr>
            <a:r>
              <a:rPr lang="en-IN" sz="4000" dirty="0"/>
              <a:t>}</a:t>
            </a:r>
          </a:p>
          <a:p>
            <a:pPr marL="0" indent="0">
              <a:buNone/>
            </a:pPr>
            <a:endParaRPr lang="en-IN" sz="4000" dirty="0"/>
          </a:p>
          <a:p>
            <a:pPr marL="0" indent="0">
              <a:buNone/>
            </a:pPr>
            <a:r>
              <a:rPr lang="en-IN" sz="4000" dirty="0"/>
              <a:t>.high-quality {</a:t>
            </a:r>
          </a:p>
          <a:p>
            <a:pPr marL="0" indent="0">
              <a:buNone/>
            </a:pPr>
            <a:r>
              <a:rPr lang="en-IN" sz="4000" dirty="0"/>
              <a:t>  image-rendering: high-quality;</a:t>
            </a:r>
          </a:p>
          <a:p>
            <a:pPr marL="0" indent="0">
              <a:buNone/>
            </a:pPr>
            <a:r>
              <a:rPr lang="en-IN" sz="4000" dirty="0"/>
              <a:t>}</a:t>
            </a:r>
          </a:p>
          <a:p>
            <a:pPr marL="0" indent="0">
              <a:buNone/>
            </a:pPr>
            <a:r>
              <a:rPr lang="en-IN" sz="4000" dirty="0"/>
              <a:t>&lt;/style&gt;</a:t>
            </a:r>
            <a:endParaRPr lang="en-IN" dirty="0"/>
          </a:p>
        </p:txBody>
      </p:sp>
      <p:sp>
        <p:nvSpPr>
          <p:cNvPr id="6" name="Content Placeholder 5">
            <a:extLst>
              <a:ext uri="{FF2B5EF4-FFF2-40B4-BE49-F238E27FC236}">
                <a16:creationId xmlns:a16="http://schemas.microsoft.com/office/drawing/2014/main" id="{E47F6947-974C-CBA4-F2E1-16AA5DB00009}"/>
              </a:ext>
            </a:extLst>
          </p:cNvPr>
          <p:cNvSpPr>
            <a:spLocks noGrp="1"/>
          </p:cNvSpPr>
          <p:nvPr>
            <p:ph sz="half" idx="2"/>
          </p:nvPr>
        </p:nvSpPr>
        <p:spPr>
          <a:xfrm>
            <a:off x="6172200" y="278780"/>
            <a:ext cx="5692698" cy="5898183"/>
          </a:xfrm>
          <a:solidFill>
            <a:schemeClr val="accent5">
              <a:lumMod val="20000"/>
              <a:lumOff val="80000"/>
            </a:schemeClr>
          </a:solidFill>
        </p:spPr>
        <p:txBody>
          <a:bodyPr>
            <a:noAutofit/>
          </a:bodyPr>
          <a:lstStyle/>
          <a:p>
            <a:pPr marL="0" indent="0">
              <a:buNone/>
            </a:pPr>
            <a:r>
              <a:rPr lang="en-IN" sz="1200" dirty="0">
                <a:latin typeface="Times New Roman" panose="02020603050405020304" pitchFamily="18" charset="0"/>
                <a:cs typeface="Times New Roman" panose="02020603050405020304" pitchFamily="18" charset="0"/>
              </a:rPr>
              <a:t>&lt;body&gt;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&lt;h1&gt;The image-rendering Property&lt;/h1&gt;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&lt;p&gt;image-rendering: auto;&lt;/p&gt;</a:t>
            </a:r>
          </a:p>
          <a:p>
            <a:pPr marL="0" indent="0">
              <a:buNone/>
            </a:pPr>
            <a:r>
              <a:rPr lang="en-IN" sz="1200" dirty="0">
                <a:latin typeface="Times New Roman" panose="02020603050405020304" pitchFamily="18" charset="0"/>
                <a:cs typeface="Times New Roman" panose="02020603050405020304" pitchFamily="18" charset="0"/>
              </a:rPr>
              <a:t>&lt;</a:t>
            </a:r>
            <a:r>
              <a:rPr lang="en-IN" sz="1200" dirty="0" err="1">
                <a:latin typeface="Times New Roman" panose="02020603050405020304" pitchFamily="18" charset="0"/>
                <a:cs typeface="Times New Roman" panose="02020603050405020304" pitchFamily="18" charset="0"/>
              </a:rPr>
              <a:t>img</a:t>
            </a:r>
            <a:r>
              <a:rPr lang="en-IN" sz="1200" dirty="0">
                <a:latin typeface="Times New Roman" panose="02020603050405020304" pitchFamily="18" charset="0"/>
                <a:cs typeface="Times New Roman" panose="02020603050405020304" pitchFamily="18" charset="0"/>
              </a:rPr>
              <a:t> class="image" </a:t>
            </a:r>
            <a:r>
              <a:rPr lang="en-IN" sz="1200" dirty="0" err="1">
                <a:latin typeface="Times New Roman" panose="02020603050405020304" pitchFamily="18" charset="0"/>
                <a:cs typeface="Times New Roman" panose="02020603050405020304" pitchFamily="18" charset="0"/>
              </a:rPr>
              <a:t>src</a:t>
            </a:r>
            <a:r>
              <a:rPr lang="en-IN" sz="1200" dirty="0">
                <a:latin typeface="Times New Roman" panose="02020603050405020304" pitchFamily="18" charset="0"/>
                <a:cs typeface="Times New Roman" panose="02020603050405020304" pitchFamily="18" charset="0"/>
              </a:rPr>
              <a:t>="smiley.gif" alt="Smiley" width="32" height="32"&gt;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&lt;p&gt;image-rendering: crisp-edges;&lt;/p&gt;</a:t>
            </a:r>
          </a:p>
          <a:p>
            <a:pPr marL="0" indent="0">
              <a:buNone/>
            </a:pPr>
            <a:r>
              <a:rPr lang="en-IN" sz="1200" dirty="0">
                <a:latin typeface="Times New Roman" panose="02020603050405020304" pitchFamily="18" charset="0"/>
                <a:cs typeface="Times New Roman" panose="02020603050405020304" pitchFamily="18" charset="0"/>
              </a:rPr>
              <a:t>&lt;</a:t>
            </a:r>
            <a:r>
              <a:rPr lang="en-IN" sz="1200" dirty="0" err="1">
                <a:latin typeface="Times New Roman" panose="02020603050405020304" pitchFamily="18" charset="0"/>
                <a:cs typeface="Times New Roman" panose="02020603050405020304" pitchFamily="18" charset="0"/>
              </a:rPr>
              <a:t>img</a:t>
            </a:r>
            <a:r>
              <a:rPr lang="en-IN" sz="1200" dirty="0">
                <a:latin typeface="Times New Roman" panose="02020603050405020304" pitchFamily="18" charset="0"/>
                <a:cs typeface="Times New Roman" panose="02020603050405020304" pitchFamily="18" charset="0"/>
              </a:rPr>
              <a:t> class="image crisp-edges" </a:t>
            </a:r>
            <a:r>
              <a:rPr lang="en-IN" sz="1200" dirty="0" err="1">
                <a:latin typeface="Times New Roman" panose="02020603050405020304" pitchFamily="18" charset="0"/>
                <a:cs typeface="Times New Roman" panose="02020603050405020304" pitchFamily="18" charset="0"/>
              </a:rPr>
              <a:t>src</a:t>
            </a:r>
            <a:r>
              <a:rPr lang="en-IN" sz="1200" dirty="0">
                <a:latin typeface="Times New Roman" panose="02020603050405020304" pitchFamily="18" charset="0"/>
                <a:cs typeface="Times New Roman" panose="02020603050405020304" pitchFamily="18" charset="0"/>
              </a:rPr>
              <a:t>="smiley.gif" alt="Smiley" width="32" height="32"&gt;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&lt;p&gt;image-rendering: pixelated;&lt;/p&gt;</a:t>
            </a:r>
          </a:p>
          <a:p>
            <a:pPr marL="0" indent="0">
              <a:buNone/>
            </a:pPr>
            <a:r>
              <a:rPr lang="en-IN" sz="1200" dirty="0">
                <a:latin typeface="Times New Roman" panose="02020603050405020304" pitchFamily="18" charset="0"/>
                <a:cs typeface="Times New Roman" panose="02020603050405020304" pitchFamily="18" charset="0"/>
              </a:rPr>
              <a:t>&lt;</a:t>
            </a:r>
            <a:r>
              <a:rPr lang="en-IN" sz="1200" dirty="0" err="1">
                <a:latin typeface="Times New Roman" panose="02020603050405020304" pitchFamily="18" charset="0"/>
                <a:cs typeface="Times New Roman" panose="02020603050405020304" pitchFamily="18" charset="0"/>
              </a:rPr>
              <a:t>img</a:t>
            </a:r>
            <a:r>
              <a:rPr lang="en-IN" sz="1200" dirty="0">
                <a:latin typeface="Times New Roman" panose="02020603050405020304" pitchFamily="18" charset="0"/>
                <a:cs typeface="Times New Roman" panose="02020603050405020304" pitchFamily="18" charset="0"/>
              </a:rPr>
              <a:t> class="image pixelated" </a:t>
            </a:r>
            <a:r>
              <a:rPr lang="en-IN" sz="1200" dirty="0" err="1">
                <a:latin typeface="Times New Roman" panose="02020603050405020304" pitchFamily="18" charset="0"/>
                <a:cs typeface="Times New Roman" panose="02020603050405020304" pitchFamily="18" charset="0"/>
              </a:rPr>
              <a:t>src</a:t>
            </a:r>
            <a:r>
              <a:rPr lang="en-IN" sz="1200" dirty="0">
                <a:latin typeface="Times New Roman" panose="02020603050405020304" pitchFamily="18" charset="0"/>
                <a:cs typeface="Times New Roman" panose="02020603050405020304" pitchFamily="18" charset="0"/>
              </a:rPr>
              <a:t>="smiley.gif" alt="Smiley" width="32" height="32"&gt;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&lt;p&gt;image-rendering: smooth;&lt;/p&gt;</a:t>
            </a:r>
          </a:p>
          <a:p>
            <a:pPr marL="0" indent="0">
              <a:buNone/>
            </a:pPr>
            <a:r>
              <a:rPr lang="en-IN" sz="1200" dirty="0">
                <a:latin typeface="Times New Roman" panose="02020603050405020304" pitchFamily="18" charset="0"/>
                <a:cs typeface="Times New Roman" panose="02020603050405020304" pitchFamily="18" charset="0"/>
              </a:rPr>
              <a:t>&lt;</a:t>
            </a:r>
            <a:r>
              <a:rPr lang="en-IN" sz="1200" dirty="0" err="1">
                <a:latin typeface="Times New Roman" panose="02020603050405020304" pitchFamily="18" charset="0"/>
                <a:cs typeface="Times New Roman" panose="02020603050405020304" pitchFamily="18" charset="0"/>
              </a:rPr>
              <a:t>img</a:t>
            </a:r>
            <a:r>
              <a:rPr lang="en-IN" sz="1200" dirty="0">
                <a:latin typeface="Times New Roman" panose="02020603050405020304" pitchFamily="18" charset="0"/>
                <a:cs typeface="Times New Roman" panose="02020603050405020304" pitchFamily="18" charset="0"/>
              </a:rPr>
              <a:t> class="image smooth" </a:t>
            </a:r>
            <a:r>
              <a:rPr lang="en-IN" sz="1200" dirty="0" err="1">
                <a:latin typeface="Times New Roman" panose="02020603050405020304" pitchFamily="18" charset="0"/>
                <a:cs typeface="Times New Roman" panose="02020603050405020304" pitchFamily="18" charset="0"/>
              </a:rPr>
              <a:t>src</a:t>
            </a:r>
            <a:r>
              <a:rPr lang="en-IN" sz="1200" dirty="0">
                <a:latin typeface="Times New Roman" panose="02020603050405020304" pitchFamily="18" charset="0"/>
                <a:cs typeface="Times New Roman" panose="02020603050405020304" pitchFamily="18" charset="0"/>
              </a:rPr>
              <a:t>="smiley.gif" alt="Smiley" width="32" height="32"&gt;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&lt;p&gt;image-rendering: high-quality;&lt;/p&gt;</a:t>
            </a:r>
          </a:p>
          <a:p>
            <a:pPr marL="0" indent="0">
              <a:buNone/>
            </a:pPr>
            <a:r>
              <a:rPr lang="en-IN" sz="1200" dirty="0">
                <a:latin typeface="Times New Roman" panose="02020603050405020304" pitchFamily="18" charset="0"/>
                <a:cs typeface="Times New Roman" panose="02020603050405020304" pitchFamily="18" charset="0"/>
              </a:rPr>
              <a:t>&lt;</a:t>
            </a:r>
            <a:r>
              <a:rPr lang="en-IN" sz="1200" dirty="0" err="1">
                <a:latin typeface="Times New Roman" panose="02020603050405020304" pitchFamily="18" charset="0"/>
                <a:cs typeface="Times New Roman" panose="02020603050405020304" pitchFamily="18" charset="0"/>
              </a:rPr>
              <a:t>img</a:t>
            </a:r>
            <a:r>
              <a:rPr lang="en-IN" sz="1200" dirty="0">
                <a:latin typeface="Times New Roman" panose="02020603050405020304" pitchFamily="18" charset="0"/>
                <a:cs typeface="Times New Roman" panose="02020603050405020304" pitchFamily="18" charset="0"/>
              </a:rPr>
              <a:t> class="image high-quality" </a:t>
            </a:r>
            <a:r>
              <a:rPr lang="en-IN" sz="1200" dirty="0" err="1">
                <a:latin typeface="Times New Roman" panose="02020603050405020304" pitchFamily="18" charset="0"/>
                <a:cs typeface="Times New Roman" panose="02020603050405020304" pitchFamily="18" charset="0"/>
              </a:rPr>
              <a:t>src</a:t>
            </a:r>
            <a:r>
              <a:rPr lang="en-IN" sz="1200" dirty="0">
                <a:latin typeface="Times New Roman" panose="02020603050405020304" pitchFamily="18" charset="0"/>
                <a:cs typeface="Times New Roman" panose="02020603050405020304" pitchFamily="18" charset="0"/>
              </a:rPr>
              <a:t>="smiley.gif" alt="Smiley" width="32" height="32"&gt;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&lt;p&gt;Original image: &lt;</a:t>
            </a:r>
            <a:r>
              <a:rPr lang="en-IN" sz="1200" dirty="0" err="1">
                <a:latin typeface="Times New Roman" panose="02020603050405020304" pitchFamily="18" charset="0"/>
                <a:cs typeface="Times New Roman" panose="02020603050405020304" pitchFamily="18" charset="0"/>
              </a:rPr>
              <a:t>img</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src</a:t>
            </a:r>
            <a:r>
              <a:rPr lang="en-IN" sz="1200" dirty="0">
                <a:latin typeface="Times New Roman" panose="02020603050405020304" pitchFamily="18" charset="0"/>
                <a:cs typeface="Times New Roman" panose="02020603050405020304" pitchFamily="18" charset="0"/>
              </a:rPr>
              <a:t>="smiley.gif" alt="Smiley" width="32" height="32"&gt;&lt;/p&gt;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&lt;/body&gt;</a:t>
            </a:r>
          </a:p>
        </p:txBody>
      </p:sp>
    </p:spTree>
    <p:extLst>
      <p:ext uri="{BB962C8B-B14F-4D97-AF65-F5344CB8AC3E}">
        <p14:creationId xmlns:p14="http://schemas.microsoft.com/office/powerpoint/2010/main" val="337868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31CB-28A5-CE41-8347-CCC23C690C40}"/>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@keyframes Rule</a:t>
            </a:r>
            <a:br>
              <a:rPr lang="en-IN" b="0" i="0" dirty="0">
                <a:solidFill>
                  <a:srgbClr val="000000"/>
                </a:solidFill>
                <a:effectLst/>
                <a:latin typeface="Segoe UI" panose="020B0502040204020203" pitchFamily="34" charset="0"/>
              </a:rPr>
            </a:br>
            <a:endParaRPr lang="en-IN" dirty="0"/>
          </a:p>
        </p:txBody>
      </p:sp>
      <p:sp>
        <p:nvSpPr>
          <p:cNvPr id="5" name="Rectangle 1">
            <a:extLst>
              <a:ext uri="{FF2B5EF4-FFF2-40B4-BE49-F238E27FC236}">
                <a16:creationId xmlns:a16="http://schemas.microsoft.com/office/drawing/2014/main" id="{F7972954-A858-DA7E-9AEB-98F9FC853FAE}"/>
              </a:ext>
            </a:extLst>
          </p:cNvPr>
          <p:cNvSpPr>
            <a:spLocks noGrp="1" noChangeArrowheads="1"/>
          </p:cNvSpPr>
          <p:nvPr>
            <p:ph idx="1"/>
          </p:nvPr>
        </p:nvSpPr>
        <p:spPr bwMode="auto">
          <a:xfrm>
            <a:off x="519461" y="1324333"/>
            <a:ext cx="11353800" cy="54736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250000"/>
              </a:lnSpc>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@keyframes</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rule specifies the animation code.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250000"/>
              </a:lnSpc>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animation is created by gradually changing from one set of CSS styles to another.</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250000"/>
              </a:lnSpc>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During the animation, you can change the set of CSS styles many times.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250000"/>
              </a:lnSpc>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Specify when the style change will happen in percent, or with the keywords "from" and "to", which is the same as 0% and 100%. 0% is the beginning of the animation, 100% is when the animation is complete.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61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3C33-C022-14E5-11AE-DEFF19D8802B}"/>
              </a:ext>
            </a:extLst>
          </p:cNvPr>
          <p:cNvSpPr>
            <a:spLocks noGrp="1"/>
          </p:cNvSpPr>
          <p:nvPr>
            <p:ph type="title"/>
          </p:nvPr>
        </p:nvSpPr>
        <p:spPr/>
        <p:txBody>
          <a:bodyPr>
            <a:normAutofit/>
          </a:bodyPr>
          <a:lstStyle/>
          <a:p>
            <a:pPr algn="just"/>
            <a:r>
              <a:rPr lang="en-US" sz="3200" b="0" i="0" dirty="0">
                <a:solidFill>
                  <a:srgbClr val="000000"/>
                </a:solidFill>
                <a:effectLst/>
                <a:latin typeface="Verdana" panose="020B0604030504040204" pitchFamily="34" charset="0"/>
              </a:rPr>
              <a:t>Make an element move gradually 200px down:</a:t>
            </a:r>
            <a:endParaRPr lang="en-IN" sz="3200" dirty="0"/>
          </a:p>
        </p:txBody>
      </p:sp>
      <p:sp>
        <p:nvSpPr>
          <p:cNvPr id="3" name="Content Placeholder 2">
            <a:extLst>
              <a:ext uri="{FF2B5EF4-FFF2-40B4-BE49-F238E27FC236}">
                <a16:creationId xmlns:a16="http://schemas.microsoft.com/office/drawing/2014/main" id="{F6035F46-8FA3-EEE9-C10D-FCBC52B836B1}"/>
              </a:ext>
            </a:extLst>
          </p:cNvPr>
          <p:cNvSpPr>
            <a:spLocks noGrp="1"/>
          </p:cNvSpPr>
          <p:nvPr>
            <p:ph idx="1"/>
          </p:nvPr>
        </p:nvSpPr>
        <p:spPr>
          <a:xfrm>
            <a:off x="838200" y="1825625"/>
            <a:ext cx="4648200" cy="4351338"/>
          </a:xfrm>
          <a:solidFill>
            <a:schemeClr val="bg2"/>
          </a:solidFill>
        </p:spPr>
        <p:txBody>
          <a:bodyPr>
            <a:normAutofit fontScale="85000" lnSpcReduction="20000"/>
          </a:bodyPr>
          <a:lstStyle/>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&lt;style&gt; </a:t>
            </a:r>
          </a:p>
          <a:p>
            <a:pPr marL="0" indent="0">
              <a:buNone/>
            </a:pPr>
            <a:r>
              <a:rPr lang="en-IN" dirty="0"/>
              <a:t>div {</a:t>
            </a:r>
          </a:p>
          <a:p>
            <a:pPr marL="0" indent="0">
              <a:buNone/>
            </a:pPr>
            <a:r>
              <a:rPr lang="en-IN" dirty="0"/>
              <a:t>  width: 100px;</a:t>
            </a:r>
          </a:p>
          <a:p>
            <a:pPr marL="0" indent="0">
              <a:buNone/>
            </a:pPr>
            <a:r>
              <a:rPr lang="en-IN" dirty="0"/>
              <a:t>  height: 100px;</a:t>
            </a:r>
          </a:p>
          <a:p>
            <a:pPr marL="0" indent="0">
              <a:buNone/>
            </a:pPr>
            <a:r>
              <a:rPr lang="en-IN" dirty="0"/>
              <a:t>  background: red;</a:t>
            </a:r>
          </a:p>
          <a:p>
            <a:pPr marL="0" indent="0">
              <a:buNone/>
            </a:pPr>
            <a:r>
              <a:rPr lang="en-IN" dirty="0"/>
              <a:t>  position: relative;</a:t>
            </a:r>
          </a:p>
          <a:p>
            <a:pPr marL="0" indent="0">
              <a:buNone/>
            </a:pPr>
            <a:r>
              <a:rPr lang="en-IN" dirty="0"/>
              <a:t>  animation: </a:t>
            </a:r>
            <a:r>
              <a:rPr lang="en-IN" dirty="0" err="1"/>
              <a:t>mymove</a:t>
            </a:r>
            <a:r>
              <a:rPr lang="en-IN" dirty="0"/>
              <a:t> 5s infinite;</a:t>
            </a:r>
          </a:p>
          <a:p>
            <a:pPr marL="0" indent="0">
              <a:buNone/>
            </a:pPr>
            <a:r>
              <a:rPr lang="en-IN" dirty="0"/>
              <a:t>}</a:t>
            </a:r>
          </a:p>
          <a:p>
            <a:pPr marL="0" indent="0">
              <a:buNone/>
            </a:pPr>
            <a:endParaRPr lang="en-IN" dirty="0"/>
          </a:p>
          <a:p>
            <a:pPr marL="0" indent="0">
              <a:buNone/>
            </a:pPr>
            <a:endParaRPr lang="en-IN" dirty="0"/>
          </a:p>
        </p:txBody>
      </p:sp>
      <p:sp>
        <p:nvSpPr>
          <p:cNvPr id="5" name="TextBox 4">
            <a:extLst>
              <a:ext uri="{FF2B5EF4-FFF2-40B4-BE49-F238E27FC236}">
                <a16:creationId xmlns:a16="http://schemas.microsoft.com/office/drawing/2014/main" id="{F937A305-CD4B-FEFD-490D-B4F0BC93F8AB}"/>
              </a:ext>
            </a:extLst>
          </p:cNvPr>
          <p:cNvSpPr txBox="1"/>
          <p:nvPr/>
        </p:nvSpPr>
        <p:spPr>
          <a:xfrm>
            <a:off x="5801423" y="1825625"/>
            <a:ext cx="6094140" cy="4401205"/>
          </a:xfrm>
          <a:prstGeom prst="rect">
            <a:avLst/>
          </a:prstGeom>
          <a:solidFill>
            <a:schemeClr val="accent2">
              <a:lumMod val="20000"/>
              <a:lumOff val="80000"/>
            </a:schemeClr>
          </a:solidFill>
        </p:spPr>
        <p:txBody>
          <a:bodyPr wrap="square">
            <a:spAutoFit/>
          </a:bodyPr>
          <a:lstStyle/>
          <a:p>
            <a:r>
              <a:rPr lang="en-IN" sz="2000" dirty="0"/>
              <a:t>@keyframes </a:t>
            </a:r>
            <a:r>
              <a:rPr lang="en-IN" sz="2000" dirty="0" err="1"/>
              <a:t>mymove</a:t>
            </a:r>
            <a:r>
              <a:rPr lang="en-IN" sz="2000" dirty="0"/>
              <a:t> {</a:t>
            </a:r>
          </a:p>
          <a:p>
            <a:r>
              <a:rPr lang="en-IN" sz="2000" dirty="0"/>
              <a:t>  from {top: 0px;}</a:t>
            </a:r>
          </a:p>
          <a:p>
            <a:r>
              <a:rPr lang="en-IN" sz="2000" dirty="0"/>
              <a:t>  to {top: 200px;}</a:t>
            </a:r>
          </a:p>
          <a:p>
            <a:r>
              <a:rPr lang="en-IN" sz="2000" dirty="0"/>
              <a:t>}</a:t>
            </a:r>
          </a:p>
          <a:p>
            <a:r>
              <a:rPr lang="en-IN" sz="2000" dirty="0"/>
              <a:t>&lt;/style&gt;</a:t>
            </a:r>
          </a:p>
          <a:p>
            <a:r>
              <a:rPr lang="en-IN" sz="2000" dirty="0"/>
              <a:t>&lt;/head&gt;</a:t>
            </a:r>
          </a:p>
          <a:p>
            <a:r>
              <a:rPr lang="en-IN" sz="2000" dirty="0"/>
              <a:t>&lt;body&gt;</a:t>
            </a:r>
          </a:p>
          <a:p>
            <a:endParaRPr lang="en-IN" sz="2000" dirty="0"/>
          </a:p>
          <a:p>
            <a:r>
              <a:rPr lang="en-IN" sz="2000" dirty="0"/>
              <a:t>&lt;h1&gt;The @keyframes Rule&lt;/h1&gt;</a:t>
            </a:r>
          </a:p>
          <a:p>
            <a:endParaRPr lang="en-IN" sz="2000" dirty="0"/>
          </a:p>
          <a:p>
            <a:r>
              <a:rPr lang="en-IN" sz="2000" dirty="0"/>
              <a:t>&lt;div&gt;&lt;/div&gt;</a:t>
            </a:r>
          </a:p>
          <a:p>
            <a:endParaRPr lang="en-IN" sz="2000" dirty="0"/>
          </a:p>
          <a:p>
            <a:r>
              <a:rPr lang="en-IN" sz="2000" dirty="0"/>
              <a:t>&lt;/body&gt;</a:t>
            </a:r>
          </a:p>
          <a:p>
            <a:r>
              <a:rPr lang="en-IN" sz="2000" dirty="0"/>
              <a:t>&lt;/html&gt;</a:t>
            </a:r>
            <a:endParaRPr lang="en-IN" dirty="0"/>
          </a:p>
        </p:txBody>
      </p:sp>
    </p:spTree>
    <p:extLst>
      <p:ext uri="{BB962C8B-B14F-4D97-AF65-F5344CB8AC3E}">
        <p14:creationId xmlns:p14="http://schemas.microsoft.com/office/powerpoint/2010/main" val="252747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C324-B2B2-4D97-067A-1ACDE4FB0C6C}"/>
              </a:ext>
            </a:extLst>
          </p:cNvPr>
          <p:cNvSpPr>
            <a:spLocks noGrp="1"/>
          </p:cNvSpPr>
          <p:nvPr>
            <p:ph type="title"/>
          </p:nvPr>
        </p:nvSpPr>
        <p:spPr/>
        <p:txBody>
          <a:bodyPr>
            <a:normAutofit/>
          </a:bodyPr>
          <a:lstStyle/>
          <a:p>
            <a:pPr algn="just"/>
            <a:r>
              <a:rPr lang="en-US" sz="3600" b="0" i="0" dirty="0">
                <a:solidFill>
                  <a:srgbClr val="000000"/>
                </a:solidFill>
                <a:effectLst/>
                <a:latin typeface="Verdana" panose="020B0604030504040204" pitchFamily="34" charset="0"/>
              </a:rPr>
              <a:t>Many keyframe selectors with many CSS styles:</a:t>
            </a:r>
            <a:endParaRPr lang="en-IN" sz="3600" dirty="0"/>
          </a:p>
        </p:txBody>
      </p:sp>
      <p:sp>
        <p:nvSpPr>
          <p:cNvPr id="3" name="Content Placeholder 2">
            <a:extLst>
              <a:ext uri="{FF2B5EF4-FFF2-40B4-BE49-F238E27FC236}">
                <a16:creationId xmlns:a16="http://schemas.microsoft.com/office/drawing/2014/main" id="{5B9C1FDE-6ED9-F7CC-3EE9-AE4B93E84BD2}"/>
              </a:ext>
            </a:extLst>
          </p:cNvPr>
          <p:cNvSpPr>
            <a:spLocks noGrp="1"/>
          </p:cNvSpPr>
          <p:nvPr>
            <p:ph idx="1"/>
          </p:nvPr>
        </p:nvSpPr>
        <p:spPr>
          <a:xfrm>
            <a:off x="838201" y="1825625"/>
            <a:ext cx="4960434" cy="4351338"/>
          </a:xfrm>
          <a:solidFill>
            <a:schemeClr val="bg2"/>
          </a:solidFill>
        </p:spPr>
        <p:txBody>
          <a:bodyPr>
            <a:normAutofit fontScale="85000" lnSpcReduction="20000"/>
          </a:bodyPr>
          <a:lstStyle/>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&lt;style&gt; </a:t>
            </a:r>
          </a:p>
          <a:p>
            <a:pPr marL="0" indent="0">
              <a:buNone/>
            </a:pPr>
            <a:r>
              <a:rPr lang="en-IN" dirty="0"/>
              <a:t>div {</a:t>
            </a:r>
          </a:p>
          <a:p>
            <a:pPr marL="0" indent="0">
              <a:buNone/>
            </a:pPr>
            <a:r>
              <a:rPr lang="en-IN" dirty="0"/>
              <a:t>  width: 100px;</a:t>
            </a:r>
          </a:p>
          <a:p>
            <a:pPr marL="0" indent="0">
              <a:buNone/>
            </a:pPr>
            <a:r>
              <a:rPr lang="en-IN" dirty="0"/>
              <a:t>  height: 100px;</a:t>
            </a:r>
          </a:p>
          <a:p>
            <a:pPr marL="0" indent="0">
              <a:buNone/>
            </a:pPr>
            <a:r>
              <a:rPr lang="en-IN" dirty="0"/>
              <a:t>  background: red;</a:t>
            </a:r>
          </a:p>
          <a:p>
            <a:pPr marL="0" indent="0">
              <a:buNone/>
            </a:pPr>
            <a:r>
              <a:rPr lang="en-IN" dirty="0"/>
              <a:t>  position: relative;</a:t>
            </a:r>
          </a:p>
          <a:p>
            <a:pPr marL="0" indent="0">
              <a:buNone/>
            </a:pPr>
            <a:r>
              <a:rPr lang="en-IN" dirty="0"/>
              <a:t>  animation: </a:t>
            </a:r>
            <a:r>
              <a:rPr lang="en-IN" dirty="0" err="1"/>
              <a:t>mymove</a:t>
            </a:r>
            <a:r>
              <a:rPr lang="en-IN" dirty="0"/>
              <a:t> 5s infinite;</a:t>
            </a:r>
          </a:p>
          <a:p>
            <a:pPr marL="0" indent="0">
              <a:buNone/>
            </a:pPr>
            <a:r>
              <a:rPr lang="en-IN" dirty="0"/>
              <a:t>}</a:t>
            </a:r>
          </a:p>
          <a:p>
            <a:pPr marL="0" indent="0">
              <a:buNone/>
            </a:pPr>
            <a:endParaRPr lang="en-IN" dirty="0"/>
          </a:p>
          <a:p>
            <a:endParaRPr lang="en-IN" dirty="0"/>
          </a:p>
        </p:txBody>
      </p:sp>
      <p:sp>
        <p:nvSpPr>
          <p:cNvPr id="5" name="TextBox 4">
            <a:extLst>
              <a:ext uri="{FF2B5EF4-FFF2-40B4-BE49-F238E27FC236}">
                <a16:creationId xmlns:a16="http://schemas.microsoft.com/office/drawing/2014/main" id="{EE9ED553-F00E-F200-1FBB-7F63D6A96D3F}"/>
              </a:ext>
            </a:extLst>
          </p:cNvPr>
          <p:cNvSpPr txBox="1"/>
          <p:nvPr/>
        </p:nvSpPr>
        <p:spPr>
          <a:xfrm>
            <a:off x="6096000" y="1600637"/>
            <a:ext cx="6094140" cy="4801314"/>
          </a:xfrm>
          <a:prstGeom prst="rect">
            <a:avLst/>
          </a:prstGeom>
          <a:solidFill>
            <a:schemeClr val="accent5">
              <a:lumMod val="20000"/>
              <a:lumOff val="80000"/>
            </a:schemeClr>
          </a:solidFill>
        </p:spPr>
        <p:txBody>
          <a:bodyPr wrap="square">
            <a:spAutoFit/>
          </a:bodyPr>
          <a:lstStyle/>
          <a:p>
            <a:r>
              <a:rPr lang="en-IN" dirty="0"/>
              <a:t>@keyframes </a:t>
            </a:r>
            <a:r>
              <a:rPr lang="en-IN" dirty="0" err="1"/>
              <a:t>mymove</a:t>
            </a:r>
            <a:r>
              <a:rPr lang="en-IN" dirty="0"/>
              <a:t> {</a:t>
            </a:r>
          </a:p>
          <a:p>
            <a:r>
              <a:rPr lang="en-IN" dirty="0"/>
              <a:t>  0%   {top: 0px; left: 0px; background: red;}</a:t>
            </a:r>
          </a:p>
          <a:p>
            <a:r>
              <a:rPr lang="en-IN" dirty="0"/>
              <a:t>  25%  {top: 0px; left: 100px; background: blue;}</a:t>
            </a:r>
          </a:p>
          <a:p>
            <a:r>
              <a:rPr lang="en-IN" dirty="0"/>
              <a:t>  50%  {top: 100px; left: 100px; background: yellow;}</a:t>
            </a:r>
          </a:p>
          <a:p>
            <a:r>
              <a:rPr lang="en-IN" dirty="0"/>
              <a:t>  75%  {top: 100px; left: 0px; background: green;}</a:t>
            </a:r>
          </a:p>
          <a:p>
            <a:r>
              <a:rPr lang="en-IN" dirty="0"/>
              <a:t>  100% {top: 0px; left: 0px; background: red;}</a:t>
            </a:r>
          </a:p>
          <a:p>
            <a:r>
              <a:rPr lang="en-IN" dirty="0"/>
              <a:t>}</a:t>
            </a:r>
          </a:p>
          <a:p>
            <a:r>
              <a:rPr lang="en-IN" dirty="0"/>
              <a:t>&lt;/style&gt;</a:t>
            </a:r>
          </a:p>
          <a:p>
            <a:r>
              <a:rPr lang="en-IN" dirty="0"/>
              <a:t>&lt;/head&gt;</a:t>
            </a:r>
          </a:p>
          <a:p>
            <a:r>
              <a:rPr lang="en-IN" dirty="0"/>
              <a:t>&lt;body&gt;</a:t>
            </a:r>
          </a:p>
          <a:p>
            <a:endParaRPr lang="en-IN" dirty="0"/>
          </a:p>
          <a:p>
            <a:r>
              <a:rPr lang="en-IN" dirty="0"/>
              <a:t>&lt;h1&gt;The @keyframes Rule&lt;/h1&gt;</a:t>
            </a:r>
          </a:p>
          <a:p>
            <a:endParaRPr lang="en-IN" dirty="0"/>
          </a:p>
          <a:p>
            <a:r>
              <a:rPr lang="en-IN" dirty="0"/>
              <a:t>&lt;div&gt;&lt;/div&gt;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313942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0518-19A7-236E-7E91-BA5D8840BDCC}"/>
              </a:ext>
            </a:extLst>
          </p:cNvPr>
          <p:cNvSpPr>
            <a:spLocks noGrp="1"/>
          </p:cNvSpPr>
          <p:nvPr>
            <p:ph type="title"/>
          </p:nvPr>
        </p:nvSpPr>
        <p:spPr/>
        <p:txBody>
          <a:bodyPr>
            <a:normAutofit/>
          </a:bodyPr>
          <a:lstStyle/>
          <a:p>
            <a:r>
              <a:rPr lang="en-US" sz="3600" b="0" i="0" dirty="0">
                <a:solidFill>
                  <a:srgbClr val="000000"/>
                </a:solidFill>
                <a:effectLst/>
                <a:latin typeface="Verdana" panose="020B0604030504040204" pitchFamily="34" charset="0"/>
              </a:rPr>
              <a:t>Change many CSS styles in one animation:</a:t>
            </a:r>
            <a:endParaRPr lang="en-IN" sz="3600" dirty="0"/>
          </a:p>
        </p:txBody>
      </p:sp>
      <p:sp>
        <p:nvSpPr>
          <p:cNvPr id="3" name="Content Placeholder 2">
            <a:extLst>
              <a:ext uri="{FF2B5EF4-FFF2-40B4-BE49-F238E27FC236}">
                <a16:creationId xmlns:a16="http://schemas.microsoft.com/office/drawing/2014/main" id="{CA89D9AD-C70B-498C-996B-82503C34935F}"/>
              </a:ext>
            </a:extLst>
          </p:cNvPr>
          <p:cNvSpPr>
            <a:spLocks noGrp="1"/>
          </p:cNvSpPr>
          <p:nvPr>
            <p:ph idx="1"/>
          </p:nvPr>
        </p:nvSpPr>
        <p:spPr>
          <a:xfrm>
            <a:off x="838200" y="1825625"/>
            <a:ext cx="5083098" cy="4351338"/>
          </a:xfrm>
          <a:solidFill>
            <a:schemeClr val="tx2">
              <a:lumMod val="20000"/>
              <a:lumOff val="80000"/>
            </a:schemeClr>
          </a:solidFill>
        </p:spPr>
        <p:txBody>
          <a:bodyPr>
            <a:normAutofit fontScale="85000" lnSpcReduction="20000"/>
          </a:bodyPr>
          <a:lstStyle/>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&lt;style&gt; </a:t>
            </a:r>
          </a:p>
          <a:p>
            <a:pPr marL="0" indent="0">
              <a:buNone/>
            </a:pPr>
            <a:r>
              <a:rPr lang="en-IN" dirty="0"/>
              <a:t>div {</a:t>
            </a:r>
          </a:p>
          <a:p>
            <a:pPr marL="0" indent="0">
              <a:buNone/>
            </a:pPr>
            <a:r>
              <a:rPr lang="en-IN" dirty="0"/>
              <a:t>  width: 100px;</a:t>
            </a:r>
          </a:p>
          <a:p>
            <a:pPr marL="0" indent="0">
              <a:buNone/>
            </a:pPr>
            <a:r>
              <a:rPr lang="en-IN" dirty="0"/>
              <a:t>  height: 100px;</a:t>
            </a:r>
          </a:p>
          <a:p>
            <a:pPr marL="0" indent="0">
              <a:buNone/>
            </a:pPr>
            <a:r>
              <a:rPr lang="en-IN" dirty="0"/>
              <a:t>  background: red;</a:t>
            </a:r>
          </a:p>
          <a:p>
            <a:pPr marL="0" indent="0">
              <a:buNone/>
            </a:pPr>
            <a:r>
              <a:rPr lang="en-IN" dirty="0"/>
              <a:t>  position: relative;</a:t>
            </a:r>
          </a:p>
          <a:p>
            <a:pPr marL="0" indent="0">
              <a:buNone/>
            </a:pPr>
            <a:r>
              <a:rPr lang="en-IN" dirty="0"/>
              <a:t>  animation: </a:t>
            </a:r>
            <a:r>
              <a:rPr lang="en-IN" dirty="0" err="1"/>
              <a:t>mymove</a:t>
            </a:r>
            <a:r>
              <a:rPr lang="en-IN" dirty="0"/>
              <a:t> 5s infinite;</a:t>
            </a:r>
          </a:p>
          <a:p>
            <a:pPr marL="0" indent="0">
              <a:buNone/>
            </a:pPr>
            <a:r>
              <a:rPr lang="en-IN" dirty="0"/>
              <a:t>}</a:t>
            </a:r>
          </a:p>
          <a:p>
            <a:endParaRPr lang="en-IN" dirty="0"/>
          </a:p>
          <a:p>
            <a:endParaRPr lang="en-IN" dirty="0"/>
          </a:p>
        </p:txBody>
      </p:sp>
      <p:sp>
        <p:nvSpPr>
          <p:cNvPr id="5" name="TextBox 4">
            <a:extLst>
              <a:ext uri="{FF2B5EF4-FFF2-40B4-BE49-F238E27FC236}">
                <a16:creationId xmlns:a16="http://schemas.microsoft.com/office/drawing/2014/main" id="{44C10916-29F4-B846-6470-A8FDFF804933}"/>
              </a:ext>
            </a:extLst>
          </p:cNvPr>
          <p:cNvSpPr txBox="1"/>
          <p:nvPr/>
        </p:nvSpPr>
        <p:spPr>
          <a:xfrm>
            <a:off x="5921298" y="1825625"/>
            <a:ext cx="6094140" cy="3970318"/>
          </a:xfrm>
          <a:prstGeom prst="rect">
            <a:avLst/>
          </a:prstGeom>
          <a:solidFill>
            <a:schemeClr val="accent6">
              <a:lumMod val="20000"/>
              <a:lumOff val="80000"/>
            </a:schemeClr>
          </a:solidFill>
        </p:spPr>
        <p:txBody>
          <a:bodyPr wrap="square">
            <a:spAutoFit/>
          </a:bodyPr>
          <a:lstStyle/>
          <a:p>
            <a:r>
              <a:rPr lang="en-IN" dirty="0"/>
              <a:t>@keyframes </a:t>
            </a:r>
            <a:r>
              <a:rPr lang="en-IN" dirty="0" err="1"/>
              <a:t>mymove</a:t>
            </a:r>
            <a:r>
              <a:rPr lang="en-IN" dirty="0"/>
              <a:t> {</a:t>
            </a:r>
          </a:p>
          <a:p>
            <a:r>
              <a:rPr lang="en-IN" dirty="0"/>
              <a:t>  0%   {top: 0px; background: red; width: 100px;}</a:t>
            </a:r>
          </a:p>
          <a:p>
            <a:r>
              <a:rPr lang="en-IN" dirty="0"/>
              <a:t>  100% {top: 200px; background: yellow; width: 300px;}</a:t>
            </a:r>
          </a:p>
          <a:p>
            <a:r>
              <a:rPr lang="en-IN" dirty="0"/>
              <a:t>}</a:t>
            </a:r>
          </a:p>
          <a:p>
            <a:r>
              <a:rPr lang="en-IN" dirty="0"/>
              <a:t>&lt;/style&gt;</a:t>
            </a:r>
          </a:p>
          <a:p>
            <a:r>
              <a:rPr lang="en-IN" dirty="0"/>
              <a:t>&lt;/head&gt;</a:t>
            </a:r>
          </a:p>
          <a:p>
            <a:r>
              <a:rPr lang="en-IN" dirty="0"/>
              <a:t>&lt;body&gt;</a:t>
            </a:r>
          </a:p>
          <a:p>
            <a:endParaRPr lang="en-IN" dirty="0"/>
          </a:p>
          <a:p>
            <a:r>
              <a:rPr lang="en-IN" dirty="0"/>
              <a:t>&lt;h1&gt;The @keyframes Rule&lt;/h1&gt;</a:t>
            </a:r>
          </a:p>
          <a:p>
            <a:endParaRPr lang="en-IN" dirty="0"/>
          </a:p>
          <a:p>
            <a:r>
              <a:rPr lang="en-IN" dirty="0"/>
              <a:t>&lt;div&gt;&lt;/div&gt;</a:t>
            </a:r>
          </a:p>
          <a:p>
            <a:endParaRPr lang="en-IN" dirty="0"/>
          </a:p>
          <a:p>
            <a:r>
              <a:rPr lang="en-IN" dirty="0"/>
              <a:t>&lt;/body&gt;</a:t>
            </a:r>
          </a:p>
          <a:p>
            <a:r>
              <a:rPr lang="en-IN" dirty="0"/>
              <a:t>&lt;/html&gt;</a:t>
            </a:r>
          </a:p>
        </p:txBody>
      </p:sp>
    </p:spTree>
    <p:extLst>
      <p:ext uri="{BB962C8B-B14F-4D97-AF65-F5344CB8AC3E}">
        <p14:creationId xmlns:p14="http://schemas.microsoft.com/office/powerpoint/2010/main" val="54335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96C3-6FD6-FB24-6653-076BC403818B}"/>
              </a:ext>
            </a:extLst>
          </p:cNvPr>
          <p:cNvSpPr>
            <a:spLocks noGrp="1"/>
          </p:cNvSpPr>
          <p:nvPr>
            <p:ph type="title"/>
          </p:nvPr>
        </p:nvSpPr>
        <p:spPr/>
        <p:txBody>
          <a:bodyPr/>
          <a:lstStyle/>
          <a:p>
            <a:pPr algn="ctr"/>
            <a:r>
              <a:rPr lang="en-IN" b="0" i="0" dirty="0">
                <a:solidFill>
                  <a:srgbClr val="202124"/>
                </a:solidFill>
                <a:effectLst/>
                <a:latin typeface="Roboto" panose="02000000000000000000" pitchFamily="2" charset="0"/>
              </a:rPr>
              <a:t>Responsive images</a:t>
            </a:r>
            <a:endParaRPr lang="en-IN" dirty="0"/>
          </a:p>
        </p:txBody>
      </p:sp>
      <p:sp>
        <p:nvSpPr>
          <p:cNvPr id="3" name="Content Placeholder 2">
            <a:extLst>
              <a:ext uri="{FF2B5EF4-FFF2-40B4-BE49-F238E27FC236}">
                <a16:creationId xmlns:a16="http://schemas.microsoft.com/office/drawing/2014/main" id="{FCBDA3C3-E064-DD3E-1119-EBB0F0A34539}"/>
              </a:ext>
            </a:extLst>
          </p:cNvPr>
          <p:cNvSpPr>
            <a:spLocks noGrp="1"/>
          </p:cNvSpPr>
          <p:nvPr>
            <p:ph idx="1"/>
          </p:nvPr>
        </p:nvSpPr>
        <p:spPr/>
        <p:txBody>
          <a:bodyPr/>
          <a:lstStyle/>
          <a:p>
            <a:pPr marL="0" indent="0" algn="just">
              <a:lnSpc>
                <a:spcPct val="200000"/>
              </a:lnSpc>
              <a:buNone/>
            </a:pPr>
            <a:r>
              <a:rPr lang="en-US" b="0" i="0" dirty="0">
                <a:solidFill>
                  <a:srgbClr val="202124"/>
                </a:solidFill>
                <a:effectLst/>
                <a:latin typeface="Roboto" panose="02000000000000000000" pitchFamily="2" charset="0"/>
              </a:rPr>
              <a:t>Text on the web automatically wraps at the edge of the screen so that it doesn't overflow. It's different with images. Images have an intrinsic size. If an image is wider than the screen, the image will overflow, causing a horizontal scrollbar to appear.</a:t>
            </a:r>
            <a:endParaRPr lang="en-IN" dirty="0"/>
          </a:p>
        </p:txBody>
      </p:sp>
    </p:spTree>
    <p:extLst>
      <p:ext uri="{BB962C8B-B14F-4D97-AF65-F5344CB8AC3E}">
        <p14:creationId xmlns:p14="http://schemas.microsoft.com/office/powerpoint/2010/main" val="44436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9462-A166-3734-9392-33C84C553F36}"/>
              </a:ext>
            </a:extLst>
          </p:cNvPr>
          <p:cNvSpPr>
            <a:spLocks noGrp="1"/>
          </p:cNvSpPr>
          <p:nvPr>
            <p:ph type="title"/>
          </p:nvPr>
        </p:nvSpPr>
        <p:spPr/>
        <p:txBody>
          <a:bodyPr/>
          <a:lstStyle/>
          <a:p>
            <a:pPr algn="ctr"/>
            <a:r>
              <a:rPr lang="en-IN" b="1" i="0" dirty="0">
                <a:solidFill>
                  <a:srgbClr val="002838"/>
                </a:solidFill>
                <a:effectLst/>
                <a:latin typeface="Open Sans" panose="020B0606030504020204" pitchFamily="34" charset="0"/>
              </a:rPr>
              <a:t>What is Image Optimization?</a:t>
            </a:r>
            <a:br>
              <a:rPr lang="en-IN" b="1" i="0" dirty="0">
                <a:solidFill>
                  <a:srgbClr val="00283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7F1CBDE-9DE3-08B9-6653-D09206F5A401}"/>
              </a:ext>
            </a:extLst>
          </p:cNvPr>
          <p:cNvSpPr>
            <a:spLocks noGrp="1"/>
          </p:cNvSpPr>
          <p:nvPr>
            <p:ph idx="1"/>
          </p:nvPr>
        </p:nvSpPr>
        <p:spPr/>
        <p:txBody>
          <a:bodyPr/>
          <a:lstStyle/>
          <a:p>
            <a:pPr marL="0" indent="0" algn="just">
              <a:lnSpc>
                <a:spcPct val="150000"/>
              </a:lnSpc>
              <a:buNone/>
            </a:pPr>
            <a:r>
              <a:rPr lang="en-US" b="0" i="0" dirty="0">
                <a:solidFill>
                  <a:srgbClr val="002838"/>
                </a:solidFill>
                <a:effectLst/>
                <a:latin typeface="Times New Roman" panose="02020603050405020304" pitchFamily="18" charset="0"/>
                <a:cs typeface="Times New Roman" panose="02020603050405020304" pitchFamily="18" charset="0"/>
              </a:rPr>
              <a:t>image optimization is the act of decreasing file size without losing quality. You can optimize your images in the creation phase (by using the right “Export” options in Photoshop) or directly on your website (by using lazy load to display media on your site). The goal is to reduce the amount of data a user has to download, so they can get the content they’re looking for faster without sacrificing quality.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389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E53A72F-4A0A-DF46-6C3C-BF7422FB8065}"/>
              </a:ext>
            </a:extLst>
          </p:cNvPr>
          <p:cNvSpPr>
            <a:spLocks noGrp="1" noChangeArrowheads="1"/>
          </p:cNvSpPr>
          <p:nvPr>
            <p:ph type="title"/>
          </p:nvPr>
        </p:nvSpPr>
        <p:spPr bwMode="auto">
          <a:xfrm>
            <a:off x="314094" y="108226"/>
            <a:ext cx="9900424"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In your stylesheet, you can declare that images should never be rendered at a size wider than their containing element using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max-inline-size</a:t>
            </a:r>
            <a:r>
              <a:rPr kumimoji="0" lang="en-US" altLang="en-US" sz="1600" b="1"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2">
            <a:extLst>
              <a:ext uri="{FF2B5EF4-FFF2-40B4-BE49-F238E27FC236}">
                <a16:creationId xmlns:a16="http://schemas.microsoft.com/office/drawing/2014/main" id="{2664601A-8482-3E66-5024-62C29672C5CD}"/>
              </a:ext>
            </a:extLst>
          </p:cNvPr>
          <p:cNvSpPr>
            <a:spLocks noGrp="1" noChangeArrowheads="1"/>
          </p:cNvSpPr>
          <p:nvPr>
            <p:ph idx="1"/>
          </p:nvPr>
        </p:nvSpPr>
        <p:spPr bwMode="auto">
          <a:xfrm>
            <a:off x="492512" y="842815"/>
            <a:ext cx="7023410" cy="1477328"/>
          </a:xfrm>
          <a:prstGeom prst="rect">
            <a:avLst/>
          </a:prstGeom>
          <a:solidFill>
            <a:schemeClr val="bg2">
              <a:lumMod val="9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max-inline-size: 100%;</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block-size: auto;</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B14282C8-3FEA-EFBC-5961-6A7376EBA0DC}"/>
              </a:ext>
            </a:extLst>
          </p:cNvPr>
          <p:cNvSpPr txBox="1"/>
          <p:nvPr/>
        </p:nvSpPr>
        <p:spPr>
          <a:xfrm>
            <a:off x="-1" y="2670937"/>
            <a:ext cx="11095463" cy="830997"/>
          </a:xfrm>
          <a:prstGeom prst="rect">
            <a:avLst/>
          </a:prstGeom>
          <a:noFill/>
        </p:spPr>
        <p:txBody>
          <a:bodyPr wrap="square">
            <a:spAutoFit/>
          </a:bodyPr>
          <a:lstStyle/>
          <a:p>
            <a:r>
              <a:rPr lang="en-US" sz="2400" b="0" i="0" dirty="0">
                <a:solidFill>
                  <a:srgbClr val="202124"/>
                </a:solidFill>
                <a:effectLst/>
                <a:latin typeface="Times New Roman" panose="02020603050405020304" pitchFamily="18" charset="0"/>
                <a:cs typeface="Times New Roman" panose="02020603050405020304" pitchFamily="18" charset="0"/>
              </a:rPr>
              <a:t>You can apply the same rule to other kinds of embedded content too, like videos and </a:t>
            </a:r>
            <a:r>
              <a:rPr lang="en-US" sz="2400" b="0" i="0" dirty="0" err="1">
                <a:solidFill>
                  <a:srgbClr val="202124"/>
                </a:solidFill>
                <a:effectLst/>
                <a:latin typeface="Times New Roman" panose="02020603050405020304" pitchFamily="18" charset="0"/>
                <a:cs typeface="Times New Roman" panose="02020603050405020304" pitchFamily="18" charset="0"/>
              </a:rPr>
              <a:t>iframes</a:t>
            </a:r>
            <a:r>
              <a:rPr lang="en-US" sz="2400" b="0" i="0" dirty="0">
                <a:solidFill>
                  <a:srgbClr val="202124"/>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4153E26F-DC47-1BA1-8EE0-C79C58855C01}"/>
              </a:ext>
            </a:extLst>
          </p:cNvPr>
          <p:cNvSpPr>
            <a:spLocks noChangeArrowheads="1"/>
          </p:cNvSpPr>
          <p:nvPr/>
        </p:nvSpPr>
        <p:spPr bwMode="auto">
          <a:xfrm>
            <a:off x="1226634" y="3708661"/>
            <a:ext cx="353622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video,</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iframe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max-inline-size: 100%;</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block-size: auto;</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4034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133EB-ACAC-9B40-FB3C-758E1F4D469B}"/>
              </a:ext>
            </a:extLst>
          </p:cNvPr>
          <p:cNvSpPr>
            <a:spLocks noGrp="1"/>
          </p:cNvSpPr>
          <p:nvPr>
            <p:ph idx="1"/>
          </p:nvPr>
        </p:nvSpPr>
        <p:spPr/>
        <p:txBody>
          <a:bodyPr/>
          <a:lstStyle/>
          <a:p>
            <a:pPr marL="0" indent="0">
              <a:buNone/>
            </a:pPr>
            <a:r>
              <a:rPr lang="en-US" b="0" i="0" dirty="0" err="1">
                <a:solidFill>
                  <a:srgbClr val="A52A2A"/>
                </a:solidFill>
                <a:effectLst/>
                <a:latin typeface="Consolas" panose="020B0609020204030204" pitchFamily="49" charset="0"/>
              </a:rPr>
              <a:t>img</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auto</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8141E5DF-7B59-6309-0C6C-E039F3034072}"/>
              </a:ext>
            </a:extLst>
          </p:cNvPr>
          <p:cNvSpPr>
            <a:spLocks noGrp="1" noChangeArrowheads="1"/>
          </p:cNvSpPr>
          <p:nvPr>
            <p:ph type="title"/>
          </p:nvPr>
        </p:nvSpPr>
        <p:spPr bwMode="auto">
          <a:xfrm>
            <a:off x="838200" y="612408"/>
            <a:ext cx="1078611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the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width</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property is set to a percentage and the </a:t>
            </a:r>
            <a:r>
              <a:rPr kumimoji="0" lang="en-US" altLang="en-US" sz="24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height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property is set to "auto", the image will be responsive and scale up and down: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2">
            <a:extLst>
              <a:ext uri="{FF2B5EF4-FFF2-40B4-BE49-F238E27FC236}">
                <a16:creationId xmlns:a16="http://schemas.microsoft.com/office/drawing/2014/main" id="{0A45A9A6-CBB4-9089-3918-1D6FFBF560AD}"/>
              </a:ext>
            </a:extLst>
          </p:cNvPr>
          <p:cNvSpPr>
            <a:spLocks noChangeArrowheads="1"/>
          </p:cNvSpPr>
          <p:nvPr/>
        </p:nvSpPr>
        <p:spPr bwMode="auto">
          <a:xfrm>
            <a:off x="367991" y="3590911"/>
            <a:ext cx="109858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max-width</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property is set to 100%, the image will scale down if it has to, but never scale up to be larger than its original size: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068B282F-47BE-5DFA-9838-9A731BEB7C78}"/>
              </a:ext>
            </a:extLst>
          </p:cNvPr>
          <p:cNvSpPr txBox="1"/>
          <p:nvPr/>
        </p:nvSpPr>
        <p:spPr>
          <a:xfrm>
            <a:off x="1965402" y="4802199"/>
            <a:ext cx="6094140" cy="1200329"/>
          </a:xfrm>
          <a:prstGeom prst="rect">
            <a:avLst/>
          </a:prstGeom>
          <a:noFill/>
        </p:spPr>
        <p:txBody>
          <a:bodyPr wrap="square">
            <a:spAutoFit/>
          </a:bodyPr>
          <a:lstStyle/>
          <a:p>
            <a:r>
              <a:rPr lang="en-US" b="0" i="0" dirty="0" err="1">
                <a:solidFill>
                  <a:srgbClr val="A52A2A"/>
                </a:solidFill>
                <a:effectLst/>
                <a:latin typeface="Consolas" panose="020B0609020204030204" pitchFamily="49" charset="0"/>
              </a:rPr>
              <a:t>img</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max-width</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100%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height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auto</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041185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4888D4A-A78F-8F8B-2369-5F542F9D00FB}"/>
              </a:ext>
            </a:extLst>
          </p:cNvPr>
          <p:cNvSpPr>
            <a:spLocks noGrp="1" noChangeArrowheads="1"/>
          </p:cNvSpPr>
          <p:nvPr>
            <p:ph idx="1"/>
          </p:nvPr>
        </p:nvSpPr>
        <p:spPr bwMode="auto">
          <a:xfrm>
            <a:off x="113371" y="0"/>
            <a:ext cx="11907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If the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background-size</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property is set to "contain", the background image will scale, and try to fit the content area. However, the image will keep its aspect ratio (the proportional relationship between the image's width and height):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9F67BD73-FBFA-A3D6-5D24-080EB4E1D0AB}"/>
              </a:ext>
            </a:extLst>
          </p:cNvPr>
          <p:cNvSpPr txBox="1"/>
          <p:nvPr/>
        </p:nvSpPr>
        <p:spPr>
          <a:xfrm>
            <a:off x="1809286" y="1639218"/>
            <a:ext cx="6094140" cy="2308324"/>
          </a:xfrm>
          <a:prstGeom prst="rect">
            <a:avLst/>
          </a:prstGeom>
          <a:noFill/>
        </p:spPr>
        <p:txBody>
          <a:bodyPr wrap="square">
            <a:spAutoFit/>
          </a:bodyPr>
          <a:lstStyle/>
          <a:p>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100%</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height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400px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background-image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('img_flowers.jpg')</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background-repeat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no-repeat</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contain</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1px solid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623014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5458416-799E-8282-F19F-BC3CBBA09D84}"/>
              </a:ext>
            </a:extLst>
          </p:cNvPr>
          <p:cNvSpPr>
            <a:spLocks noGrp="1" noChangeArrowheads="1"/>
          </p:cNvSpPr>
          <p:nvPr>
            <p:ph idx="1"/>
          </p:nvPr>
        </p:nvSpPr>
        <p:spPr bwMode="auto">
          <a:xfrm>
            <a:off x="0" y="89666"/>
            <a:ext cx="11608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If the </a:t>
            </a:r>
            <a:r>
              <a:rPr kumimoji="0" lang="en-US" altLang="en-US"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background-size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property is set to "100% 100%", the background image will stretch to cover the entire content area: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1D6DFB24-283D-8807-7EC0-EE72263C5374}"/>
              </a:ext>
            </a:extLst>
          </p:cNvPr>
          <p:cNvSpPr txBox="1"/>
          <p:nvPr/>
        </p:nvSpPr>
        <p:spPr>
          <a:xfrm>
            <a:off x="468352" y="1253611"/>
            <a:ext cx="6155472" cy="2031325"/>
          </a:xfrm>
          <a:prstGeom prst="rect">
            <a:avLst/>
          </a:prstGeom>
          <a:noFill/>
        </p:spPr>
        <p:txBody>
          <a:bodyPr wrap="square">
            <a:spAutoFit/>
          </a:bodyPr>
          <a:lstStyle/>
          <a:p>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100%</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height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400px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background-image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('img_flowers.jpg')</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100% 100%</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1px solid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566968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A21399D-F449-9C44-A0BA-F54FFF0BEBA3}"/>
              </a:ext>
            </a:extLst>
          </p:cNvPr>
          <p:cNvSpPr>
            <a:spLocks noGrp="1" noChangeArrowheads="1"/>
          </p:cNvSpPr>
          <p:nvPr>
            <p:ph idx="1"/>
          </p:nvPr>
        </p:nvSpPr>
        <p:spPr bwMode="auto">
          <a:xfrm>
            <a:off x="124523" y="129366"/>
            <a:ext cx="10991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 </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the </a:t>
            </a:r>
            <a:r>
              <a:rPr kumimoji="0" lang="en-US" altLang="en-US" sz="16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background-size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property is set to "cover", the background image will scale to cover the entire content area. Notice that the "cover" value keeps the aspect ratio, and some part of the background image may be clipped: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C34F3299-BB53-24FF-77DE-4378E035F00E}"/>
              </a:ext>
            </a:extLst>
          </p:cNvPr>
          <p:cNvSpPr txBox="1"/>
          <p:nvPr/>
        </p:nvSpPr>
        <p:spPr>
          <a:xfrm>
            <a:off x="3047071" y="2413338"/>
            <a:ext cx="6094140" cy="2031325"/>
          </a:xfrm>
          <a:prstGeom prst="rect">
            <a:avLst/>
          </a:prstGeom>
          <a:noFill/>
        </p:spPr>
        <p:txBody>
          <a:bodyPr wrap="square">
            <a:spAutoFit/>
          </a:bodyPr>
          <a:lstStyle/>
          <a:p>
            <a:r>
              <a:rPr lang="en-IN" b="0" i="0" dirty="0">
                <a:solidFill>
                  <a:srgbClr val="A52A2A"/>
                </a:solidFill>
                <a:effectLst/>
                <a:latin typeface="Consolas" panose="020B0609020204030204" pitchFamily="49" charset="0"/>
              </a:rPr>
              <a:t>div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width</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100%</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height</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400px</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background-image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('img_flowers.jpg')</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background-size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cover</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border</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1px solid red</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516658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879CE2-8050-F687-E58D-F29574C7EBD3}"/>
              </a:ext>
            </a:extLst>
          </p:cNvPr>
          <p:cNvSpPr>
            <a:spLocks noGrp="1"/>
          </p:cNvSpPr>
          <p:nvPr>
            <p:ph idx="1"/>
          </p:nvPr>
        </p:nvSpPr>
        <p:spPr>
          <a:xfrm>
            <a:off x="146825" y="130639"/>
            <a:ext cx="11584258" cy="4351338"/>
          </a:xfrm>
        </p:spPr>
        <p:txBody>
          <a:bodyPr/>
          <a:lstStyle/>
          <a:p>
            <a:pPr marL="0" indent="0" algn="just">
              <a:buNone/>
            </a:pPr>
            <a:r>
              <a:rPr lang="en-US" sz="1600" b="0" i="0" dirty="0">
                <a:solidFill>
                  <a:srgbClr val="000000"/>
                </a:solidFill>
                <a:effectLst/>
                <a:latin typeface="Verdana" panose="020B0604030504040204" pitchFamily="34" charset="0"/>
              </a:rPr>
              <a:t>A large image can be perfect on a big computer screen, but useless on a small device. Why load a large image when you have to scale it down anyway? To reduce the load, or for any other reasons, you can use media queries to display different images on different devices</a:t>
            </a:r>
            <a:r>
              <a:rPr lang="en-US" b="0" i="0" dirty="0">
                <a:solidFill>
                  <a:srgbClr val="000000"/>
                </a:solidFill>
                <a:effectLst/>
                <a:latin typeface="Verdana" panose="020B0604030504040204" pitchFamily="34" charset="0"/>
              </a:rPr>
              <a:t>.</a:t>
            </a:r>
            <a:endParaRPr lang="en-IN" dirty="0"/>
          </a:p>
        </p:txBody>
      </p:sp>
      <p:sp>
        <p:nvSpPr>
          <p:cNvPr id="5" name="TextBox 4">
            <a:extLst>
              <a:ext uri="{FF2B5EF4-FFF2-40B4-BE49-F238E27FC236}">
                <a16:creationId xmlns:a16="http://schemas.microsoft.com/office/drawing/2014/main" id="{3FA65448-A382-EBC7-9607-C9F6A0771F16}"/>
              </a:ext>
            </a:extLst>
          </p:cNvPr>
          <p:cNvSpPr txBox="1"/>
          <p:nvPr/>
        </p:nvSpPr>
        <p:spPr>
          <a:xfrm>
            <a:off x="1003610" y="1443841"/>
            <a:ext cx="8137601" cy="3693319"/>
          </a:xfrm>
          <a:prstGeom prst="rect">
            <a:avLst/>
          </a:prstGeom>
          <a:noFill/>
        </p:spPr>
        <p:txBody>
          <a:bodyPr wrap="square">
            <a:spAutoFit/>
          </a:bodyPr>
          <a:lstStyle/>
          <a:p>
            <a:pPr algn="l"/>
            <a:r>
              <a:rPr lang="en-IN" b="0" i="0" dirty="0">
                <a:solidFill>
                  <a:srgbClr val="008000"/>
                </a:solidFill>
                <a:effectLst/>
                <a:latin typeface="Consolas" panose="020B0609020204030204" pitchFamily="49" charset="0"/>
              </a:rPr>
              <a:t>/* For width smaller than 400px: */</a:t>
            </a: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body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background-image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('img_smallflower.jpg')</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br>
              <a:rPr lang="en-IN" b="0" i="0" dirty="0">
                <a:solidFill>
                  <a:srgbClr val="A52A2A"/>
                </a:solidFill>
                <a:effectLst/>
                <a:latin typeface="Consolas" panose="020B0609020204030204" pitchFamily="49" charset="0"/>
              </a:rPr>
            </a:br>
            <a:r>
              <a:rPr lang="en-IN" b="0" i="0" dirty="0">
                <a:solidFill>
                  <a:srgbClr val="008000"/>
                </a:solidFill>
                <a:effectLst/>
                <a:latin typeface="Consolas" panose="020B0609020204030204" pitchFamily="49" charset="0"/>
              </a:rPr>
              <a:t>/* For width 400px and larger: */</a:t>
            </a: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@media only screen and (min-width: 400px) </a:t>
            </a: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  body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background-image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('img_flowers.jpg')</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000000"/>
                </a:solidFill>
                <a:effectLst/>
                <a:latin typeface="Consolas" panose="020B0609020204030204" pitchFamily="49" charset="0"/>
              </a:rPr>
              <a:t>}</a:t>
            </a:r>
          </a:p>
          <a:p>
            <a:br>
              <a:rPr lang="en-IN" dirty="0"/>
            </a:br>
            <a:endParaRPr lang="en-IN" dirty="0"/>
          </a:p>
        </p:txBody>
      </p:sp>
    </p:spTree>
    <p:extLst>
      <p:ext uri="{BB962C8B-B14F-4D97-AF65-F5344CB8AC3E}">
        <p14:creationId xmlns:p14="http://schemas.microsoft.com/office/powerpoint/2010/main" val="2287047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DF2A117-3339-A81F-D677-756A89D53390}"/>
              </a:ext>
            </a:extLst>
          </p:cNvPr>
          <p:cNvSpPr>
            <a:spLocks noGrp="1" noChangeArrowheads="1"/>
          </p:cNvSpPr>
          <p:nvPr>
            <p:ph idx="1"/>
          </p:nvPr>
        </p:nvSpPr>
        <p:spPr bwMode="auto">
          <a:xfrm>
            <a:off x="91069" y="346590"/>
            <a:ext cx="116734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use the media query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min-device-width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instead of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min-width</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which checks the device width, instead of the browser width. Then the image will not change when you resize the browser window: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437D7FBC-B375-9079-0CA4-D75C1F106707}"/>
              </a:ext>
            </a:extLst>
          </p:cNvPr>
          <p:cNvSpPr txBox="1"/>
          <p:nvPr/>
        </p:nvSpPr>
        <p:spPr>
          <a:xfrm>
            <a:off x="657922" y="1720840"/>
            <a:ext cx="9141211" cy="3139321"/>
          </a:xfrm>
          <a:prstGeom prst="rect">
            <a:avLst/>
          </a:prstGeom>
          <a:noFill/>
        </p:spPr>
        <p:txBody>
          <a:bodyPr wrap="square">
            <a:spAutoFit/>
          </a:bodyPr>
          <a:lstStyle/>
          <a:p>
            <a:r>
              <a:rPr lang="en-IN" b="0" i="0" dirty="0">
                <a:solidFill>
                  <a:srgbClr val="008000"/>
                </a:solidFill>
                <a:effectLst/>
                <a:latin typeface="Consolas" panose="020B0609020204030204" pitchFamily="49" charset="0"/>
              </a:rPr>
              <a:t>/* For devices smaller than 400px: */</a:t>
            </a:r>
            <a:br>
              <a:rPr lang="en-IN" dirty="0"/>
            </a:br>
            <a:r>
              <a:rPr lang="en-IN" b="0" i="0" dirty="0">
                <a:solidFill>
                  <a:srgbClr val="A52A2A"/>
                </a:solidFill>
                <a:effectLst/>
                <a:latin typeface="Consolas" panose="020B0609020204030204" pitchFamily="49" charset="0"/>
              </a:rPr>
              <a:t>body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background-image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('img_smallflower.jpg')</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 For devices 400px and larger: */</a:t>
            </a:r>
            <a:br>
              <a:rPr lang="en-IN" dirty="0"/>
            </a:br>
            <a:r>
              <a:rPr lang="en-IN" b="0" i="0" dirty="0">
                <a:solidFill>
                  <a:srgbClr val="A52A2A"/>
                </a:solidFill>
                <a:effectLst/>
                <a:latin typeface="Consolas" panose="020B0609020204030204" pitchFamily="49" charset="0"/>
              </a:rPr>
              <a:t>@media only screen and (min-device-width: 400px) </a:t>
            </a: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A52A2A"/>
                </a:solidFill>
                <a:effectLst/>
                <a:latin typeface="Consolas" panose="020B0609020204030204" pitchFamily="49" charset="0"/>
              </a:rPr>
              <a:t>  body </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background-image</a:t>
            </a:r>
            <a:r>
              <a:rPr lang="en-IN" b="0" i="0" dirty="0">
                <a:solidFill>
                  <a:srgbClr val="000000"/>
                </a:solidFill>
                <a:effectLst/>
                <a:latin typeface="Consolas" panose="020B0609020204030204" pitchFamily="49" charset="0"/>
              </a:rPr>
              <a:t>:</a:t>
            </a:r>
            <a:r>
              <a:rPr lang="en-IN" b="0" i="0" dirty="0">
                <a:solidFill>
                  <a:srgbClr val="0000CD"/>
                </a:solidFill>
                <a:effectLst/>
                <a:latin typeface="Consolas" panose="020B0609020204030204" pitchFamily="49" charset="0"/>
              </a:rPr>
              <a:t> </a:t>
            </a:r>
            <a:r>
              <a:rPr lang="en-IN" b="0" i="0" dirty="0" err="1">
                <a:solidFill>
                  <a:srgbClr val="0000CD"/>
                </a:solidFill>
                <a:effectLst/>
                <a:latin typeface="Consolas" panose="020B0609020204030204" pitchFamily="49" charset="0"/>
              </a:rPr>
              <a:t>url</a:t>
            </a:r>
            <a:r>
              <a:rPr lang="en-IN" b="0" i="0" dirty="0">
                <a:solidFill>
                  <a:srgbClr val="0000CD"/>
                </a:solidFill>
                <a:effectLst/>
                <a:latin typeface="Consolas" panose="020B0609020204030204" pitchFamily="49" charset="0"/>
              </a:rPr>
              <a:t>('img_flowers.jpg')</a:t>
            </a:r>
            <a:r>
              <a:rPr lang="en-IN" b="0" i="0" dirty="0">
                <a:solidFill>
                  <a:srgbClr val="000000"/>
                </a:solidFill>
                <a:effectLst/>
                <a:latin typeface="Consolas" panose="020B0609020204030204" pitchFamily="49" charset="0"/>
              </a:rPr>
              <a:t>;</a:t>
            </a:r>
            <a:br>
              <a:rPr lang="en-IN" b="0" i="0" dirty="0">
                <a:solidFill>
                  <a:srgbClr val="FF0000"/>
                </a:solidFill>
                <a:effectLst/>
                <a:latin typeface="Consolas" panose="020B0609020204030204" pitchFamily="49" charset="0"/>
              </a:rPr>
            </a:br>
            <a:r>
              <a:rPr lang="en-IN" b="0" i="0" dirty="0">
                <a:solidFill>
                  <a:srgbClr val="FF0000"/>
                </a:solidFill>
                <a:effectLst/>
                <a:latin typeface="Consolas" panose="020B0609020204030204" pitchFamily="49" charset="0"/>
              </a:rPr>
              <a:t>  </a:t>
            </a:r>
            <a:r>
              <a:rPr lang="en-IN" b="0" i="0" dirty="0">
                <a:solidFill>
                  <a:srgbClr val="000000"/>
                </a:solidFill>
                <a:effectLst/>
                <a:latin typeface="Consolas" panose="020B0609020204030204" pitchFamily="49" charset="0"/>
              </a:rPr>
              <a:t>}</a:t>
            </a:r>
            <a:br>
              <a:rPr lang="en-IN" b="0" i="0" dirty="0">
                <a:solidFill>
                  <a:srgbClr val="A52A2A"/>
                </a:solidFill>
                <a:effectLst/>
                <a:latin typeface="Consolas" panose="020B0609020204030204" pitchFamily="49" charset="0"/>
              </a:rPr>
            </a:b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559616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332A814-6B8E-E0CC-2626-F1E0216D02F1}"/>
              </a:ext>
            </a:extLst>
          </p:cNvPr>
          <p:cNvSpPr>
            <a:spLocks noGrp="1" noChangeArrowheads="1"/>
          </p:cNvSpPr>
          <p:nvPr>
            <p:ph idx="1"/>
          </p:nvPr>
        </p:nvSpPr>
        <p:spPr bwMode="auto">
          <a:xfrm>
            <a:off x="199931" y="233959"/>
            <a:ext cx="1179213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most common use of the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&lt;picture&gt;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will be for images used in responsive designs. Instead of having one image that is scaled up or down based on the viewport width, multiple images can be designed to more nicely fill the browser viewport.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&lt;picture&gt;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 works similar to the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&lt;video&gt;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&lt;audio&gt;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elements. You set up different sources, and the first source that fits the preferences is the one being used: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BDE2E99-0AB1-38EF-FFD4-B3F1281CCEBD}"/>
              </a:ext>
            </a:extLst>
          </p:cNvPr>
          <p:cNvSpPr txBox="1"/>
          <p:nvPr/>
        </p:nvSpPr>
        <p:spPr>
          <a:xfrm>
            <a:off x="984096" y="2161544"/>
            <a:ext cx="9252724" cy="1477328"/>
          </a:xfrm>
          <a:prstGeom prst="rect">
            <a:avLst/>
          </a:prstGeom>
          <a:noFill/>
        </p:spPr>
        <p:txBody>
          <a:bodyPr wrap="square">
            <a:spAutoFit/>
          </a:bodyPr>
          <a:lstStyle/>
          <a:p>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picture</a:t>
            </a:r>
            <a:r>
              <a:rPr lang="en-IN" b="0" i="0" dirty="0">
                <a:solidFill>
                  <a:srgbClr val="0000CD"/>
                </a:solidFill>
                <a:effectLst/>
                <a:latin typeface="Consolas" panose="020B0609020204030204" pitchFamily="49" charset="0"/>
              </a:rPr>
              <a:t>&gt;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srcset</a:t>
            </a:r>
            <a:r>
              <a:rPr lang="en-IN" b="0" i="0" dirty="0">
                <a:solidFill>
                  <a:srgbClr val="0000CD"/>
                </a:solidFill>
                <a:effectLst/>
                <a:latin typeface="Consolas" panose="020B0609020204030204" pitchFamily="49" charset="0"/>
              </a:rPr>
              <a:t>="img_smallflower.jpg"</a:t>
            </a:r>
            <a:r>
              <a:rPr lang="en-IN" b="0" i="0" dirty="0">
                <a:solidFill>
                  <a:srgbClr val="FF0000"/>
                </a:solidFill>
                <a:effectLst/>
                <a:latin typeface="Consolas" panose="020B0609020204030204" pitchFamily="49" charset="0"/>
              </a:rPr>
              <a:t> media</a:t>
            </a:r>
            <a:r>
              <a:rPr lang="en-IN" b="0" i="0" dirty="0">
                <a:solidFill>
                  <a:srgbClr val="0000CD"/>
                </a:solidFill>
                <a:effectLst/>
                <a:latin typeface="Consolas" panose="020B0609020204030204" pitchFamily="49" charset="0"/>
              </a:rPr>
              <a:t>="(max-width: 400px)"&gt;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source</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srcset</a:t>
            </a:r>
            <a:r>
              <a:rPr lang="en-IN" b="0" i="0" dirty="0">
                <a:solidFill>
                  <a:srgbClr val="0000CD"/>
                </a:solidFill>
                <a:effectLst/>
                <a:latin typeface="Consolas" panose="020B0609020204030204" pitchFamily="49" charset="0"/>
              </a:rPr>
              <a:t>="img_flowers.jpg"&gt;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&lt;</a:t>
            </a:r>
            <a:r>
              <a:rPr lang="en-IN" b="0" i="0" dirty="0" err="1">
                <a:solidFill>
                  <a:srgbClr val="A52A2A"/>
                </a:solidFill>
                <a:effectLst/>
                <a:latin typeface="Consolas" panose="020B0609020204030204" pitchFamily="49" charset="0"/>
              </a:rPr>
              <a:t>img</a:t>
            </a:r>
            <a:r>
              <a:rPr lang="en-IN" b="0" i="0" dirty="0">
                <a:solidFill>
                  <a:srgbClr val="FF0000"/>
                </a:solidFill>
                <a:effectLst/>
                <a:latin typeface="Consolas" panose="020B0609020204030204" pitchFamily="49" charset="0"/>
              </a:rPr>
              <a:t> </a:t>
            </a:r>
            <a:r>
              <a:rPr lang="en-IN" b="0" i="0" dirty="0" err="1">
                <a:solidFill>
                  <a:srgbClr val="FF0000"/>
                </a:solidFill>
                <a:effectLst/>
                <a:latin typeface="Consolas" panose="020B0609020204030204" pitchFamily="49" charset="0"/>
              </a:rPr>
              <a:t>src</a:t>
            </a:r>
            <a:r>
              <a:rPr lang="en-IN" b="0" i="0" dirty="0">
                <a:solidFill>
                  <a:srgbClr val="0000CD"/>
                </a:solidFill>
                <a:effectLst/>
                <a:latin typeface="Consolas" panose="020B0609020204030204" pitchFamily="49" charset="0"/>
              </a:rPr>
              <a:t>="img_flowers.jpg"</a:t>
            </a:r>
            <a:r>
              <a:rPr lang="en-IN" b="0" i="0" dirty="0">
                <a:solidFill>
                  <a:srgbClr val="FF0000"/>
                </a:solidFill>
                <a:effectLst/>
                <a:latin typeface="Consolas" panose="020B0609020204030204" pitchFamily="49" charset="0"/>
              </a:rPr>
              <a:t> alt</a:t>
            </a:r>
            <a:r>
              <a:rPr lang="en-IN" b="0" i="0" dirty="0">
                <a:solidFill>
                  <a:srgbClr val="0000CD"/>
                </a:solidFill>
                <a:effectLst/>
                <a:latin typeface="Consolas" panose="020B0609020204030204" pitchFamily="49" charset="0"/>
              </a:rPr>
              <a:t>="Flowers"&gt;</a:t>
            </a:r>
            <a:br>
              <a:rPr lang="en-IN" dirty="0"/>
            </a:br>
            <a:r>
              <a:rPr lang="en-IN" b="0" i="0" dirty="0">
                <a:solidFill>
                  <a:srgbClr val="0000CD"/>
                </a:solidFill>
                <a:effectLst/>
                <a:latin typeface="Consolas" panose="020B0609020204030204" pitchFamily="49" charset="0"/>
              </a:rPr>
              <a:t>&lt;</a:t>
            </a:r>
            <a:r>
              <a:rPr lang="en-IN" b="0" i="0" dirty="0">
                <a:solidFill>
                  <a:srgbClr val="A52A2A"/>
                </a:solidFill>
                <a:effectLst/>
                <a:latin typeface="Consolas" panose="020B0609020204030204" pitchFamily="49" charset="0"/>
              </a:rPr>
              <a:t>/picture</a:t>
            </a:r>
            <a:r>
              <a:rPr lang="en-IN"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191351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2919-9D33-C685-5BE5-161A3BDD0429}"/>
              </a:ext>
            </a:extLst>
          </p:cNvPr>
          <p:cNvSpPr>
            <a:spLocks noGrp="1"/>
          </p:cNvSpPr>
          <p:nvPr>
            <p:ph type="title"/>
          </p:nvPr>
        </p:nvSpPr>
        <p:spPr/>
        <p:txBody>
          <a:bodyPr/>
          <a:lstStyle/>
          <a:p>
            <a:r>
              <a:rPr lang="en-IN" dirty="0"/>
              <a:t>Five different way for responsive images</a:t>
            </a:r>
          </a:p>
        </p:txBody>
      </p:sp>
      <p:sp>
        <p:nvSpPr>
          <p:cNvPr id="3" name="Content Placeholder 2">
            <a:extLst>
              <a:ext uri="{FF2B5EF4-FFF2-40B4-BE49-F238E27FC236}">
                <a16:creationId xmlns:a16="http://schemas.microsoft.com/office/drawing/2014/main" id="{E60999F6-7DC0-5174-9F20-92B86E074E38}"/>
              </a:ext>
            </a:extLst>
          </p:cNvPr>
          <p:cNvSpPr>
            <a:spLocks noGrp="1"/>
          </p:cNvSpPr>
          <p:nvPr>
            <p:ph idx="1"/>
          </p:nvPr>
        </p:nvSpPr>
        <p:spPr>
          <a:xfrm>
            <a:off x="838200" y="1881381"/>
            <a:ext cx="10515600" cy="4351338"/>
          </a:xfrm>
        </p:spPr>
        <p:txBody>
          <a:bodyPr/>
          <a:lstStyle/>
          <a:p>
            <a:pPr marL="0" indent="0">
              <a:buNone/>
            </a:pPr>
            <a:r>
              <a:rPr lang="en-IN" b="1" i="0" dirty="0">
                <a:solidFill>
                  <a:srgbClr val="0D0D0D"/>
                </a:solidFill>
                <a:effectLst/>
                <a:latin typeface="Söhne"/>
              </a:rPr>
              <a:t>Using max-width:</a:t>
            </a:r>
          </a:p>
          <a:p>
            <a:pPr marL="0" indent="0">
              <a:buNone/>
            </a:pPr>
            <a:r>
              <a:rPr lang="en-US" b="0" i="0" dirty="0" err="1">
                <a:solidFill>
                  <a:srgbClr val="0D0D0D"/>
                </a:solidFill>
                <a:effectLst/>
                <a:latin typeface="Söhne"/>
              </a:rPr>
              <a:t>img</a:t>
            </a:r>
            <a:r>
              <a:rPr lang="en-US" b="0" i="0" dirty="0">
                <a:solidFill>
                  <a:srgbClr val="0D0D0D"/>
                </a:solidFill>
                <a:effectLst/>
                <a:latin typeface="Söhne"/>
              </a:rPr>
              <a:t> {</a:t>
            </a:r>
          </a:p>
          <a:p>
            <a:pPr marL="0" indent="0">
              <a:buNone/>
            </a:pPr>
            <a:r>
              <a:rPr lang="en-US" b="0" i="0" dirty="0">
                <a:solidFill>
                  <a:srgbClr val="0D0D0D"/>
                </a:solidFill>
                <a:effectLst/>
                <a:latin typeface="Söhne"/>
              </a:rPr>
              <a:t>    max-width: 100%;</a:t>
            </a:r>
          </a:p>
          <a:p>
            <a:pPr marL="0" indent="0">
              <a:buNone/>
            </a:pPr>
            <a:r>
              <a:rPr lang="en-US" b="0" i="0" dirty="0">
                <a:solidFill>
                  <a:srgbClr val="0D0D0D"/>
                </a:solidFill>
                <a:effectLst/>
                <a:latin typeface="Söhne"/>
              </a:rPr>
              <a:t>    height: auto;</a:t>
            </a:r>
          </a:p>
          <a:p>
            <a:pPr marL="0" indent="0">
              <a:buNone/>
            </a:pPr>
            <a:r>
              <a:rPr lang="en-US" b="0" i="0" dirty="0">
                <a:solidFill>
                  <a:srgbClr val="0D0D0D"/>
                </a:solidFill>
                <a:effectLst/>
                <a:latin typeface="Söhne"/>
              </a:rPr>
              <a:t>}</a:t>
            </a:r>
          </a:p>
          <a:p>
            <a:endParaRPr lang="en-IN" dirty="0"/>
          </a:p>
        </p:txBody>
      </p:sp>
      <p:sp>
        <p:nvSpPr>
          <p:cNvPr id="5" name="TextBox 4">
            <a:extLst>
              <a:ext uri="{FF2B5EF4-FFF2-40B4-BE49-F238E27FC236}">
                <a16:creationId xmlns:a16="http://schemas.microsoft.com/office/drawing/2014/main" id="{0BA5520C-23DB-1E67-D307-CA2C85C6620A}"/>
              </a:ext>
            </a:extLst>
          </p:cNvPr>
          <p:cNvSpPr txBox="1"/>
          <p:nvPr/>
        </p:nvSpPr>
        <p:spPr>
          <a:xfrm>
            <a:off x="582652" y="4504421"/>
            <a:ext cx="6094140" cy="523220"/>
          </a:xfrm>
          <a:prstGeom prst="rect">
            <a:avLst/>
          </a:prstGeom>
          <a:noFill/>
        </p:spPr>
        <p:txBody>
          <a:bodyPr wrap="square">
            <a:spAutoFit/>
          </a:bodyPr>
          <a:lstStyle/>
          <a:p>
            <a:r>
              <a:rPr lang="en-IN" sz="2800" b="1" i="0" dirty="0">
                <a:solidFill>
                  <a:srgbClr val="0D0D0D"/>
                </a:solidFill>
                <a:effectLst/>
                <a:latin typeface="Söhne"/>
              </a:rPr>
              <a:t>Using percentage-based width:</a:t>
            </a:r>
            <a:endParaRPr lang="en-IN" sz="2800" b="1" dirty="0"/>
          </a:p>
        </p:txBody>
      </p:sp>
      <p:sp>
        <p:nvSpPr>
          <p:cNvPr id="7" name="TextBox 6">
            <a:extLst>
              <a:ext uri="{FF2B5EF4-FFF2-40B4-BE49-F238E27FC236}">
                <a16:creationId xmlns:a16="http://schemas.microsoft.com/office/drawing/2014/main" id="{8FAEE6A7-3124-F00D-5416-5E20805AF305}"/>
              </a:ext>
            </a:extLst>
          </p:cNvPr>
          <p:cNvSpPr txBox="1"/>
          <p:nvPr/>
        </p:nvSpPr>
        <p:spPr>
          <a:xfrm>
            <a:off x="4251403" y="5292546"/>
            <a:ext cx="6094140" cy="1200329"/>
          </a:xfrm>
          <a:prstGeom prst="rect">
            <a:avLst/>
          </a:prstGeom>
          <a:noFill/>
        </p:spPr>
        <p:txBody>
          <a:bodyPr wrap="square">
            <a:spAutoFit/>
          </a:bodyPr>
          <a:lstStyle/>
          <a:p>
            <a:r>
              <a:rPr lang="en-US" dirty="0" err="1"/>
              <a:t>img</a:t>
            </a:r>
            <a:r>
              <a:rPr lang="en-US" dirty="0"/>
              <a:t> {</a:t>
            </a:r>
          </a:p>
          <a:p>
            <a:r>
              <a:rPr lang="en-US" dirty="0"/>
              <a:t>    width: 100%;</a:t>
            </a:r>
          </a:p>
          <a:p>
            <a:r>
              <a:rPr lang="en-US" dirty="0"/>
              <a:t>    height: auto;</a:t>
            </a:r>
          </a:p>
          <a:p>
            <a:r>
              <a:rPr lang="en-US" dirty="0"/>
              <a:t>}</a:t>
            </a:r>
          </a:p>
        </p:txBody>
      </p:sp>
    </p:spTree>
    <p:extLst>
      <p:ext uri="{BB962C8B-B14F-4D97-AF65-F5344CB8AC3E}">
        <p14:creationId xmlns:p14="http://schemas.microsoft.com/office/powerpoint/2010/main" val="3138600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2994C-28A7-110B-8E75-132D0B33C042}"/>
              </a:ext>
            </a:extLst>
          </p:cNvPr>
          <p:cNvSpPr>
            <a:spLocks noGrp="1"/>
          </p:cNvSpPr>
          <p:nvPr>
            <p:ph idx="1"/>
          </p:nvPr>
        </p:nvSpPr>
        <p:spPr>
          <a:xfrm>
            <a:off x="323385" y="211873"/>
            <a:ext cx="11108474" cy="5831276"/>
          </a:xfrm>
        </p:spPr>
        <p:txBody>
          <a:bodyPr/>
          <a:lstStyle/>
          <a:p>
            <a:pPr marL="0" indent="0">
              <a:buNone/>
            </a:pPr>
            <a:r>
              <a:rPr lang="en-IN" b="1" i="0" dirty="0">
                <a:solidFill>
                  <a:srgbClr val="0D0D0D"/>
                </a:solidFill>
                <a:effectLst/>
                <a:latin typeface="Söhne"/>
              </a:rPr>
              <a:t>Using viewport units:</a:t>
            </a:r>
            <a:endParaRPr lang="en-IN" b="1" dirty="0"/>
          </a:p>
        </p:txBody>
      </p:sp>
      <p:sp>
        <p:nvSpPr>
          <p:cNvPr id="5" name="TextBox 4">
            <a:extLst>
              <a:ext uri="{FF2B5EF4-FFF2-40B4-BE49-F238E27FC236}">
                <a16:creationId xmlns:a16="http://schemas.microsoft.com/office/drawing/2014/main" id="{9A214484-1C64-E04B-F1B6-E6E2C0BF0521}"/>
              </a:ext>
            </a:extLst>
          </p:cNvPr>
          <p:cNvSpPr txBox="1"/>
          <p:nvPr/>
        </p:nvSpPr>
        <p:spPr>
          <a:xfrm>
            <a:off x="4842417" y="353266"/>
            <a:ext cx="6094140" cy="1200329"/>
          </a:xfrm>
          <a:prstGeom prst="rect">
            <a:avLst/>
          </a:prstGeom>
          <a:noFill/>
        </p:spPr>
        <p:txBody>
          <a:bodyPr wrap="square">
            <a:spAutoFit/>
          </a:bodyPr>
          <a:lstStyle/>
          <a:p>
            <a:r>
              <a:rPr lang="en-IN" dirty="0" err="1"/>
              <a:t>img</a:t>
            </a:r>
            <a:r>
              <a:rPr lang="en-IN" dirty="0"/>
              <a:t> {</a:t>
            </a:r>
          </a:p>
          <a:p>
            <a:r>
              <a:rPr lang="en-IN" dirty="0"/>
              <a:t>    width: 100vw;</a:t>
            </a:r>
          </a:p>
          <a:p>
            <a:r>
              <a:rPr lang="en-IN" dirty="0"/>
              <a:t>    height: auto;</a:t>
            </a:r>
          </a:p>
          <a:p>
            <a:r>
              <a:rPr lang="en-IN" dirty="0"/>
              <a:t>}</a:t>
            </a:r>
          </a:p>
        </p:txBody>
      </p:sp>
      <p:sp>
        <p:nvSpPr>
          <p:cNvPr id="7" name="TextBox 6">
            <a:extLst>
              <a:ext uri="{FF2B5EF4-FFF2-40B4-BE49-F238E27FC236}">
                <a16:creationId xmlns:a16="http://schemas.microsoft.com/office/drawing/2014/main" id="{89CB9512-8841-A716-8DFF-C68894186E73}"/>
              </a:ext>
            </a:extLst>
          </p:cNvPr>
          <p:cNvSpPr txBox="1"/>
          <p:nvPr/>
        </p:nvSpPr>
        <p:spPr>
          <a:xfrm>
            <a:off x="7206476" y="511209"/>
            <a:ext cx="6094140" cy="369332"/>
          </a:xfrm>
          <a:prstGeom prst="rect">
            <a:avLst/>
          </a:prstGeom>
          <a:noFill/>
        </p:spPr>
        <p:txBody>
          <a:bodyPr wrap="square">
            <a:spAutoFit/>
          </a:bodyPr>
          <a:lstStyle/>
          <a:p>
            <a:r>
              <a:rPr lang="en-IN" b="0" i="0" dirty="0">
                <a:solidFill>
                  <a:srgbClr val="4D5156"/>
                </a:solidFill>
                <a:effectLst/>
                <a:latin typeface="arial" panose="020B0604020202020204" pitchFamily="34" charset="0"/>
              </a:rPr>
              <a:t>viewport width </a:t>
            </a:r>
            <a:endParaRPr lang="en-IN" dirty="0"/>
          </a:p>
        </p:txBody>
      </p:sp>
      <p:sp>
        <p:nvSpPr>
          <p:cNvPr id="9" name="TextBox 8">
            <a:extLst>
              <a:ext uri="{FF2B5EF4-FFF2-40B4-BE49-F238E27FC236}">
                <a16:creationId xmlns:a16="http://schemas.microsoft.com/office/drawing/2014/main" id="{05FBC89D-5003-CC3B-BE95-143BDE46D81A}"/>
              </a:ext>
            </a:extLst>
          </p:cNvPr>
          <p:cNvSpPr txBox="1"/>
          <p:nvPr/>
        </p:nvSpPr>
        <p:spPr>
          <a:xfrm>
            <a:off x="760141" y="2363387"/>
            <a:ext cx="6651702" cy="369332"/>
          </a:xfrm>
          <a:prstGeom prst="rect">
            <a:avLst/>
          </a:prstGeom>
          <a:noFill/>
        </p:spPr>
        <p:txBody>
          <a:bodyPr wrap="square">
            <a:spAutoFit/>
          </a:bodyPr>
          <a:lstStyle/>
          <a:p>
            <a:r>
              <a:rPr lang="en-IN" b="1" i="0" dirty="0">
                <a:solidFill>
                  <a:srgbClr val="0D0D0D"/>
                </a:solidFill>
                <a:effectLst/>
                <a:latin typeface="Söhne"/>
              </a:rPr>
              <a:t>Using media queries:</a:t>
            </a:r>
            <a:endParaRPr lang="en-IN" b="1" dirty="0"/>
          </a:p>
        </p:txBody>
      </p:sp>
      <p:sp>
        <p:nvSpPr>
          <p:cNvPr id="11" name="TextBox 10">
            <a:extLst>
              <a:ext uri="{FF2B5EF4-FFF2-40B4-BE49-F238E27FC236}">
                <a16:creationId xmlns:a16="http://schemas.microsoft.com/office/drawing/2014/main" id="{3970069B-C0F5-E826-F4BA-C48266EE95E7}"/>
              </a:ext>
            </a:extLst>
          </p:cNvPr>
          <p:cNvSpPr txBox="1"/>
          <p:nvPr/>
        </p:nvSpPr>
        <p:spPr>
          <a:xfrm>
            <a:off x="4474427" y="3032055"/>
            <a:ext cx="6651702" cy="2862322"/>
          </a:xfrm>
          <a:prstGeom prst="rect">
            <a:avLst/>
          </a:prstGeom>
          <a:noFill/>
        </p:spPr>
        <p:txBody>
          <a:bodyPr wrap="square">
            <a:spAutoFit/>
          </a:bodyPr>
          <a:lstStyle/>
          <a:p>
            <a:r>
              <a:rPr lang="en-IN" dirty="0" err="1"/>
              <a:t>img</a:t>
            </a:r>
            <a:r>
              <a:rPr lang="en-IN" dirty="0"/>
              <a:t> {</a:t>
            </a:r>
          </a:p>
          <a:p>
            <a:r>
              <a:rPr lang="en-IN" dirty="0"/>
              <a:t>    width: 100%;</a:t>
            </a:r>
          </a:p>
          <a:p>
            <a:r>
              <a:rPr lang="en-IN" dirty="0"/>
              <a:t>    height: auto;</a:t>
            </a:r>
          </a:p>
          <a:p>
            <a:r>
              <a:rPr lang="en-IN" dirty="0"/>
              <a:t>}</a:t>
            </a:r>
          </a:p>
          <a:p>
            <a:endParaRPr lang="en-IN" dirty="0"/>
          </a:p>
          <a:p>
            <a:r>
              <a:rPr lang="en-IN" dirty="0"/>
              <a:t>@media (max-width: 768px) {</a:t>
            </a:r>
          </a:p>
          <a:p>
            <a:r>
              <a:rPr lang="en-IN" dirty="0"/>
              <a:t>    </a:t>
            </a:r>
            <a:r>
              <a:rPr lang="en-IN" dirty="0" err="1"/>
              <a:t>img</a:t>
            </a:r>
            <a:r>
              <a:rPr lang="en-IN" dirty="0"/>
              <a:t> {</a:t>
            </a:r>
          </a:p>
          <a:p>
            <a:r>
              <a:rPr lang="en-IN" dirty="0"/>
              <a:t>        width: 50%;</a:t>
            </a:r>
          </a:p>
          <a:p>
            <a:r>
              <a:rPr lang="en-IN" dirty="0"/>
              <a:t>    }</a:t>
            </a:r>
          </a:p>
          <a:p>
            <a:r>
              <a:rPr lang="en-IN" dirty="0"/>
              <a:t>}</a:t>
            </a:r>
          </a:p>
        </p:txBody>
      </p:sp>
    </p:spTree>
    <p:extLst>
      <p:ext uri="{BB962C8B-B14F-4D97-AF65-F5344CB8AC3E}">
        <p14:creationId xmlns:p14="http://schemas.microsoft.com/office/powerpoint/2010/main" val="2104193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BF1B-78B6-3B4A-D966-51A40B5A0145}"/>
              </a:ext>
            </a:extLst>
          </p:cNvPr>
          <p:cNvSpPr>
            <a:spLocks noGrp="1"/>
          </p:cNvSpPr>
          <p:nvPr>
            <p:ph type="title"/>
          </p:nvPr>
        </p:nvSpPr>
        <p:spPr/>
        <p:txBody>
          <a:bodyPr/>
          <a:lstStyle/>
          <a:p>
            <a:r>
              <a:rPr lang="en-US" b="1" i="0" dirty="0">
                <a:solidFill>
                  <a:srgbClr val="002838"/>
                </a:solidFill>
                <a:effectLst/>
                <a:latin typeface="Open Sans" panose="020B0606030504020204" pitchFamily="34" charset="0"/>
              </a:rPr>
              <a:t>Why Optimize Images for the Web?</a:t>
            </a:r>
            <a:br>
              <a:rPr lang="en-US" b="1" i="0" dirty="0">
                <a:solidFill>
                  <a:srgbClr val="00283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A2B50C26-2DE7-C130-9328-45FF79B7A22C}"/>
              </a:ext>
            </a:extLst>
          </p:cNvPr>
          <p:cNvSpPr>
            <a:spLocks noGrp="1"/>
          </p:cNvSpPr>
          <p:nvPr>
            <p:ph idx="1"/>
          </p:nvPr>
        </p:nvSpPr>
        <p:spPr>
          <a:xfrm>
            <a:off x="838200" y="1282390"/>
            <a:ext cx="10515600" cy="4894573"/>
          </a:xfrm>
        </p:spPr>
        <p:txBody>
          <a:bodyPr/>
          <a:lstStyle/>
          <a:p>
            <a:pPr algn="just"/>
            <a:r>
              <a:rPr lang="en-US" b="0" i="0" dirty="0">
                <a:solidFill>
                  <a:srgbClr val="002838"/>
                </a:solidFill>
                <a:effectLst/>
                <a:latin typeface="Times New Roman" panose="02020603050405020304" pitchFamily="18" charset="0"/>
                <a:cs typeface="Times New Roman" panose="02020603050405020304" pitchFamily="18" charset="0"/>
              </a:rPr>
              <a:t>By taking advantage of image optimization best practices, you’ll keep your file size small and your load time fast, creating a better experience for your site visitors.</a:t>
            </a:r>
          </a:p>
          <a:p>
            <a:pPr algn="just"/>
            <a:r>
              <a:rPr lang="en-US" b="0" i="0" dirty="0">
                <a:solidFill>
                  <a:srgbClr val="002838"/>
                </a:solidFill>
                <a:effectLst/>
                <a:latin typeface="Times New Roman" panose="02020603050405020304" pitchFamily="18" charset="0"/>
                <a:cs typeface="Times New Roman" panose="02020603050405020304" pitchFamily="18" charset="0"/>
              </a:rPr>
              <a:t>Images take up disk space on the server powering your site. Most hosting providers enforce a bandwidth limit per plan, meaning you don’t have unlimited resources—and your images will quickly take up that space.</a:t>
            </a:r>
          </a:p>
          <a:p>
            <a:pPr algn="just"/>
            <a:r>
              <a:rPr lang="en-US" b="0" i="0" dirty="0">
                <a:solidFill>
                  <a:srgbClr val="002838"/>
                </a:solidFill>
                <a:effectLst/>
                <a:latin typeface="Times New Roman" panose="02020603050405020304" pitchFamily="18" charset="0"/>
                <a:cs typeface="Times New Roman" panose="02020603050405020304" pitchFamily="18" charset="0"/>
              </a:rPr>
              <a:t>While it’s not the end of the world if you exceed that limit, you may get charged an overage fee, or worse, have your website shut down.</a:t>
            </a:r>
          </a:p>
          <a:p>
            <a:endParaRPr lang="en-IN" dirty="0"/>
          </a:p>
        </p:txBody>
      </p:sp>
    </p:spTree>
    <p:extLst>
      <p:ext uri="{BB962C8B-B14F-4D97-AF65-F5344CB8AC3E}">
        <p14:creationId xmlns:p14="http://schemas.microsoft.com/office/powerpoint/2010/main" val="3439878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4A22-BF6F-FD43-7818-7DF73DC17F25}"/>
              </a:ext>
            </a:extLst>
          </p:cNvPr>
          <p:cNvSpPr>
            <a:spLocks noGrp="1"/>
          </p:cNvSpPr>
          <p:nvPr>
            <p:ph type="title"/>
          </p:nvPr>
        </p:nvSpPr>
        <p:spPr>
          <a:xfrm>
            <a:off x="838200" y="365125"/>
            <a:ext cx="10515600" cy="749997"/>
          </a:xfrm>
        </p:spPr>
        <p:txBody>
          <a:bodyPr/>
          <a:lstStyle/>
          <a:p>
            <a:r>
              <a:rPr lang="en-IN" b="0" i="0" dirty="0">
                <a:solidFill>
                  <a:srgbClr val="0D0D0D"/>
                </a:solidFill>
                <a:effectLst/>
                <a:latin typeface="Söhne"/>
              </a:rPr>
              <a:t>Using flexbox:</a:t>
            </a:r>
            <a:endParaRPr lang="en-IN" dirty="0"/>
          </a:p>
        </p:txBody>
      </p:sp>
      <p:sp>
        <p:nvSpPr>
          <p:cNvPr id="3" name="Content Placeholder 2">
            <a:extLst>
              <a:ext uri="{FF2B5EF4-FFF2-40B4-BE49-F238E27FC236}">
                <a16:creationId xmlns:a16="http://schemas.microsoft.com/office/drawing/2014/main" id="{49016069-ABC0-4511-B212-7D932D6ECF21}"/>
              </a:ext>
            </a:extLst>
          </p:cNvPr>
          <p:cNvSpPr>
            <a:spLocks noGrp="1"/>
          </p:cNvSpPr>
          <p:nvPr>
            <p:ph idx="1"/>
          </p:nvPr>
        </p:nvSpPr>
        <p:spPr/>
        <p:txBody>
          <a:bodyPr>
            <a:normAutofit lnSpcReduction="10000"/>
          </a:bodyPr>
          <a:lstStyle/>
          <a:p>
            <a:pPr marL="0" indent="0">
              <a:buNone/>
            </a:pPr>
            <a:r>
              <a:rPr lang="en-IN" dirty="0"/>
              <a:t>.container {</a:t>
            </a:r>
          </a:p>
          <a:p>
            <a:pPr marL="0" indent="0">
              <a:buNone/>
            </a:pPr>
            <a:r>
              <a:rPr lang="en-IN" dirty="0"/>
              <a:t>    display: flex;</a:t>
            </a:r>
          </a:p>
          <a:p>
            <a:pPr marL="0" indent="0">
              <a:buNone/>
            </a:pPr>
            <a:r>
              <a:rPr lang="en-IN" dirty="0"/>
              <a:t>    justify-content: </a:t>
            </a:r>
            <a:r>
              <a:rPr lang="en-IN" dirty="0" err="1"/>
              <a:t>center</a:t>
            </a:r>
            <a:r>
              <a:rPr lang="en-IN" dirty="0"/>
              <a:t>;</a:t>
            </a:r>
          </a:p>
          <a:p>
            <a:pPr marL="0" indent="0">
              <a:buNone/>
            </a:pPr>
            <a:r>
              <a:rPr lang="en-IN" dirty="0"/>
              <a:t>}</a:t>
            </a:r>
          </a:p>
          <a:p>
            <a:pPr marL="0" indent="0">
              <a:buNone/>
            </a:pPr>
            <a:endParaRPr lang="en-IN" dirty="0"/>
          </a:p>
          <a:p>
            <a:pPr marL="0" indent="0">
              <a:buNone/>
            </a:pPr>
            <a:r>
              <a:rPr lang="en-IN" dirty="0" err="1"/>
              <a:t>img</a:t>
            </a:r>
            <a:r>
              <a:rPr lang="en-IN" dirty="0"/>
              <a:t> {</a:t>
            </a:r>
          </a:p>
          <a:p>
            <a:pPr marL="0" indent="0">
              <a:buNone/>
            </a:pPr>
            <a:r>
              <a:rPr lang="en-IN" dirty="0"/>
              <a:t>    max-width: 100%;</a:t>
            </a:r>
          </a:p>
          <a:p>
            <a:pPr marL="0" indent="0">
              <a:buNone/>
            </a:pPr>
            <a:r>
              <a:rPr lang="en-IN" dirty="0"/>
              <a:t>    height: auto;</a:t>
            </a:r>
          </a:p>
          <a:p>
            <a:pPr marL="0" indent="0">
              <a:buNone/>
            </a:pPr>
            <a:r>
              <a:rPr lang="en-IN" dirty="0"/>
              <a:t>}</a:t>
            </a:r>
          </a:p>
          <a:p>
            <a:endParaRPr lang="en-IN" dirty="0"/>
          </a:p>
        </p:txBody>
      </p:sp>
    </p:spTree>
    <p:extLst>
      <p:ext uri="{BB962C8B-B14F-4D97-AF65-F5344CB8AC3E}">
        <p14:creationId xmlns:p14="http://schemas.microsoft.com/office/powerpoint/2010/main" val="171787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FEC5-D159-A652-8829-31616AE22722}"/>
              </a:ext>
            </a:extLst>
          </p:cNvPr>
          <p:cNvSpPr>
            <a:spLocks noGrp="1"/>
          </p:cNvSpPr>
          <p:nvPr>
            <p:ph type="title"/>
          </p:nvPr>
        </p:nvSpPr>
        <p:spPr/>
        <p:txBody>
          <a:bodyPr/>
          <a:lstStyle/>
          <a:p>
            <a:r>
              <a:rPr lang="en-US" b="1" i="0" dirty="0">
                <a:solidFill>
                  <a:srgbClr val="002838"/>
                </a:solidFill>
                <a:effectLst/>
                <a:latin typeface="Open Sans" panose="020B0606030504020204" pitchFamily="34" charset="0"/>
              </a:rPr>
              <a:t>How to Optimize Images for the Web</a:t>
            </a:r>
            <a:br>
              <a:rPr lang="en-US" b="1" i="0" dirty="0">
                <a:solidFill>
                  <a:srgbClr val="00283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C65B2370-BA4B-2C51-68AF-16E052B65982}"/>
              </a:ext>
            </a:extLst>
          </p:cNvPr>
          <p:cNvSpPr>
            <a:spLocks noGrp="1"/>
          </p:cNvSpPr>
          <p:nvPr>
            <p:ph idx="1"/>
          </p:nvPr>
        </p:nvSpPr>
        <p:spPr>
          <a:xfrm>
            <a:off x="838200" y="1282390"/>
            <a:ext cx="10515600" cy="4894573"/>
          </a:xfrm>
        </p:spPr>
        <p:txBody>
          <a:bodyPr>
            <a:normAutofit lnSpcReduction="10000"/>
          </a:bodyPr>
          <a:lstStyle/>
          <a:p>
            <a:pPr marL="0" indent="0" algn="l">
              <a:buNone/>
            </a:pPr>
            <a:r>
              <a:rPr lang="en-US" b="1" i="0" dirty="0">
                <a:solidFill>
                  <a:srgbClr val="002838"/>
                </a:solidFill>
                <a:effectLst/>
                <a:latin typeface="Open Sans" panose="020B0606030504020204" pitchFamily="34" charset="0"/>
              </a:rPr>
              <a:t>Follow these steps to optimize your images for better site performance:</a:t>
            </a:r>
            <a:endParaRPr lang="en-US" b="0" i="0" dirty="0">
              <a:solidFill>
                <a:srgbClr val="002838"/>
              </a:solidFill>
              <a:effectLst/>
              <a:latin typeface="Open Sans" panose="020B0606030504020204" pitchFamily="34" charset="0"/>
            </a:endParaRPr>
          </a:p>
          <a:p>
            <a:pPr algn="l">
              <a:lnSpc>
                <a:spcPct val="150000"/>
              </a:lnSpc>
              <a:buFont typeface="+mj-lt"/>
              <a:buAutoNum type="arabicPeriod"/>
            </a:pPr>
            <a:r>
              <a:rPr lang="en-US" sz="2000" b="1" i="0" u="sng" dirty="0">
                <a:solidFill>
                  <a:srgbClr val="7A1BA6"/>
                </a:solidFill>
                <a:effectLst/>
                <a:latin typeface="Open Sans" panose="020B0606030504020204" pitchFamily="34" charset="0"/>
              </a:rPr>
              <a:t>Benchmark your current site speed.</a:t>
            </a:r>
            <a:endParaRPr lang="en-US" sz="2000" b="0" i="0" dirty="0">
              <a:solidFill>
                <a:srgbClr val="002838"/>
              </a:solidFill>
              <a:effectLst/>
              <a:latin typeface="Open Sans" panose="020B0606030504020204" pitchFamily="34" charset="0"/>
            </a:endParaRPr>
          </a:p>
          <a:p>
            <a:pPr algn="l">
              <a:lnSpc>
                <a:spcPct val="150000"/>
              </a:lnSpc>
              <a:buFont typeface="+mj-lt"/>
              <a:buAutoNum type="arabicPeriod"/>
            </a:pPr>
            <a:r>
              <a:rPr lang="en-US" sz="2000" b="1" i="0" u="sng" dirty="0">
                <a:solidFill>
                  <a:srgbClr val="7A1BA6"/>
                </a:solidFill>
                <a:effectLst/>
                <a:latin typeface="Open Sans" panose="020B0606030504020204" pitchFamily="34" charset="0"/>
              </a:rPr>
              <a:t>Know how to choose the best image file type.</a:t>
            </a:r>
            <a:endParaRPr lang="en-US" sz="2000" b="0" i="0" dirty="0">
              <a:solidFill>
                <a:srgbClr val="002838"/>
              </a:solidFill>
              <a:effectLst/>
              <a:latin typeface="Open Sans" panose="020B0606030504020204" pitchFamily="34" charset="0"/>
            </a:endParaRPr>
          </a:p>
          <a:p>
            <a:pPr algn="l">
              <a:lnSpc>
                <a:spcPct val="150000"/>
              </a:lnSpc>
              <a:buFont typeface="+mj-lt"/>
              <a:buAutoNum type="arabicPeriod"/>
            </a:pPr>
            <a:r>
              <a:rPr lang="en-US" sz="2000" b="1" i="0" u="sng" dirty="0">
                <a:solidFill>
                  <a:srgbClr val="7A1BA6"/>
                </a:solidFill>
                <a:effectLst/>
                <a:latin typeface="Open Sans" panose="020B0606030504020204" pitchFamily="34" charset="0"/>
              </a:rPr>
              <a:t>Resize your images before exporting.</a:t>
            </a:r>
            <a:endParaRPr lang="en-US" sz="2000" b="0" i="0" dirty="0">
              <a:solidFill>
                <a:srgbClr val="002838"/>
              </a:solidFill>
              <a:effectLst/>
              <a:latin typeface="Open Sans" panose="020B0606030504020204" pitchFamily="34" charset="0"/>
            </a:endParaRPr>
          </a:p>
          <a:p>
            <a:pPr algn="l">
              <a:lnSpc>
                <a:spcPct val="150000"/>
              </a:lnSpc>
              <a:buFont typeface="+mj-lt"/>
              <a:buAutoNum type="arabicPeriod"/>
            </a:pPr>
            <a:r>
              <a:rPr lang="en-US" sz="2000" b="1" i="0" u="sng" dirty="0">
                <a:solidFill>
                  <a:srgbClr val="7A1BA6"/>
                </a:solidFill>
                <a:effectLst/>
                <a:latin typeface="Open Sans" panose="020B0606030504020204" pitchFamily="34" charset="0"/>
              </a:rPr>
              <a:t>Compress images to reduce file size.</a:t>
            </a:r>
            <a:endParaRPr lang="en-US" sz="2000" b="0" i="0" dirty="0">
              <a:solidFill>
                <a:srgbClr val="002838"/>
              </a:solidFill>
              <a:effectLst/>
              <a:latin typeface="Open Sans" panose="020B0606030504020204" pitchFamily="34" charset="0"/>
            </a:endParaRPr>
          </a:p>
          <a:p>
            <a:pPr algn="l">
              <a:lnSpc>
                <a:spcPct val="150000"/>
              </a:lnSpc>
              <a:buFont typeface="+mj-lt"/>
              <a:buAutoNum type="arabicPeriod"/>
            </a:pPr>
            <a:r>
              <a:rPr lang="en-US" sz="2000" b="1" i="0" u="sng" dirty="0">
                <a:solidFill>
                  <a:srgbClr val="7A1BA6"/>
                </a:solidFill>
                <a:effectLst/>
                <a:latin typeface="Open Sans" panose="020B0606030504020204" pitchFamily="34" charset="0"/>
              </a:rPr>
              <a:t>Automate image optimization with a WordPress plugin.</a:t>
            </a:r>
            <a:endParaRPr lang="en-US" sz="2000" b="0" i="0" dirty="0">
              <a:solidFill>
                <a:srgbClr val="002838"/>
              </a:solidFill>
              <a:effectLst/>
              <a:latin typeface="Open Sans" panose="020B0606030504020204" pitchFamily="34" charset="0"/>
            </a:endParaRPr>
          </a:p>
          <a:p>
            <a:pPr algn="l">
              <a:lnSpc>
                <a:spcPct val="150000"/>
              </a:lnSpc>
              <a:buFont typeface="+mj-lt"/>
              <a:buAutoNum type="arabicPeriod"/>
            </a:pPr>
            <a:r>
              <a:rPr lang="en-US" sz="2000" b="1" i="0" u="sng" dirty="0">
                <a:solidFill>
                  <a:srgbClr val="7A1BA6"/>
                </a:solidFill>
                <a:effectLst/>
                <a:latin typeface="Open Sans" panose="020B0606030504020204" pitchFamily="34" charset="0"/>
              </a:rPr>
              <a:t>Use the “blur up” technique to load a Lower Quality Image first.</a:t>
            </a:r>
            <a:endParaRPr lang="en-US" sz="2000" b="0" i="0" dirty="0">
              <a:solidFill>
                <a:srgbClr val="002838"/>
              </a:solidFill>
              <a:effectLst/>
              <a:latin typeface="Open Sans" panose="020B0606030504020204" pitchFamily="34" charset="0"/>
            </a:endParaRPr>
          </a:p>
          <a:p>
            <a:pPr algn="l">
              <a:lnSpc>
                <a:spcPct val="150000"/>
              </a:lnSpc>
              <a:buFont typeface="+mj-lt"/>
              <a:buAutoNum type="arabicPeriod"/>
            </a:pPr>
            <a:r>
              <a:rPr lang="en-US" sz="2000" b="1" i="0" u="sng" dirty="0">
                <a:solidFill>
                  <a:srgbClr val="7A1BA6"/>
                </a:solidFill>
                <a:effectLst/>
                <a:latin typeface="Open Sans" panose="020B0606030504020204" pitchFamily="34" charset="0"/>
              </a:rPr>
              <a:t>Use lazy loadin</a:t>
            </a:r>
            <a:r>
              <a:rPr lang="en-US" sz="2000" b="1" i="0" u="sng" dirty="0">
                <a:solidFill>
                  <a:srgbClr val="7A1BA6"/>
                </a:solidFill>
                <a:effectLst/>
                <a:latin typeface="Open Sans" panose="020B0606030504020204" pitchFamily="34" charset="0"/>
                <a:hlinkClick r:id="rId2"/>
              </a:rPr>
              <a:t>g.</a:t>
            </a:r>
            <a:endParaRPr lang="en-US" sz="2000" b="0" i="0" dirty="0">
              <a:solidFill>
                <a:srgbClr val="002838"/>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54946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4C02-0901-3B08-857E-D91B26080A7C}"/>
              </a:ext>
            </a:extLst>
          </p:cNvPr>
          <p:cNvSpPr>
            <a:spLocks noGrp="1"/>
          </p:cNvSpPr>
          <p:nvPr>
            <p:ph type="title"/>
          </p:nvPr>
        </p:nvSpPr>
        <p:spPr/>
        <p:txBody>
          <a:bodyPr/>
          <a:lstStyle/>
          <a:p>
            <a:r>
              <a:rPr lang="en-US" b="1" i="0" dirty="0">
                <a:solidFill>
                  <a:srgbClr val="002838"/>
                </a:solidFill>
                <a:effectLst/>
                <a:latin typeface="Open Sans" panose="020B0606030504020204" pitchFamily="34" charset="0"/>
              </a:rPr>
              <a:t>Benchmark Your Current Site Speed</a:t>
            </a:r>
            <a:br>
              <a:rPr lang="en-US" b="1" i="0" dirty="0">
                <a:solidFill>
                  <a:srgbClr val="00283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6D7C9EE5-C419-13B0-CD1F-0FF91342B723}"/>
              </a:ext>
            </a:extLst>
          </p:cNvPr>
          <p:cNvSpPr>
            <a:spLocks noGrp="1"/>
          </p:cNvSpPr>
          <p:nvPr>
            <p:ph idx="1"/>
          </p:nvPr>
        </p:nvSpPr>
        <p:spPr>
          <a:xfrm>
            <a:off x="838200" y="1260088"/>
            <a:ext cx="10515600" cy="4916875"/>
          </a:xfrm>
        </p:spPr>
        <p:txBody>
          <a:bodyPr>
            <a:normAutofit/>
          </a:bodyPr>
          <a:lstStyle/>
          <a:p>
            <a:pPr marL="0" indent="0" algn="just">
              <a:buNone/>
            </a:pPr>
            <a:r>
              <a:rPr lang="en-US" b="0" i="0" dirty="0">
                <a:solidFill>
                  <a:srgbClr val="002838"/>
                </a:solidFill>
                <a:effectLst/>
                <a:latin typeface="Times New Roman" panose="02020603050405020304" pitchFamily="18" charset="0"/>
                <a:cs typeface="Times New Roman" panose="02020603050405020304" pitchFamily="18" charset="0"/>
              </a:rPr>
              <a:t>Before you do all this work to optimize your images, start by running a speed test on your site! By the end, you’ll be able to see the impact you’ve made. Some popular speed testing tools are:</a:t>
            </a:r>
          </a:p>
          <a:p>
            <a:pPr algn="just"/>
            <a:r>
              <a:rPr lang="en-US" b="1" i="0" u="sng" dirty="0">
                <a:solidFill>
                  <a:srgbClr val="7A1BA6"/>
                </a:solidFill>
                <a:effectLst/>
                <a:latin typeface="Times New Roman" panose="02020603050405020304" pitchFamily="18" charset="0"/>
                <a:cs typeface="Times New Roman" panose="02020603050405020304" pitchFamily="18" charset="0"/>
                <a:hlinkClick r:id="rId2"/>
              </a:rPr>
              <a:t>Google </a:t>
            </a:r>
            <a:r>
              <a:rPr lang="en-US" b="1" i="0" u="sng" dirty="0" err="1">
                <a:solidFill>
                  <a:srgbClr val="7A1BA6"/>
                </a:solidFill>
                <a:effectLst/>
                <a:latin typeface="Times New Roman" panose="02020603050405020304" pitchFamily="18" charset="0"/>
                <a:cs typeface="Times New Roman" panose="02020603050405020304" pitchFamily="18" charset="0"/>
                <a:hlinkClick r:id="rId2"/>
              </a:rPr>
              <a:t>PageSpeed</a:t>
            </a:r>
            <a:r>
              <a:rPr lang="en-US" b="1" i="0" u="sng" dirty="0">
                <a:solidFill>
                  <a:srgbClr val="7A1BA6"/>
                </a:solidFill>
                <a:effectLst/>
                <a:latin typeface="Times New Roman" panose="02020603050405020304" pitchFamily="18" charset="0"/>
                <a:cs typeface="Times New Roman" panose="02020603050405020304" pitchFamily="18" charset="0"/>
                <a:hlinkClick r:id="rId2"/>
              </a:rPr>
              <a:t> Insights</a:t>
            </a:r>
            <a:endParaRPr lang="en-US" b="0" i="0" dirty="0">
              <a:solidFill>
                <a:srgbClr val="002838"/>
              </a:solidFill>
              <a:effectLst/>
              <a:latin typeface="Times New Roman" panose="02020603050405020304" pitchFamily="18" charset="0"/>
              <a:cs typeface="Times New Roman" panose="02020603050405020304" pitchFamily="18" charset="0"/>
            </a:endParaRPr>
          </a:p>
          <a:p>
            <a:pPr algn="just"/>
            <a:r>
              <a:rPr lang="en-US" b="1" i="0" u="sng" dirty="0">
                <a:solidFill>
                  <a:srgbClr val="7A1BA6"/>
                </a:solidFill>
                <a:effectLst/>
                <a:latin typeface="Times New Roman" panose="02020603050405020304" pitchFamily="18" charset="0"/>
                <a:cs typeface="Times New Roman" panose="02020603050405020304" pitchFamily="18" charset="0"/>
                <a:hlinkClick r:id="rId3"/>
              </a:rPr>
              <a:t>Pingdom Tools</a:t>
            </a:r>
            <a:endParaRPr lang="en-US" b="0" i="0" dirty="0">
              <a:solidFill>
                <a:srgbClr val="002838"/>
              </a:solidFill>
              <a:effectLst/>
              <a:latin typeface="Times New Roman" panose="02020603050405020304" pitchFamily="18" charset="0"/>
              <a:cs typeface="Times New Roman" panose="02020603050405020304" pitchFamily="18" charset="0"/>
            </a:endParaRPr>
          </a:p>
          <a:p>
            <a:pPr algn="just"/>
            <a:r>
              <a:rPr lang="en-US" b="1" i="0" u="sng" dirty="0" err="1">
                <a:solidFill>
                  <a:srgbClr val="7A1BA6"/>
                </a:solidFill>
                <a:effectLst/>
                <a:latin typeface="Times New Roman" panose="02020603050405020304" pitchFamily="18" charset="0"/>
                <a:cs typeface="Times New Roman" panose="02020603050405020304" pitchFamily="18" charset="0"/>
                <a:hlinkClick r:id="rId4"/>
              </a:rPr>
              <a:t>GTMetrix</a:t>
            </a:r>
            <a:endParaRPr lang="en-US" b="0" i="0" dirty="0">
              <a:solidFill>
                <a:srgbClr val="002838"/>
              </a:solidFill>
              <a:effectLst/>
              <a:latin typeface="Times New Roman" panose="02020603050405020304" pitchFamily="18" charset="0"/>
              <a:cs typeface="Times New Roman" panose="02020603050405020304" pitchFamily="18" charset="0"/>
            </a:endParaRPr>
          </a:p>
          <a:p>
            <a:pPr algn="just"/>
            <a:r>
              <a:rPr lang="en-US" b="1" i="0" u="sng" dirty="0" err="1">
                <a:solidFill>
                  <a:srgbClr val="7A1BA6"/>
                </a:solidFill>
                <a:effectLst/>
                <a:latin typeface="Times New Roman" panose="02020603050405020304" pitchFamily="18" charset="0"/>
                <a:cs typeface="Times New Roman" panose="02020603050405020304" pitchFamily="18" charset="0"/>
                <a:hlinkClick r:id="rId5"/>
              </a:rPr>
              <a:t>WebPageTest</a:t>
            </a:r>
            <a:endParaRPr lang="en-US" b="0" i="0" dirty="0">
              <a:solidFill>
                <a:srgbClr val="002838"/>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002838"/>
                </a:solidFill>
                <a:effectLst/>
                <a:latin typeface="Times New Roman" panose="02020603050405020304" pitchFamily="18" charset="0"/>
                <a:cs typeface="Times New Roman" panose="02020603050405020304" pitchFamily="18" charset="0"/>
              </a:rPr>
              <a:t>These browser-based tools all work pretty similar to each other: Open the link, then enter your URL for a quick report about your site’s speed and performance.</a:t>
            </a:r>
          </a:p>
          <a:p>
            <a:endParaRPr lang="en-IN" dirty="0"/>
          </a:p>
        </p:txBody>
      </p:sp>
    </p:spTree>
    <p:extLst>
      <p:ext uri="{BB962C8B-B14F-4D97-AF65-F5344CB8AC3E}">
        <p14:creationId xmlns:p14="http://schemas.microsoft.com/office/powerpoint/2010/main" val="102386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7C04-F051-0205-57CD-789BFDFA3137}"/>
              </a:ext>
            </a:extLst>
          </p:cNvPr>
          <p:cNvSpPr>
            <a:spLocks noGrp="1"/>
          </p:cNvSpPr>
          <p:nvPr>
            <p:ph type="title"/>
          </p:nvPr>
        </p:nvSpPr>
        <p:spPr>
          <a:xfrm>
            <a:off x="838200" y="365125"/>
            <a:ext cx="10515600" cy="515821"/>
          </a:xfrm>
        </p:spPr>
        <p:txBody>
          <a:bodyPr>
            <a:normAutofit fontScale="90000"/>
          </a:bodyPr>
          <a:lstStyle/>
          <a:p>
            <a:pPr algn="ctr"/>
            <a:r>
              <a:rPr lang="en-US" sz="3600" b="1" i="0" dirty="0">
                <a:solidFill>
                  <a:srgbClr val="002838"/>
                </a:solidFill>
                <a:effectLst/>
                <a:latin typeface="Open Sans" panose="020B0606030504020204" pitchFamily="34" charset="0"/>
              </a:rPr>
              <a:t>Know How to Choose the Best Image File Type</a:t>
            </a:r>
            <a:br>
              <a:rPr lang="en-US" b="1" i="0" dirty="0">
                <a:solidFill>
                  <a:srgbClr val="00283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DB42E052-12B0-FCEF-3B2F-B08D2281BA73}"/>
              </a:ext>
            </a:extLst>
          </p:cNvPr>
          <p:cNvSpPr>
            <a:spLocks noGrp="1"/>
          </p:cNvSpPr>
          <p:nvPr>
            <p:ph idx="1"/>
          </p:nvPr>
        </p:nvSpPr>
        <p:spPr>
          <a:xfrm>
            <a:off x="778728" y="623035"/>
            <a:ext cx="10515600" cy="4827665"/>
          </a:xfrm>
        </p:spPr>
        <p:txBody>
          <a:bodyPr>
            <a:normAutofit/>
          </a:bodyPr>
          <a:lstStyle/>
          <a:p>
            <a:pPr marL="0" indent="0" algn="just">
              <a:buNone/>
            </a:pPr>
            <a:r>
              <a:rPr lang="en-US" b="0" i="0" dirty="0">
                <a:solidFill>
                  <a:srgbClr val="002838"/>
                </a:solidFill>
                <a:effectLst/>
                <a:latin typeface="Times New Roman" panose="02020603050405020304" pitchFamily="18" charset="0"/>
                <a:cs typeface="Times New Roman" panose="02020603050405020304" pitchFamily="18" charset="0"/>
              </a:rPr>
              <a:t>The most common file types for use on the web are JPEGs, PNGs, and GIFs. they all have their own pros, cons, and best practices when being placed on your website.</a:t>
            </a:r>
          </a:p>
          <a:p>
            <a:pPr marL="0" indent="0" algn="l">
              <a:buNone/>
            </a:pPr>
            <a:r>
              <a:rPr lang="en-US" sz="2600" b="1" i="0" dirty="0">
                <a:solidFill>
                  <a:srgbClr val="002838"/>
                </a:solidFill>
                <a:effectLst/>
                <a:latin typeface="Times New Roman" panose="02020603050405020304" pitchFamily="18" charset="0"/>
                <a:cs typeface="Times New Roman" panose="02020603050405020304" pitchFamily="18" charset="0"/>
              </a:rPr>
              <a:t>JPEGs</a:t>
            </a:r>
            <a:endParaRPr lang="en-US" sz="2600" b="0" i="0" dirty="0">
              <a:solidFill>
                <a:srgbClr val="002838"/>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02838"/>
                </a:solidFill>
                <a:effectLst/>
                <a:latin typeface="Times New Roman" panose="02020603050405020304" pitchFamily="18" charset="0"/>
                <a:cs typeface="Times New Roman" panose="02020603050405020304" pitchFamily="18" charset="0"/>
              </a:rPr>
              <a:t>JPEG images work best for showing off complex color photographs on your site, as they allow for a higher-quality image with a smaller file size. This file type will probably work for the majority of images you want to use on your site, with one major exception: images with a transparent background. </a:t>
            </a:r>
          </a:p>
          <a:p>
            <a:pPr marL="0" indent="0" algn="just">
              <a:buNone/>
            </a:pPr>
            <a:r>
              <a:rPr lang="en-US" sz="2000" b="0" i="0" dirty="0">
                <a:solidFill>
                  <a:srgbClr val="002838"/>
                </a:solidFill>
                <a:effectLst/>
                <a:latin typeface="Times New Roman" panose="02020603050405020304" pitchFamily="18" charset="0"/>
                <a:cs typeface="Times New Roman" panose="02020603050405020304" pitchFamily="18" charset="0"/>
              </a:rPr>
              <a:t>When using a JPEG image for your website, consider exporting it as “Progressive.” This allows the browser to instantly load a simple version of the image before fully loading the full resolution onto the site.</a:t>
            </a:r>
          </a:p>
          <a:p>
            <a:pPr marL="0" indent="0" algn="just">
              <a:buNone/>
            </a:pPr>
            <a:r>
              <a:rPr lang="en-US" sz="2000" b="0" i="0" dirty="0">
                <a:solidFill>
                  <a:srgbClr val="002838"/>
                </a:solidFill>
                <a:effectLst/>
                <a:latin typeface="Times New Roman" panose="02020603050405020304" pitchFamily="18" charset="0"/>
                <a:cs typeface="Times New Roman" panose="02020603050405020304" pitchFamily="18" charset="0"/>
              </a:rPr>
              <a:t>If you’re working in Photoshop, you’ll find this setting when you export as “Save for Web.”</a:t>
            </a:r>
          </a:p>
          <a:p>
            <a:pPr algn="just"/>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23B56F-0E8B-252D-07E2-863A50C786F8}"/>
              </a:ext>
            </a:extLst>
          </p:cNvPr>
          <p:cNvSpPr txBox="1"/>
          <p:nvPr/>
        </p:nvSpPr>
        <p:spPr>
          <a:xfrm>
            <a:off x="116160" y="4954447"/>
            <a:ext cx="6094140" cy="646331"/>
          </a:xfrm>
          <a:prstGeom prst="rect">
            <a:avLst/>
          </a:prstGeom>
          <a:noFill/>
        </p:spPr>
        <p:txBody>
          <a:bodyPr wrap="square">
            <a:spAutoFit/>
          </a:bodyPr>
          <a:lstStyle/>
          <a:p>
            <a:r>
              <a:rPr lang="en-US" b="0" i="0" dirty="0">
                <a:solidFill>
                  <a:srgbClr val="4B4B4B"/>
                </a:solidFill>
                <a:effectLst/>
                <a:latin typeface="adobe-clean"/>
              </a:rPr>
              <a:t>File &gt; Save As, select JPG from the Format drop-down menu, tick Progressive in the subsequent dialogue box.</a:t>
            </a:r>
            <a:endParaRPr lang="en-IN" dirty="0"/>
          </a:p>
        </p:txBody>
      </p:sp>
      <p:pic>
        <p:nvPicPr>
          <p:cNvPr id="1026" name="Picture 2">
            <a:extLst>
              <a:ext uri="{FF2B5EF4-FFF2-40B4-BE49-F238E27FC236}">
                <a16:creationId xmlns:a16="http://schemas.microsoft.com/office/drawing/2014/main" id="{E77F16C0-629A-5EE8-E173-C5A7EF3FF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872" y="5212358"/>
            <a:ext cx="5211105" cy="171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84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6E626-85B2-29C7-3F61-E762DD6F09E1}"/>
              </a:ext>
            </a:extLst>
          </p:cNvPr>
          <p:cNvSpPr>
            <a:spLocks noGrp="1"/>
          </p:cNvSpPr>
          <p:nvPr>
            <p:ph idx="1"/>
          </p:nvPr>
        </p:nvSpPr>
        <p:spPr>
          <a:xfrm>
            <a:off x="838200" y="289932"/>
            <a:ext cx="10515600" cy="5887031"/>
          </a:xfrm>
        </p:spPr>
        <p:txBody>
          <a:bodyPr>
            <a:normAutofit fontScale="92500" lnSpcReduction="10000"/>
          </a:bodyPr>
          <a:lstStyle/>
          <a:p>
            <a:pPr marL="0" indent="0" algn="l">
              <a:buNone/>
            </a:pPr>
            <a:r>
              <a:rPr lang="en-US" b="1" i="0" dirty="0">
                <a:solidFill>
                  <a:srgbClr val="002838"/>
                </a:solidFill>
                <a:effectLst/>
                <a:latin typeface="Open Sans" panose="020B0606030504020204" pitchFamily="34" charset="0"/>
              </a:rPr>
              <a:t>PNGs</a:t>
            </a:r>
            <a:endParaRPr lang="en-US" b="0" i="0" dirty="0">
              <a:solidFill>
                <a:srgbClr val="002838"/>
              </a:solidFill>
              <a:effectLst/>
              <a:latin typeface="Open Sans" panose="020B0606030504020204" pitchFamily="34" charset="0"/>
            </a:endParaRPr>
          </a:p>
          <a:p>
            <a:pPr marL="0" indent="0" algn="just">
              <a:lnSpc>
                <a:spcPct val="150000"/>
              </a:lnSpc>
              <a:buNone/>
            </a:pPr>
            <a:r>
              <a:rPr lang="en-US" b="0" i="0" dirty="0">
                <a:solidFill>
                  <a:srgbClr val="002838"/>
                </a:solidFill>
                <a:effectLst/>
                <a:latin typeface="Times New Roman" panose="02020603050405020304" pitchFamily="18" charset="0"/>
                <a:cs typeface="Times New Roman" panose="02020603050405020304" pitchFamily="18" charset="0"/>
              </a:rPr>
              <a:t>If you don’t have a ton of color in your image (like flat illustrations or icons), or want it to have a transparent background, it is recommended exporting as a PNG. Make sure you have the right image dimensions, and look for the option to save as PNG-24 (or 8, if there’s no quality loss).</a:t>
            </a:r>
          </a:p>
          <a:p>
            <a:pPr marL="0" indent="0" algn="l">
              <a:buNone/>
            </a:pPr>
            <a:r>
              <a:rPr lang="en-US" b="1" i="0" dirty="0">
                <a:solidFill>
                  <a:srgbClr val="002838"/>
                </a:solidFill>
                <a:effectLst/>
                <a:latin typeface="Open Sans" panose="020B0606030504020204" pitchFamily="34" charset="0"/>
              </a:rPr>
              <a:t>GIFs</a:t>
            </a:r>
            <a:endParaRPr lang="en-US" b="0" i="0" dirty="0">
              <a:solidFill>
                <a:srgbClr val="002838"/>
              </a:solidFill>
              <a:effectLst/>
              <a:latin typeface="Open Sans" panose="020B0606030504020204" pitchFamily="34" charset="0"/>
            </a:endParaRPr>
          </a:p>
          <a:p>
            <a:pPr marL="0" indent="0" algn="just">
              <a:lnSpc>
                <a:spcPct val="150000"/>
              </a:lnSpc>
              <a:buNone/>
            </a:pPr>
            <a:r>
              <a:rPr lang="en-US" b="0" i="0" dirty="0">
                <a:solidFill>
                  <a:srgbClr val="002838"/>
                </a:solidFill>
                <a:effectLst/>
                <a:latin typeface="Times New Roman" panose="02020603050405020304" pitchFamily="18" charset="0"/>
                <a:cs typeface="Times New Roman" panose="02020603050405020304" pitchFamily="18" charset="0"/>
              </a:rPr>
              <a:t>The third most common image format for the web are GIFs. They only support 256 colors, so you’ll have to be selective with this file type!</a:t>
            </a:r>
          </a:p>
          <a:p>
            <a:pPr marL="0" indent="0" algn="just">
              <a:lnSpc>
                <a:spcPct val="150000"/>
              </a:lnSpc>
              <a:buNone/>
            </a:pPr>
            <a:r>
              <a:rPr lang="en-US" b="0" i="0" dirty="0">
                <a:solidFill>
                  <a:srgbClr val="002838"/>
                </a:solidFill>
                <a:effectLst/>
                <a:latin typeface="Times New Roman" panose="02020603050405020304" pitchFamily="18" charset="0"/>
                <a:cs typeface="Times New Roman" panose="02020603050405020304" pitchFamily="18" charset="0"/>
              </a:rPr>
              <a:t>To optimize GIFs for your website, think critically about how long they last, if they need to loop, and how many you </a:t>
            </a:r>
            <a:r>
              <a:rPr lang="en-US" b="0" i="1" dirty="0">
                <a:solidFill>
                  <a:srgbClr val="002838"/>
                </a:solidFill>
                <a:effectLst/>
                <a:latin typeface="Times New Roman" panose="02020603050405020304" pitchFamily="18" charset="0"/>
                <a:cs typeface="Times New Roman" panose="02020603050405020304" pitchFamily="18" charset="0"/>
              </a:rPr>
              <a:t>really</a:t>
            </a:r>
            <a:r>
              <a:rPr lang="en-US" b="0" i="0" dirty="0">
                <a:solidFill>
                  <a:srgbClr val="002838"/>
                </a:solidFill>
                <a:effectLst/>
                <a:latin typeface="Times New Roman" panose="02020603050405020304" pitchFamily="18" charset="0"/>
                <a:cs typeface="Times New Roman" panose="02020603050405020304" pitchFamily="18" charset="0"/>
              </a:rPr>
              <a:t> need on a given page or site.  </a:t>
            </a:r>
          </a:p>
          <a:p>
            <a:endParaRPr lang="en-IN" dirty="0"/>
          </a:p>
        </p:txBody>
      </p:sp>
    </p:spTree>
    <p:extLst>
      <p:ext uri="{BB962C8B-B14F-4D97-AF65-F5344CB8AC3E}">
        <p14:creationId xmlns:p14="http://schemas.microsoft.com/office/powerpoint/2010/main" val="86887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3817-565C-025C-D17F-AA3A7A05E20F}"/>
              </a:ext>
            </a:extLst>
          </p:cNvPr>
          <p:cNvSpPr>
            <a:spLocks noGrp="1"/>
          </p:cNvSpPr>
          <p:nvPr>
            <p:ph type="title"/>
          </p:nvPr>
        </p:nvSpPr>
        <p:spPr/>
        <p:txBody>
          <a:bodyPr>
            <a:normAutofit fontScale="90000"/>
          </a:bodyPr>
          <a:lstStyle/>
          <a:p>
            <a:r>
              <a:rPr lang="en-US" b="1" i="0" dirty="0">
                <a:solidFill>
                  <a:srgbClr val="002838"/>
                </a:solidFill>
                <a:effectLst/>
                <a:latin typeface="Open Sans" panose="020B0606030504020204" pitchFamily="34" charset="0"/>
              </a:rPr>
              <a:t>Resize Your Images Before You Upload</a:t>
            </a:r>
            <a:br>
              <a:rPr lang="en-US" b="1" i="0" dirty="0">
                <a:solidFill>
                  <a:srgbClr val="00283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D1AD91B3-0F2B-E851-7111-6D74EADC6D40}"/>
              </a:ext>
            </a:extLst>
          </p:cNvPr>
          <p:cNvSpPr>
            <a:spLocks noGrp="1"/>
          </p:cNvSpPr>
          <p:nvPr>
            <p:ph idx="1"/>
          </p:nvPr>
        </p:nvSpPr>
        <p:spPr>
          <a:xfrm>
            <a:off x="838200" y="1371600"/>
            <a:ext cx="10515600" cy="4805363"/>
          </a:xfrm>
        </p:spPr>
        <p:txBody>
          <a:bodyPr/>
          <a:lstStyle/>
          <a:p>
            <a:pPr marL="0" indent="0" algn="just">
              <a:buNone/>
            </a:pPr>
            <a:r>
              <a:rPr lang="en-US" b="0" i="0" dirty="0">
                <a:solidFill>
                  <a:srgbClr val="002838"/>
                </a:solidFill>
                <a:effectLst/>
                <a:latin typeface="Times New Roman" panose="02020603050405020304" pitchFamily="18" charset="0"/>
                <a:cs typeface="Times New Roman" panose="02020603050405020304" pitchFamily="18" charset="0"/>
              </a:rPr>
              <a:t>One of the easiest ways to optimize images for the web is to resize them before you upload them to your site. Especially if you’re working with raw images from a DSLR camera, the dimensions are often </a:t>
            </a:r>
            <a:r>
              <a:rPr lang="en-US" b="0" i="1" dirty="0">
                <a:solidFill>
                  <a:srgbClr val="002838"/>
                </a:solidFill>
                <a:effectLst/>
                <a:latin typeface="Times New Roman" panose="02020603050405020304" pitchFamily="18" charset="0"/>
                <a:cs typeface="Times New Roman" panose="02020603050405020304" pitchFamily="18" charset="0"/>
              </a:rPr>
              <a:t>much</a:t>
            </a:r>
            <a:r>
              <a:rPr lang="en-US" b="0" i="0" dirty="0">
                <a:solidFill>
                  <a:srgbClr val="002838"/>
                </a:solidFill>
                <a:effectLst/>
                <a:latin typeface="Times New Roman" panose="02020603050405020304" pitchFamily="18" charset="0"/>
                <a:cs typeface="Times New Roman" panose="02020603050405020304" pitchFamily="18" charset="0"/>
              </a:rPr>
              <a:t> larger than you actually need.</a:t>
            </a:r>
          </a:p>
          <a:p>
            <a:pPr marL="0" indent="0" algn="just">
              <a:buNone/>
            </a:pPr>
            <a:endParaRPr lang="en-US" dirty="0">
              <a:solidFill>
                <a:srgbClr val="002838"/>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0" i="0" dirty="0">
                <a:solidFill>
                  <a:srgbClr val="002838"/>
                </a:solidFill>
                <a:effectLst/>
                <a:latin typeface="Times New Roman" panose="02020603050405020304" pitchFamily="18" charset="0"/>
                <a:cs typeface="Times New Roman" panose="02020603050405020304" pitchFamily="18" charset="0"/>
              </a:rPr>
              <a:t>By cropping or resizing your images before uploading, you’ll </a:t>
            </a:r>
            <a:r>
              <a:rPr lang="en-US" b="0" i="1" dirty="0">
                <a:solidFill>
                  <a:srgbClr val="002838"/>
                </a:solidFill>
                <a:effectLst/>
                <a:latin typeface="Times New Roman" panose="02020603050405020304" pitchFamily="18" charset="0"/>
                <a:cs typeface="Times New Roman" panose="02020603050405020304" pitchFamily="18" charset="0"/>
              </a:rPr>
              <a:t>decrease</a:t>
            </a:r>
            <a:r>
              <a:rPr lang="en-US" b="0" i="0" dirty="0">
                <a:solidFill>
                  <a:srgbClr val="002838"/>
                </a:solidFill>
                <a:effectLst/>
                <a:latin typeface="Times New Roman" panose="02020603050405020304" pitchFamily="18" charset="0"/>
                <a:cs typeface="Times New Roman" panose="02020603050405020304" pitchFamily="18" charset="0"/>
              </a:rPr>
              <a:t> the file size, which will help your site load just a little bit faster and save your disk space for even more images.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2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7FBC-8A38-D460-86E2-FF02999C0AA8}"/>
              </a:ext>
            </a:extLst>
          </p:cNvPr>
          <p:cNvSpPr>
            <a:spLocks noGrp="1"/>
          </p:cNvSpPr>
          <p:nvPr>
            <p:ph type="title"/>
          </p:nvPr>
        </p:nvSpPr>
        <p:spPr/>
        <p:txBody>
          <a:bodyPr/>
          <a:lstStyle/>
          <a:p>
            <a:r>
              <a:rPr lang="en-US" b="1" i="0" dirty="0">
                <a:solidFill>
                  <a:srgbClr val="002838"/>
                </a:solidFill>
                <a:effectLst/>
                <a:latin typeface="Open Sans" panose="020B0606030504020204" pitchFamily="34" charset="0"/>
              </a:rPr>
              <a:t>Compress Images to Reduce File Size</a:t>
            </a:r>
            <a:br>
              <a:rPr lang="en-US" b="1" i="0" dirty="0">
                <a:solidFill>
                  <a:srgbClr val="00283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F82A6293-1732-CCCA-2AB2-8BCF6D1B737A}"/>
              </a:ext>
            </a:extLst>
          </p:cNvPr>
          <p:cNvSpPr>
            <a:spLocks noGrp="1"/>
          </p:cNvSpPr>
          <p:nvPr>
            <p:ph idx="1"/>
          </p:nvPr>
        </p:nvSpPr>
        <p:spPr>
          <a:xfrm>
            <a:off x="838200" y="1360449"/>
            <a:ext cx="10515600" cy="4816514"/>
          </a:xfrm>
        </p:spPr>
        <p:txBody>
          <a:bodyPr/>
          <a:lstStyle/>
          <a:p>
            <a:pPr marL="0" indent="0" algn="just">
              <a:buNone/>
            </a:pPr>
            <a:r>
              <a:rPr lang="en-US" sz="2400" b="0" i="0" dirty="0">
                <a:solidFill>
                  <a:srgbClr val="002838"/>
                </a:solidFill>
                <a:effectLst/>
                <a:latin typeface="Times New Roman" panose="02020603050405020304" pitchFamily="18" charset="0"/>
                <a:cs typeface="Times New Roman" panose="02020603050405020304" pitchFamily="18" charset="0"/>
              </a:rPr>
              <a:t>Once you have your final image, saved in the right format and cropped to an appropriate size, there’s one more step you can take to optimize it before uploading to your site: compressing it.</a:t>
            </a:r>
          </a:p>
          <a:p>
            <a:pPr marL="0" indent="0" algn="just">
              <a:buNone/>
            </a:pPr>
            <a:r>
              <a:rPr lang="en-US" sz="2400" b="0" i="0" dirty="0">
                <a:solidFill>
                  <a:srgbClr val="002838"/>
                </a:solidFill>
                <a:effectLst/>
                <a:latin typeface="Times New Roman" panose="02020603050405020304" pitchFamily="18" charset="0"/>
                <a:cs typeface="Times New Roman" panose="02020603050405020304" pitchFamily="18" charset="0"/>
              </a:rPr>
              <a:t>This process will help you make the file size smaller without losing noticeable image quality. </a:t>
            </a:r>
          </a:p>
          <a:p>
            <a:pPr algn="l">
              <a:buFont typeface="Arial" panose="020B0604020202020204" pitchFamily="34" charset="0"/>
              <a:buChar char="•"/>
            </a:pPr>
            <a:r>
              <a:rPr lang="en-IN" sz="1600" b="1" i="0" u="sng" dirty="0" err="1">
                <a:solidFill>
                  <a:srgbClr val="7A1BA6"/>
                </a:solidFill>
                <a:effectLst/>
                <a:latin typeface="Open Sans" panose="020B0606030504020204" pitchFamily="34" charset="0"/>
                <a:hlinkClick r:id="rId2"/>
              </a:rPr>
              <a:t>TinyPNG</a:t>
            </a:r>
            <a:r>
              <a:rPr lang="en-IN" sz="1600" b="0" i="0" dirty="0">
                <a:solidFill>
                  <a:srgbClr val="002838"/>
                </a:solidFill>
                <a:effectLst/>
                <a:latin typeface="Open Sans" panose="020B0606030504020204" pitchFamily="34" charset="0"/>
              </a:rPr>
              <a:t>: A free browser-based tool for compressing PNG and JPEG images.</a:t>
            </a:r>
          </a:p>
          <a:p>
            <a:pPr algn="l">
              <a:buFont typeface="Arial" panose="020B0604020202020204" pitchFamily="34" charset="0"/>
              <a:buChar char="•"/>
            </a:pPr>
            <a:r>
              <a:rPr lang="en-IN" sz="1600" b="1" i="0" u="sng" dirty="0" err="1">
                <a:solidFill>
                  <a:srgbClr val="7A1BA6"/>
                </a:solidFill>
                <a:effectLst/>
                <a:latin typeface="Open Sans" panose="020B0606030504020204" pitchFamily="34" charset="0"/>
                <a:hlinkClick r:id="rId3"/>
              </a:rPr>
              <a:t>ImageOptim</a:t>
            </a:r>
            <a:r>
              <a:rPr lang="en-IN" sz="1600" b="0" i="0" dirty="0">
                <a:solidFill>
                  <a:srgbClr val="002838"/>
                </a:solidFill>
                <a:effectLst/>
                <a:latin typeface="Open Sans" panose="020B0606030504020204" pitchFamily="34" charset="0"/>
              </a:rPr>
              <a:t>: A free open-source app for compressing images.</a:t>
            </a:r>
          </a:p>
          <a:p>
            <a:pPr algn="l">
              <a:buFont typeface="Arial" panose="020B0604020202020204" pitchFamily="34" charset="0"/>
              <a:buChar char="•"/>
            </a:pPr>
            <a:r>
              <a:rPr lang="en-IN" sz="1600" b="1" i="0" u="sng" dirty="0" err="1">
                <a:solidFill>
                  <a:srgbClr val="7A1BA6"/>
                </a:solidFill>
                <a:effectLst/>
                <a:latin typeface="Open Sans" panose="020B0606030504020204" pitchFamily="34" charset="0"/>
                <a:hlinkClick r:id="rId4"/>
              </a:rPr>
              <a:t>JPEGmini</a:t>
            </a:r>
            <a:r>
              <a:rPr lang="en-IN" sz="1600" b="0" i="0" dirty="0">
                <a:solidFill>
                  <a:srgbClr val="002838"/>
                </a:solidFill>
                <a:effectLst/>
                <a:latin typeface="Open Sans" panose="020B0606030504020204" pitchFamily="34" charset="0"/>
              </a:rPr>
              <a:t>: A photo recompressing app for Mac and Windows.  </a:t>
            </a:r>
          </a:p>
          <a:p>
            <a:pPr algn="l">
              <a:buFont typeface="Arial" panose="020B0604020202020204" pitchFamily="34" charset="0"/>
              <a:buChar char="•"/>
            </a:pPr>
            <a:r>
              <a:rPr lang="en-IN" sz="1600" b="1" i="0" u="sng" dirty="0">
                <a:solidFill>
                  <a:srgbClr val="7A1BA6"/>
                </a:solidFill>
                <a:effectLst/>
                <a:latin typeface="Open Sans" panose="020B0606030504020204" pitchFamily="34" charset="0"/>
                <a:hlinkClick r:id="rId5"/>
              </a:rPr>
              <a:t>RIOT</a:t>
            </a:r>
            <a:r>
              <a:rPr lang="en-IN" sz="1600" b="0" i="0" dirty="0">
                <a:solidFill>
                  <a:srgbClr val="002838"/>
                </a:solidFill>
                <a:effectLst/>
                <a:latin typeface="Open Sans" panose="020B0606030504020204" pitchFamily="34" charset="0"/>
              </a:rPr>
              <a:t>: A free Windows app for optimizing images.</a:t>
            </a:r>
          </a:p>
          <a:p>
            <a:pPr algn="l">
              <a:buFont typeface="Arial" panose="020B0604020202020204" pitchFamily="34" charset="0"/>
              <a:buChar char="•"/>
            </a:pPr>
            <a:r>
              <a:rPr lang="en-IN" sz="1600" b="1" i="0" u="sng" dirty="0">
                <a:solidFill>
                  <a:srgbClr val="7A1BA6"/>
                </a:solidFill>
                <a:effectLst/>
                <a:latin typeface="Open Sans" panose="020B0606030504020204" pitchFamily="34" charset="0"/>
                <a:hlinkClick r:id="rId6"/>
              </a:rPr>
              <a:t>Image Optimizer</a:t>
            </a:r>
            <a:r>
              <a:rPr lang="en-IN" sz="1600" b="0" i="0" dirty="0">
                <a:solidFill>
                  <a:srgbClr val="002838"/>
                </a:solidFill>
                <a:effectLst/>
                <a:latin typeface="Open Sans" panose="020B0606030504020204" pitchFamily="34" charset="0"/>
              </a:rPr>
              <a:t>: A free Add-on for Local.</a:t>
            </a:r>
          </a:p>
          <a:p>
            <a:pPr marL="0" indent="0" algn="just">
              <a:buNone/>
            </a:pPr>
            <a:endParaRPr lang="en-US" sz="2400" b="0" i="0" dirty="0">
              <a:solidFill>
                <a:srgbClr val="002838"/>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8210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3097</Words>
  <Application>Microsoft Office PowerPoint</Application>
  <PresentationFormat>Widescreen</PresentationFormat>
  <Paragraphs>259</Paragraphs>
  <Slides>30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adobe-clean</vt:lpstr>
      <vt:lpstr>Arial</vt:lpstr>
      <vt:lpstr>Arial</vt:lpstr>
      <vt:lpstr>Blanco</vt:lpstr>
      <vt:lpstr>Calibri</vt:lpstr>
      <vt:lpstr>Calibri Light</vt:lpstr>
      <vt:lpstr>Consolas</vt:lpstr>
      <vt:lpstr>Open Sans</vt:lpstr>
      <vt:lpstr>Roboto</vt:lpstr>
      <vt:lpstr>Segoe UI</vt:lpstr>
      <vt:lpstr>Söhne</vt:lpstr>
      <vt:lpstr>Times New Roman</vt:lpstr>
      <vt:lpstr>Verdana</vt:lpstr>
      <vt:lpstr>Office Theme</vt:lpstr>
      <vt:lpstr>Image Optimization  </vt:lpstr>
      <vt:lpstr>What is Image Optimization? </vt:lpstr>
      <vt:lpstr>Why Optimize Images for the Web? </vt:lpstr>
      <vt:lpstr>How to Optimize Images for the Web </vt:lpstr>
      <vt:lpstr>Benchmark Your Current Site Speed </vt:lpstr>
      <vt:lpstr>Know How to Choose the Best Image File Type </vt:lpstr>
      <vt:lpstr>PowerPoint Presentation</vt:lpstr>
      <vt:lpstr>Resize Your Images Before You Upload </vt:lpstr>
      <vt:lpstr>Compress Images to Reduce File Size </vt:lpstr>
      <vt:lpstr>Use the “Blur Up” Technique to Load a Lower Quality Image First </vt:lpstr>
      <vt:lpstr> Lazy Load Your Site Images </vt:lpstr>
      <vt:lpstr>PowerPoint Presentation</vt:lpstr>
      <vt:lpstr>CSS image-rendering Property </vt:lpstr>
      <vt:lpstr>PowerPoint Presentation</vt:lpstr>
      <vt:lpstr>@keyframes Rule </vt:lpstr>
      <vt:lpstr>Make an element move gradually 200px down:</vt:lpstr>
      <vt:lpstr>Many keyframe selectors with many CSS styles:</vt:lpstr>
      <vt:lpstr>Change many CSS styles in one animation:</vt:lpstr>
      <vt:lpstr>Responsive images</vt:lpstr>
      <vt:lpstr>In your stylesheet, you can declare that images should never be rendered at a size wider than their containing element using max-inline-size. </vt:lpstr>
      <vt:lpstr>If the width property is set to a percentage and the height property is set to "auto", the image will be responsive and scale up and down: </vt:lpstr>
      <vt:lpstr>PowerPoint Presentation</vt:lpstr>
      <vt:lpstr>PowerPoint Presentation</vt:lpstr>
      <vt:lpstr>PowerPoint Presentation</vt:lpstr>
      <vt:lpstr>PowerPoint Presentation</vt:lpstr>
      <vt:lpstr>PowerPoint Presentation</vt:lpstr>
      <vt:lpstr>PowerPoint Presentation</vt:lpstr>
      <vt:lpstr>Five different way for responsive images</vt:lpstr>
      <vt:lpstr>PowerPoint Presentation</vt:lpstr>
      <vt:lpstr>Using flexbox: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Optimization  </dc:title>
  <dc:creator>vishal choudhary</dc:creator>
  <cp:lastModifiedBy>vishal choudhary</cp:lastModifiedBy>
  <cp:revision>5</cp:revision>
  <dcterms:created xsi:type="dcterms:W3CDTF">2024-02-18T04:51:52Z</dcterms:created>
  <dcterms:modified xsi:type="dcterms:W3CDTF">2024-02-20T04:18:12Z</dcterms:modified>
</cp:coreProperties>
</file>