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1E45-745C-D54D-BC0E-33DDC30B41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BA8E55-3434-B300-4426-92B61F9FD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89986-11CB-98C0-1F8A-8DA6F6D88A17}"/>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5" name="Footer Placeholder 4">
            <a:extLst>
              <a:ext uri="{FF2B5EF4-FFF2-40B4-BE49-F238E27FC236}">
                <a16:creationId xmlns:a16="http://schemas.microsoft.com/office/drawing/2014/main" id="{77769763-1489-936C-6B09-ECF0191B7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C12C5-C6C8-CE19-36E9-79F726E62F96}"/>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125863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9AA5-A42D-A4C5-33C2-94F5E523D5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F7EA52-3EAD-DED5-6B08-F292E34E1F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05F93B-9B1A-5A75-0F21-C883816343E6}"/>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5" name="Footer Placeholder 4">
            <a:extLst>
              <a:ext uri="{FF2B5EF4-FFF2-40B4-BE49-F238E27FC236}">
                <a16:creationId xmlns:a16="http://schemas.microsoft.com/office/drawing/2014/main" id="{49FD432E-8B97-E218-BABE-4DFBEA1CA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FB962-17EB-CBC9-C9E2-DC4F335B64BB}"/>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35919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AC411D-E892-0474-8A3B-4521170367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153D9F-D74D-3121-0CE5-12041B231B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8B81F-B982-1A2E-ACE7-9C223348FDA0}"/>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5" name="Footer Placeholder 4">
            <a:extLst>
              <a:ext uri="{FF2B5EF4-FFF2-40B4-BE49-F238E27FC236}">
                <a16:creationId xmlns:a16="http://schemas.microsoft.com/office/drawing/2014/main" id="{8B1DAFCE-EF4B-6CEB-50D7-8B2AA259F2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8413C-8340-D741-48CA-26A24B4CB82E}"/>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172347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3082-B832-A879-75E9-3D4F5891C2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2D0FB6-21A1-7ECB-8926-132319ECEB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C06F0-325B-A639-C582-5DF9E1E5657D}"/>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5" name="Footer Placeholder 4">
            <a:extLst>
              <a:ext uri="{FF2B5EF4-FFF2-40B4-BE49-F238E27FC236}">
                <a16:creationId xmlns:a16="http://schemas.microsoft.com/office/drawing/2014/main" id="{47733D85-D926-C9EE-324F-8178D7A4D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8FD7C-9833-B337-9F66-08E1542920A0}"/>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350261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D3C3-2AA0-C683-4189-F41629102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29C725-0266-1BAC-BB7C-DEC7CE00AE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BB66C-A507-066A-1313-097D67D6FF42}"/>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5" name="Footer Placeholder 4">
            <a:extLst>
              <a:ext uri="{FF2B5EF4-FFF2-40B4-BE49-F238E27FC236}">
                <a16:creationId xmlns:a16="http://schemas.microsoft.com/office/drawing/2014/main" id="{A9A1FCC2-3373-3537-3026-26BAB8C15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81905-FE77-E4A5-21BB-3DA9E09BB88D}"/>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161927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5882-C070-F839-7AC8-8EFB2CAFBD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261FA3-E40F-1475-AFE8-807144D73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AC2774-3753-33E6-F12C-9F3FA27E0B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94EE44-5FA0-72CA-D8FF-1745B414C5E8}"/>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6" name="Footer Placeholder 5">
            <a:extLst>
              <a:ext uri="{FF2B5EF4-FFF2-40B4-BE49-F238E27FC236}">
                <a16:creationId xmlns:a16="http://schemas.microsoft.com/office/drawing/2014/main" id="{903A4120-7184-D116-60E9-B03A60224A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C4E366-9D31-A721-E241-6607E486AFFD}"/>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166287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5346-D4DF-34D7-C614-F633B43553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598F0-ED69-7EAE-BE75-35B486C252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DCA19-BA8F-A4D4-53A6-05F9C963E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14313F-5E76-D75B-9CD7-9752CD6CD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4E5A5-0FC3-1C80-22D8-12AE57947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2334FE-BE48-1BDD-AECF-44D425490311}"/>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8" name="Footer Placeholder 7">
            <a:extLst>
              <a:ext uri="{FF2B5EF4-FFF2-40B4-BE49-F238E27FC236}">
                <a16:creationId xmlns:a16="http://schemas.microsoft.com/office/drawing/2014/main" id="{6DCAEBA9-9E76-291B-718D-86D90DCC91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ACA6C4-130E-CF71-4FFB-ED913CDCD6F3}"/>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119702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3364-E7FA-25B4-993E-DB868D4D34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A8E154-E074-F7F2-5E8C-C06985919949}"/>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4" name="Footer Placeholder 3">
            <a:extLst>
              <a:ext uri="{FF2B5EF4-FFF2-40B4-BE49-F238E27FC236}">
                <a16:creationId xmlns:a16="http://schemas.microsoft.com/office/drawing/2014/main" id="{D110695C-1637-806F-C835-C8DBC9F09B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38FEFF-FBA4-2A4B-4EF3-928975008301}"/>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141184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C41C33-B2BA-BEC6-A7E6-1AF1A1AAD702}"/>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3" name="Footer Placeholder 2">
            <a:extLst>
              <a:ext uri="{FF2B5EF4-FFF2-40B4-BE49-F238E27FC236}">
                <a16:creationId xmlns:a16="http://schemas.microsoft.com/office/drawing/2014/main" id="{2FDE7FC9-B337-FD49-95AB-6427689FC6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6AAC60-B883-677F-CC0A-1FBAB10F7431}"/>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280927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4586-F03F-DDDF-94EE-3B2033B1B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38DDF-D5CA-5E7F-7374-584317788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B9CA29-CF07-FFD6-3B3B-21FC70128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6EECB-1692-5B55-9976-FF420EFFA733}"/>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6" name="Footer Placeholder 5">
            <a:extLst>
              <a:ext uri="{FF2B5EF4-FFF2-40B4-BE49-F238E27FC236}">
                <a16:creationId xmlns:a16="http://schemas.microsoft.com/office/drawing/2014/main" id="{CFFC1A51-46E1-30A6-8AF6-17DD5F5BCE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8DA97-FD59-CE10-3975-C2FA44F482AF}"/>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151171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BB80-93A3-446A-F69E-7D0574757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D1FE27-0A73-20AA-CCA3-A12BF652E6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DF1DB9-668E-92D0-A28F-06B3EF1B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4D4B1-DC5E-6126-BAAF-3270A39E9E29}"/>
              </a:ext>
            </a:extLst>
          </p:cNvPr>
          <p:cNvSpPr>
            <a:spLocks noGrp="1"/>
          </p:cNvSpPr>
          <p:nvPr>
            <p:ph type="dt" sz="half" idx="10"/>
          </p:nvPr>
        </p:nvSpPr>
        <p:spPr/>
        <p:txBody>
          <a:bodyPr/>
          <a:lstStyle/>
          <a:p>
            <a:fld id="{03F46FCF-3D7D-4EE3-9CC1-305BD3A8C033}" type="datetimeFigureOut">
              <a:rPr lang="en-IN" smtClean="0"/>
              <a:t>21-02-2024</a:t>
            </a:fld>
            <a:endParaRPr lang="en-IN"/>
          </a:p>
        </p:txBody>
      </p:sp>
      <p:sp>
        <p:nvSpPr>
          <p:cNvPr id="6" name="Footer Placeholder 5">
            <a:extLst>
              <a:ext uri="{FF2B5EF4-FFF2-40B4-BE49-F238E27FC236}">
                <a16:creationId xmlns:a16="http://schemas.microsoft.com/office/drawing/2014/main" id="{DD3F9126-FB17-6D2A-8CDA-AA94AD620A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7629D-D5FF-F28F-D8CD-0BCEA9E3BA8F}"/>
              </a:ext>
            </a:extLst>
          </p:cNvPr>
          <p:cNvSpPr>
            <a:spLocks noGrp="1"/>
          </p:cNvSpPr>
          <p:nvPr>
            <p:ph type="sldNum" sz="quarter" idx="12"/>
          </p:nvPr>
        </p:nvSpPr>
        <p:spPr/>
        <p:txBody>
          <a:bodyPr/>
          <a:lstStyle/>
          <a:p>
            <a:fld id="{F47C5E0E-3C39-4BE1-BE8D-BE4669840C24}" type="slidenum">
              <a:rPr lang="en-IN" smtClean="0"/>
              <a:t>‹#›</a:t>
            </a:fld>
            <a:endParaRPr lang="en-IN"/>
          </a:p>
        </p:txBody>
      </p:sp>
    </p:spTree>
    <p:extLst>
      <p:ext uri="{BB962C8B-B14F-4D97-AF65-F5344CB8AC3E}">
        <p14:creationId xmlns:p14="http://schemas.microsoft.com/office/powerpoint/2010/main" val="234823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272BB-6166-B922-E0EB-EABCD8F2A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48946F-A6E4-9F9C-576A-D299CE779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D529ED-0AF3-56E4-4088-A12D01579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46FCF-3D7D-4EE3-9CC1-305BD3A8C033}" type="datetimeFigureOut">
              <a:rPr lang="en-IN" smtClean="0"/>
              <a:t>21-02-2024</a:t>
            </a:fld>
            <a:endParaRPr lang="en-IN"/>
          </a:p>
        </p:txBody>
      </p:sp>
      <p:sp>
        <p:nvSpPr>
          <p:cNvPr id="5" name="Footer Placeholder 4">
            <a:extLst>
              <a:ext uri="{FF2B5EF4-FFF2-40B4-BE49-F238E27FC236}">
                <a16:creationId xmlns:a16="http://schemas.microsoft.com/office/drawing/2014/main" id="{8F86BC78-2EFB-6883-8072-E24F52906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9FF9DC-4329-A52F-68B8-B3AD309E1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C5E0E-3C39-4BE1-BE8D-BE4669840C24}" type="slidenum">
              <a:rPr lang="en-IN" smtClean="0"/>
              <a:t>‹#›</a:t>
            </a:fld>
            <a:endParaRPr lang="en-IN"/>
          </a:p>
        </p:txBody>
      </p:sp>
    </p:spTree>
    <p:extLst>
      <p:ext uri="{BB962C8B-B14F-4D97-AF65-F5344CB8AC3E}">
        <p14:creationId xmlns:p14="http://schemas.microsoft.com/office/powerpoint/2010/main" val="1783190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EB0D-BE4C-0389-3DCA-3A08622F743B}"/>
              </a:ext>
            </a:extLst>
          </p:cNvPr>
          <p:cNvSpPr>
            <a:spLocks noGrp="1"/>
          </p:cNvSpPr>
          <p:nvPr>
            <p:ph type="ctrTitle"/>
          </p:nvPr>
        </p:nvSpPr>
        <p:spPr/>
        <p:txBody>
          <a:bodyPr>
            <a:normAutofit/>
          </a:bodyPr>
          <a:lstStyle/>
          <a:p>
            <a:r>
              <a:rPr lang="en-IN" sz="5400" dirty="0">
                <a:latin typeface="Times New Roman" panose="02020603050405020304" pitchFamily="18" charset="0"/>
                <a:cs typeface="Times New Roman" panose="02020603050405020304" pitchFamily="18" charset="0"/>
              </a:rPr>
              <a:t>I</a:t>
            </a:r>
            <a:r>
              <a:rPr lang="en-IN" sz="5400" b="0" i="0" u="none" strike="noStrike" baseline="0" dirty="0">
                <a:latin typeface="Times New Roman" panose="02020603050405020304" pitchFamily="18" charset="0"/>
                <a:cs typeface="Times New Roman" panose="02020603050405020304" pitchFamily="18" charset="0"/>
              </a:rPr>
              <a:t>mage file formats</a:t>
            </a:r>
            <a:endParaRPr lang="en-IN" sz="199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117CB5-4CD5-B764-4931-96FE12C595C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7822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B94D-FB66-0CB0-930F-3A0B77D8A424}"/>
              </a:ext>
            </a:extLst>
          </p:cNvPr>
          <p:cNvSpPr>
            <a:spLocks noGrp="1"/>
          </p:cNvSpPr>
          <p:nvPr>
            <p:ph type="title"/>
          </p:nvPr>
        </p:nvSpPr>
        <p:spPr/>
        <p:txBody>
          <a:bodyPr/>
          <a:lstStyle/>
          <a:p>
            <a:pPr algn="ctr"/>
            <a:r>
              <a:rPr lang="en-IN" b="0" i="0" dirty="0">
                <a:solidFill>
                  <a:srgbClr val="213343"/>
                </a:solidFill>
                <a:effectLst/>
                <a:latin typeface="Lexend Deca"/>
              </a:rPr>
              <a:t>AI - Adobe Illustrator Document</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4FE29E37-A64D-B022-9BD5-4516A5CC1DC7}"/>
              </a:ext>
            </a:extLst>
          </p:cNvPr>
          <p:cNvSpPr>
            <a:spLocks noGrp="1"/>
          </p:cNvSpPr>
          <p:nvPr>
            <p:ph idx="1"/>
          </p:nvPr>
        </p:nvSpPr>
        <p:spPr/>
        <p:txBody>
          <a:bodyPr/>
          <a:lstStyle/>
          <a:p>
            <a:pPr algn="just" fontAlgn="base"/>
            <a:r>
              <a:rPr lang="en-US" b="0" i="0" dirty="0">
                <a:solidFill>
                  <a:srgbClr val="213343"/>
                </a:solidFill>
                <a:effectLst/>
                <a:latin typeface="Lexend Deca"/>
              </a:rPr>
              <a:t>AI is, by far, the image format most preferred by designers and the most reliable type of file format for using images in all types of projects from web to print, etc.</a:t>
            </a:r>
          </a:p>
          <a:p>
            <a:pPr algn="just"/>
            <a:r>
              <a:rPr lang="en-US" b="0" i="0" dirty="0">
                <a:solidFill>
                  <a:srgbClr val="213343"/>
                </a:solidFill>
                <a:effectLst/>
                <a:latin typeface="Lexend Deca"/>
              </a:rPr>
              <a:t>Adobe Illustrator is the industry standard for creating artwork from scratch and therefore more than likely the program in which your logo was originally rendered. Illustrator produces vector artwork, the easiest type of file to manipulate. It can also create all of the aforementioned file types. Pretty cool stuff! It is by far the best tool in any designer's arsenal.</a:t>
            </a:r>
            <a:br>
              <a:rPr lang="en-US" dirty="0"/>
            </a:br>
            <a:endParaRPr lang="en-IN" dirty="0"/>
          </a:p>
        </p:txBody>
      </p:sp>
    </p:spTree>
    <p:extLst>
      <p:ext uri="{BB962C8B-B14F-4D97-AF65-F5344CB8AC3E}">
        <p14:creationId xmlns:p14="http://schemas.microsoft.com/office/powerpoint/2010/main" val="65895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0626-A195-4D63-E8D8-89A39133E742}"/>
              </a:ext>
            </a:extLst>
          </p:cNvPr>
          <p:cNvSpPr>
            <a:spLocks noGrp="1"/>
          </p:cNvSpPr>
          <p:nvPr>
            <p:ph type="title"/>
          </p:nvPr>
        </p:nvSpPr>
        <p:spPr/>
        <p:txBody>
          <a:bodyPr/>
          <a:lstStyle/>
          <a:p>
            <a:pPr algn="ctr"/>
            <a:r>
              <a:rPr lang="en-IN" b="0" i="0" dirty="0">
                <a:solidFill>
                  <a:srgbClr val="213343"/>
                </a:solidFill>
                <a:effectLst/>
                <a:latin typeface="Lexend Deca"/>
              </a:rPr>
              <a:t>INDD - Adobe InDesign Document</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B921264D-B609-47B3-04EF-52B5B5936F42}"/>
              </a:ext>
            </a:extLst>
          </p:cNvPr>
          <p:cNvSpPr>
            <a:spLocks noGrp="1"/>
          </p:cNvSpPr>
          <p:nvPr>
            <p:ph idx="1"/>
          </p:nvPr>
        </p:nvSpPr>
        <p:spPr/>
        <p:txBody>
          <a:bodyPr/>
          <a:lstStyle/>
          <a:p>
            <a:pPr algn="just"/>
            <a:r>
              <a:rPr lang="en-US" b="0" i="0" dirty="0">
                <a:solidFill>
                  <a:srgbClr val="213343"/>
                </a:solidFill>
                <a:effectLst/>
                <a:latin typeface="Lexend Deca"/>
              </a:rPr>
              <a:t>INDDs (InDesign Document) are files that are created and saved in Adobe InDesign. InDesign is commonly used to create larger publications, such as newspapers, magazines and eBooks. Files from both Adobe Photoshop and Illustrator can be combined in InDesign to produce content rich designs that feature advanced typography, embedded graphics, page content, formatting information and other sophisticated layout-related options.</a:t>
            </a:r>
            <a:endParaRPr lang="en-IN" dirty="0"/>
          </a:p>
        </p:txBody>
      </p:sp>
    </p:spTree>
    <p:extLst>
      <p:ext uri="{BB962C8B-B14F-4D97-AF65-F5344CB8AC3E}">
        <p14:creationId xmlns:p14="http://schemas.microsoft.com/office/powerpoint/2010/main" val="353517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5E83-B993-8E9C-3205-2A12B463F448}"/>
              </a:ext>
            </a:extLst>
          </p:cNvPr>
          <p:cNvSpPr>
            <a:spLocks noGrp="1"/>
          </p:cNvSpPr>
          <p:nvPr>
            <p:ph type="title"/>
          </p:nvPr>
        </p:nvSpPr>
        <p:spPr/>
        <p:txBody>
          <a:bodyPr/>
          <a:lstStyle/>
          <a:p>
            <a:pPr algn="ctr"/>
            <a:r>
              <a:rPr lang="en-IN" b="0" i="0" dirty="0">
                <a:solidFill>
                  <a:srgbClr val="213343"/>
                </a:solidFill>
                <a:effectLst/>
                <a:latin typeface="Lexend Deca"/>
              </a:rPr>
              <a:t>RAW - Raw Image Formats</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1E1177EF-B850-12B0-2C9F-A4E2697E8515}"/>
              </a:ext>
            </a:extLst>
          </p:cNvPr>
          <p:cNvSpPr>
            <a:spLocks noGrp="1"/>
          </p:cNvSpPr>
          <p:nvPr>
            <p:ph idx="1"/>
          </p:nvPr>
        </p:nvSpPr>
        <p:spPr>
          <a:xfrm>
            <a:off x="838200" y="1326995"/>
            <a:ext cx="10515600" cy="4849968"/>
          </a:xfrm>
        </p:spPr>
        <p:txBody>
          <a:bodyPr/>
          <a:lstStyle/>
          <a:p>
            <a:pPr algn="just"/>
            <a:r>
              <a:rPr lang="en-US" b="0" i="0" dirty="0">
                <a:solidFill>
                  <a:srgbClr val="213343"/>
                </a:solidFill>
                <a:effectLst/>
                <a:latin typeface="Lexend Deca"/>
              </a:rPr>
              <a:t>A RAW image is the least-processed image type on this list -- it's often the first format a picture inherits when it's created. When you snap a photo with your camera, it's saved immediately in a raw file format. Only when you upload your media to a new device and edit it using image software is it saved using one of the image extensions explained above. RAW images are valuable because they capture every element of a photo without processing and losing small visual details. Eventually, however, you'll want to package them into a raster or vector file type so they can be transferred and resized for various purposes.</a:t>
            </a:r>
            <a:endParaRPr lang="en-IN" dirty="0"/>
          </a:p>
        </p:txBody>
      </p:sp>
    </p:spTree>
    <p:extLst>
      <p:ext uri="{BB962C8B-B14F-4D97-AF65-F5344CB8AC3E}">
        <p14:creationId xmlns:p14="http://schemas.microsoft.com/office/powerpoint/2010/main" val="424928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E9007-8D1B-371C-F75B-47476ADEB67A}"/>
              </a:ext>
            </a:extLst>
          </p:cNvPr>
          <p:cNvSpPr>
            <a:spLocks noGrp="1"/>
          </p:cNvSpPr>
          <p:nvPr>
            <p:ph idx="1"/>
          </p:nvPr>
        </p:nvSpPr>
        <p:spPr>
          <a:xfrm>
            <a:off x="838200" y="345688"/>
            <a:ext cx="10515600" cy="5831275"/>
          </a:xfrm>
        </p:spPr>
        <p:txBody>
          <a:bodyPr>
            <a:normAutofit fontScale="70000" lnSpcReduction="20000"/>
          </a:bodyPr>
          <a:lstStyle/>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TIFF(.</a:t>
            </a:r>
            <a:r>
              <a:rPr lang="en-US" b="1" i="0" dirty="0" err="1">
                <a:solidFill>
                  <a:srgbClr val="273239"/>
                </a:solidFill>
                <a:effectLst/>
                <a:latin typeface="Times New Roman" panose="02020603050405020304" pitchFamily="18" charset="0"/>
                <a:cs typeface="Times New Roman" panose="02020603050405020304" pitchFamily="18" charset="0"/>
              </a:rPr>
              <a:t>tif</a:t>
            </a:r>
            <a:r>
              <a:rPr lang="en-US" b="1" i="0" dirty="0">
                <a:solidFill>
                  <a:srgbClr val="273239"/>
                </a:solidFill>
                <a:effectLst/>
                <a:latin typeface="Times New Roman" panose="02020603050405020304" pitchFamily="18" charset="0"/>
                <a:cs typeface="Times New Roman" panose="02020603050405020304" pitchFamily="18" charset="0"/>
              </a:rPr>
              <a:t>, .tiff)</a:t>
            </a:r>
            <a:r>
              <a:rPr lang="en-US" b="0" i="0" dirty="0">
                <a:solidFill>
                  <a:srgbClr val="273239"/>
                </a:solidFill>
                <a:effectLst/>
                <a:latin typeface="Times New Roman" panose="02020603050405020304" pitchFamily="18" charset="0"/>
                <a:cs typeface="Times New Roman" panose="02020603050405020304" pitchFamily="18" charset="0"/>
              </a:rPr>
              <a:t> Tagged Image File Format this format store image data without losing any data. It does not perform any compression on images, and a high-quality image is obtained but the size of the image is also large, which is good for printing, and professional printing.</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JPEG (.jpg, .jpeg)</a:t>
            </a:r>
            <a:r>
              <a:rPr lang="en-US" b="0" i="0" dirty="0">
                <a:solidFill>
                  <a:srgbClr val="273239"/>
                </a:solidFill>
                <a:effectLst/>
                <a:latin typeface="Times New Roman" panose="02020603050405020304" pitchFamily="18" charset="0"/>
                <a:cs typeface="Times New Roman" panose="02020603050405020304" pitchFamily="18" charset="0"/>
              </a:rPr>
              <a:t> Joint Photographic Experts Group is a loss-prone (lossy) format in which data is lost to reduce the size of the image. Due to compression, some data is lost but that loss is very less. It is a very common format and is good for digital cameras, nonprofessional prints, E-Mail, </a:t>
            </a:r>
            <a:r>
              <a:rPr lang="en-US" b="0" i="0" dirty="0" err="1">
                <a:solidFill>
                  <a:srgbClr val="273239"/>
                </a:solidFill>
                <a:effectLst/>
                <a:latin typeface="Times New Roman" panose="02020603050405020304" pitchFamily="18" charset="0"/>
                <a:cs typeface="Times New Roman" panose="02020603050405020304" pitchFamily="18" charset="0"/>
              </a:rPr>
              <a:t>Powerpoint</a:t>
            </a:r>
            <a:r>
              <a:rPr lang="en-US" b="0" i="0" dirty="0">
                <a:solidFill>
                  <a:srgbClr val="273239"/>
                </a:solidFill>
                <a:effectLst/>
                <a:latin typeface="Times New Roman" panose="02020603050405020304" pitchFamily="18" charset="0"/>
                <a:cs typeface="Times New Roman" panose="02020603050405020304" pitchFamily="18" charset="0"/>
              </a:rPr>
              <a:t>, etc., making it ideal for web use.</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GIF (.gif)</a:t>
            </a:r>
            <a:r>
              <a:rPr lang="en-US" b="0" i="0" dirty="0">
                <a:solidFill>
                  <a:srgbClr val="273239"/>
                </a:solidFill>
                <a:effectLst/>
                <a:latin typeface="Times New Roman" panose="02020603050405020304" pitchFamily="18" charset="0"/>
                <a:cs typeface="Times New Roman" panose="02020603050405020304" pitchFamily="18" charset="0"/>
              </a:rPr>
              <a:t> GIF or Graphics Interchange Format files are used for web graphics. They can be animated and are limited to only 256 colors, which can allow for transparency. GIF files are typically small in size and are portable.</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PNG (.</a:t>
            </a:r>
            <a:r>
              <a:rPr lang="en-US" b="1" i="0" dirty="0" err="1">
                <a:solidFill>
                  <a:srgbClr val="273239"/>
                </a:solidFill>
                <a:effectLst/>
                <a:latin typeface="Times New Roman" panose="02020603050405020304" pitchFamily="18" charset="0"/>
                <a:cs typeface="Times New Roman" panose="02020603050405020304" pitchFamily="18" charset="0"/>
              </a:rPr>
              <a:t>png</a:t>
            </a:r>
            <a:r>
              <a:rPr lang="en-US" b="1" i="0" dirty="0">
                <a:solidFill>
                  <a:srgbClr val="273239"/>
                </a:solidFill>
                <a:effectLst/>
                <a:latin typeface="Times New Roman" panose="02020603050405020304" pitchFamily="18" charset="0"/>
                <a:cs typeface="Times New Roman" panose="02020603050405020304" pitchFamily="18" charset="0"/>
              </a:rPr>
              <a:t>)</a:t>
            </a:r>
            <a:r>
              <a:rPr lang="en-US" b="0" i="0" dirty="0">
                <a:solidFill>
                  <a:srgbClr val="273239"/>
                </a:solidFill>
                <a:effectLst/>
                <a:latin typeface="Times New Roman" panose="02020603050405020304" pitchFamily="18" charset="0"/>
                <a:cs typeface="Times New Roman" panose="02020603050405020304" pitchFamily="18" charset="0"/>
              </a:rPr>
              <a:t> PNG or Portable Network Graphics files are a lossless image format. It was designed to replace gif format as gif supported 256 colors unlike PNG which support 16 million colors.</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Bitmap (.bmp)</a:t>
            </a:r>
            <a:r>
              <a:rPr lang="en-US" b="0" i="0" dirty="0">
                <a:solidFill>
                  <a:srgbClr val="273239"/>
                </a:solidFill>
                <a:effectLst/>
                <a:latin typeface="Times New Roman" panose="02020603050405020304" pitchFamily="18" charset="0"/>
                <a:cs typeface="Times New Roman" panose="02020603050405020304" pitchFamily="18" charset="0"/>
              </a:rPr>
              <a:t> Bit Map Image file is developed by Microsoft for windows. It is same as TIFF due to lossless, no compression property. Due to BMP being a proprietary format, it is generally recommended to use TIFF files.</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EPS (.eps)</a:t>
            </a:r>
            <a:r>
              <a:rPr lang="en-US" b="0" i="0" dirty="0">
                <a:solidFill>
                  <a:srgbClr val="273239"/>
                </a:solidFill>
                <a:effectLst/>
                <a:latin typeface="Times New Roman" panose="02020603050405020304" pitchFamily="18" charset="0"/>
                <a:cs typeface="Times New Roman" panose="02020603050405020304" pitchFamily="18" charset="0"/>
              </a:rPr>
              <a:t> Encapsulated PostScript file is a common vector file type. EPS files can be opened in applications such as Adobe Illustrator or CorelDRAW.</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RAW Image Files (.raw, .cr2, .</a:t>
            </a:r>
            <a:r>
              <a:rPr lang="en-US" b="1" i="0" dirty="0" err="1">
                <a:solidFill>
                  <a:srgbClr val="273239"/>
                </a:solidFill>
                <a:effectLst/>
                <a:latin typeface="Times New Roman" panose="02020603050405020304" pitchFamily="18" charset="0"/>
                <a:cs typeface="Times New Roman" panose="02020603050405020304" pitchFamily="18" charset="0"/>
              </a:rPr>
              <a:t>nef</a:t>
            </a:r>
            <a:r>
              <a:rPr lang="en-US" b="1" i="0" dirty="0">
                <a:solidFill>
                  <a:srgbClr val="273239"/>
                </a:solidFill>
                <a:effectLst/>
                <a:latin typeface="Times New Roman" panose="02020603050405020304" pitchFamily="18" charset="0"/>
                <a:cs typeface="Times New Roman" panose="02020603050405020304" pitchFamily="18" charset="0"/>
              </a:rPr>
              <a:t>, .</a:t>
            </a:r>
            <a:r>
              <a:rPr lang="en-US" b="1" i="0" dirty="0" err="1">
                <a:solidFill>
                  <a:srgbClr val="273239"/>
                </a:solidFill>
                <a:effectLst/>
                <a:latin typeface="Times New Roman" panose="02020603050405020304" pitchFamily="18" charset="0"/>
                <a:cs typeface="Times New Roman" panose="02020603050405020304" pitchFamily="18" charset="0"/>
              </a:rPr>
              <a:t>orf</a:t>
            </a:r>
            <a:r>
              <a:rPr lang="en-US" b="1" i="0" dirty="0">
                <a:solidFill>
                  <a:srgbClr val="273239"/>
                </a:solidFill>
                <a:effectLst/>
                <a:latin typeface="Times New Roman" panose="02020603050405020304" pitchFamily="18" charset="0"/>
                <a:cs typeface="Times New Roman" panose="02020603050405020304" pitchFamily="18" charset="0"/>
              </a:rPr>
              <a:t>, .sr2)</a:t>
            </a:r>
            <a:r>
              <a:rPr lang="en-US" b="0" i="0" dirty="0">
                <a:solidFill>
                  <a:srgbClr val="273239"/>
                </a:solidFill>
                <a:effectLst/>
                <a:latin typeface="Times New Roman" panose="02020603050405020304" pitchFamily="18" charset="0"/>
                <a:cs typeface="Times New Roman" panose="02020603050405020304" pitchFamily="18" charset="0"/>
              </a:rPr>
              <a:t> These Files are unprocessed and created by a camera or scanner. Many digital SLR cameras can shoot in RAW, whether it be a .raw, .cr2, or .</a:t>
            </a:r>
            <a:r>
              <a:rPr lang="en-US" b="0" i="0" dirty="0" err="1">
                <a:solidFill>
                  <a:srgbClr val="273239"/>
                </a:solidFill>
                <a:effectLst/>
                <a:latin typeface="Times New Roman" panose="02020603050405020304" pitchFamily="18" charset="0"/>
                <a:cs typeface="Times New Roman" panose="02020603050405020304" pitchFamily="18" charset="0"/>
              </a:rPr>
              <a:t>nef</a:t>
            </a:r>
            <a:r>
              <a:rPr lang="en-US" b="0" i="0" dirty="0">
                <a:solidFill>
                  <a:srgbClr val="273239"/>
                </a:solidFill>
                <a:effectLst/>
                <a:latin typeface="Times New Roman" panose="02020603050405020304" pitchFamily="18" charset="0"/>
                <a:cs typeface="Times New Roman" panose="02020603050405020304" pitchFamily="18" charset="0"/>
              </a:rPr>
              <a:t>. These images are the equivalent of a digital negative, meaning that they hold a lot of image information. These images need to be processed in an editor such as Adobe Photoshop or Lightroom. It saves metadata and is used for photography.</a:t>
            </a:r>
          </a:p>
          <a:p>
            <a:endParaRPr lang="en-IN" dirty="0"/>
          </a:p>
        </p:txBody>
      </p:sp>
    </p:spTree>
    <p:extLst>
      <p:ext uri="{BB962C8B-B14F-4D97-AF65-F5344CB8AC3E}">
        <p14:creationId xmlns:p14="http://schemas.microsoft.com/office/powerpoint/2010/main" val="190254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BD638-415B-5284-B18B-67E0F60C6261}"/>
              </a:ext>
            </a:extLst>
          </p:cNvPr>
          <p:cNvSpPr>
            <a:spLocks noGrp="1"/>
          </p:cNvSpPr>
          <p:nvPr>
            <p:ph idx="1"/>
          </p:nvPr>
        </p:nvSpPr>
        <p:spPr>
          <a:xfrm>
            <a:off x="390293" y="278780"/>
            <a:ext cx="10963507" cy="5898183"/>
          </a:xfrm>
        </p:spPr>
        <p:txBody>
          <a:bodyPr/>
          <a:lstStyle/>
          <a:p>
            <a:pPr marL="0" indent="0" algn="just">
              <a:buNone/>
            </a:pPr>
            <a:br>
              <a:rPr lang="en-US" dirty="0"/>
            </a:br>
            <a:r>
              <a:rPr lang="en-US" b="1" i="0" dirty="0">
                <a:solidFill>
                  <a:srgbClr val="0D0D0D"/>
                </a:solidFill>
                <a:effectLst/>
                <a:latin typeface="Times New Roman" panose="02020603050405020304" pitchFamily="18" charset="0"/>
                <a:cs typeface="Times New Roman" panose="02020603050405020304" pitchFamily="18" charset="0"/>
              </a:rPr>
              <a:t>The best image file format for websites depends on various factors such as the type of image, its purpose, and the website's requirements. </a:t>
            </a:r>
          </a:p>
          <a:p>
            <a:pPr marL="0" indent="0" algn="just">
              <a:buNone/>
            </a:pPr>
            <a:endParaRPr lang="en-US" b="1" dirty="0">
              <a:solidFill>
                <a:srgbClr val="0D0D0D"/>
              </a:solidFill>
              <a:latin typeface="Times New Roman" panose="02020603050405020304" pitchFamily="18" charset="0"/>
              <a:cs typeface="Times New Roman" panose="02020603050405020304" pitchFamily="18" charset="0"/>
            </a:endParaRP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In summary, JPEG is suitable for photographs, PNG for images with transparency or sharp edges, GIF for simple animations, SVG for vector graphics, and </a:t>
            </a:r>
            <a:r>
              <a:rPr lang="en-US" b="0" i="0" dirty="0" err="1">
                <a:solidFill>
                  <a:srgbClr val="0D0D0D"/>
                </a:solidFill>
                <a:effectLst/>
                <a:latin typeface="Times New Roman" panose="02020603050405020304" pitchFamily="18" charset="0"/>
                <a:cs typeface="Times New Roman" panose="02020603050405020304" pitchFamily="18" charset="0"/>
              </a:rPr>
              <a:t>WebP</a:t>
            </a:r>
            <a:r>
              <a:rPr lang="en-US" b="0" i="0" dirty="0">
                <a:solidFill>
                  <a:srgbClr val="0D0D0D"/>
                </a:solidFill>
                <a:effectLst/>
                <a:latin typeface="Times New Roman" panose="02020603050405020304" pitchFamily="18" charset="0"/>
                <a:cs typeface="Times New Roman" panose="02020603050405020304" pitchFamily="18" charset="0"/>
              </a:rPr>
              <a:t> for smaller file sizes with good quality.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272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99F4A-B39D-ED27-0185-CCC8F1EB5C8B}"/>
              </a:ext>
            </a:extLst>
          </p:cNvPr>
          <p:cNvSpPr>
            <a:spLocks noGrp="1"/>
          </p:cNvSpPr>
          <p:nvPr>
            <p:ph idx="1"/>
          </p:nvPr>
        </p:nvSpPr>
        <p:spPr>
          <a:xfrm>
            <a:off x="838201" y="783865"/>
            <a:ext cx="10515600" cy="4351338"/>
          </a:xfrm>
        </p:spPr>
        <p:txBody>
          <a:bodyPr/>
          <a:lstStyle/>
          <a:p>
            <a:r>
              <a:rPr lang="en-US" dirty="0"/>
              <a:t>&lt;</a:t>
            </a:r>
            <a:r>
              <a:rPr lang="en-US" dirty="0" err="1"/>
              <a:t>img</a:t>
            </a:r>
            <a:r>
              <a:rPr lang="en-US" dirty="0"/>
              <a:t> </a:t>
            </a:r>
            <a:r>
              <a:rPr lang="en-US" dirty="0" err="1"/>
              <a:t>src</a:t>
            </a:r>
            <a:r>
              <a:rPr lang="en-US" dirty="0"/>
              <a:t>="example.jpg" alt="Description of the image"&gt;</a:t>
            </a:r>
          </a:p>
          <a:p>
            <a:endParaRPr lang="en-IN" dirty="0"/>
          </a:p>
        </p:txBody>
      </p:sp>
      <p:sp>
        <p:nvSpPr>
          <p:cNvPr id="5" name="TextBox 4">
            <a:extLst>
              <a:ext uri="{FF2B5EF4-FFF2-40B4-BE49-F238E27FC236}">
                <a16:creationId xmlns:a16="http://schemas.microsoft.com/office/drawing/2014/main" id="{E39BC602-5928-3488-1C4A-F5FE8A4EADB1}"/>
              </a:ext>
            </a:extLst>
          </p:cNvPr>
          <p:cNvSpPr txBox="1"/>
          <p:nvPr/>
        </p:nvSpPr>
        <p:spPr>
          <a:xfrm>
            <a:off x="1061225" y="1684694"/>
            <a:ext cx="8829907" cy="523220"/>
          </a:xfrm>
          <a:prstGeom prst="rect">
            <a:avLst/>
          </a:prstGeom>
          <a:noFill/>
        </p:spPr>
        <p:txBody>
          <a:bodyPr wrap="square">
            <a:spAutoFit/>
          </a:bodyPr>
          <a:lstStyle/>
          <a:p>
            <a:r>
              <a:rPr lang="en-US" sz="2800" dirty="0"/>
              <a:t>&lt;</a:t>
            </a:r>
            <a:r>
              <a:rPr lang="en-US" sz="2800" dirty="0" err="1"/>
              <a:t>img</a:t>
            </a:r>
            <a:r>
              <a:rPr lang="en-US" sz="2800" dirty="0"/>
              <a:t> </a:t>
            </a:r>
            <a:r>
              <a:rPr lang="en-US" sz="2800" dirty="0" err="1"/>
              <a:t>src</a:t>
            </a:r>
            <a:r>
              <a:rPr lang="en-US" sz="2800" dirty="0"/>
              <a:t>="example.png" alt="Description of the image"&gt;</a:t>
            </a:r>
          </a:p>
        </p:txBody>
      </p:sp>
      <p:sp>
        <p:nvSpPr>
          <p:cNvPr id="7" name="TextBox 6">
            <a:extLst>
              <a:ext uri="{FF2B5EF4-FFF2-40B4-BE49-F238E27FC236}">
                <a16:creationId xmlns:a16="http://schemas.microsoft.com/office/drawing/2014/main" id="{48DE9281-78EC-6F4A-B27C-3D04CC26510E}"/>
              </a:ext>
            </a:extLst>
          </p:cNvPr>
          <p:cNvSpPr txBox="1"/>
          <p:nvPr/>
        </p:nvSpPr>
        <p:spPr>
          <a:xfrm>
            <a:off x="1061225" y="2596949"/>
            <a:ext cx="9286178" cy="523220"/>
          </a:xfrm>
          <a:prstGeom prst="rect">
            <a:avLst/>
          </a:prstGeom>
          <a:noFill/>
        </p:spPr>
        <p:txBody>
          <a:bodyPr wrap="square">
            <a:spAutoFit/>
          </a:bodyPr>
          <a:lstStyle/>
          <a:p>
            <a:r>
              <a:rPr lang="en-US" sz="2800" dirty="0"/>
              <a:t>&lt;</a:t>
            </a:r>
            <a:r>
              <a:rPr lang="en-US" sz="2800" dirty="0" err="1"/>
              <a:t>img</a:t>
            </a:r>
            <a:r>
              <a:rPr lang="en-US" sz="2800" dirty="0"/>
              <a:t> </a:t>
            </a:r>
            <a:r>
              <a:rPr lang="en-US" sz="2800" dirty="0" err="1"/>
              <a:t>src</a:t>
            </a:r>
            <a:r>
              <a:rPr lang="en-US" sz="2800" dirty="0"/>
              <a:t>="example.gif" alt="Description of the image"&gt;</a:t>
            </a:r>
          </a:p>
        </p:txBody>
      </p:sp>
      <p:sp>
        <p:nvSpPr>
          <p:cNvPr id="9" name="TextBox 8">
            <a:extLst>
              <a:ext uri="{FF2B5EF4-FFF2-40B4-BE49-F238E27FC236}">
                <a16:creationId xmlns:a16="http://schemas.microsoft.com/office/drawing/2014/main" id="{8734462E-A2C4-234E-F3BC-E839F8741650}"/>
              </a:ext>
            </a:extLst>
          </p:cNvPr>
          <p:cNvSpPr txBox="1"/>
          <p:nvPr/>
        </p:nvSpPr>
        <p:spPr>
          <a:xfrm>
            <a:off x="1061225" y="3543362"/>
            <a:ext cx="8784373" cy="523220"/>
          </a:xfrm>
          <a:prstGeom prst="rect">
            <a:avLst/>
          </a:prstGeom>
          <a:noFill/>
        </p:spPr>
        <p:txBody>
          <a:bodyPr wrap="square">
            <a:spAutoFit/>
          </a:bodyPr>
          <a:lstStyle/>
          <a:p>
            <a:r>
              <a:rPr lang="en-US" sz="2800" dirty="0"/>
              <a:t>&lt;</a:t>
            </a:r>
            <a:r>
              <a:rPr lang="en-US" sz="2800" dirty="0" err="1"/>
              <a:t>img</a:t>
            </a:r>
            <a:r>
              <a:rPr lang="en-US" sz="2800" dirty="0"/>
              <a:t> </a:t>
            </a:r>
            <a:r>
              <a:rPr lang="en-US" sz="2800" dirty="0" err="1"/>
              <a:t>src</a:t>
            </a:r>
            <a:r>
              <a:rPr lang="en-US" sz="2800" dirty="0"/>
              <a:t>="</a:t>
            </a:r>
            <a:r>
              <a:rPr lang="en-US" sz="2800" dirty="0" err="1"/>
              <a:t>example.svg</a:t>
            </a:r>
            <a:r>
              <a:rPr lang="en-US" sz="2800" dirty="0"/>
              <a:t>" alt="Description of the image"&gt;</a:t>
            </a:r>
          </a:p>
        </p:txBody>
      </p:sp>
      <p:sp>
        <p:nvSpPr>
          <p:cNvPr id="11" name="TextBox 10">
            <a:extLst>
              <a:ext uri="{FF2B5EF4-FFF2-40B4-BE49-F238E27FC236}">
                <a16:creationId xmlns:a16="http://schemas.microsoft.com/office/drawing/2014/main" id="{E6C7254F-F5CB-E3A4-3436-540C30D1BA0D}"/>
              </a:ext>
            </a:extLst>
          </p:cNvPr>
          <p:cNvSpPr txBox="1"/>
          <p:nvPr/>
        </p:nvSpPr>
        <p:spPr>
          <a:xfrm>
            <a:off x="1061225" y="4291501"/>
            <a:ext cx="9096607" cy="1477328"/>
          </a:xfrm>
          <a:prstGeom prst="rect">
            <a:avLst/>
          </a:prstGeom>
          <a:noFill/>
        </p:spPr>
        <p:txBody>
          <a:bodyPr wrap="square">
            <a:spAutoFit/>
          </a:bodyPr>
          <a:lstStyle/>
          <a:p>
            <a:r>
              <a:rPr lang="en-IN" dirty="0"/>
              <a:t>&lt;picture&gt;</a:t>
            </a:r>
          </a:p>
          <a:p>
            <a:r>
              <a:rPr lang="en-IN" dirty="0"/>
              <a:t>  &lt;source </a:t>
            </a:r>
            <a:r>
              <a:rPr lang="en-IN" dirty="0" err="1"/>
              <a:t>srcset</a:t>
            </a:r>
            <a:r>
              <a:rPr lang="en-IN" dirty="0"/>
              <a:t>="</a:t>
            </a:r>
            <a:r>
              <a:rPr lang="en-IN" dirty="0" err="1"/>
              <a:t>example.webp</a:t>
            </a:r>
            <a:r>
              <a:rPr lang="en-IN" dirty="0"/>
              <a:t>" type="image/</a:t>
            </a:r>
            <a:r>
              <a:rPr lang="en-IN" dirty="0" err="1"/>
              <a:t>webp</a:t>
            </a:r>
            <a:r>
              <a:rPr lang="en-IN" dirty="0"/>
              <a:t>"&gt;</a:t>
            </a:r>
          </a:p>
          <a:p>
            <a:r>
              <a:rPr lang="en-IN" dirty="0"/>
              <a:t>  &lt;source </a:t>
            </a:r>
            <a:r>
              <a:rPr lang="en-IN" dirty="0" err="1"/>
              <a:t>srcset</a:t>
            </a:r>
            <a:r>
              <a:rPr lang="en-IN" dirty="0"/>
              <a:t>="example.jpg" type="image/jpeg"&gt;</a:t>
            </a:r>
          </a:p>
          <a:p>
            <a:r>
              <a:rPr lang="en-IN" dirty="0"/>
              <a:t>  &lt;</a:t>
            </a:r>
            <a:r>
              <a:rPr lang="en-IN" dirty="0" err="1"/>
              <a:t>img</a:t>
            </a:r>
            <a:r>
              <a:rPr lang="en-IN" dirty="0"/>
              <a:t> </a:t>
            </a:r>
            <a:r>
              <a:rPr lang="en-IN" dirty="0" err="1"/>
              <a:t>src</a:t>
            </a:r>
            <a:r>
              <a:rPr lang="en-IN" dirty="0"/>
              <a:t>="example.jpg" alt="Description of the image"&gt;</a:t>
            </a:r>
          </a:p>
          <a:p>
            <a:r>
              <a:rPr lang="en-IN" dirty="0"/>
              <a:t>&lt;/picture&gt;</a:t>
            </a:r>
          </a:p>
        </p:txBody>
      </p:sp>
    </p:spTree>
    <p:extLst>
      <p:ext uri="{BB962C8B-B14F-4D97-AF65-F5344CB8AC3E}">
        <p14:creationId xmlns:p14="http://schemas.microsoft.com/office/powerpoint/2010/main" val="63280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87102-FE4A-C864-B0BF-EB752D0CEB84}"/>
              </a:ext>
            </a:extLst>
          </p:cNvPr>
          <p:cNvSpPr>
            <a:spLocks noGrp="1"/>
          </p:cNvSpPr>
          <p:nvPr>
            <p:ph idx="1"/>
          </p:nvPr>
        </p:nvSpPr>
        <p:spPr>
          <a:xfrm>
            <a:off x="838200" y="501805"/>
            <a:ext cx="10515600" cy="5675158"/>
          </a:xfrm>
        </p:spPr>
        <p:txBody>
          <a:bodyPr>
            <a:normAutofit/>
          </a:bodyPr>
          <a:lstStyle/>
          <a:p>
            <a:pPr marL="0" indent="0">
              <a:buNone/>
            </a:pPr>
            <a:r>
              <a:rPr lang="en-US" dirty="0"/>
              <a:t>&lt;style&gt;</a:t>
            </a:r>
          </a:p>
          <a:p>
            <a:pPr marL="0" indent="0">
              <a:buNone/>
            </a:pPr>
            <a:r>
              <a:rPr lang="en-US" dirty="0"/>
              <a:t>  .scalable-image {</a:t>
            </a:r>
          </a:p>
          <a:p>
            <a:pPr marL="0" indent="0">
              <a:buNone/>
            </a:pPr>
            <a:r>
              <a:rPr lang="en-US" dirty="0"/>
              <a:t>    width: 100%;</a:t>
            </a:r>
          </a:p>
          <a:p>
            <a:pPr marL="0" indent="0">
              <a:buNone/>
            </a:pPr>
            <a:r>
              <a:rPr lang="en-US" dirty="0"/>
              <a:t>    height: auto; /* This maintains the aspect ratio */</a:t>
            </a:r>
          </a:p>
          <a:p>
            <a:pPr marL="0" indent="0">
              <a:buNone/>
            </a:pPr>
            <a:r>
              <a:rPr lang="en-US" dirty="0"/>
              <a:t>  }</a:t>
            </a:r>
          </a:p>
          <a:p>
            <a:pPr marL="0" indent="0">
              <a:buNone/>
            </a:pPr>
            <a:r>
              <a:rPr lang="en-US" dirty="0"/>
              <a:t>&lt;/style&gt;</a:t>
            </a:r>
          </a:p>
          <a:p>
            <a:pPr marL="0" indent="0">
              <a:buNone/>
            </a:pPr>
            <a:endParaRPr lang="en-US" dirty="0"/>
          </a:p>
          <a:p>
            <a:pPr marL="0" indent="0">
              <a:buNone/>
            </a:pPr>
            <a:r>
              <a:rPr lang="en-US" dirty="0"/>
              <a:t>&lt;</a:t>
            </a:r>
            <a:r>
              <a:rPr lang="en-US" dirty="0" err="1"/>
              <a:t>img</a:t>
            </a:r>
            <a:r>
              <a:rPr lang="en-US" dirty="0"/>
              <a:t> class="scalable-image" </a:t>
            </a:r>
            <a:r>
              <a:rPr lang="en-US" dirty="0" err="1"/>
              <a:t>src</a:t>
            </a:r>
            <a:r>
              <a:rPr lang="en-US" dirty="0"/>
              <a:t>="example.jpg" alt="Description of the image"&gt;</a:t>
            </a:r>
          </a:p>
          <a:p>
            <a:endParaRPr lang="en-IN" dirty="0"/>
          </a:p>
        </p:txBody>
      </p:sp>
    </p:spTree>
    <p:extLst>
      <p:ext uri="{BB962C8B-B14F-4D97-AF65-F5344CB8AC3E}">
        <p14:creationId xmlns:p14="http://schemas.microsoft.com/office/powerpoint/2010/main" val="3113593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1924D-1356-AB68-697A-6E20DA956D42}"/>
              </a:ext>
            </a:extLst>
          </p:cNvPr>
          <p:cNvSpPr>
            <a:spLocks noGrp="1"/>
          </p:cNvSpPr>
          <p:nvPr>
            <p:ph idx="1"/>
          </p:nvPr>
        </p:nvSpPr>
        <p:spPr>
          <a:xfrm>
            <a:off x="838200" y="579863"/>
            <a:ext cx="10515600" cy="5597100"/>
          </a:xfrm>
        </p:spPr>
        <p:txBody>
          <a:bodyPr>
            <a:normAutofit/>
          </a:bodyPr>
          <a:lstStyle/>
          <a:p>
            <a:pPr marL="0" indent="0">
              <a:buNone/>
            </a:pPr>
            <a:r>
              <a:rPr lang="en-US" dirty="0"/>
              <a:t>&lt;style&gt;</a:t>
            </a:r>
          </a:p>
          <a:p>
            <a:pPr marL="0" indent="0">
              <a:buNone/>
            </a:pPr>
            <a:r>
              <a:rPr lang="en-US" dirty="0"/>
              <a:t>  .scalable-image {</a:t>
            </a:r>
          </a:p>
          <a:p>
            <a:pPr marL="0" indent="0">
              <a:buNone/>
            </a:pPr>
            <a:r>
              <a:rPr lang="en-US" dirty="0"/>
              <a:t>    max-width: 100%; /* Image will never exceed the width of its container */</a:t>
            </a:r>
          </a:p>
          <a:p>
            <a:pPr marL="0" indent="0">
              <a:buNone/>
            </a:pPr>
            <a:r>
              <a:rPr lang="en-US" dirty="0"/>
              <a:t>    height: auto; /* This maintains the aspect ratio */</a:t>
            </a:r>
          </a:p>
          <a:p>
            <a:pPr marL="0" indent="0">
              <a:buNone/>
            </a:pPr>
            <a:r>
              <a:rPr lang="en-US" dirty="0"/>
              <a:t>  }</a:t>
            </a:r>
          </a:p>
          <a:p>
            <a:pPr marL="0" indent="0">
              <a:buNone/>
            </a:pPr>
            <a:r>
              <a:rPr lang="en-US" dirty="0"/>
              <a:t>&lt;/style&gt;</a:t>
            </a:r>
          </a:p>
          <a:p>
            <a:pPr marL="0" indent="0">
              <a:buNone/>
            </a:pPr>
            <a:endParaRPr lang="en-US" dirty="0"/>
          </a:p>
          <a:p>
            <a:pPr marL="0" indent="0">
              <a:buNone/>
            </a:pPr>
            <a:r>
              <a:rPr lang="en-US" dirty="0"/>
              <a:t>&lt;</a:t>
            </a:r>
            <a:r>
              <a:rPr lang="en-US" dirty="0" err="1"/>
              <a:t>img</a:t>
            </a:r>
            <a:r>
              <a:rPr lang="en-US" dirty="0"/>
              <a:t> class="scalable-image" </a:t>
            </a:r>
            <a:r>
              <a:rPr lang="en-US" dirty="0" err="1"/>
              <a:t>src</a:t>
            </a:r>
            <a:r>
              <a:rPr lang="en-US" dirty="0"/>
              <a:t>="example.jpg" alt="Description of the image"&gt;</a:t>
            </a:r>
          </a:p>
          <a:p>
            <a:endParaRPr lang="en-IN" dirty="0"/>
          </a:p>
        </p:txBody>
      </p:sp>
    </p:spTree>
    <p:extLst>
      <p:ext uri="{BB962C8B-B14F-4D97-AF65-F5344CB8AC3E}">
        <p14:creationId xmlns:p14="http://schemas.microsoft.com/office/powerpoint/2010/main" val="346572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23221-8500-BCFD-3DCB-BFB95E04EF38}"/>
              </a:ext>
            </a:extLst>
          </p:cNvPr>
          <p:cNvSpPr>
            <a:spLocks noGrp="1"/>
          </p:cNvSpPr>
          <p:nvPr>
            <p:ph idx="1"/>
          </p:nvPr>
        </p:nvSpPr>
        <p:spPr>
          <a:xfrm>
            <a:off x="323385" y="501805"/>
            <a:ext cx="11030415" cy="5675158"/>
          </a:xfrm>
        </p:spPr>
        <p:txBody>
          <a:bodyPr/>
          <a:lstStyle/>
          <a:p>
            <a:r>
              <a:rPr lang="en-US" dirty="0"/>
              <a:t>&lt;</a:t>
            </a:r>
            <a:r>
              <a:rPr lang="en-US" dirty="0" err="1"/>
              <a:t>img</a:t>
            </a:r>
            <a:r>
              <a:rPr lang="en-US" dirty="0"/>
              <a:t> </a:t>
            </a:r>
            <a:r>
              <a:rPr lang="en-US" dirty="0" err="1"/>
              <a:t>src</a:t>
            </a:r>
            <a:r>
              <a:rPr lang="en-US" dirty="0"/>
              <a:t>="example.jpg" alt="Description of the image" width="100%" height="auto"&gt;</a:t>
            </a:r>
          </a:p>
          <a:p>
            <a:endParaRPr lang="en-IN" dirty="0"/>
          </a:p>
        </p:txBody>
      </p:sp>
      <p:sp>
        <p:nvSpPr>
          <p:cNvPr id="5" name="TextBox 4">
            <a:extLst>
              <a:ext uri="{FF2B5EF4-FFF2-40B4-BE49-F238E27FC236}">
                <a16:creationId xmlns:a16="http://schemas.microsoft.com/office/drawing/2014/main" id="{270D7588-FA39-0C4C-75F5-6B3380F268EB}"/>
              </a:ext>
            </a:extLst>
          </p:cNvPr>
          <p:cNvSpPr txBox="1"/>
          <p:nvPr/>
        </p:nvSpPr>
        <p:spPr>
          <a:xfrm>
            <a:off x="972944" y="2506111"/>
            <a:ext cx="10222880" cy="3788858"/>
          </a:xfrm>
          <a:prstGeom prst="rect">
            <a:avLst/>
          </a:prstGeom>
          <a:noFill/>
        </p:spPr>
        <p:txBody>
          <a:bodyPr wrap="square">
            <a:spAutoFit/>
          </a:bodyPr>
          <a:lstStyle/>
          <a:p>
            <a:pPr>
              <a:lnSpc>
                <a:spcPct val="150000"/>
              </a:lnSpc>
            </a:pPr>
            <a:r>
              <a:rPr lang="en-US" dirty="0"/>
              <a:t>&lt;style&gt;</a:t>
            </a:r>
          </a:p>
          <a:p>
            <a:pPr>
              <a:lnSpc>
                <a:spcPct val="150000"/>
              </a:lnSpc>
            </a:pPr>
            <a:r>
              <a:rPr lang="en-US" dirty="0"/>
              <a:t>  .scalable-image {</a:t>
            </a:r>
          </a:p>
          <a:p>
            <a:pPr>
              <a:lnSpc>
                <a:spcPct val="150000"/>
              </a:lnSpc>
            </a:pPr>
            <a:r>
              <a:rPr lang="en-US" dirty="0"/>
              <a:t>    width: 100%;</a:t>
            </a:r>
          </a:p>
          <a:p>
            <a:pPr>
              <a:lnSpc>
                <a:spcPct val="150000"/>
              </a:lnSpc>
            </a:pPr>
            <a:r>
              <a:rPr lang="en-US" dirty="0"/>
              <a:t>    height: 100%;</a:t>
            </a:r>
          </a:p>
          <a:p>
            <a:pPr>
              <a:lnSpc>
                <a:spcPct val="150000"/>
              </a:lnSpc>
            </a:pPr>
            <a:r>
              <a:rPr lang="en-US" dirty="0"/>
              <a:t>    object-fit: contain; /* This maintains aspect ratio and fits the entire image within the container */</a:t>
            </a:r>
          </a:p>
          <a:p>
            <a:pPr>
              <a:lnSpc>
                <a:spcPct val="150000"/>
              </a:lnSpc>
            </a:pPr>
            <a:r>
              <a:rPr lang="en-US" dirty="0"/>
              <a:t>  }</a:t>
            </a:r>
          </a:p>
          <a:p>
            <a:pPr>
              <a:lnSpc>
                <a:spcPct val="150000"/>
              </a:lnSpc>
            </a:pPr>
            <a:r>
              <a:rPr lang="en-US" dirty="0"/>
              <a:t>&lt;/style&gt;</a:t>
            </a:r>
          </a:p>
          <a:p>
            <a:pPr>
              <a:lnSpc>
                <a:spcPct val="150000"/>
              </a:lnSpc>
            </a:pPr>
            <a:endParaRPr lang="en-US" dirty="0"/>
          </a:p>
          <a:p>
            <a:pPr>
              <a:lnSpc>
                <a:spcPct val="150000"/>
              </a:lnSpc>
            </a:pPr>
            <a:r>
              <a:rPr lang="en-US" dirty="0"/>
              <a:t>&lt;</a:t>
            </a:r>
            <a:r>
              <a:rPr lang="en-US" dirty="0" err="1"/>
              <a:t>img</a:t>
            </a:r>
            <a:r>
              <a:rPr lang="en-US" dirty="0"/>
              <a:t> class="scalable-image" </a:t>
            </a:r>
            <a:r>
              <a:rPr lang="en-US" dirty="0" err="1"/>
              <a:t>src</a:t>
            </a:r>
            <a:r>
              <a:rPr lang="en-US" dirty="0"/>
              <a:t>="example.jpg" alt="Description of the image"&gt;</a:t>
            </a:r>
          </a:p>
        </p:txBody>
      </p:sp>
    </p:spTree>
    <p:extLst>
      <p:ext uri="{BB962C8B-B14F-4D97-AF65-F5344CB8AC3E}">
        <p14:creationId xmlns:p14="http://schemas.microsoft.com/office/powerpoint/2010/main" val="381189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72A8-C96E-19E0-ABCB-9B6568EAB470}"/>
              </a:ext>
            </a:extLst>
          </p:cNvPr>
          <p:cNvSpPr>
            <a:spLocks noGrp="1"/>
          </p:cNvSpPr>
          <p:nvPr>
            <p:ph type="title"/>
          </p:nvPr>
        </p:nvSpPr>
        <p:spPr>
          <a:xfrm>
            <a:off x="838200" y="365125"/>
            <a:ext cx="10515600" cy="605031"/>
          </a:xfrm>
        </p:spPr>
        <p:txBody>
          <a:bodyPr>
            <a:normAutofit fontScale="90000"/>
          </a:bodyPr>
          <a:lstStyle/>
          <a:p>
            <a:pPr algn="ctr"/>
            <a:r>
              <a:rPr lang="en-IN" b="1" i="0" dirty="0">
                <a:solidFill>
                  <a:srgbClr val="0D0D0D"/>
                </a:solidFill>
                <a:effectLst/>
                <a:latin typeface="Söhne"/>
              </a:rPr>
              <a:t>Using Responsive Images:</a:t>
            </a:r>
            <a:endParaRPr lang="en-IN" dirty="0"/>
          </a:p>
        </p:txBody>
      </p:sp>
      <p:sp>
        <p:nvSpPr>
          <p:cNvPr id="4" name="Rectangle 1">
            <a:extLst>
              <a:ext uri="{FF2B5EF4-FFF2-40B4-BE49-F238E27FC236}">
                <a16:creationId xmlns:a16="http://schemas.microsoft.com/office/drawing/2014/main" id="{C9254A3C-924D-99BC-B4B9-447AB3A18780}"/>
              </a:ext>
            </a:extLst>
          </p:cNvPr>
          <p:cNvSpPr>
            <a:spLocks noGrp="1" noChangeArrowheads="1"/>
          </p:cNvSpPr>
          <p:nvPr>
            <p:ph idx="1"/>
          </p:nvPr>
        </p:nvSpPr>
        <p:spPr bwMode="auto">
          <a:xfrm>
            <a:off x="239008" y="1309643"/>
            <a:ext cx="110032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Use the </a:t>
            </a:r>
            <a:r>
              <a:rPr kumimoji="0" lang="en-US" altLang="en-US" sz="14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srcset</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attribute along with the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&lt;</a:t>
            </a:r>
            <a:r>
              <a:rPr kumimoji="0" lang="en-US" altLang="en-US" sz="14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img</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&gt;</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element to provide multiple image sources at different resolutions. This allows the browser to choose the most appropriate image based on the user's device and screen size. You can also use the </a:t>
            </a:r>
            <a:r>
              <a:rPr kumimoji="0" lang="en-US" altLang="en-US" sz="1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sizes</a:t>
            </a:r>
            <a:r>
              <a:rPr kumimoji="0" lang="en-US" altLang="en-US" sz="1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attribute to specify the image's display size relative to the viewport width.</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8C764888-3D72-E49B-87A8-28946578FD7B}"/>
              </a:ext>
            </a:extLst>
          </p:cNvPr>
          <p:cNvSpPr txBox="1"/>
          <p:nvPr/>
        </p:nvSpPr>
        <p:spPr>
          <a:xfrm>
            <a:off x="1775831" y="2948596"/>
            <a:ext cx="8639407" cy="2031325"/>
          </a:xfrm>
          <a:prstGeom prst="rect">
            <a:avLst/>
          </a:prstGeom>
          <a:noFill/>
        </p:spPr>
        <p:txBody>
          <a:bodyPr wrap="square">
            <a:spAutoFit/>
          </a:bodyPr>
          <a:lstStyle/>
          <a:p>
            <a:r>
              <a:rPr lang="en-IN" dirty="0"/>
              <a:t>&lt;</a:t>
            </a:r>
            <a:r>
              <a:rPr lang="en-IN" dirty="0" err="1"/>
              <a:t>img</a:t>
            </a:r>
            <a:r>
              <a:rPr lang="en-IN" dirty="0"/>
              <a:t> </a:t>
            </a:r>
            <a:r>
              <a:rPr lang="en-IN" dirty="0" err="1"/>
              <a:t>srcset</a:t>
            </a:r>
            <a:r>
              <a:rPr lang="en-IN" dirty="0"/>
              <a:t>="image-320w.jpg 320w,</a:t>
            </a:r>
          </a:p>
          <a:p>
            <a:r>
              <a:rPr lang="en-IN" dirty="0"/>
              <a:t>             image-480w.jpg 480w,</a:t>
            </a:r>
          </a:p>
          <a:p>
            <a:r>
              <a:rPr lang="en-IN" dirty="0"/>
              <a:t>             image-800w.jpg 800w"</a:t>
            </a:r>
          </a:p>
          <a:p>
            <a:r>
              <a:rPr lang="en-IN" dirty="0"/>
              <a:t>     sizes="(max-width: 320px) 280px,</a:t>
            </a:r>
          </a:p>
          <a:p>
            <a:r>
              <a:rPr lang="en-IN" dirty="0"/>
              <a:t>            (max-width: 480px) 440px,</a:t>
            </a:r>
          </a:p>
          <a:p>
            <a:r>
              <a:rPr lang="en-IN" dirty="0"/>
              <a:t>            800px"</a:t>
            </a:r>
          </a:p>
          <a:p>
            <a:r>
              <a:rPr lang="en-IN" dirty="0"/>
              <a:t>     </a:t>
            </a:r>
            <a:r>
              <a:rPr lang="en-IN" dirty="0" err="1"/>
              <a:t>src</a:t>
            </a:r>
            <a:r>
              <a:rPr lang="en-IN" dirty="0"/>
              <a:t>="image-800w.jpg" alt="Description of the image"&gt;</a:t>
            </a:r>
          </a:p>
        </p:txBody>
      </p:sp>
    </p:spTree>
    <p:extLst>
      <p:ext uri="{BB962C8B-B14F-4D97-AF65-F5344CB8AC3E}">
        <p14:creationId xmlns:p14="http://schemas.microsoft.com/office/powerpoint/2010/main" val="210962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1E34-E168-8ED8-1F85-69BCDE7EC111}"/>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"JPEG (or JPG) - Joint Photographic Experts Group"</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AD6977-933D-C246-4DE8-95DBE6298C40}"/>
              </a:ext>
            </a:extLst>
          </p:cNvPr>
          <p:cNvSpPr>
            <a:spLocks noGrp="1"/>
          </p:cNvSpPr>
          <p:nvPr>
            <p:ph idx="1"/>
          </p:nvPr>
        </p:nvSpPr>
        <p:spPr/>
        <p:txBody>
          <a:bodyPr/>
          <a:lstStyle/>
          <a:p>
            <a:pPr algn="just"/>
            <a:r>
              <a:rPr lang="en-US" b="0" i="0" dirty="0">
                <a:solidFill>
                  <a:srgbClr val="213343"/>
                </a:solidFill>
                <a:effectLst/>
                <a:latin typeface="Lexend Deca"/>
              </a:rPr>
              <a:t>JPEGs might be the most common file type you run across on the web, and more than likely the kind of image that is in your company's MS Word version of its letterhead. JPEGs are known for their "lossy" compression, meaning that the quality of the image decreases as the file size decreases. You can use JPEGs for projects on the web, in Microsoft Office documents, or for projects that require printing at a high resolution. Paying attention to the resolution and file size with JPEGs is essential in order to produce a nice-looking project.</a:t>
            </a:r>
            <a:endParaRPr lang="en-IN" dirty="0"/>
          </a:p>
        </p:txBody>
      </p:sp>
    </p:spTree>
    <p:extLst>
      <p:ext uri="{BB962C8B-B14F-4D97-AF65-F5344CB8AC3E}">
        <p14:creationId xmlns:p14="http://schemas.microsoft.com/office/powerpoint/2010/main" val="3174817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B1D2-227C-2AA6-2FBE-FB47E78F65C3}"/>
              </a:ext>
            </a:extLst>
          </p:cNvPr>
          <p:cNvSpPr>
            <a:spLocks noGrp="1"/>
          </p:cNvSpPr>
          <p:nvPr>
            <p:ph type="title"/>
          </p:nvPr>
        </p:nvSpPr>
        <p:spPr/>
        <p:txBody>
          <a:bodyPr>
            <a:no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Using images effectively on a website involves several best practices to ensure optimal performance, user experience, and accessibility. Here are some key best practices:</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6EF6783-386C-8383-0E16-742AE37EB7E6}"/>
              </a:ext>
            </a:extLst>
          </p:cNvPr>
          <p:cNvSpPr>
            <a:spLocks noGrp="1" noChangeArrowheads="1"/>
          </p:cNvSpPr>
          <p:nvPr>
            <p:ph idx="1"/>
          </p:nvPr>
        </p:nvSpPr>
        <p:spPr bwMode="auto">
          <a:xfrm>
            <a:off x="579863" y="1831212"/>
            <a:ext cx="11204467" cy="4340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Optimize Image Size and Format:</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Optimize images for the web by reducing file size without sacrificing quality. Use image compression tools or techniques to minimize file size.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Choose the appropriate image format based on the content: JPEG for photographs, PNG for images with transparency or sharp edges, SVG for vector graphics, and </a:t>
            </a:r>
            <a:r>
              <a:rPr kumimoji="0" lang="en-US" altLang="en-US" sz="20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WebP</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for modern browsers that support 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Consider using responsive images with multiple resolutions and formats to accommodate various devices and screen sizes.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Provide Descriptive Alt Text:</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Always include descriptive alt text for images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attribute. Alt text improves accessibility for users who rely on screen readers and provides context when images fail to load.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Use concise and descriptive alt text that accurately describes the content or purpose of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5207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4159D5E-B542-A3C1-A30F-2CA94B69BB04}"/>
              </a:ext>
            </a:extLst>
          </p:cNvPr>
          <p:cNvSpPr>
            <a:spLocks noGrp="1" noChangeArrowheads="1"/>
          </p:cNvSpPr>
          <p:nvPr>
            <p:ph idx="1"/>
          </p:nvPr>
        </p:nvSpPr>
        <p:spPr bwMode="auto">
          <a:xfrm>
            <a:off x="303870" y="294150"/>
            <a:ext cx="11516423" cy="63561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lphaUcPeriod"/>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Follow Responsive Design Principles: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responsive design techniques to ensure that images scale appropriately across different devices and screen sizes.</a:t>
            </a:r>
          </a:p>
          <a:p>
            <a:pPr lvl="1" eaLnBrk="0" fontAlgn="base" hangingPunct="0">
              <a:lnSpc>
                <a:spcPct val="150000"/>
              </a:lnSpc>
              <a:spcBef>
                <a:spcPct val="0"/>
              </a:spcBef>
              <a:spcAft>
                <a:spcPct val="0"/>
              </a:spcAft>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Use CSS media queries to adjust image sizes and layouts based on viewport dimensions.</a:t>
            </a:r>
          </a:p>
          <a:p>
            <a:pPr marL="342900" marR="0" lvl="0" indent="-342900" algn="l" defTabSz="914400" rtl="0" eaLnBrk="0" fontAlgn="base" latinLnBrk="0" hangingPunct="0">
              <a:lnSpc>
                <a:spcPct val="150000"/>
              </a:lnSpc>
              <a:spcBef>
                <a:spcPct val="0"/>
              </a:spcBef>
              <a:spcAft>
                <a:spcPct val="0"/>
              </a:spcAft>
              <a:buClrTx/>
              <a:buSzTx/>
              <a:buFont typeface="+mj-lt"/>
              <a:buAutoNum type="alphaUcPeriod"/>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Lazy Loading and Deferred Loading:</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lazy loading to defer the loading of off-screen images until they are needed, improving page load performance.</a:t>
            </a:r>
          </a:p>
          <a:p>
            <a:pPr lvl="1" eaLnBrk="0" fontAlgn="base" hangingPunct="0">
              <a:lnSpc>
                <a:spcPct val="150000"/>
              </a:lnSpc>
              <a:spcBef>
                <a:spcPct val="0"/>
              </a:spcBef>
              <a:spcAft>
                <a:spcPct val="0"/>
              </a:spcAft>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Consider using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loading="lazy"</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attribute for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&lt;</a:t>
            </a:r>
            <a:r>
              <a:rPr kumimoji="0" lang="en-US" altLang="en-US" sz="18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img</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elements to enable native lazy loading in supported browsers.</a:t>
            </a:r>
          </a:p>
          <a:p>
            <a:pPr marL="342900" marR="0" lvl="0" indent="-342900" algn="l" defTabSz="914400" rtl="0" eaLnBrk="0" fontAlgn="base" latinLnBrk="0" hangingPunct="0">
              <a:lnSpc>
                <a:spcPct val="150000"/>
              </a:lnSpc>
              <a:spcBef>
                <a:spcPct val="0"/>
              </a:spcBef>
              <a:spcAft>
                <a:spcPct val="0"/>
              </a:spcAft>
              <a:buClrTx/>
              <a:buSzTx/>
              <a:buFont typeface="+mj-lt"/>
              <a:buAutoNum type="alphaUcPeriod"/>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Organize Images with Proper File Naming and Structure: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Use descriptive file names for images that reflect their content or purpose. Avoid generic or meaningless filenames like "image123.jpg".</a:t>
            </a:r>
          </a:p>
          <a:p>
            <a:pPr lvl="1" eaLnBrk="0" fontAlgn="base" hangingPunct="0">
              <a:lnSpc>
                <a:spcPct val="150000"/>
              </a:lnSpc>
              <a:spcBef>
                <a:spcPct val="0"/>
              </a:spcBef>
              <a:spcAft>
                <a:spcPct val="0"/>
              </a:spcAft>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Organize images into logical directories and subdirectories within your website's file structure for easier management and maintenance.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201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03328-8601-1109-801A-29A4EDFFE50D}"/>
              </a:ext>
            </a:extLst>
          </p:cNvPr>
          <p:cNvSpPr>
            <a:spLocks noGrp="1"/>
          </p:cNvSpPr>
          <p:nvPr>
            <p:ph idx="1"/>
          </p:nvPr>
        </p:nvSpPr>
        <p:spPr>
          <a:xfrm>
            <a:off x="234175" y="591015"/>
            <a:ext cx="11574965" cy="5585948"/>
          </a:xfrm>
        </p:spPr>
        <p:txBody>
          <a:bodyPr>
            <a:normAutofit lnSpcReduction="10000"/>
          </a:bodyPr>
          <a:lstStyle/>
          <a:p>
            <a:pPr marL="514350" indent="-514350" algn="l">
              <a:buFont typeface="+mj-lt"/>
              <a:buAutoNum type="alphaLcParenR"/>
            </a:pPr>
            <a:r>
              <a:rPr lang="en-US" b="1" i="0" dirty="0">
                <a:solidFill>
                  <a:srgbClr val="0D0D0D"/>
                </a:solidFill>
                <a:effectLst/>
                <a:latin typeface="Söhne"/>
              </a:rPr>
              <a:t>Ensure Accessibility:</a:t>
            </a:r>
            <a:endParaRPr lang="en-US" b="0" i="0" dirty="0">
              <a:solidFill>
                <a:srgbClr val="0D0D0D"/>
              </a:solidFill>
              <a:effectLst/>
              <a:latin typeface="Söhne"/>
            </a:endParaRPr>
          </a:p>
          <a:p>
            <a:pPr lvl="1"/>
            <a:r>
              <a:rPr lang="en-US" b="0" i="0" dirty="0">
                <a:solidFill>
                  <a:srgbClr val="0D0D0D"/>
                </a:solidFill>
                <a:effectLst/>
                <a:latin typeface="Söhne"/>
              </a:rPr>
              <a:t>Ensure that images are accessible to all users, including those with visual impairments, by providing alternative text, captions, or descriptions.</a:t>
            </a:r>
          </a:p>
          <a:p>
            <a:pPr lvl="1"/>
            <a:r>
              <a:rPr lang="en-US" b="0" i="0" dirty="0">
                <a:solidFill>
                  <a:srgbClr val="0D0D0D"/>
                </a:solidFill>
                <a:effectLst/>
                <a:latin typeface="Söhne"/>
              </a:rPr>
              <a:t>Test your website with screen readers and accessibility tools to verify that images are properly labeled and described.</a:t>
            </a:r>
          </a:p>
          <a:p>
            <a:pPr marL="514350" indent="-514350" algn="l">
              <a:buFont typeface="+mj-lt"/>
              <a:buAutoNum type="alphaLcParenR"/>
            </a:pPr>
            <a:r>
              <a:rPr lang="en-US" b="1" i="0" dirty="0">
                <a:solidFill>
                  <a:srgbClr val="0D0D0D"/>
                </a:solidFill>
                <a:effectLst/>
                <a:latin typeface="Söhne"/>
              </a:rPr>
              <a:t>Optimize Loading Performance:</a:t>
            </a:r>
            <a:endParaRPr lang="en-US" b="0" i="0" dirty="0">
              <a:solidFill>
                <a:srgbClr val="0D0D0D"/>
              </a:solidFill>
              <a:effectLst/>
              <a:latin typeface="Söhne"/>
            </a:endParaRPr>
          </a:p>
          <a:p>
            <a:pPr lvl="1"/>
            <a:r>
              <a:rPr lang="en-US" b="0" i="0" dirty="0">
                <a:solidFill>
                  <a:srgbClr val="0D0D0D"/>
                </a:solidFill>
                <a:effectLst/>
                <a:latin typeface="Söhne"/>
              </a:rPr>
              <a:t>Optimize image loading performance by minimizing HTTP requests and leveraging browser caching techniques.</a:t>
            </a:r>
          </a:p>
          <a:p>
            <a:pPr lvl="1"/>
            <a:r>
              <a:rPr lang="en-US" b="0" i="0" dirty="0">
                <a:solidFill>
                  <a:srgbClr val="0D0D0D"/>
                </a:solidFill>
                <a:effectLst/>
                <a:latin typeface="Söhne"/>
              </a:rPr>
              <a:t>Consider using Content Delivery Networks (CDNs) to deliver images efficiently and reduce latency.</a:t>
            </a:r>
          </a:p>
          <a:p>
            <a:pPr marL="514350" indent="-514350" algn="l">
              <a:buFont typeface="+mj-lt"/>
              <a:buAutoNum type="alphaLcParenR"/>
            </a:pPr>
            <a:r>
              <a:rPr lang="en-US" b="1" i="0" dirty="0">
                <a:solidFill>
                  <a:srgbClr val="0D0D0D"/>
                </a:solidFill>
                <a:effectLst/>
                <a:latin typeface="Söhne"/>
              </a:rPr>
              <a:t>Monitor Image Loading Performance:</a:t>
            </a:r>
            <a:endParaRPr lang="en-US" b="0" i="0" dirty="0">
              <a:solidFill>
                <a:srgbClr val="0D0D0D"/>
              </a:solidFill>
              <a:effectLst/>
              <a:latin typeface="Söhne"/>
            </a:endParaRPr>
          </a:p>
          <a:p>
            <a:pPr lvl="1"/>
            <a:r>
              <a:rPr lang="en-US" b="0" i="0" dirty="0">
                <a:solidFill>
                  <a:srgbClr val="0D0D0D"/>
                </a:solidFill>
                <a:effectLst/>
                <a:latin typeface="Söhne"/>
              </a:rPr>
              <a:t>Regularly monitor and analyze image loading performance using tools like Google </a:t>
            </a:r>
            <a:r>
              <a:rPr lang="en-US" b="0" i="0" dirty="0" err="1">
                <a:solidFill>
                  <a:srgbClr val="0D0D0D"/>
                </a:solidFill>
                <a:effectLst/>
                <a:latin typeface="Söhne"/>
              </a:rPr>
              <a:t>PageSpeed</a:t>
            </a:r>
            <a:r>
              <a:rPr lang="en-US" b="0" i="0" dirty="0">
                <a:solidFill>
                  <a:srgbClr val="0D0D0D"/>
                </a:solidFill>
                <a:effectLst/>
                <a:latin typeface="Söhne"/>
              </a:rPr>
              <a:t> Insights or Lighthouse.</a:t>
            </a:r>
          </a:p>
          <a:p>
            <a:pPr lvl="1"/>
            <a:r>
              <a:rPr lang="en-US" b="0" i="0" dirty="0">
                <a:solidFill>
                  <a:srgbClr val="0D0D0D"/>
                </a:solidFill>
                <a:effectLst/>
                <a:latin typeface="Söhne"/>
              </a:rPr>
              <a:t>Address any issues identified, such as large image file sizes or slow loading times, to optimize website performance.</a:t>
            </a:r>
          </a:p>
          <a:p>
            <a:endParaRPr lang="en-IN" dirty="0"/>
          </a:p>
        </p:txBody>
      </p:sp>
      <p:sp>
        <p:nvSpPr>
          <p:cNvPr id="5" name="TextBox 4">
            <a:extLst>
              <a:ext uri="{FF2B5EF4-FFF2-40B4-BE49-F238E27FC236}">
                <a16:creationId xmlns:a16="http://schemas.microsoft.com/office/drawing/2014/main" id="{E32ED6D3-E9AB-D338-7C2C-4CCA1F130423}"/>
              </a:ext>
            </a:extLst>
          </p:cNvPr>
          <p:cNvSpPr txBox="1"/>
          <p:nvPr/>
        </p:nvSpPr>
        <p:spPr>
          <a:xfrm>
            <a:off x="1285178" y="5805320"/>
            <a:ext cx="9999856" cy="646331"/>
          </a:xfrm>
          <a:prstGeom prst="rect">
            <a:avLst/>
          </a:prstGeom>
          <a:solidFill>
            <a:schemeClr val="accent2"/>
          </a:solidFill>
        </p:spPr>
        <p:txBody>
          <a:bodyPr wrap="square">
            <a:spAutoFit/>
          </a:bodyPr>
          <a:lstStyle/>
          <a:p>
            <a:r>
              <a:rPr lang="en-US" b="0" i="0" dirty="0">
                <a:solidFill>
                  <a:srgbClr val="0D0D0D"/>
                </a:solidFill>
                <a:effectLst/>
                <a:latin typeface="Söhne"/>
              </a:rPr>
              <a:t>By following these best practices, you can effectively use images on your website to enhance visual appeal, user experience, and accessibility while optimizing performance.</a:t>
            </a:r>
            <a:endParaRPr lang="en-IN" dirty="0"/>
          </a:p>
        </p:txBody>
      </p:sp>
    </p:spTree>
    <p:extLst>
      <p:ext uri="{BB962C8B-B14F-4D97-AF65-F5344CB8AC3E}">
        <p14:creationId xmlns:p14="http://schemas.microsoft.com/office/powerpoint/2010/main" val="163623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5A8A-B77B-C477-50A3-B727CFE9E5EA}"/>
              </a:ext>
            </a:extLst>
          </p:cNvPr>
          <p:cNvSpPr>
            <a:spLocks noGrp="1"/>
          </p:cNvSpPr>
          <p:nvPr>
            <p:ph type="title"/>
          </p:nvPr>
        </p:nvSpPr>
        <p:spPr/>
        <p:txBody>
          <a:bodyPr/>
          <a:lstStyle/>
          <a:p>
            <a:pPr algn="ctr"/>
            <a:r>
              <a:rPr lang="en-IN" b="0" i="0" dirty="0">
                <a:solidFill>
                  <a:srgbClr val="213343"/>
                </a:solidFill>
                <a:effectLst/>
                <a:latin typeface="Lexend Deca"/>
              </a:rPr>
              <a:t>JPG vs JPEG</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6DEBB562-83F3-89D1-E844-FD6DA807131A}"/>
              </a:ext>
            </a:extLst>
          </p:cNvPr>
          <p:cNvSpPr>
            <a:spLocks noGrp="1"/>
          </p:cNvSpPr>
          <p:nvPr>
            <p:ph idx="1"/>
          </p:nvPr>
        </p:nvSpPr>
        <p:spPr/>
        <p:txBody>
          <a:bodyPr/>
          <a:lstStyle/>
          <a:p>
            <a:pPr algn="just" fontAlgn="base"/>
            <a:r>
              <a:rPr lang="en-US" b="0" i="0" dirty="0">
                <a:solidFill>
                  <a:srgbClr val="213343"/>
                </a:solidFill>
                <a:effectLst/>
                <a:latin typeface="Lexend Deca"/>
              </a:rPr>
              <a:t>There is no difference between the .jpg and .jpeg filename extensions. Regardless of how you name your file, it is still the same format and will behave the same way.</a:t>
            </a:r>
          </a:p>
          <a:p>
            <a:pPr algn="just" fontAlgn="base"/>
            <a:r>
              <a:rPr lang="en-US" b="0" i="0" dirty="0">
                <a:solidFill>
                  <a:srgbClr val="213343"/>
                </a:solidFill>
                <a:effectLst/>
                <a:latin typeface="Lexend Deca"/>
              </a:rPr>
              <a:t>The only reason that the two extensions exist for the same format is because .jpeg was shortened to .jpg to accommodate the three-character limit in early versions of Windows. While there is no such requirement today, .jpg remains the standard and default on many image software programs.</a:t>
            </a:r>
          </a:p>
          <a:p>
            <a:endParaRPr lang="en-IN" dirty="0"/>
          </a:p>
        </p:txBody>
      </p:sp>
    </p:spTree>
    <p:extLst>
      <p:ext uri="{BB962C8B-B14F-4D97-AF65-F5344CB8AC3E}">
        <p14:creationId xmlns:p14="http://schemas.microsoft.com/office/powerpoint/2010/main" val="82505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387D-9F34-775A-463C-946C433AD3A1}"/>
              </a:ext>
            </a:extLst>
          </p:cNvPr>
          <p:cNvSpPr>
            <a:spLocks noGrp="1"/>
          </p:cNvSpPr>
          <p:nvPr>
            <p:ph type="title"/>
          </p:nvPr>
        </p:nvSpPr>
        <p:spPr/>
        <p:txBody>
          <a:bodyPr/>
          <a:lstStyle/>
          <a:p>
            <a:pPr algn="ctr"/>
            <a:r>
              <a:rPr lang="en-IN" b="0" i="0" dirty="0">
                <a:solidFill>
                  <a:srgbClr val="213343"/>
                </a:solidFill>
                <a:effectLst/>
                <a:latin typeface="Lexend Deca"/>
              </a:rPr>
              <a:t>PNG - Portable Network Graphics</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885A74F2-E608-A326-1460-C1238CD47295}"/>
              </a:ext>
            </a:extLst>
          </p:cNvPr>
          <p:cNvSpPr>
            <a:spLocks noGrp="1"/>
          </p:cNvSpPr>
          <p:nvPr>
            <p:ph idx="1"/>
          </p:nvPr>
        </p:nvSpPr>
        <p:spPr/>
        <p:txBody>
          <a:bodyPr/>
          <a:lstStyle/>
          <a:p>
            <a:pPr marL="0" indent="0" algn="just">
              <a:buNone/>
            </a:pPr>
            <a:r>
              <a:rPr lang="en-US" b="0" i="0" dirty="0">
                <a:solidFill>
                  <a:srgbClr val="213343"/>
                </a:solidFill>
                <a:effectLst/>
                <a:latin typeface="Times New Roman" panose="02020603050405020304" pitchFamily="18" charset="0"/>
                <a:cs typeface="Times New Roman" panose="02020603050405020304" pitchFamily="18" charset="0"/>
              </a:rPr>
              <a:t>PNGs are amazing for interactive documents such as web pages but are not suitable for print. While PNGs are "lossless," meaning you can edit them and not lose quality, they are still low resolution. The reason PNGs are used in most web projects is that you can save your image with more colors on a transparent background. This makes for a much sharper, web-quality image.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99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DFBD-2A96-BA83-4048-0D90675DF5BA}"/>
              </a:ext>
            </a:extLst>
          </p:cNvPr>
          <p:cNvSpPr>
            <a:spLocks noGrp="1"/>
          </p:cNvSpPr>
          <p:nvPr>
            <p:ph type="title"/>
          </p:nvPr>
        </p:nvSpPr>
        <p:spPr/>
        <p:txBody>
          <a:bodyPr/>
          <a:lstStyle/>
          <a:p>
            <a:pPr algn="ctr"/>
            <a:r>
              <a:rPr lang="en-IN" b="0" i="0" dirty="0">
                <a:solidFill>
                  <a:srgbClr val="213343"/>
                </a:solidFill>
                <a:effectLst/>
                <a:latin typeface="Lexend Deca"/>
              </a:rPr>
              <a:t>GIF - Graphics Interchange Format</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FDC5FFD6-F570-8C7D-C71C-A273E0ABFCA6}"/>
              </a:ext>
            </a:extLst>
          </p:cNvPr>
          <p:cNvSpPr>
            <a:spLocks noGrp="1"/>
          </p:cNvSpPr>
          <p:nvPr>
            <p:ph idx="1"/>
          </p:nvPr>
        </p:nvSpPr>
        <p:spPr/>
        <p:txBody>
          <a:bodyPr/>
          <a:lstStyle/>
          <a:p>
            <a:pPr algn="just"/>
            <a:r>
              <a:rPr lang="en-US" b="0" i="0" dirty="0">
                <a:solidFill>
                  <a:srgbClr val="213343"/>
                </a:solidFill>
                <a:effectLst/>
                <a:latin typeface="Lexend Deca"/>
              </a:rPr>
              <a:t>GIFs are most common in their animated form, which are all the rage on Tumblr pages and in banner ads. It seems like every day we see pop culture GIF references from </a:t>
            </a:r>
            <a:r>
              <a:rPr lang="en-US" i="0" dirty="0">
                <a:effectLst/>
                <a:latin typeface="Lexend Deca"/>
              </a:rPr>
              <a:t>Giphy</a:t>
            </a:r>
            <a:r>
              <a:rPr lang="en-US" b="0" i="0" dirty="0">
                <a:solidFill>
                  <a:srgbClr val="213343"/>
                </a:solidFill>
                <a:effectLst/>
                <a:latin typeface="Lexend Deca"/>
              </a:rPr>
              <a:t> in the comments of social media posts. In their more basic form, GIFs are formed from up to 256 colors in the RGB </a:t>
            </a:r>
            <a:r>
              <a:rPr lang="en-US" b="0" i="0" dirty="0" err="1">
                <a:solidFill>
                  <a:srgbClr val="213343"/>
                </a:solidFill>
                <a:effectLst/>
                <a:latin typeface="Lexend Deca"/>
              </a:rPr>
              <a:t>colorspace</a:t>
            </a:r>
            <a:r>
              <a:rPr lang="en-US" b="0" i="0" dirty="0">
                <a:solidFill>
                  <a:srgbClr val="213343"/>
                </a:solidFill>
                <a:effectLst/>
                <a:latin typeface="Lexend Deca"/>
              </a:rPr>
              <a:t>. Due to the limited number of colors, the file size is drastically reduced. This is a common file type for web projects where an image needs to load very quickly, as opposed to one that needs to retain a higher level of quality.  </a:t>
            </a:r>
            <a:endParaRPr lang="en-IN" dirty="0"/>
          </a:p>
        </p:txBody>
      </p:sp>
    </p:spTree>
    <p:extLst>
      <p:ext uri="{BB962C8B-B14F-4D97-AF65-F5344CB8AC3E}">
        <p14:creationId xmlns:p14="http://schemas.microsoft.com/office/powerpoint/2010/main" val="311465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B566-2736-3175-6984-EA0ABCC78D10}"/>
              </a:ext>
            </a:extLst>
          </p:cNvPr>
          <p:cNvSpPr>
            <a:spLocks noGrp="1"/>
          </p:cNvSpPr>
          <p:nvPr>
            <p:ph type="title"/>
          </p:nvPr>
        </p:nvSpPr>
        <p:spPr/>
        <p:txBody>
          <a:bodyPr/>
          <a:lstStyle/>
          <a:p>
            <a:pPr algn="ctr"/>
            <a:r>
              <a:rPr lang="en-IN" b="0" i="0" dirty="0">
                <a:solidFill>
                  <a:srgbClr val="213343"/>
                </a:solidFill>
                <a:effectLst/>
                <a:latin typeface="Lexend Deca"/>
              </a:rPr>
              <a:t>TIFF - Tagged Image File</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BFD6A34C-2F77-32C4-5821-28484B16BD9A}"/>
              </a:ext>
            </a:extLst>
          </p:cNvPr>
          <p:cNvSpPr>
            <a:spLocks noGrp="1"/>
          </p:cNvSpPr>
          <p:nvPr>
            <p:ph idx="1"/>
          </p:nvPr>
        </p:nvSpPr>
        <p:spPr/>
        <p:txBody>
          <a:bodyPr/>
          <a:lstStyle/>
          <a:p>
            <a:pPr algn="just" fontAlgn="base"/>
            <a:r>
              <a:rPr lang="en-US" b="0" i="0" dirty="0">
                <a:solidFill>
                  <a:srgbClr val="213343"/>
                </a:solidFill>
                <a:effectLst/>
                <a:latin typeface="Lexend Deca"/>
              </a:rPr>
              <a:t>A TIF is a large raster file that doesn't lose quality. This file type is known for using "lossless compression," meaning the original image data is maintained regardless of how often you might copy, re-save, or compress the original file.</a:t>
            </a:r>
          </a:p>
          <a:p>
            <a:pPr algn="just"/>
            <a:br>
              <a:rPr lang="en-US" dirty="0"/>
            </a:br>
            <a:r>
              <a:rPr lang="en-US" b="0" i="0" dirty="0">
                <a:solidFill>
                  <a:srgbClr val="213343"/>
                </a:solidFill>
                <a:effectLst/>
                <a:latin typeface="Lexend Deca"/>
              </a:rPr>
              <a:t>Despite TIFF images' ability to recover their quality after manipulation, you should avoid using this file type on the web. Since it can take forever to load, it'll severely impact </a:t>
            </a:r>
            <a:r>
              <a:rPr lang="en-US" i="0" dirty="0">
                <a:effectLst/>
                <a:latin typeface="Lexend Deca"/>
              </a:rPr>
              <a:t>website performance</a:t>
            </a:r>
            <a:r>
              <a:rPr lang="en-US" b="0" i="0" dirty="0">
                <a:solidFill>
                  <a:srgbClr val="213343"/>
                </a:solidFill>
                <a:effectLst/>
                <a:latin typeface="Lexend Deca"/>
              </a:rPr>
              <a:t>. TIFF files are also commonly used when saving photographs for print.</a:t>
            </a:r>
            <a:endParaRPr lang="en-IN" dirty="0"/>
          </a:p>
        </p:txBody>
      </p:sp>
    </p:spTree>
    <p:extLst>
      <p:ext uri="{BB962C8B-B14F-4D97-AF65-F5344CB8AC3E}">
        <p14:creationId xmlns:p14="http://schemas.microsoft.com/office/powerpoint/2010/main" val="208340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FBE9-8EE3-3426-ED87-B259A50A9E38}"/>
              </a:ext>
            </a:extLst>
          </p:cNvPr>
          <p:cNvSpPr>
            <a:spLocks noGrp="1"/>
          </p:cNvSpPr>
          <p:nvPr>
            <p:ph type="title"/>
          </p:nvPr>
        </p:nvSpPr>
        <p:spPr/>
        <p:txBody>
          <a:bodyPr/>
          <a:lstStyle/>
          <a:p>
            <a:pPr algn="ctr"/>
            <a:r>
              <a:rPr lang="en-IN" b="0" i="0" dirty="0">
                <a:solidFill>
                  <a:srgbClr val="213343"/>
                </a:solidFill>
                <a:effectLst/>
                <a:latin typeface="Lexend Deca"/>
              </a:rPr>
              <a:t> PSD - Photoshop Document</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5269B41B-8EF4-A6F2-ACAE-1D2FFE8A1CD9}"/>
              </a:ext>
            </a:extLst>
          </p:cNvPr>
          <p:cNvSpPr>
            <a:spLocks noGrp="1"/>
          </p:cNvSpPr>
          <p:nvPr>
            <p:ph idx="1"/>
          </p:nvPr>
        </p:nvSpPr>
        <p:spPr/>
        <p:txBody>
          <a:bodyPr/>
          <a:lstStyle/>
          <a:p>
            <a:r>
              <a:rPr lang="en-US" b="0" i="0" dirty="0">
                <a:solidFill>
                  <a:srgbClr val="213343"/>
                </a:solidFill>
                <a:effectLst/>
                <a:latin typeface="Lexend Deca"/>
              </a:rPr>
              <a:t>PSDs are files that are created and saved in Adobe Photoshop, the most popular graphics editing software ever. This type of file contains "layers" that make modifying the image much easier to handle. This is also the program that generates the raster file types mentioned above. The largest disadvantage to PSDs is that Photoshop works with raster images as opposed to vector images.</a:t>
            </a:r>
            <a:endParaRPr lang="en-IN" dirty="0"/>
          </a:p>
        </p:txBody>
      </p:sp>
    </p:spTree>
    <p:extLst>
      <p:ext uri="{BB962C8B-B14F-4D97-AF65-F5344CB8AC3E}">
        <p14:creationId xmlns:p14="http://schemas.microsoft.com/office/powerpoint/2010/main" val="374178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D6BB-978B-D3EE-3FAC-E0EE353042C4}"/>
              </a:ext>
            </a:extLst>
          </p:cNvPr>
          <p:cNvSpPr>
            <a:spLocks noGrp="1"/>
          </p:cNvSpPr>
          <p:nvPr>
            <p:ph type="title"/>
          </p:nvPr>
        </p:nvSpPr>
        <p:spPr/>
        <p:txBody>
          <a:bodyPr/>
          <a:lstStyle/>
          <a:p>
            <a:pPr algn="ctr"/>
            <a:r>
              <a:rPr lang="en-IN" b="0" i="0" dirty="0">
                <a:solidFill>
                  <a:srgbClr val="213343"/>
                </a:solidFill>
                <a:effectLst/>
                <a:latin typeface="Lexend Deca"/>
              </a:rPr>
              <a:t> PDF - Portable Document Format</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B19DF50F-C164-83E3-EF49-1206C586462B}"/>
              </a:ext>
            </a:extLst>
          </p:cNvPr>
          <p:cNvSpPr>
            <a:spLocks noGrp="1"/>
          </p:cNvSpPr>
          <p:nvPr>
            <p:ph idx="1"/>
          </p:nvPr>
        </p:nvSpPr>
        <p:spPr/>
        <p:txBody>
          <a:bodyPr/>
          <a:lstStyle/>
          <a:p>
            <a:pPr algn="just"/>
            <a:r>
              <a:rPr lang="en-US" b="0" i="0" dirty="0">
                <a:solidFill>
                  <a:srgbClr val="213343"/>
                </a:solidFill>
                <a:effectLst/>
                <a:latin typeface="Lexend Deca"/>
              </a:rPr>
              <a:t>PDFs were invented by Adobe with the goal of capturing and reviewing rich information from any application, on any computer, with anyone, anywhere. I'd say they've been pretty successful so far. If a designer saves your vector logo in PDF format, you can view it without any design editing software (as long as you have downloaded the free Acrobat Reader software), and they have the ability to use this file to make further manipulations. This is by far the best universal tool for sharing graphics.</a:t>
            </a:r>
            <a:endParaRPr lang="en-IN" dirty="0"/>
          </a:p>
        </p:txBody>
      </p:sp>
    </p:spTree>
    <p:extLst>
      <p:ext uri="{BB962C8B-B14F-4D97-AF65-F5344CB8AC3E}">
        <p14:creationId xmlns:p14="http://schemas.microsoft.com/office/powerpoint/2010/main" val="347402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D2A-FCA8-97D2-415B-58E5B848EEF9}"/>
              </a:ext>
            </a:extLst>
          </p:cNvPr>
          <p:cNvSpPr>
            <a:spLocks noGrp="1"/>
          </p:cNvSpPr>
          <p:nvPr>
            <p:ph type="title"/>
          </p:nvPr>
        </p:nvSpPr>
        <p:spPr/>
        <p:txBody>
          <a:bodyPr/>
          <a:lstStyle/>
          <a:p>
            <a:pPr algn="ctr"/>
            <a:r>
              <a:rPr lang="en-IN" b="0" i="0" dirty="0">
                <a:solidFill>
                  <a:srgbClr val="213343"/>
                </a:solidFill>
                <a:effectLst/>
                <a:latin typeface="Lexend Deca"/>
              </a:rPr>
              <a:t>EPS - Encapsulated Postscript</a:t>
            </a:r>
            <a:br>
              <a:rPr lang="en-IN" b="0" i="0" dirty="0">
                <a:solidFill>
                  <a:srgbClr val="213343"/>
                </a:solidFill>
                <a:effectLst/>
                <a:latin typeface="Lexend Deca"/>
              </a:rPr>
            </a:br>
            <a:endParaRPr lang="en-IN" dirty="0"/>
          </a:p>
        </p:txBody>
      </p:sp>
      <p:sp>
        <p:nvSpPr>
          <p:cNvPr id="3" name="Content Placeholder 2">
            <a:extLst>
              <a:ext uri="{FF2B5EF4-FFF2-40B4-BE49-F238E27FC236}">
                <a16:creationId xmlns:a16="http://schemas.microsoft.com/office/drawing/2014/main" id="{45245468-4DA1-0423-2B58-17045A404086}"/>
              </a:ext>
            </a:extLst>
          </p:cNvPr>
          <p:cNvSpPr>
            <a:spLocks noGrp="1"/>
          </p:cNvSpPr>
          <p:nvPr>
            <p:ph idx="1"/>
          </p:nvPr>
        </p:nvSpPr>
        <p:spPr/>
        <p:txBody>
          <a:bodyPr/>
          <a:lstStyle/>
          <a:p>
            <a:pPr algn="just" fontAlgn="base"/>
            <a:r>
              <a:rPr lang="en-US" b="0" i="0" dirty="0">
                <a:solidFill>
                  <a:srgbClr val="213343"/>
                </a:solidFill>
                <a:effectLst/>
                <a:latin typeface="Lexend Deca"/>
              </a:rPr>
              <a:t>EPS is a file in vector format that has been designed to produce high-resolution graphics for print. Almost any kind of design software can create an EPS.</a:t>
            </a:r>
          </a:p>
          <a:p>
            <a:pPr algn="just"/>
            <a:r>
              <a:rPr lang="en-US" b="0" i="0" dirty="0">
                <a:solidFill>
                  <a:srgbClr val="213343"/>
                </a:solidFill>
                <a:effectLst/>
                <a:latin typeface="Lexend Deca"/>
              </a:rPr>
              <a:t>The EPS extension is more of a universal file type (much like the PDF) that can be used to open vector-based artwork in any design editor, not just the more common Adobe products. This safeguards file transfers to designers that are not yet utilizing Adobe products, but may be using Corel Draw or Quark.</a:t>
            </a:r>
            <a:br>
              <a:rPr lang="en-US" dirty="0"/>
            </a:br>
            <a:endParaRPr lang="en-IN" dirty="0"/>
          </a:p>
        </p:txBody>
      </p:sp>
    </p:spTree>
    <p:extLst>
      <p:ext uri="{BB962C8B-B14F-4D97-AF65-F5344CB8AC3E}">
        <p14:creationId xmlns:p14="http://schemas.microsoft.com/office/powerpoint/2010/main" val="3415996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2408</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Lexend Deca</vt:lpstr>
      <vt:lpstr>Söhne</vt:lpstr>
      <vt:lpstr>Times New Roman</vt:lpstr>
      <vt:lpstr>Office Theme</vt:lpstr>
      <vt:lpstr>Image file formats</vt:lpstr>
      <vt:lpstr>"JPEG (or JPG) - Joint Photographic Experts Group"</vt:lpstr>
      <vt:lpstr>JPG vs JPEG </vt:lpstr>
      <vt:lpstr>PNG - Portable Network Graphics </vt:lpstr>
      <vt:lpstr>GIF - Graphics Interchange Format </vt:lpstr>
      <vt:lpstr>TIFF - Tagged Image File </vt:lpstr>
      <vt:lpstr> PSD - Photoshop Document </vt:lpstr>
      <vt:lpstr> PDF - Portable Document Format </vt:lpstr>
      <vt:lpstr>EPS - Encapsulated Postscript </vt:lpstr>
      <vt:lpstr>AI - Adobe Illustrator Document </vt:lpstr>
      <vt:lpstr>INDD - Adobe InDesign Document </vt:lpstr>
      <vt:lpstr>RAW - Raw Image Formats </vt:lpstr>
      <vt:lpstr>PowerPoint Presentation</vt:lpstr>
      <vt:lpstr>PowerPoint Presentation</vt:lpstr>
      <vt:lpstr>PowerPoint Presentation</vt:lpstr>
      <vt:lpstr>PowerPoint Presentation</vt:lpstr>
      <vt:lpstr>PowerPoint Presentation</vt:lpstr>
      <vt:lpstr>PowerPoint Presentation</vt:lpstr>
      <vt:lpstr>Using Responsive Images:</vt:lpstr>
      <vt:lpstr>Using images effectively on a website involves several best practices to ensure optimal performance, user experience, and accessibility. Here are some key best practices: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file formats</dc:title>
  <dc:creator>vishal choudhary</dc:creator>
  <cp:lastModifiedBy>vishal choudhary</cp:lastModifiedBy>
  <cp:revision>6</cp:revision>
  <dcterms:created xsi:type="dcterms:W3CDTF">2024-02-20T10:57:04Z</dcterms:created>
  <dcterms:modified xsi:type="dcterms:W3CDTF">2024-02-21T04:37:13Z</dcterms:modified>
</cp:coreProperties>
</file>