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480962-494E-4B49-9E1C-86BC946A6723}">
          <p14:sldIdLst>
            <p14:sldId id="256"/>
            <p14:sldId id="257"/>
            <p14:sldId id="258"/>
            <p14:sldId id="259"/>
            <p14:sldId id="260"/>
            <p14:sldId id="261"/>
            <p14:sldId id="262"/>
            <p14:sldId id="263"/>
            <p14:sldId id="264"/>
            <p14:sldId id="265"/>
            <p14:sldId id="266"/>
          </p14:sldIdLst>
        </p14:section>
        <p14:section name="Untitled Section" id="{C37B7D62-57B7-4F5F-8104-C1FC826DA4D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CD0A-F1CB-8809-8B94-BCF4B72B4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A9C18B-06EB-D784-6643-27C219DE01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2AD0D5-B37F-384C-EA4F-25AA36B1B823}"/>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C14DF2EF-C132-7528-4F13-D62581BEA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4F88D-51FB-C7A3-418A-1A5A89FB9D50}"/>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107519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C00E-6A0B-C89D-459F-D6510FB78D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D473DC-07FD-83DC-C26C-0E4F0DA530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DD15A-DAD7-73A0-C2AD-B6D4C777FB78}"/>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CF22160B-63DF-DD88-8AFB-9E5E6385D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BAAEE-42BD-BD61-1771-516FEA625FA4}"/>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402045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72A7E-3FE4-24AB-76FB-2C7F1F4F78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12C230-EFFC-23E3-4127-2E6C0E947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48516-42C9-C5C4-73EF-88D2C5FAFCB4}"/>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17BE8A5F-A3C7-2B77-E447-1D1927D36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CFD50-C6FF-12C3-70FF-9B5AE59F872E}"/>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218731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AE5A-76FD-2F0D-98F5-0CB164808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621A3-1651-8901-5F11-6279AEE9A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7557C-E21C-F96D-21DC-4A61EDE6D318}"/>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8FE620F3-6CBB-4E97-DACA-F53DEE20B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D189F-B7EE-7577-5F19-84ECE21FFE62}"/>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353046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EAE6-47F1-FD55-656B-81D9554C2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B7286C-B808-1325-46C4-5C6086BD0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F1E00-3AF7-93DE-BE09-2A476AA90FEC}"/>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4F2D532D-77F7-7AEF-A73C-D4FF3A296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35E8F-1B41-B666-BC02-21732CD0B66C}"/>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290865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587E-A6C2-E26B-EE4B-7140488EFF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CF707F-D031-4CF3-7F38-6F9ABB5AED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EE3B5F-6211-EA57-FD2D-BFF80AAC9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B9249B-EFFC-CB87-7666-4CBB8A4BB4AD}"/>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6" name="Footer Placeholder 5">
            <a:extLst>
              <a:ext uri="{FF2B5EF4-FFF2-40B4-BE49-F238E27FC236}">
                <a16:creationId xmlns:a16="http://schemas.microsoft.com/office/drawing/2014/main" id="{7E96A692-0EFF-BE1E-AA86-1C468F562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1B477-AFBF-0A20-C300-0D8BCC18506C}"/>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41076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0404-813D-B100-3B04-11682EB9B5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12837-3402-CF8D-E986-9A9276AC4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7DC44-B864-F10D-90C1-E05C46C500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DCFD3B-DAC2-3614-C85F-8A4D7751C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F86B3-C697-A41D-279E-02E8D079B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536E53-DF4E-8A0B-C337-59B2BB35BCFF}"/>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8" name="Footer Placeholder 7">
            <a:extLst>
              <a:ext uri="{FF2B5EF4-FFF2-40B4-BE49-F238E27FC236}">
                <a16:creationId xmlns:a16="http://schemas.microsoft.com/office/drawing/2014/main" id="{622D421B-D645-77ED-5783-B4239D22A4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EC418D-7432-CBD8-B7E9-EECAAF60AE4F}"/>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271441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CA4A-9A64-3CD6-2282-8F9320808F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248CCE-3B2F-FAE7-10A5-BD14E95930D8}"/>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4" name="Footer Placeholder 3">
            <a:extLst>
              <a:ext uri="{FF2B5EF4-FFF2-40B4-BE49-F238E27FC236}">
                <a16:creationId xmlns:a16="http://schemas.microsoft.com/office/drawing/2014/main" id="{E59527DF-8866-58A9-3921-E2C030EAA4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D2FB80-AE6F-2F90-C1C8-F2A9DBEA757D}"/>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46465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CA340-2044-032F-D6F0-8C1D26857575}"/>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3" name="Footer Placeholder 2">
            <a:extLst>
              <a:ext uri="{FF2B5EF4-FFF2-40B4-BE49-F238E27FC236}">
                <a16:creationId xmlns:a16="http://schemas.microsoft.com/office/drawing/2014/main" id="{9D90C7A0-4E6B-BA9E-3BEE-83CB433813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5E50CE-848D-8E1A-6F3B-FA6B553F27BB}"/>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292049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BEDA-E954-A67D-A226-5DCC079D2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D502EE-5EBF-D81E-E688-AE2734FC1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FB7D20-DE75-8B53-8C10-1AAE2C47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720DE-8AA3-8296-E851-482E09FFB0F4}"/>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6" name="Footer Placeholder 5">
            <a:extLst>
              <a:ext uri="{FF2B5EF4-FFF2-40B4-BE49-F238E27FC236}">
                <a16:creationId xmlns:a16="http://schemas.microsoft.com/office/drawing/2014/main" id="{5F2A41B8-22A5-B64C-E198-66744BA26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7EC18-C9E3-D23B-239A-66AB0D80F851}"/>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314103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81CB-8A82-ED17-CBC8-700AC6B12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90E66D-0469-D2EB-95B1-1679368CA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D805D4-258E-3F54-7840-BA6CE6D76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AE77B-AF3D-6CF3-4B36-8AE172D0801D}"/>
              </a:ext>
            </a:extLst>
          </p:cNvPr>
          <p:cNvSpPr>
            <a:spLocks noGrp="1"/>
          </p:cNvSpPr>
          <p:nvPr>
            <p:ph type="dt" sz="half" idx="10"/>
          </p:nvPr>
        </p:nvSpPr>
        <p:spPr/>
        <p:txBody>
          <a:bodyPr/>
          <a:lstStyle/>
          <a:p>
            <a:fld id="{A8E0B4FD-78FF-467B-A745-38672E686772}" type="datetimeFigureOut">
              <a:rPr lang="en-IN" smtClean="0"/>
              <a:t>27-02-2024</a:t>
            </a:fld>
            <a:endParaRPr lang="en-IN"/>
          </a:p>
        </p:txBody>
      </p:sp>
      <p:sp>
        <p:nvSpPr>
          <p:cNvPr id="6" name="Footer Placeholder 5">
            <a:extLst>
              <a:ext uri="{FF2B5EF4-FFF2-40B4-BE49-F238E27FC236}">
                <a16:creationId xmlns:a16="http://schemas.microsoft.com/office/drawing/2014/main" id="{659F55C5-D4C4-F613-E5F9-6CB8D39AF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A6DE81-1253-0CCF-AF22-7E7F5C895691}"/>
              </a:ext>
            </a:extLst>
          </p:cNvPr>
          <p:cNvSpPr>
            <a:spLocks noGrp="1"/>
          </p:cNvSpPr>
          <p:nvPr>
            <p:ph type="sldNum" sz="quarter" idx="12"/>
          </p:nvPr>
        </p:nvSpPr>
        <p:spPr/>
        <p:txBody>
          <a:bodyPr/>
          <a:lstStyle/>
          <a:p>
            <a:fld id="{00403C27-B667-4933-A75C-A4F3454017DE}" type="slidenum">
              <a:rPr lang="en-IN" smtClean="0"/>
              <a:t>‹#›</a:t>
            </a:fld>
            <a:endParaRPr lang="en-IN"/>
          </a:p>
        </p:txBody>
      </p:sp>
    </p:spTree>
    <p:extLst>
      <p:ext uri="{BB962C8B-B14F-4D97-AF65-F5344CB8AC3E}">
        <p14:creationId xmlns:p14="http://schemas.microsoft.com/office/powerpoint/2010/main" val="359128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CB18B-3548-84AC-483C-2A5675E2B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15D085-7CFE-6C19-BF9E-45123C2D4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8FE29-561F-E77E-32F9-0A544F948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0B4FD-78FF-467B-A745-38672E686772}" type="datetimeFigureOut">
              <a:rPr lang="en-IN" smtClean="0"/>
              <a:t>27-02-2024</a:t>
            </a:fld>
            <a:endParaRPr lang="en-IN"/>
          </a:p>
        </p:txBody>
      </p:sp>
      <p:sp>
        <p:nvSpPr>
          <p:cNvPr id="5" name="Footer Placeholder 4">
            <a:extLst>
              <a:ext uri="{FF2B5EF4-FFF2-40B4-BE49-F238E27FC236}">
                <a16:creationId xmlns:a16="http://schemas.microsoft.com/office/drawing/2014/main" id="{C0FC6041-B78B-A289-27D3-527FD8DE2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444848-F2B8-98A0-8EDF-44352BD8C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03C27-B667-4933-A75C-A4F3454017DE}" type="slidenum">
              <a:rPr lang="en-IN" smtClean="0"/>
              <a:t>‹#›</a:t>
            </a:fld>
            <a:endParaRPr lang="en-IN"/>
          </a:p>
        </p:txBody>
      </p:sp>
    </p:spTree>
    <p:extLst>
      <p:ext uri="{BB962C8B-B14F-4D97-AF65-F5344CB8AC3E}">
        <p14:creationId xmlns:p14="http://schemas.microsoft.com/office/powerpoint/2010/main" val="1082543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AE37-5D68-D9FC-F805-6AF129A5DF0A}"/>
              </a:ext>
            </a:extLst>
          </p:cNvPr>
          <p:cNvSpPr>
            <a:spLocks noGrp="1"/>
          </p:cNvSpPr>
          <p:nvPr>
            <p:ph type="ctrTitle"/>
          </p:nvPr>
        </p:nvSpPr>
        <p:spPr/>
        <p:txBody>
          <a:bodyPr>
            <a:normAutofit/>
          </a:bodyPr>
          <a:lstStyle/>
          <a:p>
            <a:r>
              <a:rPr lang="en-US" sz="4000" b="1" i="0" u="none" strike="noStrike" baseline="0" dirty="0">
                <a:latin typeface="Times New Roman" panose="02020603050405020304" pitchFamily="18" charset="0"/>
                <a:cs typeface="Times New Roman" panose="02020603050405020304" pitchFamily="18" charset="0"/>
              </a:rPr>
              <a:t>Adding media queries to fluid layout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065290D-F2E1-8FA8-C83A-D611FC120F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493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454934-16AA-6652-EEAC-E2FE5925D06E}"/>
              </a:ext>
            </a:extLst>
          </p:cNvPr>
          <p:cNvSpPr>
            <a:spLocks noGrp="1" noChangeArrowheads="1"/>
          </p:cNvSpPr>
          <p:nvPr>
            <p:ph idx="1"/>
          </p:nvPr>
        </p:nvSpPr>
        <p:spPr bwMode="auto">
          <a:xfrm>
            <a:off x="236035" y="243541"/>
            <a:ext cx="11550804" cy="4973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3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.container</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class uses flexbox to horizontally center its child elements.</a:t>
            </a:r>
          </a:p>
          <a:p>
            <a:pPr marL="0" marR="0" lvl="0" indent="0" algn="l" defTabSz="914400" rtl="0" eaLnBrk="0" fontAlgn="base" latinLnBrk="0" hangingPunct="0">
              <a:lnSpc>
                <a:spcPct val="3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.logo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img</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rule ensures that the logo image never exceeds its original size by setting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max-width</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100%.</a:t>
            </a:r>
          </a:p>
          <a:p>
            <a:pPr marL="0" marR="0" lvl="0" indent="0" algn="l" defTabSz="914400" rtl="0" eaLnBrk="0" fontAlgn="base" latinLnBrk="0" hangingPunct="0">
              <a:lnSpc>
                <a:spcPct val="3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Within the media query targeting a viewport width of 600 pixels or less, the width of the logo image is set to 80%. You can adjust this value to fit your design needs.</a:t>
            </a:r>
          </a:p>
          <a:p>
            <a:pPr marL="0" marR="0" lvl="0" indent="0" algn="l" defTabSz="914400" rtl="0" eaLnBrk="0" fontAlgn="base" latinLnBrk="0" hangingPunct="0">
              <a:lnSpc>
                <a:spcPct val="30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This setup will center the logo horizontally within its container and shrink its size on smaller screens. Adjust the width percentage in the media query to achieve the desired scaling effect for your layout.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68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039E-E28A-4D9D-8214-723614CF958D}"/>
              </a:ext>
            </a:extLst>
          </p:cNvPr>
          <p:cNvSpPr>
            <a:spLocks noGrp="1"/>
          </p:cNvSpPr>
          <p:nvPr>
            <p:ph type="title"/>
          </p:nvPr>
        </p:nvSpPr>
        <p:spPr/>
        <p:txBody>
          <a:bodyPr>
            <a:noAutofit/>
          </a:bodyPr>
          <a:lstStyle/>
          <a:p>
            <a:pPr algn="just"/>
            <a:r>
              <a:rPr lang="en-US" sz="2800" b="0" i="0" dirty="0">
                <a:solidFill>
                  <a:srgbClr val="0D0D0D"/>
                </a:solidFill>
                <a:effectLst/>
                <a:latin typeface="Söhne"/>
              </a:rPr>
              <a:t>To adjust the text alignment of the header in a fluid layout, you can simply apply CSS rules to the header element. Here's an example of how you can center-align the text in the header:</a:t>
            </a:r>
            <a:endParaRPr lang="en-IN" sz="2800" dirty="0"/>
          </a:p>
        </p:txBody>
      </p:sp>
      <p:sp>
        <p:nvSpPr>
          <p:cNvPr id="3" name="Content Placeholder 2">
            <a:extLst>
              <a:ext uri="{FF2B5EF4-FFF2-40B4-BE49-F238E27FC236}">
                <a16:creationId xmlns:a16="http://schemas.microsoft.com/office/drawing/2014/main" id="{E0EB74D5-6D83-3914-4051-AE43D18F5699}"/>
              </a:ext>
            </a:extLst>
          </p:cNvPr>
          <p:cNvSpPr>
            <a:spLocks noGrp="1"/>
          </p:cNvSpPr>
          <p:nvPr>
            <p:ph idx="1"/>
          </p:nvPr>
        </p:nvSpPr>
        <p:spPr>
          <a:xfrm>
            <a:off x="838200" y="1825625"/>
            <a:ext cx="5161156" cy="1519741"/>
          </a:xfrm>
          <a:solidFill>
            <a:schemeClr val="bg1">
              <a:lumMod val="95000"/>
            </a:schemeClr>
          </a:solidFill>
        </p:spPr>
        <p:txBody>
          <a:bodyPr/>
          <a:lstStyle/>
          <a:p>
            <a:pPr marL="0" indent="0">
              <a:buNone/>
            </a:pPr>
            <a:r>
              <a:rPr lang="en-US" sz="2400" dirty="0"/>
              <a:t>&lt;div class="header"&gt;</a:t>
            </a:r>
          </a:p>
          <a:p>
            <a:pPr marL="0" indent="0">
              <a:buNone/>
            </a:pPr>
            <a:r>
              <a:rPr lang="en-US" sz="2400" dirty="0"/>
              <a:t>  &lt;h1&gt;Website Header&lt;/h1&gt;</a:t>
            </a:r>
          </a:p>
          <a:p>
            <a:pPr marL="0" indent="0">
              <a:buNone/>
            </a:pPr>
            <a:r>
              <a:rPr lang="en-US" sz="2400" dirty="0"/>
              <a:t>&lt;/div&gt;</a:t>
            </a:r>
          </a:p>
          <a:p>
            <a:endParaRPr lang="en-IN" dirty="0"/>
          </a:p>
        </p:txBody>
      </p:sp>
      <p:sp>
        <p:nvSpPr>
          <p:cNvPr id="5" name="TextBox 4">
            <a:extLst>
              <a:ext uri="{FF2B5EF4-FFF2-40B4-BE49-F238E27FC236}">
                <a16:creationId xmlns:a16="http://schemas.microsoft.com/office/drawing/2014/main" id="{39D6ADEB-D00C-1A4E-A8BF-5FC3E015AE7B}"/>
              </a:ext>
            </a:extLst>
          </p:cNvPr>
          <p:cNvSpPr txBox="1"/>
          <p:nvPr/>
        </p:nvSpPr>
        <p:spPr>
          <a:xfrm>
            <a:off x="6096000" y="1690688"/>
            <a:ext cx="6094140" cy="1200329"/>
          </a:xfrm>
          <a:prstGeom prst="rect">
            <a:avLst/>
          </a:prstGeom>
          <a:solidFill>
            <a:schemeClr val="accent4">
              <a:lumMod val="20000"/>
              <a:lumOff val="80000"/>
            </a:schemeClr>
          </a:solidFill>
        </p:spPr>
        <p:txBody>
          <a:bodyPr wrap="square">
            <a:spAutoFit/>
          </a:bodyPr>
          <a:lstStyle/>
          <a:p>
            <a:r>
              <a:rPr lang="en-US" dirty="0"/>
              <a:t>.header {</a:t>
            </a:r>
          </a:p>
          <a:p>
            <a:r>
              <a:rPr lang="en-US" dirty="0"/>
              <a:t>  text-align: center; /* Center-align the text within the header */</a:t>
            </a:r>
          </a:p>
          <a:p>
            <a:r>
              <a:rPr lang="en-US" dirty="0"/>
              <a:t>}</a:t>
            </a:r>
          </a:p>
        </p:txBody>
      </p:sp>
      <p:sp>
        <p:nvSpPr>
          <p:cNvPr id="7" name="TextBox 6">
            <a:extLst>
              <a:ext uri="{FF2B5EF4-FFF2-40B4-BE49-F238E27FC236}">
                <a16:creationId xmlns:a16="http://schemas.microsoft.com/office/drawing/2014/main" id="{7C7FAC6F-96F5-65D2-F051-8C422ADE3687}"/>
              </a:ext>
            </a:extLst>
          </p:cNvPr>
          <p:cNvSpPr txBox="1"/>
          <p:nvPr/>
        </p:nvSpPr>
        <p:spPr>
          <a:xfrm>
            <a:off x="2690232" y="3966984"/>
            <a:ext cx="6094140" cy="1754326"/>
          </a:xfrm>
          <a:prstGeom prst="rect">
            <a:avLst/>
          </a:prstGeom>
          <a:solidFill>
            <a:schemeClr val="accent4">
              <a:lumMod val="20000"/>
              <a:lumOff val="80000"/>
            </a:schemeClr>
          </a:solidFill>
        </p:spPr>
        <p:txBody>
          <a:bodyPr wrap="square">
            <a:spAutoFit/>
          </a:bodyPr>
          <a:lstStyle/>
          <a:p>
            <a:r>
              <a:rPr lang="en-IN" dirty="0"/>
              <a:t>@media (max-width: 600px) {</a:t>
            </a:r>
          </a:p>
          <a:p>
            <a:r>
              <a:rPr lang="en-IN" dirty="0"/>
              <a:t>  .header {</a:t>
            </a:r>
          </a:p>
          <a:p>
            <a:r>
              <a:rPr lang="en-IN" dirty="0"/>
              <a:t>    text-align: left; /* Adjust text alignment for smaller screens */</a:t>
            </a:r>
          </a:p>
          <a:p>
            <a:r>
              <a:rPr lang="en-IN" dirty="0"/>
              <a:t>  }</a:t>
            </a:r>
          </a:p>
          <a:p>
            <a:r>
              <a:rPr lang="en-IN" dirty="0"/>
              <a:t>}</a:t>
            </a:r>
          </a:p>
        </p:txBody>
      </p:sp>
    </p:spTree>
    <p:extLst>
      <p:ext uri="{BB962C8B-B14F-4D97-AF65-F5344CB8AC3E}">
        <p14:creationId xmlns:p14="http://schemas.microsoft.com/office/powerpoint/2010/main" val="408088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564FA-67D7-DD1F-8D5C-3F5BAE9441E0}"/>
              </a:ext>
            </a:extLst>
          </p:cNvPr>
          <p:cNvSpPr>
            <a:spLocks noGrp="1"/>
          </p:cNvSpPr>
          <p:nvPr>
            <p:ph idx="1"/>
          </p:nvPr>
        </p:nvSpPr>
        <p:spPr>
          <a:xfrm>
            <a:off x="247185" y="197547"/>
            <a:ext cx="11706922" cy="4351338"/>
          </a:xfrm>
        </p:spPr>
        <p:txBody>
          <a:bodyPr/>
          <a:lstStyle/>
          <a:p>
            <a:pPr marL="0" indent="0" algn="just">
              <a:lnSpc>
                <a:spcPct val="150000"/>
              </a:lnSpc>
              <a:buNone/>
            </a:pPr>
            <a:r>
              <a:rPr lang="en-US" b="0" i="0" dirty="0">
                <a:solidFill>
                  <a:srgbClr val="0D0D0D"/>
                </a:solidFill>
                <a:effectLst/>
                <a:latin typeface="Times New Roman" panose="02020603050405020304" pitchFamily="18" charset="0"/>
                <a:cs typeface="Times New Roman" panose="02020603050405020304" pitchFamily="18" charset="0"/>
              </a:rPr>
              <a:t>Adding media queries to a fluid layout is a common practice in responsive web design. Media queries allow you to apply specific CSS rules based on characteristics of the user's device, such as screen width, height, orientation, and resolution. Here's how you can add media queries to a fluid layout:</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E6E5AA8-CB7B-A6A2-C24C-0AF472C1433B}"/>
              </a:ext>
            </a:extLst>
          </p:cNvPr>
          <p:cNvSpPr>
            <a:spLocks noChangeArrowheads="1"/>
          </p:cNvSpPr>
          <p:nvPr/>
        </p:nvSpPr>
        <p:spPr bwMode="auto">
          <a:xfrm>
            <a:off x="237893" y="2866222"/>
            <a:ext cx="11716213" cy="4124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Understand Your Layout</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Before adding media queries, ensure that your layout is already fluid and responsive. This typically involves using relative units like percentages or </a:t>
            </a:r>
            <a:r>
              <a:rPr kumimoji="0" lang="en-US" altLang="en-US" sz="1600" b="1" i="0" u="none" strike="noStrike" cap="none" normalizeH="0" baseline="0" dirty="0" err="1">
                <a:ln>
                  <a:noFill/>
                </a:ln>
                <a:solidFill>
                  <a:srgbClr val="0D0D0D"/>
                </a:solidFill>
                <a:effectLst/>
                <a:latin typeface="Times New Roman" panose="02020603050405020304" pitchFamily="18" charset="0"/>
                <a:cs typeface="Times New Roman" panose="02020603050405020304" pitchFamily="18" charset="0"/>
              </a:rPr>
              <a:t>em</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instead of fixed units like pixels for sizing elements.</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Identify Breakpoints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Determine the points at which your layout needs to adapt to different screen sizes. Common breakpoints are based on typical device widths, such as smartphones, tablets, and desktops.</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Write Media Queries</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Use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rule in CSS to define your media queries. Within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rule, specify the conditions under which the enclosed styles should apply. Typically, you'll use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min-width</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max-width</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properties to target specific screen sizes.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727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58FBA-2ABF-5D9D-B582-8A1A952E8E4A}"/>
              </a:ext>
            </a:extLst>
          </p:cNvPr>
          <p:cNvSpPr>
            <a:spLocks noGrp="1"/>
          </p:cNvSpPr>
          <p:nvPr>
            <p:ph idx="1"/>
          </p:nvPr>
        </p:nvSpPr>
        <p:spPr>
          <a:xfrm>
            <a:off x="838199" y="524107"/>
            <a:ext cx="10970941" cy="5652856"/>
          </a:xfrm>
        </p:spPr>
        <p:txBody>
          <a:bodyPr>
            <a:normAutofit/>
          </a:bodyPr>
          <a:lstStyle/>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4.Adjust Layout for Each Breakpoint</a:t>
            </a:r>
            <a:r>
              <a:rPr lang="en-US" b="0" i="0" dirty="0">
                <a:solidFill>
                  <a:srgbClr val="0D0D0D"/>
                </a:solidFill>
                <a:effectLst/>
                <a:latin typeface="Times New Roman" panose="02020603050405020304" pitchFamily="18" charset="0"/>
                <a:cs typeface="Times New Roman" panose="02020603050405020304" pitchFamily="18" charset="0"/>
              </a:rPr>
              <a:t>: Within each media query block, adjust your CSS rules to accommodate the screen size. You might need to modify widths, margins, padding, font sizes, or even completely reorganize your layout to optimize it for the target device.</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5.Test and Refine</a:t>
            </a:r>
            <a:r>
              <a:rPr lang="en-US" b="0" i="0" dirty="0">
                <a:solidFill>
                  <a:srgbClr val="0D0D0D"/>
                </a:solidFill>
                <a:effectLst/>
                <a:latin typeface="Times New Roman" panose="02020603050405020304" pitchFamily="18" charset="0"/>
                <a:cs typeface="Times New Roman" panose="02020603050405020304" pitchFamily="18" charset="0"/>
              </a:rPr>
              <a:t>: After adding media queries, thoroughly test your layout across different devices and screen sizes to ensure that it responds appropriately. Use browser developer tools or online emulators to simulate various devices and viewports.</a:t>
            </a:r>
          </a:p>
          <a:p>
            <a:pPr marL="0" indent="0" algn="just">
              <a:buNone/>
            </a:pPr>
            <a:r>
              <a:rPr lang="en-US" b="1" i="0" dirty="0">
                <a:solidFill>
                  <a:srgbClr val="0D0D0D"/>
                </a:solidFill>
                <a:effectLst/>
                <a:latin typeface="Times New Roman" panose="02020603050405020304" pitchFamily="18" charset="0"/>
                <a:cs typeface="Times New Roman" panose="02020603050405020304" pitchFamily="18" charset="0"/>
              </a:rPr>
              <a:t>6.Iterate as Needed</a:t>
            </a:r>
            <a:r>
              <a:rPr lang="en-US" b="0" i="0" dirty="0">
                <a:solidFill>
                  <a:srgbClr val="0D0D0D"/>
                </a:solidFill>
                <a:effectLst/>
                <a:latin typeface="Times New Roman" panose="02020603050405020304" pitchFamily="18" charset="0"/>
                <a:cs typeface="Times New Roman" panose="02020603050405020304" pitchFamily="18" charset="0"/>
              </a:rPr>
              <a:t>: Responsive design is an iterative process. Based on user feedback and further testing, you may need to refine your media queries and adjust your layout to better accommodate different devices and screen resolutions.</a:t>
            </a:r>
          </a:p>
          <a:p>
            <a:endParaRPr lang="en-IN" dirty="0"/>
          </a:p>
        </p:txBody>
      </p:sp>
    </p:spTree>
    <p:extLst>
      <p:ext uri="{BB962C8B-B14F-4D97-AF65-F5344CB8AC3E}">
        <p14:creationId xmlns:p14="http://schemas.microsoft.com/office/powerpoint/2010/main" val="414832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1131-B749-D706-CE5F-19395F5E418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B</a:t>
            </a:r>
            <a:r>
              <a:rPr lang="en-US" sz="4000" b="0" i="0" u="none" strike="noStrike" baseline="0" dirty="0">
                <a:latin typeface="Times New Roman" panose="02020603050405020304" pitchFamily="18" charset="0"/>
                <a:cs typeface="Times New Roman" panose="02020603050405020304" pitchFamily="18" charset="0"/>
              </a:rPr>
              <a:t>uild a media query for 600 </a:t>
            </a:r>
            <a:r>
              <a:rPr lang="en-US" sz="4000" b="0" i="0" u="none" strike="noStrike" baseline="0" dirty="0" err="1">
                <a:latin typeface="Times New Roman" panose="02020603050405020304" pitchFamily="18" charset="0"/>
                <a:cs typeface="Times New Roman" panose="02020603050405020304" pitchFamily="18" charset="0"/>
              </a:rPr>
              <a:t>px</a:t>
            </a:r>
            <a:r>
              <a:rPr lang="en-US" sz="4000" b="0" i="0" u="none" strike="noStrike" baseline="0" dirty="0">
                <a:latin typeface="Times New Roman" panose="02020603050405020304" pitchFamily="18" charset="0"/>
                <a:cs typeface="Times New Roman" panose="02020603050405020304" pitchFamily="18" charset="0"/>
              </a:rPr>
              <a:t> width</a:t>
            </a:r>
            <a:endParaRPr lang="en-IN" sz="8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AD189BF-33C4-46B5-3DBF-5E075D962A63}"/>
              </a:ext>
            </a:extLst>
          </p:cNvPr>
          <p:cNvSpPr>
            <a:spLocks noGrp="1" noChangeArrowheads="1"/>
          </p:cNvSpPr>
          <p:nvPr>
            <p:ph idx="1"/>
          </p:nvPr>
        </p:nvSpPr>
        <p:spPr bwMode="auto">
          <a:xfrm>
            <a:off x="491490" y="1788667"/>
            <a:ext cx="1107567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To build a media query targeting a viewport width of 600 pixels, you would use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@media</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rule in CSS along with the </a:t>
            </a:r>
            <a:r>
              <a:rPr kumimoji="0" lang="en-US"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max-width</a:t>
            </a:r>
            <a:r>
              <a:rPr kumimoji="0" lang="en-US" altLang="en-US" sz="16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property set to 600 pixels. Here's how you can write the media query: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33333AEF-A785-D992-66C7-BAB833EE903F}"/>
              </a:ext>
            </a:extLst>
          </p:cNvPr>
          <p:cNvSpPr txBox="1"/>
          <p:nvPr/>
        </p:nvSpPr>
        <p:spPr>
          <a:xfrm>
            <a:off x="1014412" y="2373442"/>
            <a:ext cx="8712517" cy="1200329"/>
          </a:xfrm>
          <a:prstGeom prst="rect">
            <a:avLst/>
          </a:prstGeom>
          <a:solidFill>
            <a:schemeClr val="bg1"/>
          </a:solidFill>
        </p:spPr>
        <p:txBody>
          <a:bodyPr wrap="square">
            <a:spAutoFit/>
          </a:bodyPr>
          <a:lstStyle/>
          <a:p>
            <a:r>
              <a:rPr lang="en-US" b="1" dirty="0">
                <a:latin typeface="Times New Roman" panose="02020603050405020304" pitchFamily="18" charset="0"/>
                <a:cs typeface="Times New Roman" panose="02020603050405020304" pitchFamily="18" charset="0"/>
              </a:rPr>
              <a:t>@media (max-width: 600px) {</a:t>
            </a:r>
          </a:p>
          <a:p>
            <a:r>
              <a:rPr lang="en-US" dirty="0">
                <a:latin typeface="Times New Roman" panose="02020603050405020304" pitchFamily="18" charset="0"/>
                <a:cs typeface="Times New Roman" panose="02020603050405020304" pitchFamily="18" charset="0"/>
              </a:rPr>
              <a:t>  /* CSS rules for viewport width up to 600 pixels */</a:t>
            </a:r>
          </a:p>
          <a:p>
            <a:r>
              <a:rPr lang="en-US" dirty="0">
                <a:latin typeface="Times New Roman" panose="02020603050405020304" pitchFamily="18" charset="0"/>
                <a:cs typeface="Times New Roman" panose="02020603050405020304" pitchFamily="18" charset="0"/>
              </a:rPr>
              <a:t>  /* Adjust layout, styling, or other properties as needed */</a:t>
            </a:r>
          </a:p>
          <a:p>
            <a:r>
              <a:rPr lang="en-US"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CB003F3D-E05F-C627-D64E-22F800E34A89}"/>
              </a:ext>
            </a:extLst>
          </p:cNvPr>
          <p:cNvSpPr txBox="1"/>
          <p:nvPr/>
        </p:nvSpPr>
        <p:spPr>
          <a:xfrm>
            <a:off x="751522" y="3693498"/>
            <a:ext cx="10118407" cy="1477328"/>
          </a:xfrm>
          <a:prstGeom prst="rect">
            <a:avLst/>
          </a:prstGeom>
          <a:noFill/>
        </p:spPr>
        <p:txBody>
          <a:bodyPr wrap="square">
            <a:spAutoFit/>
          </a:bodyPr>
          <a:lstStyle/>
          <a:p>
            <a:pPr algn="l"/>
            <a:r>
              <a:rPr lang="en-US" b="0" i="0" dirty="0">
                <a:solidFill>
                  <a:srgbClr val="0D0D0D"/>
                </a:solidFill>
                <a:effectLst/>
                <a:latin typeface="Söhne"/>
              </a:rPr>
              <a:t>Within the curly braces, you can define CSS rules that will apply only when the viewport width is 600 pixels or less. You can adjust the layout, styling, or any other properties to optimize the presentation for smaller screens.</a:t>
            </a:r>
          </a:p>
          <a:p>
            <a:pPr algn="l"/>
            <a:r>
              <a:rPr lang="en-US" b="0" i="0" dirty="0">
                <a:solidFill>
                  <a:srgbClr val="0D0D0D"/>
                </a:solidFill>
                <a:effectLst/>
                <a:latin typeface="Söhne"/>
              </a:rPr>
              <a:t>For example, you might want to adjust the font size, margins, padding, or even change the layout structure to ensure a better user experience on smaller devices.</a:t>
            </a:r>
          </a:p>
        </p:txBody>
      </p:sp>
    </p:spTree>
    <p:extLst>
      <p:ext uri="{BB962C8B-B14F-4D97-AF65-F5344CB8AC3E}">
        <p14:creationId xmlns:p14="http://schemas.microsoft.com/office/powerpoint/2010/main" val="228823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6A017-0732-11C8-A7B0-9B579CDE505C}"/>
              </a:ext>
            </a:extLst>
          </p:cNvPr>
          <p:cNvSpPr>
            <a:spLocks noGrp="1"/>
          </p:cNvSpPr>
          <p:nvPr>
            <p:ph idx="1"/>
          </p:nvPr>
        </p:nvSpPr>
        <p:spPr>
          <a:xfrm>
            <a:off x="838200" y="205740"/>
            <a:ext cx="10515600" cy="5971223"/>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@media (max-width: 600px) {</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 CSS rules for viewport width up to 600 pixels */</a:t>
            </a:r>
          </a:p>
          <a:p>
            <a:pPr marL="0" indent="0">
              <a:buNone/>
            </a:pPr>
            <a:r>
              <a:rPr lang="en-IN" sz="2600" dirty="0">
                <a:latin typeface="Times New Roman" panose="02020603050405020304" pitchFamily="18" charset="0"/>
                <a:cs typeface="Times New Roman" panose="02020603050405020304" pitchFamily="18" charset="0"/>
              </a:rPr>
              <a:t>  body {</a:t>
            </a:r>
          </a:p>
          <a:p>
            <a:pPr marL="0" indent="0">
              <a:buNone/>
            </a:pPr>
            <a:r>
              <a:rPr lang="en-IN" sz="26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font-size: 14px; /* Decrease font size for better readability on smaller screens */</a:t>
            </a:r>
            <a:endParaRPr lang="en-IN" sz="2600"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.container {</a:t>
            </a:r>
          </a:p>
          <a:p>
            <a:pPr marL="0" indent="0">
              <a:buNone/>
            </a:pPr>
            <a:r>
              <a:rPr lang="en-IN"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width: 90%; /* Make the container width 90% of the viewport width */</a:t>
            </a:r>
          </a:p>
          <a:p>
            <a:pPr marL="0" indent="0">
              <a:buNone/>
            </a:pPr>
            <a:r>
              <a:rPr lang="en-IN" sz="2200" b="1" dirty="0">
                <a:latin typeface="Times New Roman" panose="02020603050405020304" pitchFamily="18" charset="0"/>
                <a:cs typeface="Times New Roman" panose="02020603050405020304" pitchFamily="18" charset="0"/>
              </a:rPr>
              <a:t>    margin: 0 auto; /* </a:t>
            </a:r>
            <a:r>
              <a:rPr lang="en-IN" sz="2200" b="1" dirty="0" err="1">
                <a:latin typeface="Times New Roman" panose="02020603050405020304" pitchFamily="18" charset="0"/>
                <a:cs typeface="Times New Roman" panose="02020603050405020304" pitchFamily="18" charset="0"/>
              </a:rPr>
              <a:t>Center</a:t>
            </a:r>
            <a:r>
              <a:rPr lang="en-IN" sz="2200" b="1" dirty="0">
                <a:latin typeface="Times New Roman" panose="02020603050405020304" pitchFamily="18" charset="0"/>
                <a:cs typeface="Times New Roman" panose="02020603050405020304" pitchFamily="18" charset="0"/>
              </a:rPr>
              <a:t> the container horizontally */</a:t>
            </a:r>
            <a:endParaRPr lang="en-IN" sz="2600"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.sidebar {</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display: none; /* Hide the sidebar on smaller screens to save space */</a:t>
            </a: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6865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5A2C-6AA5-9E0A-7F77-65235EF856B9}"/>
              </a:ext>
            </a:extLst>
          </p:cNvPr>
          <p:cNvSpPr>
            <a:spLocks noGrp="1"/>
          </p:cNvSpPr>
          <p:nvPr>
            <p:ph type="title"/>
          </p:nvPr>
        </p:nvSpPr>
        <p:spPr>
          <a:xfrm>
            <a:off x="838200" y="365126"/>
            <a:ext cx="10515600" cy="850358"/>
          </a:xfrm>
        </p:spPr>
        <p:txBody>
          <a:bodyPr>
            <a:normAutofit/>
          </a:bodyPr>
          <a:lstStyle/>
          <a:p>
            <a:pPr algn="ctr"/>
            <a:r>
              <a:rPr lang="en-IN" sz="3200" b="1" dirty="0">
                <a:latin typeface="Times New Roman" panose="02020603050405020304" pitchFamily="18" charset="0"/>
                <a:cs typeface="Times New Roman" panose="02020603050405020304" pitchFamily="18" charset="0"/>
              </a:rPr>
              <a:t>M</a:t>
            </a:r>
            <a:r>
              <a:rPr lang="en-IN" sz="3200" b="1" i="0" u="none" strike="noStrike" baseline="0" dirty="0">
                <a:latin typeface="Times New Roman" panose="02020603050405020304" pitchFamily="18" charset="0"/>
                <a:cs typeface="Times New Roman" panose="02020603050405020304" pitchFamily="18" charset="0"/>
              </a:rPr>
              <a:t>ake the navigation </a:t>
            </a:r>
            <a:r>
              <a:rPr lang="en-US" sz="3200" b="1" i="0" u="none" strike="noStrike" baseline="0" dirty="0">
                <a:latin typeface="Times New Roman" panose="02020603050405020304" pitchFamily="18" charset="0"/>
                <a:cs typeface="Times New Roman" panose="02020603050405020304" pitchFamily="18" charset="0"/>
              </a:rPr>
              <a:t>bar fill the width of the device</a:t>
            </a:r>
            <a:endParaRPr lang="en-IN" sz="6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4D5E71-A213-1E47-BCA6-AD033711AF0D}"/>
              </a:ext>
            </a:extLst>
          </p:cNvPr>
          <p:cNvSpPr>
            <a:spLocks noGrp="1"/>
          </p:cNvSpPr>
          <p:nvPr>
            <p:ph idx="1"/>
          </p:nvPr>
        </p:nvSpPr>
        <p:spPr/>
        <p:txBody>
          <a:bodyPr>
            <a:normAutofit/>
          </a:bodyPr>
          <a:lstStyle/>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To make the navigation bar fill the width of the device, you can set its width to 100% within a media query targeting devices with a viewport width of 600 pixels or less. Here's how you can achieve this:</a:t>
            </a:r>
          </a:p>
          <a:p>
            <a:pPr marL="0" indent="0" algn="just">
              <a:buNone/>
            </a:pPr>
            <a:r>
              <a:rPr lang="en-US" sz="2400" dirty="0">
                <a:latin typeface="Times New Roman" panose="02020603050405020304" pitchFamily="18" charset="0"/>
                <a:cs typeface="Times New Roman" panose="02020603050405020304" pitchFamily="18" charset="0"/>
              </a:rPr>
              <a:t>@media (max-width: 600px)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CSS rules for viewport width up to 600 pixels */</a:t>
            </a:r>
          </a:p>
          <a:p>
            <a:pPr marL="0" indent="0" algn="just">
              <a:buNone/>
            </a:pPr>
            <a:r>
              <a:rPr lang="en-US" sz="2400" b="1" dirty="0">
                <a:latin typeface="Times New Roman" panose="02020603050405020304" pitchFamily="18" charset="0"/>
                <a:cs typeface="Times New Roman" panose="02020603050405020304" pitchFamily="18" charset="0"/>
              </a:rPr>
              <a:t>  .navbar {</a:t>
            </a:r>
          </a:p>
          <a:p>
            <a:pPr marL="0" indent="0" algn="just">
              <a:buNone/>
            </a:pPr>
            <a:r>
              <a:rPr lang="en-US" sz="2400" b="1" dirty="0">
                <a:latin typeface="Times New Roman" panose="02020603050405020304" pitchFamily="18" charset="0"/>
                <a:cs typeface="Times New Roman" panose="02020603050405020304" pitchFamily="18" charset="0"/>
              </a:rPr>
              <a:t>    width: 100%; /* Make the navigation bar fill the width of the device */</a:t>
            </a:r>
          </a:p>
          <a:p>
            <a:pPr marL="0" indent="0" algn="just">
              <a:buNone/>
            </a:pP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40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C4B5E43-79B4-B72E-35DF-08E5B4201BFF}"/>
              </a:ext>
            </a:extLst>
          </p:cNvPr>
          <p:cNvSpPr>
            <a:spLocks noGrp="1" noChangeArrowheads="1"/>
          </p:cNvSpPr>
          <p:nvPr>
            <p:ph idx="1"/>
          </p:nvPr>
        </p:nvSpPr>
        <p:spPr bwMode="auto">
          <a:xfrm>
            <a:off x="180280" y="394033"/>
            <a:ext cx="11662316" cy="45382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3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This CSS rule will ensure that the navigation bar spans the entire width of the viewport when the screen size is 600 pixels or less. Adjust the class name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.navbar</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to match the selector for your navigation bar element.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3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Make sure that your navigation bar doesn't have any parent elements with fixed widths that might limit its expansion. Additionally, you may need to adjust other styles related to padding, margins, or positioning to ensure the navigation bar looks and behaves as expected on smaller screens.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160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E4538-EC80-4012-F9FB-E713CCEA8965}"/>
              </a:ext>
            </a:extLst>
          </p:cNvPr>
          <p:cNvSpPr>
            <a:spLocks noGrp="1"/>
          </p:cNvSpPr>
          <p:nvPr>
            <p:ph idx="1"/>
          </p:nvPr>
        </p:nvSpPr>
        <p:spPr>
          <a:xfrm>
            <a:off x="347547" y="130639"/>
            <a:ext cx="6443546" cy="6225555"/>
          </a:xfrm>
          <a:solidFill>
            <a:schemeClr val="accent6">
              <a:lumMod val="20000"/>
              <a:lumOff val="80000"/>
            </a:schemeClr>
          </a:solidFill>
        </p:spPr>
        <p:txBody>
          <a:bodyPr>
            <a:normAutofit fontScale="25000" lnSpcReduction="20000"/>
          </a:bodyPr>
          <a:lstStyle/>
          <a:p>
            <a:pPr marL="0" indent="0">
              <a:buNone/>
            </a:pPr>
            <a:r>
              <a:rPr lang="en-IN" dirty="0"/>
              <a:t>&lt;!DOCTYPE html&gt;</a:t>
            </a:r>
          </a:p>
          <a:p>
            <a:pPr marL="0" indent="0">
              <a:buNone/>
            </a:pPr>
            <a:r>
              <a:rPr lang="en-IN" sz="5600" dirty="0"/>
              <a:t>&lt;html lang="</a:t>
            </a:r>
            <a:r>
              <a:rPr lang="en-IN" sz="5600" dirty="0" err="1"/>
              <a:t>en</a:t>
            </a:r>
            <a:r>
              <a:rPr lang="en-IN" sz="5600" dirty="0"/>
              <a:t>"&gt;</a:t>
            </a:r>
          </a:p>
          <a:p>
            <a:pPr marL="0" indent="0">
              <a:buNone/>
            </a:pPr>
            <a:r>
              <a:rPr lang="en-IN" sz="5600" dirty="0"/>
              <a:t>&lt;head&gt;</a:t>
            </a:r>
          </a:p>
          <a:p>
            <a:pPr marL="0" indent="0">
              <a:buNone/>
            </a:pPr>
            <a:r>
              <a:rPr lang="en-IN" sz="5600" dirty="0"/>
              <a:t>&lt;meta charset="UTF-8"&gt;</a:t>
            </a:r>
          </a:p>
          <a:p>
            <a:pPr marL="0" indent="0">
              <a:buNone/>
            </a:pPr>
            <a:r>
              <a:rPr lang="en-IN" sz="5600" dirty="0"/>
              <a:t>&lt;meta name="viewport" content="width=device-width, initial-scale=1.0"&gt;</a:t>
            </a:r>
          </a:p>
          <a:p>
            <a:pPr marL="0" indent="0">
              <a:buNone/>
            </a:pPr>
            <a:r>
              <a:rPr lang="en-IN" sz="5600" dirty="0"/>
              <a:t>&lt;title&gt;Responsive Navigation Bar&lt;/title&gt;</a:t>
            </a:r>
          </a:p>
          <a:p>
            <a:pPr marL="0" indent="0">
              <a:buNone/>
            </a:pPr>
            <a:r>
              <a:rPr lang="en-IN" sz="5600" dirty="0"/>
              <a:t>&lt;style&gt;</a:t>
            </a:r>
          </a:p>
          <a:p>
            <a:pPr marL="0" indent="0">
              <a:buNone/>
            </a:pPr>
            <a:r>
              <a:rPr lang="en-IN" sz="5600" dirty="0"/>
              <a:t>  /* Basic styles for the navigation bar */</a:t>
            </a:r>
          </a:p>
          <a:p>
            <a:pPr marL="0" indent="0">
              <a:buNone/>
            </a:pPr>
            <a:r>
              <a:rPr lang="en-IN" sz="5600" dirty="0"/>
              <a:t>  .navbar {</a:t>
            </a:r>
          </a:p>
          <a:p>
            <a:pPr marL="0" indent="0">
              <a:buNone/>
            </a:pPr>
            <a:r>
              <a:rPr lang="en-IN" sz="5600" dirty="0"/>
              <a:t>    background-</a:t>
            </a:r>
            <a:r>
              <a:rPr lang="en-IN" sz="5600" dirty="0" err="1"/>
              <a:t>color</a:t>
            </a:r>
            <a:r>
              <a:rPr lang="en-IN" sz="5600" dirty="0"/>
              <a:t>: #333;</a:t>
            </a:r>
          </a:p>
          <a:p>
            <a:pPr marL="0" indent="0">
              <a:buNone/>
            </a:pPr>
            <a:r>
              <a:rPr lang="en-IN" sz="5600" dirty="0"/>
              <a:t>    </a:t>
            </a:r>
            <a:r>
              <a:rPr lang="en-IN" sz="5600" dirty="0" err="1"/>
              <a:t>color</a:t>
            </a:r>
            <a:r>
              <a:rPr lang="en-IN" sz="5600" dirty="0"/>
              <a:t>: #fff;</a:t>
            </a:r>
          </a:p>
          <a:p>
            <a:pPr marL="0" indent="0">
              <a:buNone/>
            </a:pPr>
            <a:r>
              <a:rPr lang="en-IN" sz="5600" dirty="0"/>
              <a:t>    padding: 10px;</a:t>
            </a:r>
          </a:p>
          <a:p>
            <a:pPr marL="0" indent="0">
              <a:buNone/>
            </a:pPr>
            <a:r>
              <a:rPr lang="en-IN" sz="5600" dirty="0"/>
              <a:t>  }</a:t>
            </a:r>
          </a:p>
          <a:p>
            <a:pPr marL="0" indent="0">
              <a:buNone/>
            </a:pPr>
            <a:endParaRPr lang="en-IN" sz="5600" dirty="0"/>
          </a:p>
          <a:p>
            <a:pPr marL="0" indent="0">
              <a:buNone/>
            </a:pPr>
            <a:r>
              <a:rPr lang="en-IN" sz="5600" dirty="0"/>
              <a:t>  /* Media query to make the navigation bar fill the width on smaller screens */</a:t>
            </a:r>
          </a:p>
          <a:p>
            <a:pPr marL="0" indent="0">
              <a:buNone/>
            </a:pPr>
            <a:r>
              <a:rPr lang="en-IN" sz="5600" dirty="0"/>
              <a:t>  @media (max-width: 600px) {</a:t>
            </a:r>
          </a:p>
          <a:p>
            <a:pPr marL="0" indent="0">
              <a:buNone/>
            </a:pPr>
            <a:r>
              <a:rPr lang="en-IN" sz="5600" dirty="0"/>
              <a:t>    .navbar {</a:t>
            </a:r>
          </a:p>
          <a:p>
            <a:pPr marL="0" indent="0">
              <a:buNone/>
            </a:pPr>
            <a:r>
              <a:rPr lang="en-IN" sz="5600" dirty="0"/>
              <a:t>      width: 100%; /* Make the navigation bar fill the width of the device */</a:t>
            </a:r>
          </a:p>
          <a:p>
            <a:pPr marL="0" indent="0">
              <a:buNone/>
            </a:pPr>
            <a:r>
              <a:rPr lang="en-IN" sz="5600" dirty="0"/>
              <a:t>    }</a:t>
            </a:r>
          </a:p>
          <a:p>
            <a:pPr marL="0" indent="0">
              <a:buNone/>
            </a:pPr>
            <a:r>
              <a:rPr lang="en-IN" sz="5600" dirty="0"/>
              <a:t>  }</a:t>
            </a:r>
          </a:p>
          <a:p>
            <a:pPr marL="0" indent="0">
              <a:buNone/>
            </a:pPr>
            <a:r>
              <a:rPr lang="en-IN" sz="5600" dirty="0"/>
              <a:t>&lt;/style&gt;</a:t>
            </a:r>
          </a:p>
          <a:p>
            <a:pPr marL="0" indent="0">
              <a:buNone/>
            </a:pPr>
            <a:r>
              <a:rPr lang="en-IN" sz="5600" dirty="0"/>
              <a:t>&lt;/head&gt;</a:t>
            </a:r>
          </a:p>
          <a:p>
            <a:endParaRPr lang="en-IN" dirty="0"/>
          </a:p>
        </p:txBody>
      </p:sp>
      <p:sp>
        <p:nvSpPr>
          <p:cNvPr id="5" name="TextBox 4">
            <a:extLst>
              <a:ext uri="{FF2B5EF4-FFF2-40B4-BE49-F238E27FC236}">
                <a16:creationId xmlns:a16="http://schemas.microsoft.com/office/drawing/2014/main" id="{77A2D821-69BB-1CE3-CD23-418B130AD739}"/>
              </a:ext>
            </a:extLst>
          </p:cNvPr>
          <p:cNvSpPr txBox="1"/>
          <p:nvPr/>
        </p:nvSpPr>
        <p:spPr>
          <a:xfrm>
            <a:off x="7266879" y="736648"/>
            <a:ext cx="4832194" cy="3139321"/>
          </a:xfrm>
          <a:prstGeom prst="rect">
            <a:avLst/>
          </a:prstGeom>
          <a:solidFill>
            <a:schemeClr val="accent5">
              <a:lumMod val="20000"/>
              <a:lumOff val="80000"/>
            </a:schemeClr>
          </a:solidFill>
        </p:spPr>
        <p:txBody>
          <a:bodyPr wrap="square">
            <a:spAutoFit/>
          </a:bodyPr>
          <a:lstStyle/>
          <a:p>
            <a:pPr marL="0" indent="0">
              <a:buNone/>
            </a:pPr>
            <a:r>
              <a:rPr lang="en-IN" dirty="0"/>
              <a:t>&lt;body&gt;</a:t>
            </a:r>
          </a:p>
          <a:p>
            <a:pPr marL="0" indent="0">
              <a:buNone/>
            </a:pPr>
            <a:endParaRPr lang="en-IN" dirty="0"/>
          </a:p>
          <a:p>
            <a:pPr marL="0" indent="0">
              <a:buNone/>
            </a:pPr>
            <a:r>
              <a:rPr lang="en-IN" dirty="0"/>
              <a:t>&lt;div class="navbar"&gt;</a:t>
            </a:r>
          </a:p>
          <a:p>
            <a:pPr marL="0" indent="0">
              <a:buNone/>
            </a:pPr>
            <a:r>
              <a:rPr lang="en-IN" dirty="0"/>
              <a:t>  &lt;a </a:t>
            </a:r>
            <a:r>
              <a:rPr lang="en-IN" dirty="0" err="1"/>
              <a:t>href</a:t>
            </a:r>
            <a:r>
              <a:rPr lang="en-IN" dirty="0"/>
              <a:t>="#"&gt;Home&lt;/a&gt;</a:t>
            </a:r>
          </a:p>
          <a:p>
            <a:pPr marL="0" indent="0">
              <a:buNone/>
            </a:pPr>
            <a:r>
              <a:rPr lang="en-IN" dirty="0"/>
              <a:t>  &lt;a </a:t>
            </a:r>
            <a:r>
              <a:rPr lang="en-IN" dirty="0" err="1"/>
              <a:t>href</a:t>
            </a:r>
            <a:r>
              <a:rPr lang="en-IN" dirty="0"/>
              <a:t>="#"&gt;About&lt;/a&gt;</a:t>
            </a:r>
          </a:p>
          <a:p>
            <a:pPr marL="0" indent="0">
              <a:buNone/>
            </a:pPr>
            <a:r>
              <a:rPr lang="en-IN" dirty="0"/>
              <a:t>  &lt;a </a:t>
            </a:r>
            <a:r>
              <a:rPr lang="en-IN" dirty="0" err="1"/>
              <a:t>href</a:t>
            </a:r>
            <a:r>
              <a:rPr lang="en-IN" dirty="0"/>
              <a:t>="#"&gt;Services&lt;/a&gt;</a:t>
            </a:r>
          </a:p>
          <a:p>
            <a:pPr marL="0" indent="0">
              <a:buNone/>
            </a:pPr>
            <a:r>
              <a:rPr lang="en-IN" dirty="0"/>
              <a:t>  &lt;a </a:t>
            </a:r>
            <a:r>
              <a:rPr lang="en-IN" dirty="0" err="1"/>
              <a:t>href</a:t>
            </a:r>
            <a:r>
              <a:rPr lang="en-IN" dirty="0"/>
              <a:t>="#"&gt;Contact&lt;/a&gt;</a:t>
            </a:r>
          </a:p>
          <a:p>
            <a:pPr marL="0" indent="0">
              <a:buNone/>
            </a:pPr>
            <a:r>
              <a:rPr lang="en-IN" dirty="0"/>
              <a:t>&lt;/div&gt;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39891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F726-E40D-AEC0-5FEA-AB6BEA279A53}"/>
              </a:ext>
            </a:extLst>
          </p:cNvPr>
          <p:cNvSpPr>
            <a:spLocks noGrp="1"/>
          </p:cNvSpPr>
          <p:nvPr>
            <p:ph type="title"/>
          </p:nvPr>
        </p:nvSpPr>
        <p:spPr/>
        <p:txBody>
          <a:bodyPr>
            <a:no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To center and shrink the logo in a fluid layout, you can use CSS flexbox along with a media query to adjust the logo's size based on the viewport width. Here's how you can achieve this: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3D7488-714C-6A8A-CA4C-CC36C4DCEE31}"/>
              </a:ext>
            </a:extLst>
          </p:cNvPr>
          <p:cNvSpPr>
            <a:spLocks noGrp="1"/>
          </p:cNvSpPr>
          <p:nvPr>
            <p:ph idx="1"/>
          </p:nvPr>
        </p:nvSpPr>
        <p:spPr>
          <a:xfrm>
            <a:off x="414454" y="2284412"/>
            <a:ext cx="4057185" cy="2289175"/>
          </a:xfrm>
          <a:solidFill>
            <a:schemeClr val="accent3">
              <a:lumMod val="20000"/>
              <a:lumOff val="80000"/>
            </a:schemeClr>
          </a:solidFill>
        </p:spPr>
        <p:txBody>
          <a:bodyPr/>
          <a:lstStyle/>
          <a:p>
            <a:pPr marL="0" indent="0">
              <a:buNone/>
            </a:pPr>
            <a:r>
              <a:rPr lang="en-US" sz="2000" dirty="0"/>
              <a:t>&lt;div class="container"&gt;</a:t>
            </a:r>
          </a:p>
          <a:p>
            <a:pPr marL="0" indent="0">
              <a:buNone/>
            </a:pPr>
            <a:r>
              <a:rPr lang="en-US" sz="2000" dirty="0"/>
              <a:t>  &lt;div class="logo"&gt;</a:t>
            </a:r>
          </a:p>
          <a:p>
            <a:pPr marL="0" indent="0">
              <a:buNone/>
            </a:pPr>
            <a:r>
              <a:rPr lang="en-US" sz="2000" dirty="0"/>
              <a:t>    &lt;</a:t>
            </a:r>
            <a:r>
              <a:rPr lang="en-US" sz="2000" dirty="0" err="1"/>
              <a:t>img</a:t>
            </a:r>
            <a:r>
              <a:rPr lang="en-US" sz="2000" dirty="0"/>
              <a:t> </a:t>
            </a:r>
            <a:r>
              <a:rPr lang="en-US" sz="2000" dirty="0" err="1"/>
              <a:t>src</a:t>
            </a:r>
            <a:r>
              <a:rPr lang="en-US" sz="2000" dirty="0"/>
              <a:t>="logo.png" alt="Logo"&gt;</a:t>
            </a:r>
          </a:p>
          <a:p>
            <a:pPr marL="0" indent="0">
              <a:buNone/>
            </a:pPr>
            <a:r>
              <a:rPr lang="en-US" sz="2000" dirty="0"/>
              <a:t>  &lt;/div&gt;</a:t>
            </a:r>
          </a:p>
          <a:p>
            <a:pPr marL="0" indent="0">
              <a:buNone/>
            </a:pPr>
            <a:r>
              <a:rPr lang="en-US" sz="2000" dirty="0"/>
              <a:t>&lt;/div&gt;</a:t>
            </a:r>
          </a:p>
          <a:p>
            <a:endParaRPr lang="en-IN" dirty="0"/>
          </a:p>
        </p:txBody>
      </p:sp>
      <p:sp>
        <p:nvSpPr>
          <p:cNvPr id="5" name="TextBox 4">
            <a:extLst>
              <a:ext uri="{FF2B5EF4-FFF2-40B4-BE49-F238E27FC236}">
                <a16:creationId xmlns:a16="http://schemas.microsoft.com/office/drawing/2014/main" id="{7000FC30-0720-C732-8CD3-F27624D70BAC}"/>
              </a:ext>
            </a:extLst>
          </p:cNvPr>
          <p:cNvSpPr txBox="1"/>
          <p:nvPr/>
        </p:nvSpPr>
        <p:spPr>
          <a:xfrm>
            <a:off x="4797812" y="1690688"/>
            <a:ext cx="6979734" cy="3970318"/>
          </a:xfrm>
          <a:prstGeom prst="rect">
            <a:avLst/>
          </a:prstGeom>
          <a:solidFill>
            <a:schemeClr val="accent6">
              <a:lumMod val="20000"/>
              <a:lumOff val="80000"/>
            </a:schemeClr>
          </a:solidFill>
        </p:spPr>
        <p:txBody>
          <a:bodyPr wrap="square">
            <a:spAutoFit/>
          </a:bodyPr>
          <a:lstStyle/>
          <a:p>
            <a:r>
              <a:rPr lang="en-IN" dirty="0"/>
              <a:t>.container {</a:t>
            </a:r>
          </a:p>
          <a:p>
            <a:r>
              <a:rPr lang="en-IN" dirty="0"/>
              <a:t>  display: flex;</a:t>
            </a:r>
          </a:p>
          <a:p>
            <a:r>
              <a:rPr lang="en-IN" dirty="0"/>
              <a:t>  justify-content: </a:t>
            </a:r>
            <a:r>
              <a:rPr lang="en-IN" dirty="0" err="1"/>
              <a:t>center</a:t>
            </a:r>
            <a:r>
              <a:rPr lang="en-IN" dirty="0"/>
              <a:t>; /* </a:t>
            </a:r>
            <a:r>
              <a:rPr lang="en-IN" dirty="0" err="1"/>
              <a:t>Center</a:t>
            </a:r>
            <a:r>
              <a:rPr lang="en-IN" dirty="0"/>
              <a:t> the logo horizontally */</a:t>
            </a:r>
          </a:p>
          <a:p>
            <a:r>
              <a:rPr lang="en-IN" dirty="0"/>
              <a:t>}</a:t>
            </a:r>
          </a:p>
          <a:p>
            <a:endParaRPr lang="en-IN" dirty="0"/>
          </a:p>
          <a:p>
            <a:r>
              <a:rPr lang="en-IN" dirty="0"/>
              <a:t>.logo </a:t>
            </a:r>
            <a:r>
              <a:rPr lang="en-IN" dirty="0" err="1"/>
              <a:t>img</a:t>
            </a:r>
            <a:r>
              <a:rPr lang="en-IN" dirty="0"/>
              <a:t> {</a:t>
            </a:r>
          </a:p>
          <a:p>
            <a:r>
              <a:rPr lang="en-IN" dirty="0"/>
              <a:t>  max-width: 100%; /* Ensure the logo never exceeds its original size */</a:t>
            </a:r>
          </a:p>
          <a:p>
            <a:r>
              <a:rPr lang="en-IN" dirty="0"/>
              <a:t>}</a:t>
            </a:r>
          </a:p>
          <a:p>
            <a:endParaRPr lang="en-IN" dirty="0"/>
          </a:p>
          <a:p>
            <a:r>
              <a:rPr lang="en-IN" dirty="0"/>
              <a:t>@media (max-width: 600px) {</a:t>
            </a:r>
          </a:p>
          <a:p>
            <a:r>
              <a:rPr lang="en-IN" dirty="0"/>
              <a:t>  .logo </a:t>
            </a:r>
            <a:r>
              <a:rPr lang="en-IN" dirty="0" err="1"/>
              <a:t>img</a:t>
            </a:r>
            <a:r>
              <a:rPr lang="en-IN" dirty="0"/>
              <a:t> {</a:t>
            </a:r>
          </a:p>
          <a:p>
            <a:r>
              <a:rPr lang="en-IN" dirty="0"/>
              <a:t>    width: 80%; /* Adjust the logo's width for smaller screens */</a:t>
            </a:r>
          </a:p>
          <a:p>
            <a:r>
              <a:rPr lang="en-IN" dirty="0"/>
              <a:t>  }</a:t>
            </a:r>
          </a:p>
          <a:p>
            <a:r>
              <a:rPr lang="en-IN" dirty="0"/>
              <a:t>}</a:t>
            </a:r>
          </a:p>
        </p:txBody>
      </p:sp>
    </p:spTree>
    <p:extLst>
      <p:ext uri="{BB962C8B-B14F-4D97-AF65-F5344CB8AC3E}">
        <p14:creationId xmlns:p14="http://schemas.microsoft.com/office/powerpoint/2010/main" val="328519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1312</Words>
  <Application>Microsoft Office PowerPoint</Application>
  <PresentationFormat>Widescreen</PresentationFormat>
  <Paragraphs>109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Office Theme</vt:lpstr>
      <vt:lpstr>Adding media queries to fluid layout</vt:lpstr>
      <vt:lpstr>PowerPoint Presentation</vt:lpstr>
      <vt:lpstr>PowerPoint Presentation</vt:lpstr>
      <vt:lpstr>Build a media query for 600 px width</vt:lpstr>
      <vt:lpstr>PowerPoint Presentation</vt:lpstr>
      <vt:lpstr>Make the navigation bar fill the width of the device</vt:lpstr>
      <vt:lpstr>PowerPoint Presentation</vt:lpstr>
      <vt:lpstr>PowerPoint Presentation</vt:lpstr>
      <vt:lpstr>To center and shrink the logo in a fluid layout, you can use CSS flexbox along with a media query to adjust the logo's size based on the viewport width. Here's how you can achieve this:</vt:lpstr>
      <vt:lpstr>PowerPoint Presentation</vt:lpstr>
      <vt:lpstr>To adjust the text alignment of the header in a fluid layout, you can simply apply CSS rules to the header element. Here's an example of how you can center-align the text in the header: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media queries to fluid layout</dc:title>
  <dc:creator>vishal choudhary</dc:creator>
  <cp:lastModifiedBy>vishal choudhary</cp:lastModifiedBy>
  <cp:revision>4</cp:revision>
  <dcterms:created xsi:type="dcterms:W3CDTF">2024-02-25T13:20:31Z</dcterms:created>
  <dcterms:modified xsi:type="dcterms:W3CDTF">2024-02-27T09:50:18Z</dcterms:modified>
</cp:coreProperties>
</file>