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69" r:id="rId2"/>
    <p:sldId id="566" r:id="rId3"/>
    <p:sldId id="557" r:id="rId4"/>
    <p:sldId id="559" r:id="rId5"/>
    <p:sldId id="532" r:id="rId6"/>
    <p:sldId id="533" r:id="rId7"/>
    <p:sldId id="534" r:id="rId8"/>
    <p:sldId id="560" r:id="rId9"/>
    <p:sldId id="561" r:id="rId10"/>
    <p:sldId id="562" r:id="rId11"/>
    <p:sldId id="535" r:id="rId12"/>
    <p:sldId id="563" r:id="rId13"/>
    <p:sldId id="536" r:id="rId14"/>
    <p:sldId id="538" r:id="rId15"/>
    <p:sldId id="565" r:id="rId16"/>
    <p:sldId id="539" r:id="rId17"/>
    <p:sldId id="568" r:id="rId18"/>
    <p:sldId id="569" r:id="rId19"/>
    <p:sldId id="540" r:id="rId20"/>
    <p:sldId id="570" r:id="rId21"/>
    <p:sldId id="572" r:id="rId22"/>
    <p:sldId id="573" r:id="rId23"/>
    <p:sldId id="574" r:id="rId24"/>
    <p:sldId id="575" r:id="rId25"/>
    <p:sldId id="576" r:id="rId26"/>
    <p:sldId id="577" r:id="rId27"/>
    <p:sldId id="578" r:id="rId28"/>
    <p:sldId id="579" r:id="rId29"/>
    <p:sldId id="614" r:id="rId30"/>
    <p:sldId id="618" r:id="rId31"/>
    <p:sldId id="615" r:id="rId32"/>
    <p:sldId id="616" r:id="rId33"/>
    <p:sldId id="617" r:id="rId34"/>
    <p:sldId id="580" r:id="rId35"/>
    <p:sldId id="619" r:id="rId36"/>
    <p:sldId id="581" r:id="rId37"/>
    <p:sldId id="582" r:id="rId38"/>
    <p:sldId id="571" r:id="rId39"/>
    <p:sldId id="547" r:id="rId40"/>
    <p:sldId id="548" r:id="rId41"/>
    <p:sldId id="596" r:id="rId42"/>
    <p:sldId id="597" r:id="rId43"/>
    <p:sldId id="620" r:id="rId44"/>
    <p:sldId id="621" r:id="rId45"/>
    <p:sldId id="622" r:id="rId46"/>
    <p:sldId id="623" r:id="rId47"/>
    <p:sldId id="583" r:id="rId48"/>
    <p:sldId id="586" r:id="rId49"/>
    <p:sldId id="584" r:id="rId50"/>
    <p:sldId id="585" r:id="rId51"/>
    <p:sldId id="598" r:id="rId52"/>
    <p:sldId id="587" r:id="rId53"/>
    <p:sldId id="588" r:id="rId54"/>
    <p:sldId id="589" r:id="rId55"/>
    <p:sldId id="600" r:id="rId56"/>
    <p:sldId id="601" r:id="rId57"/>
    <p:sldId id="624" r:id="rId58"/>
    <p:sldId id="625" r:id="rId59"/>
    <p:sldId id="626" r:id="rId60"/>
    <p:sldId id="627" r:id="rId61"/>
    <p:sldId id="602" r:id="rId62"/>
    <p:sldId id="604" r:id="rId63"/>
    <p:sldId id="605" r:id="rId64"/>
    <p:sldId id="606" r:id="rId65"/>
    <p:sldId id="607" r:id="rId66"/>
    <p:sldId id="612" r:id="rId67"/>
    <p:sldId id="613" r:id="rId68"/>
    <p:sldId id="611" r:id="rId69"/>
    <p:sldId id="551" r:id="rId70"/>
    <p:sldId id="552" r:id="rId71"/>
    <p:sldId id="553" r:id="rId72"/>
    <p:sldId id="592" r:id="rId73"/>
    <p:sldId id="593" r:id="rId74"/>
    <p:sldId id="594" r:id="rId75"/>
    <p:sldId id="631" r:id="rId76"/>
    <p:sldId id="632" r:id="rId77"/>
    <p:sldId id="633" r:id="rId78"/>
    <p:sldId id="554" r:id="rId79"/>
    <p:sldId id="590" r:id="rId80"/>
    <p:sldId id="555" r:id="rId81"/>
    <p:sldId id="591" r:id="rId82"/>
    <p:sldId id="628" r:id="rId83"/>
    <p:sldId id="629" r:id="rId84"/>
    <p:sldId id="630" r:id="rId85"/>
    <p:sldId id="556" r:id="rId86"/>
    <p:sldId id="455" r:id="rId8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39" autoAdjust="0"/>
  </p:normalViewPr>
  <p:slideViewPr>
    <p:cSldViewPr>
      <p:cViewPr varScale="1">
        <p:scale>
          <a:sx n="67" d="100"/>
          <a:sy n="67" d="100"/>
        </p:scale>
        <p:origin x="1254" y="7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F242-3EE7-4957-877D-6CECF4631EB7}" type="datetimeFigureOut">
              <a:rPr lang="en-US" smtClean="0"/>
              <a:t>07-Nov-23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87287-9D11-457E-B874-9409E93BE357}" type="slidenum">
              <a:rPr lang="en-US" smtClean="0"/>
              <a:t>‹#›</a:t>
            </a:fld>
            <a:endParaRPr lang="en-US"/>
          </a:p>
        </p:txBody>
      </p:sp>
    </p:spTree>
    <p:extLst>
      <p:ext uri="{BB962C8B-B14F-4D97-AF65-F5344CB8AC3E}">
        <p14:creationId xmlns:p14="http://schemas.microsoft.com/office/powerpoint/2010/main" val="1479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87287-9D11-457E-B874-9409E93BE357}" type="slidenum">
              <a:rPr lang="en-US" smtClean="0"/>
              <a:t>48</a:t>
            </a:fld>
            <a:endParaRPr lang="en-US"/>
          </a:p>
        </p:txBody>
      </p:sp>
    </p:spTree>
    <p:extLst>
      <p:ext uri="{BB962C8B-B14F-4D97-AF65-F5344CB8AC3E}">
        <p14:creationId xmlns:p14="http://schemas.microsoft.com/office/powerpoint/2010/main" val="263930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CB7158FC-DA18-4F08-8B8B-E45F6BF54317}"/>
              </a:ext>
            </a:extLst>
          </p:cNvPr>
          <p:cNvSpPr>
            <a:spLocks noGrp="1"/>
          </p:cNvSpPr>
          <p:nvPr>
            <p:ph type="dt" sz="half" idx="10"/>
          </p:nvPr>
        </p:nvSpPr>
        <p:spPr/>
        <p:txBody>
          <a:bodyPr/>
          <a:lstStyle>
            <a:lvl1pPr>
              <a:defRPr/>
            </a:lvl1pPr>
          </a:lstStyle>
          <a:p>
            <a:pPr>
              <a:defRPr/>
            </a:pPr>
            <a:fld id="{DFDF6F7B-18FA-4E13-A880-5DEBE20D2DAF}" type="datetimeFigureOut">
              <a:rPr lang="en-US"/>
              <a:pPr>
                <a:defRPr/>
              </a:pPr>
              <a:t>07-Nov-23</a:t>
            </a:fld>
            <a:endParaRPr lang="en-US"/>
          </a:p>
        </p:txBody>
      </p:sp>
      <p:sp>
        <p:nvSpPr>
          <p:cNvPr id="5" name="Footer Placeholder 4">
            <a:extLst>
              <a:ext uri="{FF2B5EF4-FFF2-40B4-BE49-F238E27FC236}">
                <a16:creationId xmlns:a16="http://schemas.microsoft.com/office/drawing/2014/main" xmlns="" id="{D5048C5D-4D32-4439-81F0-C7DEC16B59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DA5BFEC4-920D-4671-878F-2B5097AF0518}"/>
              </a:ext>
            </a:extLst>
          </p:cNvPr>
          <p:cNvSpPr>
            <a:spLocks noGrp="1"/>
          </p:cNvSpPr>
          <p:nvPr>
            <p:ph type="sldNum" sz="quarter" idx="12"/>
          </p:nvPr>
        </p:nvSpPr>
        <p:spPr/>
        <p:txBody>
          <a:bodyPr/>
          <a:lstStyle>
            <a:lvl1pPr>
              <a:defRPr/>
            </a:lvl1pPr>
          </a:lstStyle>
          <a:p>
            <a:fld id="{85B1600A-28E5-4053-85C8-E2608AB607CB}" type="slidenum">
              <a:rPr lang="en-US" altLang="en-US"/>
              <a:pPr/>
              <a:t>‹#›</a:t>
            </a:fld>
            <a:endParaRPr lang="en-US" altLang="en-US"/>
          </a:p>
        </p:txBody>
      </p:sp>
    </p:spTree>
    <p:extLst>
      <p:ext uri="{BB962C8B-B14F-4D97-AF65-F5344CB8AC3E}">
        <p14:creationId xmlns:p14="http://schemas.microsoft.com/office/powerpoint/2010/main" val="177639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8CD15F-B2F3-461A-B0C0-5FCE2AF78CA4}"/>
              </a:ext>
            </a:extLst>
          </p:cNvPr>
          <p:cNvSpPr>
            <a:spLocks noGrp="1"/>
          </p:cNvSpPr>
          <p:nvPr>
            <p:ph type="dt" sz="half" idx="10"/>
          </p:nvPr>
        </p:nvSpPr>
        <p:spPr/>
        <p:txBody>
          <a:bodyPr/>
          <a:lstStyle>
            <a:lvl1pPr>
              <a:defRPr/>
            </a:lvl1pPr>
          </a:lstStyle>
          <a:p>
            <a:pPr>
              <a:defRPr/>
            </a:pPr>
            <a:fld id="{55891859-C8C6-48C5-91BE-190A4B73479D}" type="datetimeFigureOut">
              <a:rPr lang="en-US"/>
              <a:pPr>
                <a:defRPr/>
              </a:pPr>
              <a:t>07-Nov-23</a:t>
            </a:fld>
            <a:endParaRPr lang="en-US"/>
          </a:p>
        </p:txBody>
      </p:sp>
      <p:sp>
        <p:nvSpPr>
          <p:cNvPr id="5" name="Footer Placeholder 4">
            <a:extLst>
              <a:ext uri="{FF2B5EF4-FFF2-40B4-BE49-F238E27FC236}">
                <a16:creationId xmlns:a16="http://schemas.microsoft.com/office/drawing/2014/main" xmlns="" id="{95B50044-7A75-4BF8-9386-2B1CC9819B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26FF5729-8F8F-4791-8150-D81C6D9778D2}"/>
              </a:ext>
            </a:extLst>
          </p:cNvPr>
          <p:cNvSpPr>
            <a:spLocks noGrp="1"/>
          </p:cNvSpPr>
          <p:nvPr>
            <p:ph type="sldNum" sz="quarter" idx="12"/>
          </p:nvPr>
        </p:nvSpPr>
        <p:spPr/>
        <p:txBody>
          <a:bodyPr/>
          <a:lstStyle>
            <a:lvl1pPr>
              <a:defRPr/>
            </a:lvl1pPr>
          </a:lstStyle>
          <a:p>
            <a:fld id="{0DE78FAE-CE39-453B-B83F-664FC2031BE0}" type="slidenum">
              <a:rPr lang="en-US" altLang="en-US"/>
              <a:pPr/>
              <a:t>‹#›</a:t>
            </a:fld>
            <a:endParaRPr lang="en-US" altLang="en-US"/>
          </a:p>
        </p:txBody>
      </p:sp>
    </p:spTree>
    <p:extLst>
      <p:ext uri="{BB962C8B-B14F-4D97-AF65-F5344CB8AC3E}">
        <p14:creationId xmlns:p14="http://schemas.microsoft.com/office/powerpoint/2010/main" val="424673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06C477-435A-494F-805B-26445BE8EB5F}"/>
              </a:ext>
            </a:extLst>
          </p:cNvPr>
          <p:cNvSpPr>
            <a:spLocks noGrp="1"/>
          </p:cNvSpPr>
          <p:nvPr>
            <p:ph type="dt" sz="half" idx="10"/>
          </p:nvPr>
        </p:nvSpPr>
        <p:spPr/>
        <p:txBody>
          <a:bodyPr/>
          <a:lstStyle>
            <a:lvl1pPr>
              <a:defRPr/>
            </a:lvl1pPr>
          </a:lstStyle>
          <a:p>
            <a:pPr>
              <a:defRPr/>
            </a:pPr>
            <a:fld id="{5BFCA051-5BA8-4B89-9C10-7B920CC6E259}" type="datetimeFigureOut">
              <a:rPr lang="en-US"/>
              <a:pPr>
                <a:defRPr/>
              </a:pPr>
              <a:t>07-Nov-23</a:t>
            </a:fld>
            <a:endParaRPr lang="en-US"/>
          </a:p>
        </p:txBody>
      </p:sp>
      <p:sp>
        <p:nvSpPr>
          <p:cNvPr id="5" name="Footer Placeholder 4">
            <a:extLst>
              <a:ext uri="{FF2B5EF4-FFF2-40B4-BE49-F238E27FC236}">
                <a16:creationId xmlns:a16="http://schemas.microsoft.com/office/drawing/2014/main" xmlns="" id="{E4FE2F2F-F7CA-41A4-8F64-AD92E169CE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F433E708-87AB-4161-91E9-36754A7F35BF}"/>
              </a:ext>
            </a:extLst>
          </p:cNvPr>
          <p:cNvSpPr>
            <a:spLocks noGrp="1"/>
          </p:cNvSpPr>
          <p:nvPr>
            <p:ph type="sldNum" sz="quarter" idx="12"/>
          </p:nvPr>
        </p:nvSpPr>
        <p:spPr/>
        <p:txBody>
          <a:bodyPr/>
          <a:lstStyle>
            <a:lvl1pPr>
              <a:defRPr/>
            </a:lvl1pPr>
          </a:lstStyle>
          <a:p>
            <a:fld id="{334FB7E5-5500-4DA2-B74A-FC947CD09796}" type="slidenum">
              <a:rPr lang="en-US" altLang="en-US"/>
              <a:pPr/>
              <a:t>‹#›</a:t>
            </a:fld>
            <a:endParaRPr lang="en-US" altLang="en-US"/>
          </a:p>
        </p:txBody>
      </p:sp>
    </p:spTree>
    <p:extLst>
      <p:ext uri="{BB962C8B-B14F-4D97-AF65-F5344CB8AC3E}">
        <p14:creationId xmlns:p14="http://schemas.microsoft.com/office/powerpoint/2010/main" val="21883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03C4572E-7477-4812-B35E-E98FFAF29649}"/>
              </a:ext>
            </a:extLst>
          </p:cNvPr>
          <p:cNvCxnSpPr/>
          <p:nvPr/>
        </p:nvCxnSpPr>
        <p:spPr>
          <a:xfrm>
            <a:off x="839788" y="3352800"/>
            <a:ext cx="7056437"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xmlns="" id="{ECCCA723-B51C-4C4E-A05F-4A35F1456609}"/>
              </a:ext>
            </a:extLst>
          </p:cNvPr>
          <p:cNvCxnSpPr/>
          <p:nvPr/>
        </p:nvCxnSpPr>
        <p:spPr>
          <a:xfrm>
            <a:off x="839788" y="3352800"/>
            <a:ext cx="7056437"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Subtitle 2">
            <a:extLst>
              <a:ext uri="{FF2B5EF4-FFF2-40B4-BE49-F238E27FC236}">
                <a16:creationId xmlns:a16="http://schemas.microsoft.com/office/drawing/2014/main" xmlns="" id="{9EB37510-C87B-4515-8E3B-374B13C1D19F}"/>
              </a:ext>
            </a:extLst>
          </p:cNvPr>
          <p:cNvSpPr txBox="1">
            <a:spLocks/>
          </p:cNvSpPr>
          <p:nvPr/>
        </p:nvSpPr>
        <p:spPr>
          <a:xfrm>
            <a:off x="1376363" y="3886200"/>
            <a:ext cx="64008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p>
        </p:txBody>
      </p:sp>
      <p:cxnSp>
        <p:nvCxnSpPr>
          <p:cNvPr id="9" name="Straight Connector 8">
            <a:extLst>
              <a:ext uri="{FF2B5EF4-FFF2-40B4-BE49-F238E27FC236}">
                <a16:creationId xmlns:a16="http://schemas.microsoft.com/office/drawing/2014/main" xmlns="" id="{4A8B5751-F2C8-4E09-A0FC-5D227030B2DD}"/>
              </a:ext>
            </a:extLst>
          </p:cNvPr>
          <p:cNvCxnSpPr/>
          <p:nvPr/>
        </p:nvCxnSpPr>
        <p:spPr>
          <a:xfrm>
            <a:off x="1042988" y="3352800"/>
            <a:ext cx="7058025"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1" name="Subtitle 2">
            <a:extLst>
              <a:ext uri="{FF2B5EF4-FFF2-40B4-BE49-F238E27FC236}">
                <a16:creationId xmlns:a16="http://schemas.microsoft.com/office/drawing/2014/main" xmlns="" id="{628DA38F-8B31-4FCE-AA9D-3D94EE1051DD}"/>
              </a:ext>
            </a:extLst>
          </p:cNvPr>
          <p:cNvSpPr txBox="1">
            <a:spLocks/>
          </p:cNvSpPr>
          <p:nvPr userDrawn="1"/>
        </p:nvSpPr>
        <p:spPr>
          <a:xfrm>
            <a:off x="1376363" y="3886200"/>
            <a:ext cx="64008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p>
        </p:txBody>
      </p:sp>
      <p:cxnSp>
        <p:nvCxnSpPr>
          <p:cNvPr id="12" name="Straight Connector 11">
            <a:extLst>
              <a:ext uri="{FF2B5EF4-FFF2-40B4-BE49-F238E27FC236}">
                <a16:creationId xmlns:a16="http://schemas.microsoft.com/office/drawing/2014/main" xmlns="" id="{665C0526-FD63-4D70-B11A-B08136044D32}"/>
              </a:ext>
            </a:extLst>
          </p:cNvPr>
          <p:cNvCxnSpPr/>
          <p:nvPr userDrawn="1"/>
        </p:nvCxnSpPr>
        <p:spPr>
          <a:xfrm>
            <a:off x="1042988" y="3352800"/>
            <a:ext cx="7058025"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xmlns="" id="{DE54332F-3440-4D61-A5BD-7A342DA12053}"/>
              </a:ext>
            </a:extLst>
          </p:cNvPr>
          <p:cNvSpPr txBox="1">
            <a:spLocks noChangeArrowheads="1"/>
          </p:cNvSpPr>
          <p:nvPr userDrawn="1"/>
        </p:nvSpPr>
        <p:spPr bwMode="auto">
          <a:xfrm>
            <a:off x="4556125" y="5562600"/>
            <a:ext cx="4572000" cy="101600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2000">
                <a:solidFill>
                  <a:srgbClr val="002060"/>
                </a:solidFill>
                <a:latin typeface="Arial Rounded MT Bold" panose="020F0704030504030204" pitchFamily="34" charset="0"/>
              </a:rPr>
              <a:t>Created By: 		</a:t>
            </a:r>
          </a:p>
          <a:p>
            <a:pPr algn="r" eaLnBrk="1" hangingPunct="1">
              <a:defRPr/>
            </a:pPr>
            <a:r>
              <a:rPr lang="en-US" altLang="en-US" sz="2000">
                <a:solidFill>
                  <a:srgbClr val="002060"/>
                </a:solidFill>
                <a:latin typeface="Arial Rounded MT Bold" panose="020F0704030504030204" pitchFamily="34" charset="0"/>
              </a:rPr>
              <a:t>Kumar Vishal</a:t>
            </a:r>
          </a:p>
          <a:p>
            <a:pPr algn="r" eaLnBrk="1" hangingPunct="1">
              <a:defRPr/>
            </a:pPr>
            <a:r>
              <a:rPr lang="en-US" altLang="en-US" sz="2000">
                <a:solidFill>
                  <a:srgbClr val="002060"/>
                </a:solidFill>
                <a:latin typeface="Arial Rounded MT Bold" panose="020F0704030504030204" pitchFamily="34" charset="0"/>
              </a:rPr>
              <a:t>		(SCA), LPU</a:t>
            </a:r>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7780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F291A43-445A-4957-A76B-9AFFBAD853AA}"/>
              </a:ext>
            </a:extLst>
          </p:cNvPr>
          <p:cNvSpPr>
            <a:spLocks noGrp="1"/>
          </p:cNvSpPr>
          <p:nvPr>
            <p:ph type="dt" sz="half" idx="10"/>
          </p:nvPr>
        </p:nvSpPr>
        <p:spPr/>
        <p:txBody>
          <a:bodyPr/>
          <a:lstStyle>
            <a:lvl1pPr>
              <a:defRPr/>
            </a:lvl1pPr>
          </a:lstStyle>
          <a:p>
            <a:pPr>
              <a:defRPr/>
            </a:pPr>
            <a:fld id="{7B4930A6-ED00-4BE6-ACD0-D156512FE806}" type="datetimeFigureOut">
              <a:rPr lang="en-US"/>
              <a:pPr>
                <a:defRPr/>
              </a:pPr>
              <a:t>07-Nov-23</a:t>
            </a:fld>
            <a:endParaRPr lang="en-US"/>
          </a:p>
        </p:txBody>
      </p:sp>
      <p:sp>
        <p:nvSpPr>
          <p:cNvPr id="5" name="Footer Placeholder 4">
            <a:extLst>
              <a:ext uri="{FF2B5EF4-FFF2-40B4-BE49-F238E27FC236}">
                <a16:creationId xmlns:a16="http://schemas.microsoft.com/office/drawing/2014/main" xmlns="" id="{F6889422-DB05-4F99-974C-F1620185A4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045B04CE-799D-470A-BCC2-07C4D47C9177}"/>
              </a:ext>
            </a:extLst>
          </p:cNvPr>
          <p:cNvSpPr>
            <a:spLocks noGrp="1"/>
          </p:cNvSpPr>
          <p:nvPr>
            <p:ph type="sldNum" sz="quarter" idx="12"/>
          </p:nvPr>
        </p:nvSpPr>
        <p:spPr/>
        <p:txBody>
          <a:bodyPr/>
          <a:lstStyle>
            <a:lvl1pPr>
              <a:defRPr/>
            </a:lvl1pPr>
          </a:lstStyle>
          <a:p>
            <a:fld id="{E4A11AE9-EA5D-46A7-B819-2B9EC9BC1899}" type="slidenum">
              <a:rPr lang="en-US" altLang="en-US"/>
              <a:pPr/>
              <a:t>‹#›</a:t>
            </a:fld>
            <a:endParaRPr lang="en-US" altLang="en-US"/>
          </a:p>
        </p:txBody>
      </p:sp>
    </p:spTree>
    <p:extLst>
      <p:ext uri="{BB962C8B-B14F-4D97-AF65-F5344CB8AC3E}">
        <p14:creationId xmlns:p14="http://schemas.microsoft.com/office/powerpoint/2010/main" val="2867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371E8E7-A29C-4F4E-8100-B26326427A8F}"/>
              </a:ext>
            </a:extLst>
          </p:cNvPr>
          <p:cNvSpPr>
            <a:spLocks noGrp="1"/>
          </p:cNvSpPr>
          <p:nvPr>
            <p:ph type="dt" sz="half" idx="10"/>
          </p:nvPr>
        </p:nvSpPr>
        <p:spPr/>
        <p:txBody>
          <a:bodyPr/>
          <a:lstStyle>
            <a:lvl1pPr>
              <a:defRPr/>
            </a:lvl1pPr>
          </a:lstStyle>
          <a:p>
            <a:pPr>
              <a:defRPr/>
            </a:pPr>
            <a:fld id="{C64BA7CA-E495-4429-AE96-F70B4DA0DF10}" type="datetimeFigureOut">
              <a:rPr lang="en-US"/>
              <a:pPr>
                <a:defRPr/>
              </a:pPr>
              <a:t>07-Nov-23</a:t>
            </a:fld>
            <a:endParaRPr lang="en-US"/>
          </a:p>
        </p:txBody>
      </p:sp>
      <p:sp>
        <p:nvSpPr>
          <p:cNvPr id="5" name="Footer Placeholder 4">
            <a:extLst>
              <a:ext uri="{FF2B5EF4-FFF2-40B4-BE49-F238E27FC236}">
                <a16:creationId xmlns:a16="http://schemas.microsoft.com/office/drawing/2014/main" xmlns="" id="{2A00A925-1081-4779-81EB-D3546A78C1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61C8DFDD-4E85-464E-9199-1B62C854A37D}"/>
              </a:ext>
            </a:extLst>
          </p:cNvPr>
          <p:cNvSpPr>
            <a:spLocks noGrp="1"/>
          </p:cNvSpPr>
          <p:nvPr>
            <p:ph type="sldNum" sz="quarter" idx="12"/>
          </p:nvPr>
        </p:nvSpPr>
        <p:spPr/>
        <p:txBody>
          <a:bodyPr/>
          <a:lstStyle>
            <a:lvl1pPr>
              <a:defRPr/>
            </a:lvl1pPr>
          </a:lstStyle>
          <a:p>
            <a:fld id="{CDDBDCE1-A9C0-4734-8FD5-AE793BDFC126}" type="slidenum">
              <a:rPr lang="en-US" altLang="en-US"/>
              <a:pPr/>
              <a:t>‹#›</a:t>
            </a:fld>
            <a:endParaRPr lang="en-US" altLang="en-US"/>
          </a:p>
        </p:txBody>
      </p:sp>
    </p:spTree>
    <p:extLst>
      <p:ext uri="{BB962C8B-B14F-4D97-AF65-F5344CB8AC3E}">
        <p14:creationId xmlns:p14="http://schemas.microsoft.com/office/powerpoint/2010/main" val="27350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077DB109-917B-4446-B3A6-123FED5F2043}"/>
              </a:ext>
            </a:extLst>
          </p:cNvPr>
          <p:cNvSpPr>
            <a:spLocks noGrp="1"/>
          </p:cNvSpPr>
          <p:nvPr>
            <p:ph type="dt" sz="half" idx="10"/>
          </p:nvPr>
        </p:nvSpPr>
        <p:spPr/>
        <p:txBody>
          <a:bodyPr/>
          <a:lstStyle>
            <a:lvl1pPr>
              <a:defRPr/>
            </a:lvl1pPr>
          </a:lstStyle>
          <a:p>
            <a:pPr>
              <a:defRPr/>
            </a:pPr>
            <a:fld id="{0A07C62C-8BFA-4C3A-A5D3-B8A1B2421C0E}" type="datetimeFigureOut">
              <a:rPr lang="en-US"/>
              <a:pPr>
                <a:defRPr/>
              </a:pPr>
              <a:t>07-Nov-23</a:t>
            </a:fld>
            <a:endParaRPr lang="en-US"/>
          </a:p>
        </p:txBody>
      </p:sp>
      <p:sp>
        <p:nvSpPr>
          <p:cNvPr id="6" name="Footer Placeholder 4">
            <a:extLst>
              <a:ext uri="{FF2B5EF4-FFF2-40B4-BE49-F238E27FC236}">
                <a16:creationId xmlns:a16="http://schemas.microsoft.com/office/drawing/2014/main" xmlns="" id="{5CA24C23-FEA3-4460-B25A-1F8D0E53420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3DEA0321-008B-4F9A-93AB-9F7542FCA178}"/>
              </a:ext>
            </a:extLst>
          </p:cNvPr>
          <p:cNvSpPr>
            <a:spLocks noGrp="1"/>
          </p:cNvSpPr>
          <p:nvPr>
            <p:ph type="sldNum" sz="quarter" idx="12"/>
          </p:nvPr>
        </p:nvSpPr>
        <p:spPr/>
        <p:txBody>
          <a:bodyPr/>
          <a:lstStyle>
            <a:lvl1pPr>
              <a:defRPr/>
            </a:lvl1pPr>
          </a:lstStyle>
          <a:p>
            <a:fld id="{147C50D4-1666-468C-8492-1706085E15BC}" type="slidenum">
              <a:rPr lang="en-US" altLang="en-US"/>
              <a:pPr/>
              <a:t>‹#›</a:t>
            </a:fld>
            <a:endParaRPr lang="en-US" altLang="en-US"/>
          </a:p>
        </p:txBody>
      </p:sp>
    </p:spTree>
    <p:extLst>
      <p:ext uri="{BB962C8B-B14F-4D97-AF65-F5344CB8AC3E}">
        <p14:creationId xmlns:p14="http://schemas.microsoft.com/office/powerpoint/2010/main" val="302474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A9B71D4C-B2AF-43C1-A38A-5DC29ABFE115}"/>
              </a:ext>
            </a:extLst>
          </p:cNvPr>
          <p:cNvSpPr>
            <a:spLocks noGrp="1"/>
          </p:cNvSpPr>
          <p:nvPr>
            <p:ph type="dt" sz="half" idx="10"/>
          </p:nvPr>
        </p:nvSpPr>
        <p:spPr/>
        <p:txBody>
          <a:bodyPr/>
          <a:lstStyle>
            <a:lvl1pPr>
              <a:defRPr/>
            </a:lvl1pPr>
          </a:lstStyle>
          <a:p>
            <a:pPr>
              <a:defRPr/>
            </a:pPr>
            <a:fld id="{6952F79E-6B75-473B-A90C-AFEE14952250}" type="datetimeFigureOut">
              <a:rPr lang="en-US"/>
              <a:pPr>
                <a:defRPr/>
              </a:pPr>
              <a:t>07-Nov-23</a:t>
            </a:fld>
            <a:endParaRPr lang="en-US"/>
          </a:p>
        </p:txBody>
      </p:sp>
      <p:sp>
        <p:nvSpPr>
          <p:cNvPr id="8" name="Footer Placeholder 4">
            <a:extLst>
              <a:ext uri="{FF2B5EF4-FFF2-40B4-BE49-F238E27FC236}">
                <a16:creationId xmlns:a16="http://schemas.microsoft.com/office/drawing/2014/main" xmlns="" id="{6A52ABED-D725-4D45-9009-72F4CC71F07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2956008F-D7DA-4771-A21D-5D6557E28ED1}"/>
              </a:ext>
            </a:extLst>
          </p:cNvPr>
          <p:cNvSpPr>
            <a:spLocks noGrp="1"/>
          </p:cNvSpPr>
          <p:nvPr>
            <p:ph type="sldNum" sz="quarter" idx="12"/>
          </p:nvPr>
        </p:nvSpPr>
        <p:spPr/>
        <p:txBody>
          <a:bodyPr/>
          <a:lstStyle>
            <a:lvl1pPr>
              <a:defRPr/>
            </a:lvl1pPr>
          </a:lstStyle>
          <a:p>
            <a:fld id="{FAC6E339-9FC1-4B8D-8657-E724013BEA55}" type="slidenum">
              <a:rPr lang="en-US" altLang="en-US"/>
              <a:pPr/>
              <a:t>‹#›</a:t>
            </a:fld>
            <a:endParaRPr lang="en-US" altLang="en-US"/>
          </a:p>
        </p:txBody>
      </p:sp>
    </p:spTree>
    <p:extLst>
      <p:ext uri="{BB962C8B-B14F-4D97-AF65-F5344CB8AC3E}">
        <p14:creationId xmlns:p14="http://schemas.microsoft.com/office/powerpoint/2010/main" val="245759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1AD8370E-1727-4AE0-B1C6-181CD8D67792}"/>
              </a:ext>
            </a:extLst>
          </p:cNvPr>
          <p:cNvSpPr>
            <a:spLocks noGrp="1"/>
          </p:cNvSpPr>
          <p:nvPr>
            <p:ph type="dt" sz="half" idx="10"/>
          </p:nvPr>
        </p:nvSpPr>
        <p:spPr/>
        <p:txBody>
          <a:bodyPr/>
          <a:lstStyle>
            <a:lvl1pPr>
              <a:defRPr/>
            </a:lvl1pPr>
          </a:lstStyle>
          <a:p>
            <a:pPr>
              <a:defRPr/>
            </a:pPr>
            <a:fld id="{06429695-2EC6-439C-8307-51602D77CEEF}" type="datetimeFigureOut">
              <a:rPr lang="en-US"/>
              <a:pPr>
                <a:defRPr/>
              </a:pPr>
              <a:t>07-Nov-23</a:t>
            </a:fld>
            <a:endParaRPr lang="en-US"/>
          </a:p>
        </p:txBody>
      </p:sp>
      <p:sp>
        <p:nvSpPr>
          <p:cNvPr id="4" name="Footer Placeholder 4">
            <a:extLst>
              <a:ext uri="{FF2B5EF4-FFF2-40B4-BE49-F238E27FC236}">
                <a16:creationId xmlns:a16="http://schemas.microsoft.com/office/drawing/2014/main" xmlns="" id="{879277A9-935C-4D41-976D-B8C76E2577F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F17366B6-9B30-47A6-8F64-A609552FC4E9}"/>
              </a:ext>
            </a:extLst>
          </p:cNvPr>
          <p:cNvSpPr>
            <a:spLocks noGrp="1"/>
          </p:cNvSpPr>
          <p:nvPr>
            <p:ph type="sldNum" sz="quarter" idx="12"/>
          </p:nvPr>
        </p:nvSpPr>
        <p:spPr/>
        <p:txBody>
          <a:bodyPr/>
          <a:lstStyle>
            <a:lvl1pPr>
              <a:defRPr/>
            </a:lvl1pPr>
          </a:lstStyle>
          <a:p>
            <a:fld id="{30F0CA38-E043-4E38-AFFB-856465D0EB7C}" type="slidenum">
              <a:rPr lang="en-US" altLang="en-US"/>
              <a:pPr/>
              <a:t>‹#›</a:t>
            </a:fld>
            <a:endParaRPr lang="en-US" altLang="en-US"/>
          </a:p>
        </p:txBody>
      </p:sp>
    </p:spTree>
    <p:extLst>
      <p:ext uri="{BB962C8B-B14F-4D97-AF65-F5344CB8AC3E}">
        <p14:creationId xmlns:p14="http://schemas.microsoft.com/office/powerpoint/2010/main" val="258511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3E62BFD0-5085-4C05-A3B4-394B487D0675}"/>
              </a:ext>
            </a:extLst>
          </p:cNvPr>
          <p:cNvSpPr>
            <a:spLocks noGrp="1"/>
          </p:cNvSpPr>
          <p:nvPr>
            <p:ph type="dt" sz="half" idx="10"/>
          </p:nvPr>
        </p:nvSpPr>
        <p:spPr/>
        <p:txBody>
          <a:bodyPr/>
          <a:lstStyle>
            <a:lvl1pPr>
              <a:defRPr/>
            </a:lvl1pPr>
          </a:lstStyle>
          <a:p>
            <a:pPr>
              <a:defRPr/>
            </a:pPr>
            <a:fld id="{DF97CD9D-DF95-4E45-86D5-107C26A2CB9E}" type="datetimeFigureOut">
              <a:rPr lang="en-US"/>
              <a:pPr>
                <a:defRPr/>
              </a:pPr>
              <a:t>07-Nov-23</a:t>
            </a:fld>
            <a:endParaRPr lang="en-US"/>
          </a:p>
        </p:txBody>
      </p:sp>
      <p:sp>
        <p:nvSpPr>
          <p:cNvPr id="3" name="Footer Placeholder 4">
            <a:extLst>
              <a:ext uri="{FF2B5EF4-FFF2-40B4-BE49-F238E27FC236}">
                <a16:creationId xmlns:a16="http://schemas.microsoft.com/office/drawing/2014/main" xmlns="" id="{DADAFC48-69C8-44E7-8DB7-D9B2CCE82B2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338C0489-3BB9-41FF-AAB0-56E6CDBCAD7C}"/>
              </a:ext>
            </a:extLst>
          </p:cNvPr>
          <p:cNvSpPr>
            <a:spLocks noGrp="1"/>
          </p:cNvSpPr>
          <p:nvPr>
            <p:ph type="sldNum" sz="quarter" idx="12"/>
          </p:nvPr>
        </p:nvSpPr>
        <p:spPr/>
        <p:txBody>
          <a:bodyPr/>
          <a:lstStyle>
            <a:lvl1pPr>
              <a:defRPr/>
            </a:lvl1pPr>
          </a:lstStyle>
          <a:p>
            <a:fld id="{34B42C4C-0591-4782-AF14-C5FEDA9D8B14}" type="slidenum">
              <a:rPr lang="en-US" altLang="en-US"/>
              <a:pPr/>
              <a:t>‹#›</a:t>
            </a:fld>
            <a:endParaRPr lang="en-US" altLang="en-US"/>
          </a:p>
        </p:txBody>
      </p:sp>
    </p:spTree>
    <p:extLst>
      <p:ext uri="{BB962C8B-B14F-4D97-AF65-F5344CB8AC3E}">
        <p14:creationId xmlns:p14="http://schemas.microsoft.com/office/powerpoint/2010/main" val="121036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979350DA-F1AE-4FFC-9FDF-E9B4E36CDEDA}"/>
              </a:ext>
            </a:extLst>
          </p:cNvPr>
          <p:cNvSpPr>
            <a:spLocks noGrp="1"/>
          </p:cNvSpPr>
          <p:nvPr>
            <p:ph type="dt" sz="half" idx="10"/>
          </p:nvPr>
        </p:nvSpPr>
        <p:spPr/>
        <p:txBody>
          <a:bodyPr/>
          <a:lstStyle>
            <a:lvl1pPr>
              <a:defRPr/>
            </a:lvl1pPr>
          </a:lstStyle>
          <a:p>
            <a:pPr>
              <a:defRPr/>
            </a:pPr>
            <a:fld id="{7D6FEC0C-20B9-4E3C-984D-1314D5002682}" type="datetimeFigureOut">
              <a:rPr lang="en-US"/>
              <a:pPr>
                <a:defRPr/>
              </a:pPr>
              <a:t>07-Nov-23</a:t>
            </a:fld>
            <a:endParaRPr lang="en-US"/>
          </a:p>
        </p:txBody>
      </p:sp>
      <p:sp>
        <p:nvSpPr>
          <p:cNvPr id="6" name="Footer Placeholder 4">
            <a:extLst>
              <a:ext uri="{FF2B5EF4-FFF2-40B4-BE49-F238E27FC236}">
                <a16:creationId xmlns:a16="http://schemas.microsoft.com/office/drawing/2014/main" xmlns="" id="{8CDAD89F-610F-4691-94CD-FB05CE79F28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128FAE8C-3B53-418A-8A35-47E316B95B7C}"/>
              </a:ext>
            </a:extLst>
          </p:cNvPr>
          <p:cNvSpPr>
            <a:spLocks noGrp="1"/>
          </p:cNvSpPr>
          <p:nvPr>
            <p:ph type="sldNum" sz="quarter" idx="12"/>
          </p:nvPr>
        </p:nvSpPr>
        <p:spPr/>
        <p:txBody>
          <a:bodyPr/>
          <a:lstStyle>
            <a:lvl1pPr>
              <a:defRPr/>
            </a:lvl1pPr>
          </a:lstStyle>
          <a:p>
            <a:fld id="{3FEB7A88-8889-4D39-B610-0375225D01E9}" type="slidenum">
              <a:rPr lang="en-US" altLang="en-US"/>
              <a:pPr/>
              <a:t>‹#›</a:t>
            </a:fld>
            <a:endParaRPr lang="en-US" altLang="en-US"/>
          </a:p>
        </p:txBody>
      </p:sp>
    </p:spTree>
    <p:extLst>
      <p:ext uri="{BB962C8B-B14F-4D97-AF65-F5344CB8AC3E}">
        <p14:creationId xmlns:p14="http://schemas.microsoft.com/office/powerpoint/2010/main" val="307767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FE6B3649-1589-4941-A134-1C78C5D5A3A8}"/>
              </a:ext>
            </a:extLst>
          </p:cNvPr>
          <p:cNvSpPr>
            <a:spLocks noGrp="1"/>
          </p:cNvSpPr>
          <p:nvPr>
            <p:ph type="dt" sz="half" idx="10"/>
          </p:nvPr>
        </p:nvSpPr>
        <p:spPr/>
        <p:txBody>
          <a:bodyPr/>
          <a:lstStyle>
            <a:lvl1pPr>
              <a:defRPr/>
            </a:lvl1pPr>
          </a:lstStyle>
          <a:p>
            <a:pPr>
              <a:defRPr/>
            </a:pPr>
            <a:fld id="{18AB3E29-172C-4B71-9CF7-DE822C29AABE}" type="datetimeFigureOut">
              <a:rPr lang="en-US"/>
              <a:pPr>
                <a:defRPr/>
              </a:pPr>
              <a:t>07-Nov-23</a:t>
            </a:fld>
            <a:endParaRPr lang="en-US"/>
          </a:p>
        </p:txBody>
      </p:sp>
      <p:sp>
        <p:nvSpPr>
          <p:cNvPr id="6" name="Footer Placeholder 4">
            <a:extLst>
              <a:ext uri="{FF2B5EF4-FFF2-40B4-BE49-F238E27FC236}">
                <a16:creationId xmlns:a16="http://schemas.microsoft.com/office/drawing/2014/main" xmlns="" id="{E7EB1C40-1F2E-41FF-94AA-B165358253F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CEA293FA-AF7F-45F7-A7CB-AECE5A9731DE}"/>
              </a:ext>
            </a:extLst>
          </p:cNvPr>
          <p:cNvSpPr>
            <a:spLocks noGrp="1"/>
          </p:cNvSpPr>
          <p:nvPr>
            <p:ph type="sldNum" sz="quarter" idx="12"/>
          </p:nvPr>
        </p:nvSpPr>
        <p:spPr/>
        <p:txBody>
          <a:bodyPr/>
          <a:lstStyle>
            <a:lvl1pPr>
              <a:defRPr/>
            </a:lvl1pPr>
          </a:lstStyle>
          <a:p>
            <a:fld id="{F163BF45-55F0-4A7C-B92A-592293101100}" type="slidenum">
              <a:rPr lang="en-US" altLang="en-US"/>
              <a:pPr/>
              <a:t>‹#›</a:t>
            </a:fld>
            <a:endParaRPr lang="en-US" altLang="en-US"/>
          </a:p>
        </p:txBody>
      </p:sp>
    </p:spTree>
    <p:extLst>
      <p:ext uri="{BB962C8B-B14F-4D97-AF65-F5344CB8AC3E}">
        <p14:creationId xmlns:p14="http://schemas.microsoft.com/office/powerpoint/2010/main" val="196346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AD0B07EB-A6CA-4479-A40B-17AE2AF8423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59C93743-BF5E-433F-8FDB-DD1A1EE0389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A1ADEE7D-EE50-43F2-9B78-BB1B01D91B4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C95938C-CF58-4253-8259-3C0C07029039}" type="datetimeFigureOut">
              <a:rPr lang="en-US"/>
              <a:pPr>
                <a:defRPr/>
              </a:pPr>
              <a:t>07-Nov-23</a:t>
            </a:fld>
            <a:endParaRPr lang="en-US"/>
          </a:p>
        </p:txBody>
      </p:sp>
      <p:sp>
        <p:nvSpPr>
          <p:cNvPr id="5" name="Footer Placeholder 4">
            <a:extLst>
              <a:ext uri="{FF2B5EF4-FFF2-40B4-BE49-F238E27FC236}">
                <a16:creationId xmlns:a16="http://schemas.microsoft.com/office/drawing/2014/main" xmlns="" id="{2BD86BCC-262A-459C-ACF8-8D795B7BA58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xmlns="" id="{6F93BB8B-B8CC-40EE-A828-0F5C1C84E80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7D439A3E-3FD3-443C-BC99-8BF29711A18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77644C-5CC2-43C9-BFF0-02226A83FD4C}"/>
              </a:ext>
            </a:extLst>
          </p:cNvPr>
          <p:cNvSpPr>
            <a:spLocks noGrp="1"/>
          </p:cNvSpPr>
          <p:nvPr>
            <p:ph type="ctrTitle" idx="4294967295"/>
          </p:nvPr>
        </p:nvSpPr>
        <p:spPr>
          <a:xfrm>
            <a:off x="685800" y="1806575"/>
            <a:ext cx="7772400" cy="1470025"/>
          </a:xfrm>
        </p:spPr>
        <p:txBody>
          <a:bodyPr>
            <a:normAutofit fontScale="90000"/>
          </a:bodyPr>
          <a:lstStyle/>
          <a:p>
            <a:pPr eaLnBrk="1" hangingPunct="1">
              <a:defRPr/>
            </a:pPr>
            <a:r>
              <a:rPr lang="en-US" dirty="0"/>
              <a:t>CAP776</a:t>
            </a:r>
            <a:br>
              <a:rPr lang="en-US" dirty="0"/>
            </a:br>
            <a:r>
              <a:rPr lang="en-US" sz="6000" b="1" dirty="0">
                <a:solidFill>
                  <a:srgbClr val="000000"/>
                </a:solidFill>
              </a:rPr>
              <a:t> </a:t>
            </a:r>
            <a:r>
              <a:rPr lang="en-US" sz="3600" b="1" dirty="0">
                <a:solidFill>
                  <a:srgbClr val="000000"/>
                </a:solidFill>
              </a:rPr>
              <a:t>PROGRAMMING IN PYTHON</a:t>
            </a:r>
            <a:r>
              <a:rPr lang="en-US" sz="2700" dirty="0"/>
              <a:t> </a:t>
            </a:r>
            <a:r>
              <a:rPr lang="en-US" sz="1400" dirty="0"/>
              <a:t/>
            </a:r>
            <a:br>
              <a:rPr lang="en-US" sz="1400" dirty="0"/>
            </a:br>
            <a:r>
              <a:rPr lang="en-US" dirty="0"/>
              <a:t/>
            </a:r>
            <a:br>
              <a:rPr lang="en-US" dirty="0"/>
            </a:br>
            <a:endParaRPr lang="en-US" dirty="0"/>
          </a:p>
        </p:txBody>
      </p:sp>
      <p:sp>
        <p:nvSpPr>
          <p:cNvPr id="3075" name="Subtitle 2">
            <a:extLst>
              <a:ext uri="{FF2B5EF4-FFF2-40B4-BE49-F238E27FC236}">
                <a16:creationId xmlns:a16="http://schemas.microsoft.com/office/drawing/2014/main" xmlns="" id="{882F9113-BAFC-4E64-AF7A-D5715D5C8C84}"/>
              </a:ext>
            </a:extLst>
          </p:cNvPr>
          <p:cNvSpPr>
            <a:spLocks noGrp="1"/>
          </p:cNvSpPr>
          <p:nvPr>
            <p:ph type="subTitle" idx="1"/>
          </p:nvPr>
        </p:nvSpPr>
        <p:spPr/>
        <p:txBody>
          <a:bodyPr/>
          <a:lstStyle/>
          <a:p>
            <a:pPr algn="ctr" eaLnBrk="1" hangingPunct="1">
              <a:spcBef>
                <a:spcPct val="0"/>
              </a:spcBef>
            </a:pPr>
            <a:endParaRPr lang="en-US"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924BFD9-5780-45AD-B53B-9EA74B002F40}"/>
              </a:ext>
            </a:extLst>
          </p:cNvPr>
          <p:cNvPicPr>
            <a:picLocks noChangeAspect="1"/>
          </p:cNvPicPr>
          <p:nvPr/>
        </p:nvPicPr>
        <p:blipFill>
          <a:blip r:embed="rId2"/>
          <a:stretch>
            <a:fillRect/>
          </a:stretch>
        </p:blipFill>
        <p:spPr>
          <a:xfrm>
            <a:off x="628650" y="1628775"/>
            <a:ext cx="7886700" cy="3600450"/>
          </a:xfrm>
          <a:prstGeom prst="rect">
            <a:avLst/>
          </a:prstGeom>
        </p:spPr>
      </p:pic>
    </p:spTree>
    <p:extLst>
      <p:ext uri="{BB962C8B-B14F-4D97-AF65-F5344CB8AC3E}">
        <p14:creationId xmlns:p14="http://schemas.microsoft.com/office/powerpoint/2010/main" val="398789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50BA59-EED6-4A30-9ABB-9E643EB9A93D}"/>
              </a:ext>
            </a:extLst>
          </p:cNvPr>
          <p:cNvSpPr>
            <a:spLocks noGrp="1"/>
          </p:cNvSpPr>
          <p:nvPr>
            <p:ph idx="1"/>
          </p:nvPr>
        </p:nvSpPr>
        <p:spPr>
          <a:xfrm>
            <a:off x="457200" y="304800"/>
            <a:ext cx="8229600" cy="5821363"/>
          </a:xfrm>
        </p:spPr>
        <p:txBody>
          <a:bodyPr/>
          <a:lstStyle/>
          <a:p>
            <a:pPr algn="just">
              <a:buFont typeface="Wingdings" panose="05000000000000000000" pitchFamily="2" charset="2"/>
              <a:buChar char="ü"/>
              <a:defRPr/>
            </a:pPr>
            <a:r>
              <a:rPr lang="en-US" dirty="0"/>
              <a:t>Unsupervised learning is a learning method in which a machine learns without any supervision. The training is provided to the machine with the set of data that has not been labeled, classified, or categorized, and the algorithm needs to act on that data without any supervision.</a:t>
            </a:r>
          </a:p>
          <a:p>
            <a:pPr marL="0" indent="0" algn="just">
              <a:buFont typeface="Arial" panose="020B0604020202020204" pitchFamily="34" charset="0"/>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C6391C3-AE46-45C9-A926-407593B7D7A0}"/>
              </a:ext>
            </a:extLst>
          </p:cNvPr>
          <p:cNvPicPr>
            <a:picLocks noChangeAspect="1"/>
          </p:cNvPicPr>
          <p:nvPr/>
        </p:nvPicPr>
        <p:blipFill>
          <a:blip r:embed="rId2"/>
          <a:stretch>
            <a:fillRect/>
          </a:stretch>
        </p:blipFill>
        <p:spPr>
          <a:xfrm>
            <a:off x="511309" y="1143000"/>
            <a:ext cx="8121382" cy="4081462"/>
          </a:xfrm>
          <a:prstGeom prst="rect">
            <a:avLst/>
          </a:prstGeom>
        </p:spPr>
      </p:pic>
    </p:spTree>
    <p:extLst>
      <p:ext uri="{BB962C8B-B14F-4D97-AF65-F5344CB8AC3E}">
        <p14:creationId xmlns:p14="http://schemas.microsoft.com/office/powerpoint/2010/main" val="252833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D893DA90-5284-49E6-A585-D1CA6285DA68}"/>
              </a:ext>
            </a:extLst>
          </p:cNvPr>
          <p:cNvSpPr>
            <a:spLocks noGrp="1"/>
          </p:cNvSpPr>
          <p:nvPr>
            <p:ph type="title"/>
          </p:nvPr>
        </p:nvSpPr>
        <p:spPr/>
        <p:txBody>
          <a:bodyPr/>
          <a:lstStyle/>
          <a:p>
            <a:endParaRPr lang="en-US" altLang="en-US"/>
          </a:p>
        </p:txBody>
      </p:sp>
      <p:sp>
        <p:nvSpPr>
          <p:cNvPr id="8195" name="Content Placeholder 2">
            <a:extLst>
              <a:ext uri="{FF2B5EF4-FFF2-40B4-BE49-F238E27FC236}">
                <a16:creationId xmlns:a16="http://schemas.microsoft.com/office/drawing/2014/main" xmlns="" id="{27BD26F0-20D5-4E5D-A1F2-05E605422B54}"/>
              </a:ext>
            </a:extLst>
          </p:cNvPr>
          <p:cNvSpPr>
            <a:spLocks noGrp="1"/>
          </p:cNvSpPr>
          <p:nvPr>
            <p:ph idx="1"/>
          </p:nvPr>
        </p:nvSpPr>
        <p:spPr/>
        <p:txBody>
          <a:bodyPr/>
          <a:lstStyle/>
          <a:p>
            <a:pPr algn="just">
              <a:buFont typeface="Wingdings" panose="05000000000000000000" pitchFamily="2" charset="2"/>
              <a:buChar char="ü"/>
            </a:pPr>
            <a:r>
              <a:rPr lang="en-US" altLang="en-US" dirty="0"/>
              <a:t>Reinforcement learning is a feedback-based learning method, in which a learning agent gets a reward for each right action. The agent learns automatically with these feedbacks and improves its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a:extLst>
              <a:ext uri="{FF2B5EF4-FFF2-40B4-BE49-F238E27FC236}">
                <a16:creationId xmlns:a16="http://schemas.microsoft.com/office/drawing/2014/main" xmlns="" id="{C788429E-B045-4EB1-B19E-BFDCD1C7E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857250"/>
            <a:ext cx="85248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E9D0CB2-32DF-47B0-84B6-490E5A396AB7}"/>
              </a:ext>
            </a:extLst>
          </p:cNvPr>
          <p:cNvPicPr>
            <a:picLocks noChangeAspect="1"/>
          </p:cNvPicPr>
          <p:nvPr/>
        </p:nvPicPr>
        <p:blipFill>
          <a:blip r:embed="rId2"/>
          <a:stretch>
            <a:fillRect/>
          </a:stretch>
        </p:blipFill>
        <p:spPr>
          <a:xfrm>
            <a:off x="609600" y="990600"/>
            <a:ext cx="7705725" cy="4010025"/>
          </a:xfrm>
          <a:prstGeom prst="rect">
            <a:avLst/>
          </a:prstGeom>
        </p:spPr>
      </p:pic>
    </p:spTree>
    <p:extLst>
      <p:ext uri="{BB962C8B-B14F-4D97-AF65-F5344CB8AC3E}">
        <p14:creationId xmlns:p14="http://schemas.microsoft.com/office/powerpoint/2010/main" val="26096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32F49604-240F-4380-A70F-01389F391CF1}"/>
              </a:ext>
            </a:extLst>
          </p:cNvPr>
          <p:cNvSpPr>
            <a:spLocks noGrp="1"/>
          </p:cNvSpPr>
          <p:nvPr>
            <p:ph type="title"/>
          </p:nvPr>
        </p:nvSpPr>
        <p:spPr/>
        <p:txBody>
          <a:bodyPr/>
          <a:lstStyle/>
          <a:p>
            <a:r>
              <a:rPr lang="en-US" altLang="en-US"/>
              <a:t> linear regression</a:t>
            </a:r>
          </a:p>
        </p:txBody>
      </p:sp>
      <p:sp>
        <p:nvSpPr>
          <p:cNvPr id="3" name="Content Placeholder 2">
            <a:extLst>
              <a:ext uri="{FF2B5EF4-FFF2-40B4-BE49-F238E27FC236}">
                <a16:creationId xmlns:a16="http://schemas.microsoft.com/office/drawing/2014/main" xmlns="" id="{56924EB6-738C-4BCD-87AB-5C71224BB197}"/>
              </a:ext>
            </a:extLst>
          </p:cNvPr>
          <p:cNvSpPr>
            <a:spLocks noGrp="1"/>
          </p:cNvSpPr>
          <p:nvPr>
            <p:ph idx="1"/>
          </p:nvPr>
        </p:nvSpPr>
        <p:spPr>
          <a:xfrm>
            <a:off x="457200" y="1295400"/>
            <a:ext cx="8686800" cy="4830763"/>
          </a:xfrm>
        </p:spPr>
        <p:txBody>
          <a:bodyPr/>
          <a:lstStyle/>
          <a:p>
            <a:pPr marL="0" indent="0">
              <a:buFont typeface="Arial" panose="020B0604020202020204" pitchFamily="34" charset="0"/>
              <a:buNone/>
              <a:defRPr/>
            </a:pPr>
            <a:r>
              <a:rPr lang="en-US" sz="2800" dirty="0"/>
              <a:t>The term regression is used when </a:t>
            </a:r>
            <a:r>
              <a:rPr lang="en-US" sz="2800" dirty="0" smtClean="0"/>
              <a:t>we </a:t>
            </a:r>
            <a:r>
              <a:rPr lang="en-US" sz="2800" dirty="0"/>
              <a:t>try to find the relationship between variables.</a:t>
            </a:r>
          </a:p>
          <a:p>
            <a:pPr marL="0" indent="0">
              <a:buFont typeface="Arial" panose="020B0604020202020204" pitchFamily="34" charset="0"/>
              <a:buNone/>
              <a:defRPr/>
            </a:pPr>
            <a:r>
              <a:rPr lang="en-US" sz="2800" dirty="0"/>
              <a:t>In Machine Learning, and in statistical modeling, that relationship is used to predict the outcome of future events.</a:t>
            </a:r>
          </a:p>
          <a:p>
            <a:pPr marL="0" indent="0">
              <a:buNone/>
            </a:pPr>
            <a:r>
              <a:rPr lang="en-US" altLang="en-US" sz="2800" dirty="0"/>
              <a:t>Linear regression algorithm shows a linear relationship between a </a:t>
            </a:r>
            <a:r>
              <a:rPr lang="en-US" altLang="en-US" sz="2800" dirty="0">
                <a:solidFill>
                  <a:srgbClr val="FF0000"/>
                </a:solidFill>
              </a:rPr>
              <a:t>dependent (y)</a:t>
            </a:r>
            <a:r>
              <a:rPr lang="en-US" altLang="en-US" sz="2800" dirty="0"/>
              <a:t> and one or more independent </a:t>
            </a:r>
            <a:r>
              <a:rPr lang="en-US" altLang="en-US" sz="2800" dirty="0">
                <a:solidFill>
                  <a:srgbClr val="FF0000"/>
                </a:solidFill>
              </a:rPr>
              <a:t>(x) variables</a:t>
            </a:r>
            <a:r>
              <a:rPr lang="en-US" altLang="en-US" sz="2800" dirty="0"/>
              <a:t>, hence called as linear regression.</a:t>
            </a:r>
          </a:p>
          <a:p>
            <a:pPr marL="0" indent="0">
              <a:buNone/>
              <a:defRPr/>
            </a:pPr>
            <a:r>
              <a:rPr lang="en-US" sz="2800" dirty="0"/>
              <a:t>Linear regression can be further divided into two types of the algorithm: </a:t>
            </a:r>
            <a:r>
              <a:rPr lang="en-US" sz="2800" b="1" dirty="0"/>
              <a:t>Simple Linear Regression and Multiple Linear regression</a:t>
            </a:r>
            <a:endParaRPr lang="en-US" sz="2800" dirty="0"/>
          </a:p>
          <a:p>
            <a:pPr marL="0" indent="0">
              <a:buNone/>
              <a:defRPr/>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4BDDC-2654-4650-8972-9E8EAE100A7D}"/>
              </a:ext>
            </a:extLst>
          </p:cNvPr>
          <p:cNvSpPr>
            <a:spLocks noGrp="1"/>
          </p:cNvSpPr>
          <p:nvPr>
            <p:ph type="title"/>
          </p:nvPr>
        </p:nvSpPr>
        <p:spPr/>
        <p:txBody>
          <a:bodyPr/>
          <a:lstStyle/>
          <a:p>
            <a:pPr algn="l"/>
            <a:r>
              <a:rPr lang="en-US" sz="3600" b="1" dirty="0">
                <a:highlight>
                  <a:srgbClr val="FFFF00"/>
                </a:highlight>
              </a:rPr>
              <a:t>Simple Linear Regression</a:t>
            </a:r>
            <a:endParaRPr lang="en-US" sz="3600" dirty="0">
              <a:highlight>
                <a:srgbClr val="FFFF00"/>
              </a:highlight>
            </a:endParaRPr>
          </a:p>
        </p:txBody>
      </p:sp>
      <p:sp>
        <p:nvSpPr>
          <p:cNvPr id="3" name="Content Placeholder 2">
            <a:extLst>
              <a:ext uri="{FF2B5EF4-FFF2-40B4-BE49-F238E27FC236}">
                <a16:creationId xmlns:a16="http://schemas.microsoft.com/office/drawing/2014/main" xmlns="" id="{D7252E7D-7869-4163-805A-EE43F8F29EC5}"/>
              </a:ext>
            </a:extLst>
          </p:cNvPr>
          <p:cNvSpPr>
            <a:spLocks noGrp="1"/>
          </p:cNvSpPr>
          <p:nvPr>
            <p:ph idx="1"/>
          </p:nvPr>
        </p:nvSpPr>
        <p:spPr/>
        <p:txBody>
          <a:bodyPr/>
          <a:lstStyle/>
          <a:p>
            <a:pPr marL="0" indent="0">
              <a:buNone/>
            </a:pPr>
            <a:r>
              <a:rPr lang="en-US" dirty="0"/>
              <a:t>Suppose </a:t>
            </a:r>
            <a:r>
              <a:rPr lang="en-US" dirty="0" smtClean="0"/>
              <a:t>we </a:t>
            </a:r>
            <a:r>
              <a:rPr lang="en-US" dirty="0"/>
              <a:t>want to predict weight of a person from his height. So here, one dependent and one independent variable is used. </a:t>
            </a:r>
          </a:p>
          <a:p>
            <a:pPr marL="0" indent="0">
              <a:buNone/>
            </a:pPr>
            <a:r>
              <a:rPr lang="en-US" dirty="0"/>
              <a:t>So, here weight is dependent variable and height is independent variable.  </a:t>
            </a:r>
          </a:p>
          <a:p>
            <a:pPr marL="0" indent="0">
              <a:buNone/>
            </a:pPr>
            <a:r>
              <a:rPr lang="en-US" i="1" dirty="0"/>
              <a:t>If a single independent variable is used to predict the value of a dependent variable, then such a Linear Regression algorithm is called </a:t>
            </a:r>
            <a:r>
              <a:rPr lang="en-US" i="1" dirty="0">
                <a:solidFill>
                  <a:srgbClr val="FF0000"/>
                </a:solidFill>
              </a:rPr>
              <a:t>Simple Linear Regression.</a:t>
            </a:r>
            <a:endParaRPr lang="en-US" dirty="0">
              <a:solidFill>
                <a:srgbClr val="FF0000"/>
              </a:solidFill>
            </a:endParaRPr>
          </a:p>
        </p:txBody>
      </p:sp>
    </p:spTree>
    <p:extLst>
      <p:ext uri="{BB962C8B-B14F-4D97-AF65-F5344CB8AC3E}">
        <p14:creationId xmlns:p14="http://schemas.microsoft.com/office/powerpoint/2010/main" val="4051052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F2C29D-6A73-4E10-8282-F8E755485B88}"/>
              </a:ext>
            </a:extLst>
          </p:cNvPr>
          <p:cNvSpPr>
            <a:spLocks noGrp="1"/>
          </p:cNvSpPr>
          <p:nvPr>
            <p:ph type="title"/>
          </p:nvPr>
        </p:nvSpPr>
        <p:spPr/>
        <p:txBody>
          <a:bodyPr/>
          <a:lstStyle/>
          <a:p>
            <a:pPr algn="l"/>
            <a:r>
              <a:rPr lang="en-US" sz="4000" b="1" i="1" dirty="0">
                <a:highlight>
                  <a:srgbClr val="FFFF00"/>
                </a:highlight>
              </a:rPr>
              <a:t>Multiple Linear regression</a:t>
            </a:r>
            <a:endParaRPr lang="en-US" sz="4000" dirty="0">
              <a:highlight>
                <a:srgbClr val="FFFF00"/>
              </a:highlight>
            </a:endParaRPr>
          </a:p>
        </p:txBody>
      </p:sp>
      <p:sp>
        <p:nvSpPr>
          <p:cNvPr id="3" name="Content Placeholder 2">
            <a:extLst>
              <a:ext uri="{FF2B5EF4-FFF2-40B4-BE49-F238E27FC236}">
                <a16:creationId xmlns:a16="http://schemas.microsoft.com/office/drawing/2014/main" xmlns="" id="{789B4062-4930-47BE-85A3-C3AC34529C4F}"/>
              </a:ext>
            </a:extLst>
          </p:cNvPr>
          <p:cNvSpPr>
            <a:spLocks noGrp="1"/>
          </p:cNvSpPr>
          <p:nvPr>
            <p:ph idx="1"/>
          </p:nvPr>
        </p:nvSpPr>
        <p:spPr/>
        <p:txBody>
          <a:bodyPr/>
          <a:lstStyle/>
          <a:p>
            <a:pPr marL="0" indent="0">
              <a:buNone/>
            </a:pPr>
            <a:r>
              <a:rPr lang="en-US" i="1" dirty="0"/>
              <a:t>If more than one independent variable is used to predict the value of dependent variable, then such a Linear Regression algorithm is called Multiple Linear Regression. </a:t>
            </a:r>
          </a:p>
          <a:p>
            <a:pPr marL="0" indent="0">
              <a:buNone/>
            </a:pPr>
            <a:r>
              <a:rPr lang="en-US" dirty="0"/>
              <a:t>Suppose </a:t>
            </a:r>
            <a:r>
              <a:rPr lang="en-US" dirty="0" smtClean="0"/>
              <a:t>we </a:t>
            </a:r>
            <a:r>
              <a:rPr lang="en-US" dirty="0"/>
              <a:t>want predict house rent then there will multiple independent variables based on </a:t>
            </a:r>
            <a:r>
              <a:rPr lang="en-US"/>
              <a:t>that </a:t>
            </a:r>
            <a:r>
              <a:rPr lang="en-US" smtClean="0"/>
              <a:t>we </a:t>
            </a:r>
            <a:r>
              <a:rPr lang="en-US" dirty="0"/>
              <a:t>can predict house rent. </a:t>
            </a:r>
          </a:p>
        </p:txBody>
      </p:sp>
    </p:spTree>
    <p:extLst>
      <p:ext uri="{BB962C8B-B14F-4D97-AF65-F5344CB8AC3E}">
        <p14:creationId xmlns:p14="http://schemas.microsoft.com/office/powerpoint/2010/main" val="2350454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a:extLst>
              <a:ext uri="{FF2B5EF4-FFF2-40B4-BE49-F238E27FC236}">
                <a16:creationId xmlns:a16="http://schemas.microsoft.com/office/drawing/2014/main" xmlns="" id="{C7DFC379-BB34-4F9E-9BA1-D3119E9C6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4876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5">
            <a:extLst>
              <a:ext uri="{FF2B5EF4-FFF2-40B4-BE49-F238E27FC236}">
                <a16:creationId xmlns:a16="http://schemas.microsoft.com/office/drawing/2014/main" xmlns="" id="{B2CFF8AF-8068-4390-A381-E303732A2605}"/>
              </a:ext>
            </a:extLst>
          </p:cNvPr>
          <p:cNvSpPr txBox="1">
            <a:spLocks noChangeArrowheads="1"/>
          </p:cNvSpPr>
          <p:nvPr/>
        </p:nvSpPr>
        <p:spPr bwMode="auto">
          <a:xfrm>
            <a:off x="440791" y="457200"/>
            <a:ext cx="86196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i="1" dirty="0">
                <a:solidFill>
                  <a:srgbClr val="FF0000"/>
                </a:solidFill>
                <a:latin typeface="+mn-lt"/>
              </a:rPr>
              <a:t>Since linear regression shows the linear relationship, which means it finds </a:t>
            </a:r>
          </a:p>
          <a:p>
            <a:pPr algn="just"/>
            <a:r>
              <a:rPr lang="en-US" altLang="en-US" sz="2000" i="1" dirty="0">
                <a:solidFill>
                  <a:srgbClr val="FF0000"/>
                </a:solidFill>
                <a:latin typeface="+mn-lt"/>
              </a:rPr>
              <a:t>how the value of the dependent variable is changing according to the value of the</a:t>
            </a:r>
          </a:p>
          <a:p>
            <a:pPr algn="just"/>
            <a:r>
              <a:rPr lang="en-US" altLang="en-US" sz="2000" i="1" dirty="0">
                <a:solidFill>
                  <a:srgbClr val="FF0000"/>
                </a:solidFill>
                <a:latin typeface="+mn-lt"/>
              </a:rPr>
              <a:t>independent variable.</a:t>
            </a:r>
          </a:p>
        </p:txBody>
      </p:sp>
    </p:spTree>
    <p:extLst>
      <p:ext uri="{BB962C8B-B14F-4D97-AF65-F5344CB8AC3E}">
        <p14:creationId xmlns:p14="http://schemas.microsoft.com/office/powerpoint/2010/main" val="316551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974CECB-2562-4009-A90E-5E461395A7C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xmlns="" id="{41F18751-C829-4E5C-AFEC-756727326EDB}"/>
              </a:ext>
            </a:extLst>
          </p:cNvPr>
          <p:cNvSpPr>
            <a:spLocks noGrp="1"/>
          </p:cNvSpPr>
          <p:nvPr>
            <p:ph idx="1"/>
          </p:nvPr>
        </p:nvSpPr>
        <p:spPr/>
        <p:txBody>
          <a:bodyPr/>
          <a:lstStyle/>
          <a:p>
            <a:pPr marL="0" indent="0">
              <a:buNone/>
            </a:pPr>
            <a:r>
              <a:rPr lang="en-US" dirty="0"/>
              <a:t>Machine learning :</a:t>
            </a:r>
          </a:p>
          <a:p>
            <a:pPr>
              <a:buFont typeface="Wingdings" panose="05000000000000000000" pitchFamily="2" charset="2"/>
              <a:buChar char="ü"/>
            </a:pPr>
            <a:r>
              <a:rPr lang="en-US" dirty="0"/>
              <a:t>introduction, </a:t>
            </a:r>
          </a:p>
          <a:p>
            <a:pPr>
              <a:buFont typeface="Wingdings" panose="05000000000000000000" pitchFamily="2" charset="2"/>
              <a:buChar char="ü"/>
            </a:pPr>
            <a:r>
              <a:rPr lang="en-US" dirty="0"/>
              <a:t>types of machine learning, </a:t>
            </a:r>
          </a:p>
          <a:p>
            <a:pPr>
              <a:buFont typeface="Wingdings" panose="05000000000000000000" pitchFamily="2" charset="2"/>
              <a:buChar char="ü"/>
            </a:pPr>
            <a:r>
              <a:rPr lang="en-US" dirty="0"/>
              <a:t>linear regression, </a:t>
            </a:r>
          </a:p>
          <a:p>
            <a:pPr>
              <a:buFont typeface="Wingdings" panose="05000000000000000000" pitchFamily="2" charset="2"/>
              <a:buChar char="ü"/>
            </a:pPr>
            <a:r>
              <a:rPr lang="en-US" dirty="0"/>
              <a:t>k-nearest neighbours, </a:t>
            </a:r>
          </a:p>
          <a:p>
            <a:pPr>
              <a:buFont typeface="Wingdings" panose="05000000000000000000" pitchFamily="2" charset="2"/>
              <a:buChar char="ü"/>
            </a:pPr>
            <a:r>
              <a:rPr lang="en-US" dirty="0"/>
              <a:t>decision trees, </a:t>
            </a:r>
          </a:p>
          <a:p>
            <a:pPr>
              <a:buFont typeface="Wingdings" panose="05000000000000000000" pitchFamily="2" charset="2"/>
              <a:buChar char="ü"/>
            </a:pPr>
            <a:r>
              <a:rPr lang="en-US" dirty="0"/>
              <a:t>random forests, </a:t>
            </a:r>
          </a:p>
          <a:p>
            <a:pPr>
              <a:buFont typeface="Wingdings" panose="05000000000000000000" pitchFamily="2" charset="2"/>
              <a:buChar char="ü"/>
            </a:pPr>
            <a:r>
              <a:rPr lang="en-US" dirty="0"/>
              <a:t>k-means clustering </a:t>
            </a:r>
          </a:p>
        </p:txBody>
      </p:sp>
    </p:spTree>
    <p:extLst>
      <p:ext uri="{BB962C8B-B14F-4D97-AF65-F5344CB8AC3E}">
        <p14:creationId xmlns:p14="http://schemas.microsoft.com/office/powerpoint/2010/main" val="55917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0F4AF43-66BE-47E3-9B3D-0773B3436852}"/>
              </a:ext>
            </a:extLst>
          </p:cNvPr>
          <p:cNvPicPr>
            <a:picLocks noChangeAspect="1"/>
          </p:cNvPicPr>
          <p:nvPr/>
        </p:nvPicPr>
        <p:blipFill>
          <a:blip r:embed="rId2"/>
          <a:stretch>
            <a:fillRect/>
          </a:stretch>
        </p:blipFill>
        <p:spPr>
          <a:xfrm>
            <a:off x="357187" y="1300162"/>
            <a:ext cx="8429625" cy="4257675"/>
          </a:xfrm>
          <a:prstGeom prst="rect">
            <a:avLst/>
          </a:prstGeom>
        </p:spPr>
      </p:pic>
      <p:sp>
        <p:nvSpPr>
          <p:cNvPr id="2" name="Title 1"/>
          <p:cNvSpPr>
            <a:spLocks noGrp="1"/>
          </p:cNvSpPr>
          <p:nvPr>
            <p:ph type="title"/>
          </p:nvPr>
        </p:nvSpPr>
        <p:spPr/>
        <p:txBody>
          <a:bodyPr/>
          <a:lstStyle/>
          <a:p>
            <a:pPr algn="l"/>
            <a:r>
              <a:rPr lang="en-US" sz="3600" dirty="0">
                <a:solidFill>
                  <a:srgbClr val="FF0000"/>
                </a:solidFill>
              </a:rPr>
              <a:t>A train test split is when you split your data into a training set and a testing set</a:t>
            </a:r>
            <a:r>
              <a:rPr lang="en-US" sz="3600" dirty="0" smtClean="0">
                <a:solidFill>
                  <a:srgbClr val="FF0000"/>
                </a:solidFill>
              </a:rPr>
              <a:t>.</a:t>
            </a:r>
            <a:endParaRPr lang="en-US" sz="3600"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89013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91E20-B761-4B86-8953-01BAC82C4865}"/>
              </a:ext>
            </a:extLst>
          </p:cNvPr>
          <p:cNvSpPr>
            <a:spLocks noGrp="1"/>
          </p:cNvSpPr>
          <p:nvPr>
            <p:ph type="title"/>
          </p:nvPr>
        </p:nvSpPr>
        <p:spPr/>
        <p:txBody>
          <a:bodyPr/>
          <a:lstStyle/>
          <a:p>
            <a:r>
              <a:rPr lang="en-US" sz="3600" i="1" dirty="0">
                <a:highlight>
                  <a:srgbClr val="FFFF00"/>
                </a:highlight>
              </a:rPr>
              <a:t>example for Simple Linear Regression</a:t>
            </a:r>
          </a:p>
        </p:txBody>
      </p:sp>
      <p:sp>
        <p:nvSpPr>
          <p:cNvPr id="3" name="Content Placeholder 2">
            <a:extLst>
              <a:ext uri="{FF2B5EF4-FFF2-40B4-BE49-F238E27FC236}">
                <a16:creationId xmlns:a16="http://schemas.microsoft.com/office/drawing/2014/main" xmlns="" id="{6F333B56-E18A-4CCF-B079-1D2F988FF492}"/>
              </a:ext>
            </a:extLst>
          </p:cNvPr>
          <p:cNvSpPr>
            <a:spLocks noGrp="1"/>
          </p:cNvSpPr>
          <p:nvPr>
            <p:ph idx="1"/>
          </p:nvPr>
        </p:nvSpPr>
        <p:spPr/>
        <p:txBody>
          <a:bodyPr/>
          <a:lstStyle/>
          <a:p>
            <a:r>
              <a:rPr lang="en-US" dirty="0"/>
              <a:t>Import your dataset</a:t>
            </a:r>
          </a:p>
          <a:p>
            <a:pPr marL="0" indent="0">
              <a:buNone/>
            </a:pPr>
            <a:endParaRPr lang="en-US" dirty="0"/>
          </a:p>
        </p:txBody>
      </p:sp>
      <p:pic>
        <p:nvPicPr>
          <p:cNvPr id="4" name="Picture 3">
            <a:extLst>
              <a:ext uri="{FF2B5EF4-FFF2-40B4-BE49-F238E27FC236}">
                <a16:creationId xmlns:a16="http://schemas.microsoft.com/office/drawing/2014/main" xmlns="" id="{839EB93A-CF95-4C1F-86DF-C14C746CC232}"/>
              </a:ext>
            </a:extLst>
          </p:cNvPr>
          <p:cNvPicPr>
            <a:picLocks noChangeAspect="1"/>
          </p:cNvPicPr>
          <p:nvPr/>
        </p:nvPicPr>
        <p:blipFill>
          <a:blip r:embed="rId2"/>
          <a:stretch>
            <a:fillRect/>
          </a:stretch>
        </p:blipFill>
        <p:spPr>
          <a:xfrm>
            <a:off x="2590800" y="2359106"/>
            <a:ext cx="5124450" cy="3752850"/>
          </a:xfrm>
          <a:prstGeom prst="rect">
            <a:avLst/>
          </a:prstGeom>
        </p:spPr>
      </p:pic>
    </p:spTree>
    <p:extLst>
      <p:ext uri="{BB962C8B-B14F-4D97-AF65-F5344CB8AC3E}">
        <p14:creationId xmlns:p14="http://schemas.microsoft.com/office/powerpoint/2010/main" val="88390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EFE38B1-097A-469D-8C63-30C6B893A439}"/>
              </a:ext>
            </a:extLst>
          </p:cNvPr>
          <p:cNvPicPr>
            <a:picLocks noChangeAspect="1"/>
          </p:cNvPicPr>
          <p:nvPr/>
        </p:nvPicPr>
        <p:blipFill>
          <a:blip r:embed="rId2"/>
          <a:stretch>
            <a:fillRect/>
          </a:stretch>
        </p:blipFill>
        <p:spPr>
          <a:xfrm>
            <a:off x="647700" y="1690687"/>
            <a:ext cx="7848600" cy="3476625"/>
          </a:xfrm>
          <a:prstGeom prst="rect">
            <a:avLst/>
          </a:prstGeom>
        </p:spPr>
      </p:pic>
    </p:spTree>
    <p:extLst>
      <p:ext uri="{BB962C8B-B14F-4D97-AF65-F5344CB8AC3E}">
        <p14:creationId xmlns:p14="http://schemas.microsoft.com/office/powerpoint/2010/main" val="389693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4426A-E35C-4268-8C8E-5BCC93B97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92CEA62-AA6A-4EC7-B365-9A0BCEB64B81}"/>
              </a:ext>
            </a:extLst>
          </p:cNvPr>
          <p:cNvSpPr>
            <a:spLocks noGrp="1"/>
          </p:cNvSpPr>
          <p:nvPr>
            <p:ph idx="1"/>
          </p:nvPr>
        </p:nvSpPr>
        <p:spPr/>
        <p:txBody>
          <a:bodyPr/>
          <a:lstStyle/>
          <a:p>
            <a:r>
              <a:rPr lang="en-US" dirty="0"/>
              <a:t>Define your dataset with dependent and independent variables</a:t>
            </a:r>
          </a:p>
          <a:p>
            <a:pPr marL="0" indent="0">
              <a:buNone/>
            </a:pPr>
            <a:endParaRPr lang="en-US" dirty="0"/>
          </a:p>
        </p:txBody>
      </p:sp>
      <p:pic>
        <p:nvPicPr>
          <p:cNvPr id="4" name="Picture 3">
            <a:extLst>
              <a:ext uri="{FF2B5EF4-FFF2-40B4-BE49-F238E27FC236}">
                <a16:creationId xmlns:a16="http://schemas.microsoft.com/office/drawing/2014/main" xmlns="" id="{6B830D74-E006-4E13-BC31-B49BEC73F62B}"/>
              </a:ext>
            </a:extLst>
          </p:cNvPr>
          <p:cNvPicPr>
            <a:picLocks noChangeAspect="1"/>
          </p:cNvPicPr>
          <p:nvPr/>
        </p:nvPicPr>
        <p:blipFill>
          <a:blip r:embed="rId2"/>
          <a:stretch>
            <a:fillRect/>
          </a:stretch>
        </p:blipFill>
        <p:spPr>
          <a:xfrm>
            <a:off x="838200" y="2794043"/>
            <a:ext cx="7081434" cy="3514682"/>
          </a:xfrm>
          <a:prstGeom prst="rect">
            <a:avLst/>
          </a:prstGeom>
        </p:spPr>
      </p:pic>
    </p:spTree>
    <p:extLst>
      <p:ext uri="{BB962C8B-B14F-4D97-AF65-F5344CB8AC3E}">
        <p14:creationId xmlns:p14="http://schemas.microsoft.com/office/powerpoint/2010/main" val="1019119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5FB4E-E339-4D69-99BD-FA352922C084}"/>
              </a:ext>
            </a:extLst>
          </p:cNvPr>
          <p:cNvSpPr>
            <a:spLocks noGrp="1"/>
          </p:cNvSpPr>
          <p:nvPr>
            <p:ph type="title"/>
          </p:nvPr>
        </p:nvSpPr>
        <p:spPr/>
        <p:txBody>
          <a:bodyPr/>
          <a:lstStyle/>
          <a:p>
            <a:r>
              <a:rPr lang="en-US" dirty="0"/>
              <a:t>independent variable:</a:t>
            </a:r>
          </a:p>
        </p:txBody>
      </p:sp>
      <p:pic>
        <p:nvPicPr>
          <p:cNvPr id="4" name="Picture 3">
            <a:extLst>
              <a:ext uri="{FF2B5EF4-FFF2-40B4-BE49-F238E27FC236}">
                <a16:creationId xmlns:a16="http://schemas.microsoft.com/office/drawing/2014/main" xmlns="" id="{F5211C6E-2B43-45DF-ADD9-8A95D5CD953B}"/>
              </a:ext>
            </a:extLst>
          </p:cNvPr>
          <p:cNvPicPr>
            <a:picLocks noChangeAspect="1"/>
          </p:cNvPicPr>
          <p:nvPr/>
        </p:nvPicPr>
        <p:blipFill>
          <a:blip r:embed="rId2"/>
          <a:stretch>
            <a:fillRect/>
          </a:stretch>
        </p:blipFill>
        <p:spPr>
          <a:xfrm>
            <a:off x="1905000" y="1417638"/>
            <a:ext cx="5076825" cy="4277435"/>
          </a:xfrm>
          <a:prstGeom prst="rect">
            <a:avLst/>
          </a:prstGeom>
        </p:spPr>
      </p:pic>
    </p:spTree>
    <p:extLst>
      <p:ext uri="{BB962C8B-B14F-4D97-AF65-F5344CB8AC3E}">
        <p14:creationId xmlns:p14="http://schemas.microsoft.com/office/powerpoint/2010/main" val="1574381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0CB25-5494-4E18-B3FB-E630691FACC4}"/>
              </a:ext>
            </a:extLst>
          </p:cNvPr>
          <p:cNvSpPr>
            <a:spLocks noGrp="1"/>
          </p:cNvSpPr>
          <p:nvPr>
            <p:ph type="title"/>
          </p:nvPr>
        </p:nvSpPr>
        <p:spPr/>
        <p:txBody>
          <a:bodyPr/>
          <a:lstStyle/>
          <a:p>
            <a:r>
              <a:rPr lang="en-US" dirty="0"/>
              <a:t>dependent variable:</a:t>
            </a:r>
          </a:p>
        </p:txBody>
      </p:sp>
      <p:pic>
        <p:nvPicPr>
          <p:cNvPr id="4" name="Picture 3">
            <a:extLst>
              <a:ext uri="{FF2B5EF4-FFF2-40B4-BE49-F238E27FC236}">
                <a16:creationId xmlns:a16="http://schemas.microsoft.com/office/drawing/2014/main" xmlns="" id="{07942D96-AD0B-4D0C-BD99-53F358CFD367}"/>
              </a:ext>
            </a:extLst>
          </p:cNvPr>
          <p:cNvPicPr>
            <a:picLocks noChangeAspect="1"/>
          </p:cNvPicPr>
          <p:nvPr/>
        </p:nvPicPr>
        <p:blipFill>
          <a:blip r:embed="rId2"/>
          <a:stretch>
            <a:fillRect/>
          </a:stretch>
        </p:blipFill>
        <p:spPr>
          <a:xfrm>
            <a:off x="2514600" y="1776412"/>
            <a:ext cx="3733800" cy="4192973"/>
          </a:xfrm>
          <a:prstGeom prst="rect">
            <a:avLst/>
          </a:prstGeom>
        </p:spPr>
      </p:pic>
    </p:spTree>
    <p:extLst>
      <p:ext uri="{BB962C8B-B14F-4D97-AF65-F5344CB8AC3E}">
        <p14:creationId xmlns:p14="http://schemas.microsoft.com/office/powerpoint/2010/main" val="239278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CEF9EC-B572-44EE-A79C-4B0ACB599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2A3C690-D1A9-4511-8428-3EF3CA53FA32}"/>
              </a:ext>
            </a:extLst>
          </p:cNvPr>
          <p:cNvSpPr>
            <a:spLocks noGrp="1"/>
          </p:cNvSpPr>
          <p:nvPr>
            <p:ph idx="1"/>
          </p:nvPr>
        </p:nvSpPr>
        <p:spPr/>
        <p:txBody>
          <a:bodyPr/>
          <a:lstStyle/>
          <a:p>
            <a:r>
              <a:rPr lang="en-US" dirty="0"/>
              <a:t>Splitting the dataset into training and test set.</a:t>
            </a:r>
          </a:p>
          <a:p>
            <a:pPr lvl="1"/>
            <a:r>
              <a:rPr lang="en-US" dirty="0"/>
              <a:t>For that use </a:t>
            </a:r>
            <a:r>
              <a:rPr lang="en-US" dirty="0" err="1"/>
              <a:t>scikit</a:t>
            </a:r>
            <a:r>
              <a:rPr lang="en-US" dirty="0"/>
              <a:t>-learn</a:t>
            </a:r>
          </a:p>
          <a:p>
            <a:pPr lvl="1"/>
            <a:r>
              <a:rPr lang="en-US" dirty="0"/>
              <a:t>Install </a:t>
            </a:r>
            <a:r>
              <a:rPr lang="en-US" dirty="0" err="1"/>
              <a:t>scikit</a:t>
            </a:r>
            <a:r>
              <a:rPr lang="en-US" dirty="0"/>
              <a:t>-learn</a:t>
            </a:r>
          </a:p>
          <a:p>
            <a:pPr lvl="1"/>
            <a:r>
              <a:rPr lang="en-US" dirty="0"/>
              <a:t>Import now:</a:t>
            </a:r>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xmlns="" id="{3A44097C-10A8-46EC-B03F-81B5458FD1E9}"/>
              </a:ext>
            </a:extLst>
          </p:cNvPr>
          <p:cNvPicPr>
            <a:picLocks noChangeAspect="1"/>
          </p:cNvPicPr>
          <p:nvPr/>
        </p:nvPicPr>
        <p:blipFill>
          <a:blip r:embed="rId2"/>
          <a:stretch>
            <a:fillRect/>
          </a:stretch>
        </p:blipFill>
        <p:spPr>
          <a:xfrm>
            <a:off x="457200" y="3962400"/>
            <a:ext cx="8462818" cy="762000"/>
          </a:xfrm>
          <a:prstGeom prst="rect">
            <a:avLst/>
          </a:prstGeom>
        </p:spPr>
      </p:pic>
    </p:spTree>
    <p:extLst>
      <p:ext uri="{BB962C8B-B14F-4D97-AF65-F5344CB8AC3E}">
        <p14:creationId xmlns:p14="http://schemas.microsoft.com/office/powerpoint/2010/main" val="2192220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9D1E8-CBE9-49B2-97F2-4419A5CBED43}"/>
              </a:ext>
            </a:extLst>
          </p:cNvPr>
          <p:cNvSpPr>
            <a:spLocks noGrp="1"/>
          </p:cNvSpPr>
          <p:nvPr>
            <p:ph type="title"/>
          </p:nvPr>
        </p:nvSpPr>
        <p:spPr/>
        <p:txBody>
          <a:bodyPr/>
          <a:lstStyle/>
          <a:p>
            <a:pPr algn="just"/>
            <a:r>
              <a:rPr lang="en-US" sz="2800" dirty="0">
                <a:solidFill>
                  <a:srgbClr val="FF0000"/>
                </a:solidFill>
              </a:rPr>
              <a:t>The </a:t>
            </a:r>
            <a:r>
              <a:rPr lang="en-US" sz="2800" dirty="0" err="1">
                <a:solidFill>
                  <a:srgbClr val="FF0000"/>
                </a:solidFill>
              </a:rPr>
              <a:t>train_test_split</a:t>
            </a:r>
            <a:r>
              <a:rPr lang="en-US" sz="2800" dirty="0">
                <a:solidFill>
                  <a:srgbClr val="FF0000"/>
                </a:solidFill>
              </a:rPr>
              <a:t>() method is used to split our data into train and test sets. First, we need to divide our data into features (X) and labels (y). </a:t>
            </a:r>
          </a:p>
        </p:txBody>
      </p:sp>
      <p:sp>
        <p:nvSpPr>
          <p:cNvPr id="3" name="Content Placeholder 2">
            <a:extLst>
              <a:ext uri="{FF2B5EF4-FFF2-40B4-BE49-F238E27FC236}">
                <a16:creationId xmlns:a16="http://schemas.microsoft.com/office/drawing/2014/main" xmlns="" id="{405D31E1-6B72-4166-9361-B44FFA83BF05}"/>
              </a:ext>
            </a:extLst>
          </p:cNvPr>
          <p:cNvSpPr>
            <a:spLocks noGrp="1"/>
          </p:cNvSpPr>
          <p:nvPr>
            <p:ph idx="1"/>
          </p:nvPr>
        </p:nvSpPr>
        <p:spPr/>
        <p:txBody>
          <a:bodyPr/>
          <a:lstStyle/>
          <a:p>
            <a:r>
              <a:rPr lang="en-US" dirty="0"/>
              <a:t>Use </a:t>
            </a:r>
            <a:r>
              <a:rPr lang="en-US" dirty="0" err="1"/>
              <a:t>train_test_split</a:t>
            </a:r>
            <a:r>
              <a:rPr lang="en-US" dirty="0"/>
              <a:t>() </a:t>
            </a:r>
          </a:p>
          <a:p>
            <a:pPr marL="0" indent="0">
              <a:buNone/>
            </a:pPr>
            <a:endParaRPr lang="en-US" dirty="0"/>
          </a:p>
        </p:txBody>
      </p:sp>
      <p:pic>
        <p:nvPicPr>
          <p:cNvPr id="4" name="Picture 3">
            <a:extLst>
              <a:ext uri="{FF2B5EF4-FFF2-40B4-BE49-F238E27FC236}">
                <a16:creationId xmlns:a16="http://schemas.microsoft.com/office/drawing/2014/main" xmlns="" id="{F17754B3-5ED8-4BCB-AD3D-8A7592FF9DD3}"/>
              </a:ext>
            </a:extLst>
          </p:cNvPr>
          <p:cNvPicPr>
            <a:picLocks noChangeAspect="1"/>
          </p:cNvPicPr>
          <p:nvPr/>
        </p:nvPicPr>
        <p:blipFill>
          <a:blip r:embed="rId2"/>
          <a:stretch>
            <a:fillRect/>
          </a:stretch>
        </p:blipFill>
        <p:spPr>
          <a:xfrm>
            <a:off x="-46495" y="2475036"/>
            <a:ext cx="9144000" cy="1868364"/>
          </a:xfrm>
          <a:prstGeom prst="rect">
            <a:avLst/>
          </a:prstGeom>
        </p:spPr>
      </p:pic>
      <p:sp>
        <p:nvSpPr>
          <p:cNvPr id="5" name="TextBox 4">
            <a:extLst>
              <a:ext uri="{FF2B5EF4-FFF2-40B4-BE49-F238E27FC236}">
                <a16:creationId xmlns:a16="http://schemas.microsoft.com/office/drawing/2014/main" xmlns="" id="{DFAC8A30-5B5A-4ED7-A731-E1B2C6BC8E17}"/>
              </a:ext>
            </a:extLst>
          </p:cNvPr>
          <p:cNvSpPr txBox="1"/>
          <p:nvPr/>
        </p:nvSpPr>
        <p:spPr>
          <a:xfrm>
            <a:off x="1752600" y="4648200"/>
            <a:ext cx="7086600" cy="830997"/>
          </a:xfrm>
          <a:prstGeom prst="rect">
            <a:avLst/>
          </a:prstGeom>
          <a:noFill/>
        </p:spPr>
        <p:txBody>
          <a:bodyPr wrap="square" rtlCol="0">
            <a:spAutoFit/>
          </a:bodyPr>
          <a:lstStyle/>
          <a:p>
            <a:r>
              <a:rPr lang="en-US" sz="2400" dirty="0" err="1">
                <a:solidFill>
                  <a:srgbClr val="FF0000"/>
                </a:solidFill>
              </a:rPr>
              <a:t>test_size</a:t>
            </a:r>
            <a:r>
              <a:rPr lang="en-US" sz="2400" dirty="0"/>
              <a:t>: define size of data set 0.3 means 30%</a:t>
            </a:r>
          </a:p>
          <a:p>
            <a:r>
              <a:rPr lang="en-US" sz="2400" dirty="0" err="1">
                <a:solidFill>
                  <a:srgbClr val="FF0000"/>
                </a:solidFill>
              </a:rPr>
              <a:t>random_state</a:t>
            </a:r>
            <a:r>
              <a:rPr lang="en-US" sz="2400" dirty="0"/>
              <a:t>=0 means value will be not shuffled</a:t>
            </a:r>
          </a:p>
        </p:txBody>
      </p:sp>
    </p:spTree>
    <p:extLst>
      <p:ext uri="{BB962C8B-B14F-4D97-AF65-F5344CB8AC3E}">
        <p14:creationId xmlns:p14="http://schemas.microsoft.com/office/powerpoint/2010/main" val="78637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93514-B157-4E7C-BD9B-D15AABA55F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F35EFBD-6E76-40D2-9D57-10A461767EB5}"/>
              </a:ext>
            </a:extLst>
          </p:cNvPr>
          <p:cNvSpPr>
            <a:spLocks noGrp="1"/>
          </p:cNvSpPr>
          <p:nvPr>
            <p:ph idx="1"/>
          </p:nvPr>
        </p:nvSpPr>
        <p:spPr>
          <a:xfrm>
            <a:off x="457200" y="1600200"/>
            <a:ext cx="8686800" cy="4525963"/>
          </a:xfrm>
        </p:spPr>
        <p:txBody>
          <a:bodyPr/>
          <a:lstStyle/>
          <a:p>
            <a:r>
              <a:rPr lang="en-US" dirty="0"/>
              <a:t>Fitting the Simple Linear Regression model to the training dataset</a:t>
            </a:r>
          </a:p>
          <a:p>
            <a:pPr marL="0" indent="0">
              <a:buNone/>
            </a:pPr>
            <a:endParaRPr lang="en-US" dirty="0"/>
          </a:p>
        </p:txBody>
      </p:sp>
      <p:pic>
        <p:nvPicPr>
          <p:cNvPr id="4" name="Picture 3">
            <a:extLst>
              <a:ext uri="{FF2B5EF4-FFF2-40B4-BE49-F238E27FC236}">
                <a16:creationId xmlns:a16="http://schemas.microsoft.com/office/drawing/2014/main" xmlns="" id="{E5495E82-AE31-47AD-B45D-00F81C61625D}"/>
              </a:ext>
            </a:extLst>
          </p:cNvPr>
          <p:cNvPicPr>
            <a:picLocks noChangeAspect="1"/>
          </p:cNvPicPr>
          <p:nvPr/>
        </p:nvPicPr>
        <p:blipFill>
          <a:blip r:embed="rId2"/>
          <a:stretch>
            <a:fillRect/>
          </a:stretch>
        </p:blipFill>
        <p:spPr>
          <a:xfrm>
            <a:off x="152400" y="3200399"/>
            <a:ext cx="8534400" cy="1889295"/>
          </a:xfrm>
          <a:prstGeom prst="rect">
            <a:avLst/>
          </a:prstGeom>
        </p:spPr>
      </p:pic>
    </p:spTree>
    <p:extLst>
      <p:ext uri="{BB962C8B-B14F-4D97-AF65-F5344CB8AC3E}">
        <p14:creationId xmlns:p14="http://schemas.microsoft.com/office/powerpoint/2010/main" val="2671476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Example of prediction</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a:solidFill>
                  <a:srgbClr val="FF0000"/>
                </a:solidFill>
              </a:rPr>
              <a:t>import pandas as </a:t>
            </a:r>
            <a:r>
              <a:rPr lang="en-US" sz="2800" dirty="0" err="1">
                <a:solidFill>
                  <a:srgbClr val="FF0000"/>
                </a:solidFill>
              </a:rPr>
              <a:t>pd</a:t>
            </a:r>
            <a:endParaRPr lang="en-US" sz="2800" dirty="0">
              <a:solidFill>
                <a:srgbClr val="FF0000"/>
              </a:solidFill>
            </a:endParaRPr>
          </a:p>
          <a:p>
            <a:r>
              <a:rPr lang="en-US" sz="2800" dirty="0">
                <a:solidFill>
                  <a:srgbClr val="FF0000"/>
                </a:solidFill>
              </a:rPr>
              <a:t>from </a:t>
            </a:r>
            <a:r>
              <a:rPr lang="en-US" sz="2800" dirty="0" err="1">
                <a:solidFill>
                  <a:srgbClr val="FF0000"/>
                </a:solidFill>
              </a:rPr>
              <a:t>sklearn.linear_model</a:t>
            </a:r>
            <a:r>
              <a:rPr lang="en-US" sz="2800" dirty="0">
                <a:solidFill>
                  <a:srgbClr val="FF0000"/>
                </a:solidFill>
              </a:rPr>
              <a:t> import </a:t>
            </a:r>
            <a:r>
              <a:rPr lang="en-US" sz="2800" dirty="0" err="1">
                <a:solidFill>
                  <a:srgbClr val="FF0000"/>
                </a:solidFill>
              </a:rPr>
              <a:t>LinearRegression</a:t>
            </a:r>
            <a:endParaRPr lang="en-US" sz="2800" dirty="0">
              <a:solidFill>
                <a:srgbClr val="FF0000"/>
              </a:solidFill>
            </a:endParaRPr>
          </a:p>
          <a:p>
            <a:r>
              <a:rPr lang="en-US" sz="2800" dirty="0">
                <a:solidFill>
                  <a:srgbClr val="FF0000"/>
                </a:solidFill>
              </a:rPr>
              <a:t>from </a:t>
            </a:r>
            <a:r>
              <a:rPr lang="en-US" sz="2800" dirty="0" err="1">
                <a:solidFill>
                  <a:srgbClr val="FF0000"/>
                </a:solidFill>
              </a:rPr>
              <a:t>sklearn.model_selection</a:t>
            </a:r>
            <a:r>
              <a:rPr lang="en-US" sz="2800" dirty="0">
                <a:solidFill>
                  <a:srgbClr val="FF0000"/>
                </a:solidFill>
              </a:rPr>
              <a:t> import </a:t>
            </a:r>
            <a:r>
              <a:rPr lang="en-US" sz="2800" dirty="0" err="1" smtClean="0">
                <a:solidFill>
                  <a:srgbClr val="FF0000"/>
                </a:solidFill>
              </a:rPr>
              <a:t>train_test_split</a:t>
            </a:r>
            <a:endParaRPr lang="en-US" sz="2800" dirty="0" smtClean="0">
              <a:solidFill>
                <a:srgbClr val="FF0000"/>
              </a:solidFill>
            </a:endParaRPr>
          </a:p>
          <a:p>
            <a:r>
              <a:rPr lang="en-US" sz="2000" dirty="0" err="1">
                <a:solidFill>
                  <a:schemeClr val="tx2">
                    <a:lumMod val="60000"/>
                    <a:lumOff val="40000"/>
                  </a:schemeClr>
                </a:solidFill>
              </a:rPr>
              <a:t>df</a:t>
            </a:r>
            <a:r>
              <a:rPr lang="en-US" sz="2000" dirty="0">
                <a:solidFill>
                  <a:schemeClr val="tx2">
                    <a:lumMod val="60000"/>
                    <a:lumOff val="40000"/>
                  </a:schemeClr>
                </a:solidFill>
              </a:rPr>
              <a:t> = </a:t>
            </a:r>
            <a:r>
              <a:rPr lang="en-US" sz="2000" dirty="0" err="1">
                <a:solidFill>
                  <a:schemeClr val="tx2">
                    <a:lumMod val="60000"/>
                    <a:lumOff val="40000"/>
                  </a:schemeClr>
                </a:solidFill>
              </a:rPr>
              <a:t>pd.read_csv</a:t>
            </a:r>
            <a:r>
              <a:rPr lang="en-US" sz="2000" dirty="0">
                <a:solidFill>
                  <a:schemeClr val="tx2">
                    <a:lumMod val="60000"/>
                    <a:lumOff val="40000"/>
                  </a:schemeClr>
                </a:solidFill>
              </a:rPr>
              <a:t>('C:\\Users\\SUMIT\\OneDrive\\Desktop</a:t>
            </a:r>
            <a:r>
              <a:rPr lang="en-US" sz="2000" dirty="0" smtClean="0">
                <a:solidFill>
                  <a:schemeClr val="tx2">
                    <a:lumMod val="60000"/>
                    <a:lumOff val="40000"/>
                  </a:schemeClr>
                </a:solidFill>
              </a:rPr>
              <a:t>\\housedata.csv</a:t>
            </a:r>
            <a:r>
              <a:rPr lang="en-US" sz="2000" dirty="0">
                <a:solidFill>
                  <a:schemeClr val="tx2">
                    <a:lumMod val="60000"/>
                    <a:lumOff val="40000"/>
                  </a:schemeClr>
                </a:solidFill>
              </a:rPr>
              <a:t>')</a:t>
            </a:r>
          </a:p>
          <a:p>
            <a:r>
              <a:rPr lang="en-US" sz="2800" dirty="0"/>
              <a:t>x = </a:t>
            </a:r>
            <a:r>
              <a:rPr lang="en-US" sz="2800" dirty="0" err="1"/>
              <a:t>df.iloc</a:t>
            </a:r>
            <a:r>
              <a:rPr lang="en-US" sz="2800" dirty="0"/>
              <a:t>[:, </a:t>
            </a:r>
            <a:r>
              <a:rPr lang="en-US" sz="2800" dirty="0" smtClean="0"/>
              <a:t>0:3]</a:t>
            </a:r>
            <a:endParaRPr lang="en-US" sz="2800" dirty="0"/>
          </a:p>
          <a:p>
            <a:r>
              <a:rPr lang="en-US" sz="2800" dirty="0"/>
              <a:t>y = </a:t>
            </a:r>
            <a:r>
              <a:rPr lang="en-US" sz="2800" dirty="0" err="1"/>
              <a:t>df.iloc</a:t>
            </a:r>
            <a:r>
              <a:rPr lang="en-US" sz="2800" dirty="0"/>
              <a:t>[:, :-1</a:t>
            </a:r>
            <a:r>
              <a:rPr lang="en-US" sz="2800" dirty="0" smtClean="0"/>
              <a:t>]</a:t>
            </a:r>
          </a:p>
          <a:p>
            <a:r>
              <a:rPr lang="en-US" sz="2800" dirty="0" err="1"/>
              <a:t>X_train</a:t>
            </a:r>
            <a:r>
              <a:rPr lang="en-US" sz="2800" dirty="0"/>
              <a:t>, </a:t>
            </a:r>
            <a:r>
              <a:rPr lang="en-US" sz="2800" dirty="0" err="1"/>
              <a:t>X_test</a:t>
            </a:r>
            <a:r>
              <a:rPr lang="en-US" sz="2800" dirty="0"/>
              <a:t>, </a:t>
            </a:r>
            <a:r>
              <a:rPr lang="en-US" sz="2800" dirty="0" err="1"/>
              <a:t>y_train</a:t>
            </a:r>
            <a:r>
              <a:rPr lang="en-US" sz="2800" dirty="0"/>
              <a:t>, </a:t>
            </a:r>
            <a:r>
              <a:rPr lang="en-US" sz="2800" dirty="0" err="1"/>
              <a:t>y_test</a:t>
            </a:r>
            <a:r>
              <a:rPr lang="en-US" sz="2800" dirty="0"/>
              <a:t> = </a:t>
            </a:r>
            <a:r>
              <a:rPr lang="en-US" sz="2800" dirty="0" err="1"/>
              <a:t>train_test_split</a:t>
            </a:r>
            <a:r>
              <a:rPr lang="en-US" sz="2800" dirty="0"/>
              <a:t>(</a:t>
            </a:r>
          </a:p>
          <a:p>
            <a:r>
              <a:rPr lang="en-US" sz="2800" dirty="0"/>
              <a:t>    x, y, </a:t>
            </a:r>
            <a:r>
              <a:rPr lang="en-US" sz="2800" dirty="0" err="1"/>
              <a:t>test_size</a:t>
            </a:r>
            <a:r>
              <a:rPr lang="en-US" sz="2800" dirty="0"/>
              <a:t>=0.2, </a:t>
            </a:r>
            <a:r>
              <a:rPr lang="en-US" sz="2800" dirty="0" err="1"/>
              <a:t>random_state</a:t>
            </a:r>
            <a:r>
              <a:rPr lang="en-US" sz="2800" dirty="0"/>
              <a:t>=0</a:t>
            </a:r>
            <a:r>
              <a:rPr lang="en-US" sz="2800" dirty="0" smtClean="0"/>
              <a:t>)</a:t>
            </a:r>
          </a:p>
        </p:txBody>
      </p:sp>
    </p:spTree>
    <p:extLst>
      <p:ext uri="{BB962C8B-B14F-4D97-AF65-F5344CB8AC3E}">
        <p14:creationId xmlns:p14="http://schemas.microsoft.com/office/powerpoint/2010/main" val="240310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0D84487-B2C4-47B0-A88F-DEE387DF2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803" y="274638"/>
            <a:ext cx="2757268" cy="1772529"/>
          </a:xfrm>
          <a:prstGeom prst="rect">
            <a:avLst/>
          </a:prstGeom>
        </p:spPr>
      </p:pic>
      <p:sp>
        <p:nvSpPr>
          <p:cNvPr id="7" name="Title 6">
            <a:extLst>
              <a:ext uri="{FF2B5EF4-FFF2-40B4-BE49-F238E27FC236}">
                <a16:creationId xmlns:a16="http://schemas.microsoft.com/office/drawing/2014/main" xmlns="" id="{62CFB548-6D96-4EE5-A3B8-9F71C3171034}"/>
              </a:ext>
            </a:extLst>
          </p:cNvPr>
          <p:cNvSpPr>
            <a:spLocks noGrp="1"/>
          </p:cNvSpPr>
          <p:nvPr>
            <p:ph type="title"/>
          </p:nvPr>
        </p:nvSpPr>
        <p:spPr>
          <a:xfrm>
            <a:off x="457200" y="274638"/>
            <a:ext cx="8229600" cy="715962"/>
          </a:xfrm>
        </p:spPr>
        <p:txBody>
          <a:bodyPr/>
          <a:lstStyle/>
          <a:p>
            <a:pPr algn="l"/>
            <a:r>
              <a:rPr lang="en-US" b="1" dirty="0">
                <a:solidFill>
                  <a:srgbClr val="FF0000"/>
                </a:solidFill>
              </a:rPr>
              <a:t>Machine learning</a:t>
            </a:r>
            <a:endParaRPr lang="en-US" dirty="0"/>
          </a:p>
        </p:txBody>
      </p:sp>
      <p:pic>
        <p:nvPicPr>
          <p:cNvPr id="11" name="Picture 10">
            <a:extLst>
              <a:ext uri="{FF2B5EF4-FFF2-40B4-BE49-F238E27FC236}">
                <a16:creationId xmlns:a16="http://schemas.microsoft.com/office/drawing/2014/main" xmlns="" id="{598CC1F7-70BC-4B7A-8039-E32723E92B32}"/>
              </a:ext>
            </a:extLst>
          </p:cNvPr>
          <p:cNvPicPr>
            <a:picLocks noChangeAspect="1"/>
          </p:cNvPicPr>
          <p:nvPr/>
        </p:nvPicPr>
        <p:blipFill>
          <a:blip r:embed="rId3"/>
          <a:stretch>
            <a:fillRect/>
          </a:stretch>
        </p:blipFill>
        <p:spPr>
          <a:xfrm>
            <a:off x="432201" y="2099921"/>
            <a:ext cx="6932236" cy="4229100"/>
          </a:xfrm>
          <a:prstGeom prst="rect">
            <a:avLst/>
          </a:prstGeom>
        </p:spPr>
      </p:pic>
    </p:spTree>
    <p:extLst>
      <p:ext uri="{BB962C8B-B14F-4D97-AF65-F5344CB8AC3E}">
        <p14:creationId xmlns:p14="http://schemas.microsoft.com/office/powerpoint/2010/main" val="422439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Program continues…</a:t>
            </a:r>
            <a:endParaRPr lang="en-US" dirty="0">
              <a:solidFill>
                <a:srgbClr val="FF0000"/>
              </a:solidFill>
            </a:endParaRPr>
          </a:p>
        </p:txBody>
      </p:sp>
      <p:sp>
        <p:nvSpPr>
          <p:cNvPr id="3" name="Content Placeholder 2"/>
          <p:cNvSpPr>
            <a:spLocks noGrp="1"/>
          </p:cNvSpPr>
          <p:nvPr>
            <p:ph idx="1"/>
          </p:nvPr>
        </p:nvSpPr>
        <p:spPr/>
        <p:txBody>
          <a:bodyPr/>
          <a:lstStyle/>
          <a:p>
            <a:r>
              <a:rPr lang="en-US" dirty="0" err="1"/>
              <a:t>reg</a:t>
            </a:r>
            <a:r>
              <a:rPr lang="en-US" dirty="0"/>
              <a:t>=</a:t>
            </a:r>
            <a:r>
              <a:rPr lang="en-US" dirty="0" err="1"/>
              <a:t>LinearRegression</a:t>
            </a:r>
            <a:r>
              <a:rPr lang="en-US" dirty="0"/>
              <a:t>().fit(</a:t>
            </a:r>
            <a:r>
              <a:rPr lang="en-US" dirty="0" err="1"/>
              <a:t>x_train,y_train</a:t>
            </a:r>
            <a:r>
              <a:rPr lang="en-US" dirty="0" smtClean="0"/>
              <a:t>)</a:t>
            </a:r>
          </a:p>
          <a:p>
            <a:r>
              <a:rPr lang="en-US" dirty="0" err="1" smtClean="0"/>
              <a:t>ypredict</a:t>
            </a:r>
            <a:r>
              <a:rPr lang="en-US" dirty="0" smtClean="0"/>
              <a:t>=</a:t>
            </a:r>
            <a:r>
              <a:rPr lang="en-US" dirty="0" err="1" smtClean="0"/>
              <a:t>reg.predict</a:t>
            </a:r>
            <a:r>
              <a:rPr lang="en-US" dirty="0" smtClean="0"/>
              <a:t>(</a:t>
            </a:r>
            <a:r>
              <a:rPr lang="en-US" dirty="0" err="1" smtClean="0"/>
              <a:t>x_train</a:t>
            </a:r>
            <a:r>
              <a:rPr lang="en-US" dirty="0" smtClean="0"/>
              <a:t>)</a:t>
            </a:r>
            <a:endParaRPr lang="en-US" dirty="0"/>
          </a:p>
          <a:p>
            <a:r>
              <a:rPr lang="en-US" dirty="0"/>
              <a:t>print(</a:t>
            </a:r>
            <a:r>
              <a:rPr lang="en-US" dirty="0" err="1"/>
              <a:t>ypredict</a:t>
            </a:r>
            <a:r>
              <a:rPr lang="en-US" dirty="0" smtClean="0"/>
              <a:t>)</a:t>
            </a:r>
          </a:p>
          <a:p>
            <a:r>
              <a:rPr lang="en-US" dirty="0" smtClean="0">
                <a:solidFill>
                  <a:srgbClr val="FF0000"/>
                </a:solidFill>
              </a:rPr>
              <a:t>Output:-</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609600" y="4524375"/>
            <a:ext cx="7820025" cy="2105025"/>
          </a:xfrm>
          <a:prstGeom prst="rect">
            <a:avLst/>
          </a:prstGeom>
        </p:spPr>
      </p:pic>
    </p:spTree>
    <p:extLst>
      <p:ext uri="{BB962C8B-B14F-4D97-AF65-F5344CB8AC3E}">
        <p14:creationId xmlns:p14="http://schemas.microsoft.com/office/powerpoint/2010/main" val="653114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Example of </a:t>
            </a:r>
            <a:r>
              <a:rPr lang="en-US" dirty="0" err="1" smtClean="0">
                <a:solidFill>
                  <a:srgbClr val="FF0000"/>
                </a:solidFill>
              </a:rPr>
              <a:t>LinearRegression</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a:solidFill>
                  <a:schemeClr val="tx2">
                    <a:lumMod val="60000"/>
                    <a:lumOff val="40000"/>
                  </a:schemeClr>
                </a:solidFill>
              </a:rPr>
              <a:t>from </a:t>
            </a:r>
            <a:r>
              <a:rPr lang="en-US" sz="2800" dirty="0" err="1">
                <a:solidFill>
                  <a:schemeClr val="tx2">
                    <a:lumMod val="60000"/>
                    <a:lumOff val="40000"/>
                  </a:schemeClr>
                </a:solidFill>
              </a:rPr>
              <a:t>sklearn.linear_model</a:t>
            </a:r>
            <a:r>
              <a:rPr lang="en-US" sz="2800" dirty="0">
                <a:solidFill>
                  <a:schemeClr val="tx2">
                    <a:lumMod val="60000"/>
                    <a:lumOff val="40000"/>
                  </a:schemeClr>
                </a:solidFill>
              </a:rPr>
              <a:t> import </a:t>
            </a:r>
            <a:r>
              <a:rPr lang="en-US" sz="2800" dirty="0" err="1">
                <a:solidFill>
                  <a:schemeClr val="tx2">
                    <a:lumMod val="60000"/>
                    <a:lumOff val="40000"/>
                  </a:schemeClr>
                </a:solidFill>
              </a:rPr>
              <a:t>LinearRegression</a:t>
            </a:r>
            <a:endParaRPr lang="en-US" sz="2800" dirty="0">
              <a:solidFill>
                <a:schemeClr val="tx2">
                  <a:lumMod val="60000"/>
                  <a:lumOff val="40000"/>
                </a:schemeClr>
              </a:solidFill>
            </a:endParaRPr>
          </a:p>
          <a:p>
            <a:r>
              <a:rPr lang="en-US" sz="2800" dirty="0">
                <a:solidFill>
                  <a:schemeClr val="tx2">
                    <a:lumMod val="60000"/>
                    <a:lumOff val="40000"/>
                  </a:schemeClr>
                </a:solidFill>
              </a:rPr>
              <a:t>import random</a:t>
            </a:r>
          </a:p>
          <a:p>
            <a:r>
              <a:rPr lang="en-US" sz="2800" dirty="0">
                <a:solidFill>
                  <a:srgbClr val="FF0000"/>
                </a:solidFill>
              </a:rPr>
              <a:t>#create to empty lists</a:t>
            </a:r>
          </a:p>
          <a:p>
            <a:r>
              <a:rPr lang="en-US" sz="2800" dirty="0" err="1"/>
              <a:t>feature_set</a:t>
            </a:r>
            <a:r>
              <a:rPr lang="en-US" sz="2800" dirty="0"/>
              <a:t>=[]</a:t>
            </a:r>
          </a:p>
          <a:p>
            <a:r>
              <a:rPr lang="en-US" sz="2800" dirty="0" err="1"/>
              <a:t>target_set</a:t>
            </a:r>
            <a:r>
              <a:rPr lang="en-US" sz="2800" dirty="0"/>
              <a:t>=[]</a:t>
            </a:r>
          </a:p>
          <a:p>
            <a:r>
              <a:rPr lang="en-US" sz="2800" dirty="0">
                <a:solidFill>
                  <a:srgbClr val="FF0000"/>
                </a:solidFill>
              </a:rPr>
              <a:t>#number of rows for dataset</a:t>
            </a:r>
          </a:p>
          <a:p>
            <a:r>
              <a:rPr lang="en-US" sz="2800" dirty="0" err="1"/>
              <a:t>number_of_rows</a:t>
            </a:r>
            <a:r>
              <a:rPr lang="en-US" sz="2800" dirty="0"/>
              <a:t>=200</a:t>
            </a:r>
          </a:p>
          <a:p>
            <a:r>
              <a:rPr lang="en-US" sz="2800" dirty="0">
                <a:solidFill>
                  <a:srgbClr val="FF0000"/>
                </a:solidFill>
              </a:rPr>
              <a:t>#limit the values in dataset</a:t>
            </a:r>
          </a:p>
          <a:p>
            <a:r>
              <a:rPr lang="en-US" sz="2800" dirty="0" err="1"/>
              <a:t>random_number_limit</a:t>
            </a:r>
            <a:r>
              <a:rPr lang="en-US" sz="2800" dirty="0"/>
              <a:t>=2000</a:t>
            </a:r>
          </a:p>
          <a:p>
            <a:endParaRPr lang="en-US" sz="2800" dirty="0"/>
          </a:p>
        </p:txBody>
      </p:sp>
    </p:spTree>
    <p:extLst>
      <p:ext uri="{BB962C8B-B14F-4D97-AF65-F5344CB8AC3E}">
        <p14:creationId xmlns:p14="http://schemas.microsoft.com/office/powerpoint/2010/main" val="2874086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solidFill>
                  <a:srgbClr val="FF0000"/>
                </a:solidFill>
              </a:rPr>
              <a:t>#create feature data set</a:t>
            </a:r>
          </a:p>
          <a:p>
            <a:r>
              <a:rPr lang="en-US" sz="2800" dirty="0"/>
              <a:t>for </a:t>
            </a:r>
            <a:r>
              <a:rPr lang="en-US" sz="2800" dirty="0" err="1"/>
              <a:t>i</a:t>
            </a:r>
            <a:r>
              <a:rPr lang="en-US" sz="2800" dirty="0"/>
              <a:t> in range(0,number_of_rows):</a:t>
            </a:r>
          </a:p>
          <a:p>
            <a:r>
              <a:rPr lang="en-US" sz="2800" dirty="0"/>
              <a:t>    x=</a:t>
            </a:r>
            <a:r>
              <a:rPr lang="en-US" sz="2800" dirty="0" err="1"/>
              <a:t>random.randint</a:t>
            </a:r>
            <a:r>
              <a:rPr lang="en-US" sz="2800" dirty="0"/>
              <a:t>(0,random_number_limit)</a:t>
            </a:r>
          </a:p>
          <a:p>
            <a:r>
              <a:rPr lang="en-US" sz="2800" dirty="0"/>
              <a:t>    y=</a:t>
            </a:r>
            <a:r>
              <a:rPr lang="en-US" sz="2800" dirty="0" err="1"/>
              <a:t>random.randint</a:t>
            </a:r>
            <a:r>
              <a:rPr lang="en-US" sz="2800" dirty="0"/>
              <a:t>(0,random_number_limit)</a:t>
            </a:r>
          </a:p>
          <a:p>
            <a:r>
              <a:rPr lang="en-US" sz="2800" dirty="0"/>
              <a:t>    z=</a:t>
            </a:r>
            <a:r>
              <a:rPr lang="en-US" sz="2800" dirty="0" err="1"/>
              <a:t>random.randint</a:t>
            </a:r>
            <a:r>
              <a:rPr lang="en-US" sz="2800" dirty="0"/>
              <a:t>(0,random_number_limit)</a:t>
            </a:r>
          </a:p>
          <a:p>
            <a:r>
              <a:rPr lang="en-US" sz="2800" dirty="0"/>
              <a:t>    </a:t>
            </a:r>
            <a:r>
              <a:rPr lang="en-US" sz="2800" dirty="0">
                <a:solidFill>
                  <a:srgbClr val="FF0000"/>
                </a:solidFill>
              </a:rPr>
              <a:t>#linear function for dataset</a:t>
            </a:r>
          </a:p>
          <a:p>
            <a:r>
              <a:rPr lang="en-US" sz="2800" dirty="0"/>
              <a:t>    function=(10*x)+(2*y)+(3*z)</a:t>
            </a:r>
          </a:p>
          <a:p>
            <a:r>
              <a:rPr lang="en-US" sz="2800" dirty="0"/>
              <a:t>    </a:t>
            </a:r>
            <a:r>
              <a:rPr lang="en-US" sz="2800" dirty="0">
                <a:solidFill>
                  <a:srgbClr val="FF0000"/>
                </a:solidFill>
              </a:rPr>
              <a:t>#append the data to the lists</a:t>
            </a:r>
          </a:p>
          <a:p>
            <a:r>
              <a:rPr lang="en-US" sz="2800" dirty="0"/>
              <a:t>    </a:t>
            </a:r>
            <a:r>
              <a:rPr lang="en-US" sz="2800" dirty="0" err="1"/>
              <a:t>feature_set.append</a:t>
            </a:r>
            <a:r>
              <a:rPr lang="en-US" sz="2800" dirty="0"/>
              <a:t>([</a:t>
            </a:r>
            <a:r>
              <a:rPr lang="en-US" sz="2800" dirty="0" err="1"/>
              <a:t>x,y,z</a:t>
            </a:r>
            <a:r>
              <a:rPr lang="en-US" sz="2800" dirty="0"/>
              <a:t>])</a:t>
            </a:r>
          </a:p>
          <a:p>
            <a:r>
              <a:rPr lang="en-US" sz="2800" dirty="0"/>
              <a:t>    </a:t>
            </a:r>
            <a:r>
              <a:rPr lang="en-US" sz="2800" dirty="0" err="1"/>
              <a:t>target_set.append</a:t>
            </a:r>
            <a:r>
              <a:rPr lang="en-US" sz="2800" dirty="0"/>
              <a:t>(function)</a:t>
            </a:r>
          </a:p>
          <a:p>
            <a:endParaRPr lang="en-US" sz="2800" dirty="0"/>
          </a:p>
        </p:txBody>
      </p:sp>
    </p:spTree>
    <p:extLst>
      <p:ext uri="{BB962C8B-B14F-4D97-AF65-F5344CB8AC3E}">
        <p14:creationId xmlns:p14="http://schemas.microsoft.com/office/powerpoint/2010/main" val="1336577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#create linear regression model</a:t>
            </a:r>
          </a:p>
          <a:p>
            <a:r>
              <a:rPr lang="en-US" dirty="0"/>
              <a:t>    </a:t>
            </a:r>
            <a:r>
              <a:rPr lang="en-US" sz="2800" dirty="0"/>
              <a:t>model=</a:t>
            </a:r>
            <a:r>
              <a:rPr lang="en-US" sz="2800" dirty="0" err="1"/>
              <a:t>LinearRegression</a:t>
            </a:r>
            <a:r>
              <a:rPr lang="en-US" sz="2800" dirty="0" smtClean="0"/>
              <a:t>().fit(</a:t>
            </a:r>
            <a:r>
              <a:rPr lang="en-US" sz="2800" dirty="0" err="1" smtClean="0"/>
              <a:t>feature_set,target_set</a:t>
            </a:r>
            <a:r>
              <a:rPr lang="en-US" sz="2800" dirty="0"/>
              <a:t>)</a:t>
            </a:r>
          </a:p>
          <a:p>
            <a:r>
              <a:rPr lang="en-US" dirty="0"/>
              <a:t>    </a:t>
            </a:r>
            <a:r>
              <a:rPr lang="en-US" dirty="0">
                <a:solidFill>
                  <a:srgbClr val="FF0000"/>
                </a:solidFill>
              </a:rPr>
              <a:t>#create the test data set</a:t>
            </a:r>
          </a:p>
          <a:p>
            <a:r>
              <a:rPr lang="en-US" dirty="0"/>
              <a:t>    </a:t>
            </a:r>
            <a:r>
              <a:rPr lang="en-US" dirty="0" err="1"/>
              <a:t>test_set</a:t>
            </a:r>
            <a:r>
              <a:rPr lang="en-US" dirty="0"/>
              <a:t>=[[8,10,0]]</a:t>
            </a:r>
          </a:p>
          <a:p>
            <a:r>
              <a:rPr lang="en-US" dirty="0"/>
              <a:t>    </a:t>
            </a:r>
            <a:r>
              <a:rPr lang="en-US" dirty="0" err="1"/>
              <a:t>predection</a:t>
            </a:r>
            <a:r>
              <a:rPr lang="en-US" dirty="0"/>
              <a:t>=</a:t>
            </a:r>
            <a:r>
              <a:rPr lang="en-US" dirty="0" err="1"/>
              <a:t>model.predict</a:t>
            </a:r>
            <a:r>
              <a:rPr lang="en-US" dirty="0"/>
              <a:t>(</a:t>
            </a:r>
            <a:r>
              <a:rPr lang="en-US" dirty="0" err="1"/>
              <a:t>test_set</a:t>
            </a:r>
            <a:r>
              <a:rPr lang="en-US" dirty="0"/>
              <a:t>)</a:t>
            </a:r>
          </a:p>
          <a:p>
            <a:r>
              <a:rPr lang="en-US" dirty="0"/>
              <a:t>print("</a:t>
            </a:r>
            <a:r>
              <a:rPr lang="en-US" dirty="0" err="1"/>
              <a:t>predection</a:t>
            </a:r>
            <a:r>
              <a:rPr lang="en-US" dirty="0"/>
              <a:t>"+</a:t>
            </a:r>
            <a:r>
              <a:rPr lang="en-US" dirty="0" err="1"/>
              <a:t>str</a:t>
            </a:r>
            <a:r>
              <a:rPr lang="en-US" dirty="0"/>
              <a:t>(</a:t>
            </a:r>
            <a:r>
              <a:rPr lang="en-US" dirty="0" err="1"/>
              <a:t>predection</a:t>
            </a:r>
            <a:r>
              <a:rPr lang="en-US" dirty="0"/>
              <a:t>))</a:t>
            </a:r>
          </a:p>
        </p:txBody>
      </p:sp>
    </p:spTree>
    <p:extLst>
      <p:ext uri="{BB962C8B-B14F-4D97-AF65-F5344CB8AC3E}">
        <p14:creationId xmlns:p14="http://schemas.microsoft.com/office/powerpoint/2010/main" val="32934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27399-70F9-4BA9-84D5-A4DD4242FA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A97C8BE-2AA3-4CC4-AB94-EFDD48213650}"/>
              </a:ext>
            </a:extLst>
          </p:cNvPr>
          <p:cNvSpPr>
            <a:spLocks noGrp="1"/>
          </p:cNvSpPr>
          <p:nvPr>
            <p:ph idx="1"/>
          </p:nvPr>
        </p:nvSpPr>
        <p:spPr/>
        <p:txBody>
          <a:bodyPr/>
          <a:lstStyle/>
          <a:p>
            <a:pPr algn="just"/>
            <a:r>
              <a:rPr lang="en-US" dirty="0"/>
              <a:t>Now visualize your prediction for that we need to plot the regression line, we will use the plot() function. In this function, we will pass the years of experience for training set and predicted salary for training set </a:t>
            </a:r>
            <a:r>
              <a:rPr lang="en-US" dirty="0" err="1"/>
              <a:t>x_pred</a:t>
            </a:r>
            <a:endParaRPr lang="en-US" dirty="0"/>
          </a:p>
        </p:txBody>
      </p:sp>
    </p:spTree>
    <p:extLst>
      <p:ext uri="{BB962C8B-B14F-4D97-AF65-F5344CB8AC3E}">
        <p14:creationId xmlns:p14="http://schemas.microsoft.com/office/powerpoint/2010/main" val="2782443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If we have to display the data using maps</a:t>
            </a:r>
            <a:endParaRPr lang="en-US" dirty="0">
              <a:solidFill>
                <a:srgbClr val="FF0000"/>
              </a:solidFill>
            </a:endParaRPr>
          </a:p>
        </p:txBody>
      </p:sp>
      <p:sp>
        <p:nvSpPr>
          <p:cNvPr id="3" name="Content Placeholder 2"/>
          <p:cNvSpPr>
            <a:spLocks noGrp="1"/>
          </p:cNvSpPr>
          <p:nvPr>
            <p:ph idx="1"/>
          </p:nvPr>
        </p:nvSpPr>
        <p:spPr/>
        <p:txBody>
          <a:bodyPr/>
          <a:lstStyle/>
          <a:p>
            <a:r>
              <a:rPr lang="en-US" dirty="0" err="1"/>
              <a:t>plt.scatter</a:t>
            </a:r>
            <a:r>
              <a:rPr lang="en-US" dirty="0"/>
              <a:t>(</a:t>
            </a:r>
            <a:r>
              <a:rPr lang="en-US" dirty="0" err="1"/>
              <a:t>x_train,y_train,color</a:t>
            </a:r>
            <a:r>
              <a:rPr lang="en-US" dirty="0"/>
              <a:t>='red')</a:t>
            </a:r>
          </a:p>
          <a:p>
            <a:r>
              <a:rPr lang="en-US" dirty="0" err="1"/>
              <a:t>plt.plot</a:t>
            </a:r>
            <a:r>
              <a:rPr lang="en-US" dirty="0"/>
              <a:t>(x_train,</a:t>
            </a:r>
            <a:r>
              <a:rPr lang="en-US" dirty="0" err="1"/>
              <a:t>ypredict</a:t>
            </a:r>
            <a:r>
              <a:rPr lang="en-US" dirty="0"/>
              <a:t>,'s-g')</a:t>
            </a:r>
          </a:p>
          <a:p>
            <a:r>
              <a:rPr lang="en-US" dirty="0" err="1"/>
              <a:t>plt.show</a:t>
            </a:r>
            <a:r>
              <a:rPr lang="en-US" dirty="0"/>
              <a:t>()</a:t>
            </a:r>
          </a:p>
          <a:p>
            <a:endParaRPr lang="en-US" dirty="0"/>
          </a:p>
        </p:txBody>
      </p:sp>
      <p:pic>
        <p:nvPicPr>
          <p:cNvPr id="4" name="Picture 3"/>
          <p:cNvPicPr>
            <a:picLocks noChangeAspect="1"/>
          </p:cNvPicPr>
          <p:nvPr/>
        </p:nvPicPr>
        <p:blipFill>
          <a:blip r:embed="rId2"/>
          <a:stretch>
            <a:fillRect/>
          </a:stretch>
        </p:blipFill>
        <p:spPr>
          <a:xfrm>
            <a:off x="3048000" y="3671888"/>
            <a:ext cx="5486400" cy="2957512"/>
          </a:xfrm>
          <a:prstGeom prst="rect">
            <a:avLst/>
          </a:prstGeom>
        </p:spPr>
      </p:pic>
    </p:spTree>
    <p:extLst>
      <p:ext uri="{BB962C8B-B14F-4D97-AF65-F5344CB8AC3E}">
        <p14:creationId xmlns:p14="http://schemas.microsoft.com/office/powerpoint/2010/main" val="4233057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D62D650-2217-4C9A-9A4E-499CC05308DE}"/>
              </a:ext>
            </a:extLst>
          </p:cNvPr>
          <p:cNvPicPr>
            <a:picLocks noChangeAspect="1"/>
          </p:cNvPicPr>
          <p:nvPr/>
        </p:nvPicPr>
        <p:blipFill>
          <a:blip r:embed="rId2"/>
          <a:stretch>
            <a:fillRect/>
          </a:stretch>
        </p:blipFill>
        <p:spPr>
          <a:xfrm>
            <a:off x="609600" y="381000"/>
            <a:ext cx="7010400" cy="2643080"/>
          </a:xfrm>
          <a:prstGeom prst="rect">
            <a:avLst/>
          </a:prstGeom>
        </p:spPr>
      </p:pic>
      <p:pic>
        <p:nvPicPr>
          <p:cNvPr id="5" name="Picture 4">
            <a:extLst>
              <a:ext uri="{FF2B5EF4-FFF2-40B4-BE49-F238E27FC236}">
                <a16:creationId xmlns:a16="http://schemas.microsoft.com/office/drawing/2014/main" xmlns="" id="{A231B272-EB14-4CD5-858A-2EB0380A9F6D}"/>
              </a:ext>
            </a:extLst>
          </p:cNvPr>
          <p:cNvPicPr>
            <a:picLocks noChangeAspect="1"/>
          </p:cNvPicPr>
          <p:nvPr/>
        </p:nvPicPr>
        <p:blipFill>
          <a:blip r:embed="rId3"/>
          <a:stretch>
            <a:fillRect/>
          </a:stretch>
        </p:blipFill>
        <p:spPr>
          <a:xfrm>
            <a:off x="1143000" y="3200401"/>
            <a:ext cx="6372225" cy="3429000"/>
          </a:xfrm>
          <a:prstGeom prst="rect">
            <a:avLst/>
          </a:prstGeom>
        </p:spPr>
      </p:pic>
    </p:spTree>
    <p:extLst>
      <p:ext uri="{BB962C8B-B14F-4D97-AF65-F5344CB8AC3E}">
        <p14:creationId xmlns:p14="http://schemas.microsoft.com/office/powerpoint/2010/main" val="2348688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61F0095-8722-4FC7-8F45-846AAB99FE5F}"/>
              </a:ext>
            </a:extLst>
          </p:cNvPr>
          <p:cNvPicPr>
            <a:picLocks noChangeAspect="1"/>
          </p:cNvPicPr>
          <p:nvPr/>
        </p:nvPicPr>
        <p:blipFill>
          <a:blip r:embed="rId2"/>
          <a:stretch>
            <a:fillRect/>
          </a:stretch>
        </p:blipFill>
        <p:spPr>
          <a:xfrm>
            <a:off x="817790" y="914400"/>
            <a:ext cx="8021410" cy="4808050"/>
          </a:xfrm>
          <a:prstGeom prst="rect">
            <a:avLst/>
          </a:prstGeom>
        </p:spPr>
      </p:pic>
    </p:spTree>
    <p:extLst>
      <p:ext uri="{BB962C8B-B14F-4D97-AF65-F5344CB8AC3E}">
        <p14:creationId xmlns:p14="http://schemas.microsoft.com/office/powerpoint/2010/main" val="302975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EA875A-0767-4744-BA47-609F3A78B014}"/>
              </a:ext>
            </a:extLst>
          </p:cNvPr>
          <p:cNvSpPr>
            <a:spLocks noGrp="1"/>
          </p:cNvSpPr>
          <p:nvPr>
            <p:ph idx="1"/>
          </p:nvPr>
        </p:nvSpPr>
        <p:spPr>
          <a:xfrm>
            <a:off x="457200" y="152400"/>
            <a:ext cx="8229600" cy="5973763"/>
          </a:xfrm>
        </p:spPr>
        <p:txBody>
          <a:bodyPr/>
          <a:lstStyle/>
          <a:p>
            <a:pPr algn="just"/>
            <a:r>
              <a:rPr lang="en-US" i="1" dirty="0"/>
              <a:t>In the above plot, we can see the real values observations in green dots and predicted values are covered by the red regression line. The regression line shows a correlation between the dependent and independent variable. </a:t>
            </a:r>
          </a:p>
          <a:p>
            <a:pPr algn="just"/>
            <a:r>
              <a:rPr lang="en-US" i="1" dirty="0"/>
              <a:t>The good fit of the line can be observed by calculating the difference between actual values and predicted values. But as we can see in the above plot, most of the observations are close to the regression line, hence our model is good for the training set.</a:t>
            </a:r>
          </a:p>
          <a:p>
            <a:endParaRPr lang="en-US" dirty="0"/>
          </a:p>
        </p:txBody>
      </p:sp>
    </p:spTree>
    <p:extLst>
      <p:ext uri="{BB962C8B-B14F-4D97-AF65-F5344CB8AC3E}">
        <p14:creationId xmlns:p14="http://schemas.microsoft.com/office/powerpoint/2010/main" val="178109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09E82D64-8A4F-4892-A133-E8362D206F5F}"/>
              </a:ext>
            </a:extLst>
          </p:cNvPr>
          <p:cNvSpPr>
            <a:spLocks noGrp="1"/>
          </p:cNvSpPr>
          <p:nvPr>
            <p:ph type="title"/>
          </p:nvPr>
        </p:nvSpPr>
        <p:spPr/>
        <p:txBody>
          <a:bodyPr/>
          <a:lstStyle/>
          <a:p>
            <a:r>
              <a:rPr lang="en-US" dirty="0">
                <a:highlight>
                  <a:srgbClr val="FFFF00"/>
                </a:highlight>
              </a:rPr>
              <a:t>k-nearest neighbours</a:t>
            </a:r>
            <a:endParaRPr lang="en-US" altLang="en-US" dirty="0">
              <a:highlight>
                <a:srgbClr val="FFFF00"/>
              </a:highlight>
            </a:endParaRPr>
          </a:p>
        </p:txBody>
      </p:sp>
      <p:sp>
        <p:nvSpPr>
          <p:cNvPr id="19459" name="Content Placeholder 2">
            <a:extLst>
              <a:ext uri="{FF2B5EF4-FFF2-40B4-BE49-F238E27FC236}">
                <a16:creationId xmlns:a16="http://schemas.microsoft.com/office/drawing/2014/main" xmlns="" id="{2A7FE5F5-069B-48E7-9052-30CC940E6DDF}"/>
              </a:ext>
            </a:extLst>
          </p:cNvPr>
          <p:cNvSpPr>
            <a:spLocks noGrp="1"/>
          </p:cNvSpPr>
          <p:nvPr>
            <p:ph idx="1"/>
          </p:nvPr>
        </p:nvSpPr>
        <p:spPr>
          <a:xfrm>
            <a:off x="457200" y="1600200"/>
            <a:ext cx="8534400" cy="4525963"/>
          </a:xfrm>
        </p:spPr>
        <p:txBody>
          <a:bodyPr/>
          <a:lstStyle/>
          <a:p>
            <a:pPr marL="0" indent="0">
              <a:buFont typeface="Arial" panose="020B0604020202020204" pitchFamily="34" charset="0"/>
              <a:buNone/>
            </a:pPr>
            <a:r>
              <a:rPr lang="en-US" altLang="en-US" i="1" dirty="0"/>
              <a:t>k-nearest neighbor algorithm is supervised ML algorithm that can perform for both classification and regression tasks using </a:t>
            </a:r>
            <a:r>
              <a:rPr lang="en-US" altLang="en-US" i="1" smtClean="0"/>
              <a:t>(k) numbers </a:t>
            </a:r>
            <a:r>
              <a:rPr lang="en-US" altLang="en-US" i="1" dirty="0"/>
              <a:t>of neighbors. </a:t>
            </a:r>
          </a:p>
          <a:p>
            <a:pPr marL="0" indent="0">
              <a:buFont typeface="Arial" panose="020B0604020202020204" pitchFamily="34" charset="0"/>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66495F5-F25F-4DE8-A36E-DF96D22834DA}"/>
              </a:ext>
            </a:extLst>
          </p:cNvPr>
          <p:cNvSpPr txBox="1"/>
          <p:nvPr/>
        </p:nvSpPr>
        <p:spPr>
          <a:xfrm>
            <a:off x="228600" y="5928499"/>
            <a:ext cx="9183410" cy="646331"/>
          </a:xfrm>
          <a:prstGeom prst="rect">
            <a:avLst/>
          </a:prstGeom>
          <a:noFill/>
        </p:spPr>
        <p:txBody>
          <a:bodyPr wrap="square" rtlCol="0">
            <a:spAutoFit/>
          </a:bodyPr>
          <a:lstStyle/>
          <a:p>
            <a:r>
              <a:rPr lang="en-US" dirty="0"/>
              <a:t>Suppose I like song based on songs type and music intensity. </a:t>
            </a:r>
          </a:p>
          <a:p>
            <a:r>
              <a:rPr lang="en-US" dirty="0"/>
              <a:t>Now one new song introduce which is having medium bass then I will like the song? </a:t>
            </a:r>
          </a:p>
        </p:txBody>
      </p:sp>
      <p:pic>
        <p:nvPicPr>
          <p:cNvPr id="7" name="Picture 6">
            <a:extLst>
              <a:ext uri="{FF2B5EF4-FFF2-40B4-BE49-F238E27FC236}">
                <a16:creationId xmlns:a16="http://schemas.microsoft.com/office/drawing/2014/main" xmlns="" id="{52A23A59-8744-4B02-81C4-92ACDD34CCD0}"/>
              </a:ext>
            </a:extLst>
          </p:cNvPr>
          <p:cNvPicPr>
            <a:picLocks noChangeAspect="1"/>
          </p:cNvPicPr>
          <p:nvPr/>
        </p:nvPicPr>
        <p:blipFill>
          <a:blip r:embed="rId2"/>
          <a:stretch>
            <a:fillRect/>
          </a:stretch>
        </p:blipFill>
        <p:spPr>
          <a:xfrm>
            <a:off x="574431" y="588297"/>
            <a:ext cx="7467600" cy="5340202"/>
          </a:xfrm>
          <a:prstGeom prst="rect">
            <a:avLst/>
          </a:prstGeom>
        </p:spPr>
      </p:pic>
      <p:sp>
        <p:nvSpPr>
          <p:cNvPr id="8" name="TextBox 7">
            <a:extLst>
              <a:ext uri="{FF2B5EF4-FFF2-40B4-BE49-F238E27FC236}">
                <a16:creationId xmlns:a16="http://schemas.microsoft.com/office/drawing/2014/main" xmlns="" id="{A0C49224-76E8-48B8-8B8A-01A3916497D9}"/>
              </a:ext>
            </a:extLst>
          </p:cNvPr>
          <p:cNvSpPr txBox="1"/>
          <p:nvPr/>
        </p:nvSpPr>
        <p:spPr>
          <a:xfrm>
            <a:off x="4800600" y="2707412"/>
            <a:ext cx="404278" cy="523220"/>
          </a:xfrm>
          <a:prstGeom prst="rect">
            <a:avLst/>
          </a:prstGeom>
          <a:noFill/>
        </p:spPr>
        <p:txBody>
          <a:bodyPr wrap="none" rtlCol="0">
            <a:spAutoFit/>
          </a:bodyPr>
          <a:lstStyle/>
          <a:p>
            <a:r>
              <a:rPr lang="en-US" sz="2800" b="1" dirty="0"/>
              <a:t>?</a:t>
            </a:r>
          </a:p>
        </p:txBody>
      </p:sp>
    </p:spTree>
    <p:extLst>
      <p:ext uri="{BB962C8B-B14F-4D97-AF65-F5344CB8AC3E}">
        <p14:creationId xmlns:p14="http://schemas.microsoft.com/office/powerpoint/2010/main" val="2426204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xmlns="" id="{27359D4F-E60D-4E5F-8185-27BB212A0153}"/>
              </a:ext>
            </a:extLst>
          </p:cNvPr>
          <p:cNvSpPr>
            <a:spLocks noGrp="1"/>
          </p:cNvSpPr>
          <p:nvPr>
            <p:ph idx="1"/>
          </p:nvPr>
        </p:nvSpPr>
        <p:spPr>
          <a:xfrm>
            <a:off x="457200" y="609600"/>
            <a:ext cx="8229600" cy="5516563"/>
          </a:xfrm>
        </p:spPr>
        <p:txBody>
          <a:bodyPr/>
          <a:lstStyle/>
          <a:p>
            <a:pPr marL="0" indent="0" algn="just">
              <a:buNone/>
            </a:pPr>
            <a:r>
              <a:rPr lang="en-US" sz="2800" i="1" dirty="0"/>
              <a:t>Both Regression and Classification algorithms are known as Supervised Learning algorithms and are used to predict in Machine learning and work with labeled datasets. </a:t>
            </a:r>
          </a:p>
          <a:p>
            <a:pPr marL="0" indent="0" algn="just">
              <a:buNone/>
            </a:pPr>
            <a:r>
              <a:rPr lang="en-US" sz="2800" i="1" dirty="0"/>
              <a:t>The main difference between Regression and Classification algorithms that </a:t>
            </a:r>
            <a:r>
              <a:rPr lang="en-US" sz="2800" i="1" dirty="0">
                <a:solidFill>
                  <a:srgbClr val="FF0000"/>
                </a:solidFill>
              </a:rPr>
              <a:t>Regression algorithms are used to predict the continuous values</a:t>
            </a:r>
            <a:r>
              <a:rPr lang="en-US" sz="2800" i="1" dirty="0"/>
              <a:t> such as price, salary, age, etc. and </a:t>
            </a:r>
            <a:r>
              <a:rPr lang="en-US" sz="2800" i="1" dirty="0">
                <a:solidFill>
                  <a:srgbClr val="FF0000"/>
                </a:solidFill>
              </a:rPr>
              <a:t>Classification algorithms are used to predict/Classify the discrete values </a:t>
            </a:r>
            <a:r>
              <a:rPr lang="en-US" sz="2800" i="1" dirty="0"/>
              <a:t>such as Male or Female, True or False, Spam or Not Spam, etc.</a:t>
            </a:r>
            <a:endParaRPr lang="en-US" altLang="en-US" sz="2800" i="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lstStyle/>
          <a:p>
            <a:r>
              <a:rPr lang="en-US" b="1" dirty="0" smtClean="0"/>
              <a:t/>
            </a:r>
            <a:br>
              <a:rPr lang="en-US" b="1" dirty="0" smtClean="0"/>
            </a:br>
            <a:r>
              <a:rPr lang="en-US" sz="3200" b="1" dirty="0"/>
              <a:t/>
            </a:r>
            <a:br>
              <a:rPr lang="en-US" sz="3200" b="1" dirty="0"/>
            </a:br>
            <a:endParaRPr lang="en-IN" sz="3200" dirty="0"/>
          </a:p>
        </p:txBody>
      </p:sp>
      <p:sp>
        <p:nvSpPr>
          <p:cNvPr id="3" name="Content Placeholder 2"/>
          <p:cNvSpPr>
            <a:spLocks noGrp="1"/>
          </p:cNvSpPr>
          <p:nvPr>
            <p:ph idx="1"/>
          </p:nvPr>
        </p:nvSpPr>
        <p:spPr>
          <a:xfrm>
            <a:off x="457200" y="609600"/>
            <a:ext cx="8229600" cy="5791200"/>
          </a:xfrm>
        </p:spPr>
        <p:txBody>
          <a:bodyPr/>
          <a:lstStyle/>
          <a:p>
            <a:r>
              <a:rPr lang="en-US" dirty="0" smtClean="0"/>
              <a:t>This </a:t>
            </a:r>
            <a:r>
              <a:rPr lang="en-US" dirty="0"/>
              <a:t>algorithm is used to solve the classification model problems. K-nearest neighbor or K-NN algorithm basically creates an imaginary boundary to classify the data. When new data points come in, the algorithm will try to predict that to the nearest of the boundary line.</a:t>
            </a:r>
          </a:p>
          <a:p>
            <a:r>
              <a:rPr lang="en-US" dirty="0"/>
              <a:t>Therefore, larger k value means smother curves of separation resulting in less complex models. Whereas, smaller k value tends to </a:t>
            </a:r>
            <a:r>
              <a:rPr lang="en-US" dirty="0" err="1"/>
              <a:t>overfit</a:t>
            </a:r>
            <a:r>
              <a:rPr lang="en-US" dirty="0"/>
              <a:t> the data and resulting in complex models.</a:t>
            </a:r>
          </a:p>
          <a:p>
            <a:pPr marL="0" indent="0">
              <a:buNone/>
            </a:pPr>
            <a:endParaRPr lang="en-IN" dirty="0"/>
          </a:p>
        </p:txBody>
      </p:sp>
    </p:spTree>
    <p:extLst>
      <p:ext uri="{BB962C8B-B14F-4D97-AF65-F5344CB8AC3E}">
        <p14:creationId xmlns:p14="http://schemas.microsoft.com/office/powerpoint/2010/main" val="2821218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Note: </a:t>
            </a:r>
            <a:r>
              <a:rPr lang="en-US" dirty="0"/>
              <a:t>It’s very important to have the right k-value when analyzing the dataset to avoid </a:t>
            </a:r>
            <a:r>
              <a:rPr lang="en-US" dirty="0" err="1"/>
              <a:t>overfitting</a:t>
            </a:r>
            <a:r>
              <a:rPr lang="en-US" dirty="0"/>
              <a:t> and </a:t>
            </a:r>
            <a:r>
              <a:rPr lang="en-US" dirty="0" err="1"/>
              <a:t>underfitting</a:t>
            </a:r>
            <a:r>
              <a:rPr lang="en-US" dirty="0"/>
              <a:t> of the dataset.</a:t>
            </a:r>
          </a:p>
          <a:p>
            <a:r>
              <a:rPr lang="en-US" dirty="0"/>
              <a:t>Using the k-nearest neighbor algorithm we fit the historical data (or train the model) and predict the future. </a:t>
            </a:r>
          </a:p>
          <a:p>
            <a:pPr marL="0" indent="0">
              <a:buNone/>
            </a:pPr>
            <a:endParaRPr lang="en-IN" dirty="0"/>
          </a:p>
        </p:txBody>
      </p:sp>
    </p:spTree>
    <p:extLst>
      <p:ext uri="{BB962C8B-B14F-4D97-AF65-F5344CB8AC3E}">
        <p14:creationId xmlns:p14="http://schemas.microsoft.com/office/powerpoint/2010/main" val="1408978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K-nearest example</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a:solidFill>
                  <a:srgbClr val="FF0000"/>
                </a:solidFill>
              </a:rPr>
              <a:t>import </a:t>
            </a:r>
            <a:r>
              <a:rPr lang="en-US" sz="2800" dirty="0" err="1">
                <a:solidFill>
                  <a:srgbClr val="FF0000"/>
                </a:solidFill>
              </a:rPr>
              <a:t>numpy</a:t>
            </a:r>
            <a:r>
              <a:rPr lang="en-US" sz="2800" dirty="0">
                <a:solidFill>
                  <a:srgbClr val="FF0000"/>
                </a:solidFill>
              </a:rPr>
              <a:t> as np</a:t>
            </a:r>
          </a:p>
          <a:p>
            <a:r>
              <a:rPr lang="en-US" sz="2800" dirty="0">
                <a:solidFill>
                  <a:srgbClr val="FF0000"/>
                </a:solidFill>
              </a:rPr>
              <a:t>import pandas as </a:t>
            </a:r>
            <a:r>
              <a:rPr lang="en-US" sz="2800" dirty="0" err="1">
                <a:solidFill>
                  <a:srgbClr val="FF0000"/>
                </a:solidFill>
              </a:rPr>
              <a:t>pd</a:t>
            </a:r>
            <a:endParaRPr lang="en-US" sz="2800" dirty="0">
              <a:solidFill>
                <a:srgbClr val="FF0000"/>
              </a:solidFill>
            </a:endParaRPr>
          </a:p>
          <a:p>
            <a:r>
              <a:rPr lang="en-US" sz="2800" dirty="0">
                <a:solidFill>
                  <a:srgbClr val="FF0000"/>
                </a:solidFill>
              </a:rPr>
              <a:t>import </a:t>
            </a:r>
            <a:r>
              <a:rPr lang="en-US" sz="2800" dirty="0" err="1">
                <a:solidFill>
                  <a:srgbClr val="FF0000"/>
                </a:solidFill>
              </a:rPr>
              <a:t>sklearn.neighbors</a:t>
            </a:r>
            <a:r>
              <a:rPr lang="en-US" sz="2800" dirty="0">
                <a:solidFill>
                  <a:srgbClr val="FF0000"/>
                </a:solidFill>
              </a:rPr>
              <a:t> as </a:t>
            </a:r>
            <a:r>
              <a:rPr lang="en-US" sz="2800" dirty="0" err="1">
                <a:solidFill>
                  <a:srgbClr val="FF0000"/>
                </a:solidFill>
              </a:rPr>
              <a:t>nn</a:t>
            </a:r>
            <a:endParaRPr lang="en-US" sz="2800" dirty="0">
              <a:solidFill>
                <a:srgbClr val="FF0000"/>
              </a:solidFill>
            </a:endParaRPr>
          </a:p>
          <a:p>
            <a:r>
              <a:rPr lang="en-US" sz="2800" dirty="0">
                <a:solidFill>
                  <a:srgbClr val="FF0000"/>
                </a:solidFill>
              </a:rPr>
              <a:t>from </a:t>
            </a:r>
            <a:r>
              <a:rPr lang="en-US" sz="2800" dirty="0" err="1">
                <a:solidFill>
                  <a:srgbClr val="FF0000"/>
                </a:solidFill>
              </a:rPr>
              <a:t>sklearn.metrics</a:t>
            </a:r>
            <a:r>
              <a:rPr lang="en-US" sz="2800" dirty="0">
                <a:solidFill>
                  <a:srgbClr val="FF0000"/>
                </a:solidFill>
              </a:rPr>
              <a:t> import </a:t>
            </a:r>
            <a:r>
              <a:rPr lang="en-US" sz="2800" dirty="0" err="1">
                <a:solidFill>
                  <a:srgbClr val="FF0000"/>
                </a:solidFill>
              </a:rPr>
              <a:t>accuracy_score</a:t>
            </a:r>
            <a:endParaRPr lang="en-US" sz="2800" dirty="0">
              <a:solidFill>
                <a:srgbClr val="FF0000"/>
              </a:solidFill>
            </a:endParaRPr>
          </a:p>
          <a:p>
            <a:r>
              <a:rPr lang="en-US" sz="2800" dirty="0">
                <a:solidFill>
                  <a:srgbClr val="FF0000"/>
                </a:solidFill>
              </a:rPr>
              <a:t>from </a:t>
            </a:r>
            <a:r>
              <a:rPr lang="en-US" sz="2800" dirty="0" err="1">
                <a:solidFill>
                  <a:srgbClr val="FF0000"/>
                </a:solidFill>
              </a:rPr>
              <a:t>sklearn.model_selection</a:t>
            </a:r>
            <a:r>
              <a:rPr lang="en-US" sz="2800" dirty="0">
                <a:solidFill>
                  <a:srgbClr val="FF0000"/>
                </a:solidFill>
              </a:rPr>
              <a:t> import </a:t>
            </a:r>
            <a:r>
              <a:rPr lang="en-US" sz="2800" dirty="0" err="1" smtClean="0">
                <a:solidFill>
                  <a:srgbClr val="FF0000"/>
                </a:solidFill>
              </a:rPr>
              <a:t>train_test_split</a:t>
            </a:r>
            <a:endParaRPr lang="en-US" sz="2800" dirty="0" smtClean="0">
              <a:solidFill>
                <a:srgbClr val="FF0000"/>
              </a:solidFill>
            </a:endParaRPr>
          </a:p>
          <a:p>
            <a:r>
              <a:rPr lang="en-US" dirty="0">
                <a:solidFill>
                  <a:schemeClr val="tx2">
                    <a:lumMod val="60000"/>
                    <a:lumOff val="40000"/>
                  </a:schemeClr>
                </a:solidFill>
              </a:rPr>
              <a:t># Load the data</a:t>
            </a:r>
          </a:p>
          <a:p>
            <a:r>
              <a:rPr lang="en-US" sz="2400" dirty="0" err="1"/>
              <a:t>df</a:t>
            </a:r>
            <a:r>
              <a:rPr lang="en-US" sz="2400" dirty="0"/>
              <a:t> = </a:t>
            </a:r>
            <a:r>
              <a:rPr lang="en-US" sz="2400" dirty="0" err="1"/>
              <a:t>pd.read_csv</a:t>
            </a:r>
            <a:r>
              <a:rPr lang="en-US" sz="2400" dirty="0"/>
              <a:t>('C:\\Users\\SUMIT\\OneDrive\\Desktop\\hdata.csv', delimiter=",",header =None)</a:t>
            </a:r>
          </a:p>
        </p:txBody>
      </p:sp>
    </p:spTree>
    <p:extLst>
      <p:ext uri="{BB962C8B-B14F-4D97-AF65-F5344CB8AC3E}">
        <p14:creationId xmlns:p14="http://schemas.microsoft.com/office/powerpoint/2010/main" val="4281499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Continues….</a:t>
            </a:r>
            <a:endParaRPr lang="en-US" dirty="0">
              <a:solidFill>
                <a:srgbClr val="FF0000"/>
              </a:solidFill>
            </a:endParaRPr>
          </a:p>
        </p:txBody>
      </p:sp>
      <p:sp>
        <p:nvSpPr>
          <p:cNvPr id="3" name="Content Placeholder 2"/>
          <p:cNvSpPr>
            <a:spLocks noGrp="1"/>
          </p:cNvSpPr>
          <p:nvPr>
            <p:ph idx="1"/>
          </p:nvPr>
        </p:nvSpPr>
        <p:spPr/>
        <p:txBody>
          <a:bodyPr/>
          <a:lstStyle/>
          <a:p>
            <a:r>
              <a:rPr lang="en-US" dirty="0"/>
              <a:t>x = </a:t>
            </a:r>
            <a:r>
              <a:rPr lang="en-US" dirty="0" err="1"/>
              <a:t>df.iloc</a:t>
            </a:r>
            <a:r>
              <a:rPr lang="en-US" dirty="0"/>
              <a:t>[:, 0:3]</a:t>
            </a:r>
          </a:p>
          <a:p>
            <a:r>
              <a:rPr lang="en-US" dirty="0"/>
              <a:t>y = </a:t>
            </a:r>
            <a:r>
              <a:rPr lang="en-US" dirty="0" err="1"/>
              <a:t>df.iloc</a:t>
            </a:r>
            <a:r>
              <a:rPr lang="en-US" dirty="0"/>
              <a:t>[:,-1]</a:t>
            </a:r>
          </a:p>
          <a:p>
            <a:r>
              <a:rPr lang="en-US" dirty="0">
                <a:solidFill>
                  <a:srgbClr val="FF0000"/>
                </a:solidFill>
              </a:rPr>
              <a:t># Split the data into training and test sets</a:t>
            </a:r>
          </a:p>
          <a:p>
            <a:r>
              <a:rPr lang="en-US" sz="2800" dirty="0" err="1"/>
              <a:t>X_train</a:t>
            </a:r>
            <a:r>
              <a:rPr lang="en-US" sz="2800" dirty="0"/>
              <a:t>, </a:t>
            </a:r>
            <a:r>
              <a:rPr lang="en-US" sz="2800" dirty="0" err="1"/>
              <a:t>X_test</a:t>
            </a:r>
            <a:r>
              <a:rPr lang="en-US" sz="2800" dirty="0"/>
              <a:t>, </a:t>
            </a:r>
            <a:r>
              <a:rPr lang="en-US" sz="2800" dirty="0" err="1"/>
              <a:t>y_train</a:t>
            </a:r>
            <a:r>
              <a:rPr lang="en-US" sz="2800" dirty="0"/>
              <a:t>, </a:t>
            </a:r>
            <a:r>
              <a:rPr lang="en-US" sz="2800" dirty="0" err="1"/>
              <a:t>y_test</a:t>
            </a:r>
            <a:r>
              <a:rPr lang="en-US" sz="2800" dirty="0"/>
              <a:t> = </a:t>
            </a:r>
            <a:r>
              <a:rPr lang="en-US" sz="2800" dirty="0" err="1"/>
              <a:t>train_test_split</a:t>
            </a:r>
            <a:r>
              <a:rPr lang="en-US" sz="2800" dirty="0"/>
              <a:t>(</a:t>
            </a:r>
            <a:r>
              <a:rPr lang="en-US" sz="2800" dirty="0" err="1"/>
              <a:t>x,y</a:t>
            </a:r>
            <a:r>
              <a:rPr lang="en-US" sz="2800" dirty="0"/>
              <a:t>, </a:t>
            </a:r>
            <a:r>
              <a:rPr lang="en-US" sz="2800" dirty="0" err="1"/>
              <a:t>test_size</a:t>
            </a:r>
            <a:r>
              <a:rPr lang="en-US" sz="2800" dirty="0"/>
              <a:t>=0.3,random_state=0</a:t>
            </a:r>
            <a:r>
              <a:rPr lang="en-US" sz="2800" dirty="0" smtClean="0"/>
              <a:t>)</a:t>
            </a:r>
          </a:p>
          <a:p>
            <a:r>
              <a:rPr lang="en-US" sz="2800" dirty="0">
                <a:solidFill>
                  <a:srgbClr val="FF0000"/>
                </a:solidFill>
              </a:rPr>
              <a:t># Create the KNN classifier</a:t>
            </a:r>
          </a:p>
          <a:p>
            <a:r>
              <a:rPr lang="en-US" sz="2800" dirty="0" err="1"/>
              <a:t>knn</a:t>
            </a:r>
            <a:r>
              <a:rPr lang="en-US" sz="2800" dirty="0"/>
              <a:t> = </a:t>
            </a:r>
            <a:r>
              <a:rPr lang="en-US" sz="2800" dirty="0" err="1"/>
              <a:t>nn.KNeighborsClassifier</a:t>
            </a:r>
            <a:r>
              <a:rPr lang="en-US" sz="2800" dirty="0"/>
              <a:t>(</a:t>
            </a:r>
            <a:r>
              <a:rPr lang="en-US" sz="2800" dirty="0" err="1"/>
              <a:t>n_neighbors</a:t>
            </a:r>
            <a:r>
              <a:rPr lang="en-US" sz="2800" dirty="0"/>
              <a:t>=3</a:t>
            </a:r>
            <a:r>
              <a:rPr lang="en-US" sz="2800" dirty="0" smtClean="0"/>
              <a:t>)</a:t>
            </a:r>
          </a:p>
          <a:p>
            <a:r>
              <a:rPr lang="en-US" sz="2400" dirty="0">
                <a:solidFill>
                  <a:srgbClr val="FF0000"/>
                </a:solidFill>
              </a:rPr>
              <a:t># Fit the classifier to the training data</a:t>
            </a:r>
          </a:p>
          <a:p>
            <a:r>
              <a:rPr lang="en-US" sz="2800" dirty="0" err="1"/>
              <a:t>knn.fit</a:t>
            </a:r>
            <a:r>
              <a:rPr lang="en-US" sz="2800" dirty="0"/>
              <a:t>(</a:t>
            </a:r>
            <a:r>
              <a:rPr lang="en-US" sz="2800" dirty="0" err="1"/>
              <a:t>X_train</a:t>
            </a:r>
            <a:r>
              <a:rPr lang="en-US" sz="2800" dirty="0"/>
              <a:t>, </a:t>
            </a:r>
            <a:r>
              <a:rPr lang="en-US" sz="2800" dirty="0" err="1"/>
              <a:t>y_train</a:t>
            </a:r>
            <a:r>
              <a:rPr lang="en-US" sz="2800" dirty="0"/>
              <a:t>)</a:t>
            </a:r>
          </a:p>
          <a:p>
            <a:endParaRPr lang="en-US" sz="2800" dirty="0"/>
          </a:p>
          <a:p>
            <a:endParaRPr lang="en-US" dirty="0"/>
          </a:p>
        </p:txBody>
      </p:sp>
    </p:spTree>
    <p:extLst>
      <p:ext uri="{BB962C8B-B14F-4D97-AF65-F5344CB8AC3E}">
        <p14:creationId xmlns:p14="http://schemas.microsoft.com/office/powerpoint/2010/main" val="1633561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Continues…</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a:solidFill>
                  <a:srgbClr val="FF0000"/>
                </a:solidFill>
              </a:rPr>
              <a:t># Predict the labels for the test data</a:t>
            </a:r>
          </a:p>
          <a:p>
            <a:r>
              <a:rPr lang="en-US" dirty="0" err="1"/>
              <a:t>y_pred_test</a:t>
            </a:r>
            <a:r>
              <a:rPr lang="en-US" dirty="0"/>
              <a:t> = </a:t>
            </a:r>
            <a:r>
              <a:rPr lang="en-US" dirty="0" err="1"/>
              <a:t>knn.predict</a:t>
            </a:r>
            <a:r>
              <a:rPr lang="en-US" dirty="0"/>
              <a:t>(</a:t>
            </a:r>
            <a:r>
              <a:rPr lang="en-US" dirty="0" err="1"/>
              <a:t>X_test</a:t>
            </a:r>
            <a:r>
              <a:rPr lang="en-US" dirty="0"/>
              <a:t>)</a:t>
            </a:r>
          </a:p>
          <a:p>
            <a:r>
              <a:rPr lang="en-US" dirty="0" err="1"/>
              <a:t>y_pred_train</a:t>
            </a:r>
            <a:r>
              <a:rPr lang="en-US" dirty="0"/>
              <a:t> = </a:t>
            </a:r>
            <a:r>
              <a:rPr lang="en-US" dirty="0" err="1"/>
              <a:t>knn.predict</a:t>
            </a:r>
            <a:r>
              <a:rPr lang="en-US" dirty="0"/>
              <a:t>(</a:t>
            </a:r>
            <a:r>
              <a:rPr lang="en-US" dirty="0" err="1"/>
              <a:t>X_train</a:t>
            </a:r>
            <a:r>
              <a:rPr lang="en-US" dirty="0" smtClean="0"/>
              <a:t>)</a:t>
            </a:r>
          </a:p>
          <a:p>
            <a:r>
              <a:rPr lang="en-US" sz="2800" dirty="0"/>
              <a:t>accuracy = </a:t>
            </a:r>
            <a:r>
              <a:rPr lang="en-US" sz="2800" dirty="0" err="1"/>
              <a:t>accuracy_score</a:t>
            </a:r>
            <a:r>
              <a:rPr lang="en-US" sz="2800" dirty="0"/>
              <a:t>(</a:t>
            </a:r>
            <a:r>
              <a:rPr lang="en-US" sz="2800" dirty="0" err="1"/>
              <a:t>y_pred_train,y_train</a:t>
            </a:r>
            <a:r>
              <a:rPr lang="en-US" sz="2800" dirty="0"/>
              <a:t>)</a:t>
            </a:r>
          </a:p>
          <a:p>
            <a:r>
              <a:rPr lang="en-US" dirty="0"/>
              <a:t>print("Train Accuracy:", accuracy</a:t>
            </a:r>
            <a:r>
              <a:rPr lang="en-US" dirty="0" smtClean="0"/>
              <a:t>)</a:t>
            </a:r>
          </a:p>
          <a:p>
            <a:r>
              <a:rPr lang="en-US" sz="2800" dirty="0"/>
              <a:t>accuracy1 = </a:t>
            </a:r>
            <a:r>
              <a:rPr lang="en-US" sz="2800" dirty="0" err="1"/>
              <a:t>accuracy_score</a:t>
            </a:r>
            <a:r>
              <a:rPr lang="en-US" sz="2800" dirty="0"/>
              <a:t>(</a:t>
            </a:r>
            <a:r>
              <a:rPr lang="en-US" sz="2800" dirty="0" err="1"/>
              <a:t>y_pred_test,y_test</a:t>
            </a:r>
            <a:r>
              <a:rPr lang="en-US" sz="2800" dirty="0"/>
              <a:t>)</a:t>
            </a:r>
          </a:p>
          <a:p>
            <a:r>
              <a:rPr lang="en-US" dirty="0"/>
              <a:t>print("Test Accuracy:", accuracy1)</a:t>
            </a:r>
          </a:p>
          <a:p>
            <a:endParaRPr lang="en-US" dirty="0"/>
          </a:p>
          <a:p>
            <a:endParaRPr lang="en-US" dirty="0"/>
          </a:p>
        </p:txBody>
      </p:sp>
    </p:spTree>
    <p:extLst>
      <p:ext uri="{BB962C8B-B14F-4D97-AF65-F5344CB8AC3E}">
        <p14:creationId xmlns:p14="http://schemas.microsoft.com/office/powerpoint/2010/main" val="263766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Output:-</a:t>
            </a:r>
            <a:endParaRPr lang="en-US" dirty="0"/>
          </a:p>
        </p:txBody>
      </p:sp>
      <p:pic>
        <p:nvPicPr>
          <p:cNvPr id="4" name="Content Placeholder 3"/>
          <p:cNvPicPr>
            <a:picLocks noGrp="1" noChangeAspect="1"/>
          </p:cNvPicPr>
          <p:nvPr>
            <p:ph idx="1"/>
          </p:nvPr>
        </p:nvPicPr>
        <p:blipFill>
          <a:blip r:embed="rId2"/>
          <a:stretch>
            <a:fillRect/>
          </a:stretch>
        </p:blipFill>
        <p:spPr>
          <a:xfrm>
            <a:off x="1281112" y="1371600"/>
            <a:ext cx="6581775" cy="828675"/>
          </a:xfrm>
          <a:prstGeom prst="rect">
            <a:avLst/>
          </a:prstGeom>
        </p:spPr>
      </p:pic>
      <p:pic>
        <p:nvPicPr>
          <p:cNvPr id="5" name="Picture 4"/>
          <p:cNvPicPr>
            <a:picLocks noChangeAspect="1"/>
          </p:cNvPicPr>
          <p:nvPr/>
        </p:nvPicPr>
        <p:blipFill>
          <a:blip r:embed="rId3"/>
          <a:stretch>
            <a:fillRect/>
          </a:stretch>
        </p:blipFill>
        <p:spPr>
          <a:xfrm>
            <a:off x="995362" y="2743200"/>
            <a:ext cx="6872287" cy="3581400"/>
          </a:xfrm>
          <a:prstGeom prst="rect">
            <a:avLst/>
          </a:prstGeom>
        </p:spPr>
      </p:pic>
    </p:spTree>
    <p:extLst>
      <p:ext uri="{BB962C8B-B14F-4D97-AF65-F5344CB8AC3E}">
        <p14:creationId xmlns:p14="http://schemas.microsoft.com/office/powerpoint/2010/main" val="2610146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488B3-7A1F-4E68-A1E9-E0A03A8D66B7}"/>
              </a:ext>
            </a:extLst>
          </p:cNvPr>
          <p:cNvSpPr>
            <a:spLocks noGrp="1"/>
          </p:cNvSpPr>
          <p:nvPr>
            <p:ph type="title"/>
          </p:nvPr>
        </p:nvSpPr>
        <p:spPr/>
        <p:txBody>
          <a:bodyPr/>
          <a:lstStyle/>
          <a:p>
            <a:pPr algn="l"/>
            <a:r>
              <a:rPr lang="en-US" sz="2800" dirty="0"/>
              <a:t>Suppose there is a dataset and we have to predict for </a:t>
            </a:r>
            <a:r>
              <a:rPr lang="en-US" sz="2800" dirty="0" smtClean="0"/>
              <a:t> </a:t>
            </a:r>
            <a:r>
              <a:rPr lang="en-US" sz="2800" dirty="0"/>
              <a:t>new student’s result?</a:t>
            </a:r>
          </a:p>
        </p:txBody>
      </p:sp>
      <p:graphicFrame>
        <p:nvGraphicFramePr>
          <p:cNvPr id="4" name="Table 4">
            <a:extLst>
              <a:ext uri="{FF2B5EF4-FFF2-40B4-BE49-F238E27FC236}">
                <a16:creationId xmlns:a16="http://schemas.microsoft.com/office/drawing/2014/main" xmlns="" id="{73960726-70BB-4001-B4A3-BE5DEAB1E725}"/>
              </a:ext>
            </a:extLst>
          </p:cNvPr>
          <p:cNvGraphicFramePr>
            <a:graphicFrameLocks noGrp="1"/>
          </p:cNvGraphicFramePr>
          <p:nvPr>
            <p:ph idx="1"/>
            <p:extLst>
              <p:ext uri="{D42A27DB-BD31-4B8C-83A1-F6EECF244321}">
                <p14:modId xmlns:p14="http://schemas.microsoft.com/office/powerpoint/2010/main" val="2190048980"/>
              </p:ext>
            </p:extLst>
          </p:nvPr>
        </p:nvGraphicFramePr>
        <p:xfrm>
          <a:off x="1447800" y="1599882"/>
          <a:ext cx="2971800" cy="4983162"/>
        </p:xfrm>
        <a:graphic>
          <a:graphicData uri="http://schemas.openxmlformats.org/drawingml/2006/table">
            <a:tbl>
              <a:tblPr firstRow="1" bandRow="1">
                <a:noFill/>
                <a:tableStyleId>{5C22544A-7EE6-4342-B048-85BDC9FD1C3A}</a:tableStyleId>
              </a:tblPr>
              <a:tblGrid>
                <a:gridCol w="797787">
                  <a:extLst>
                    <a:ext uri="{9D8B030D-6E8A-4147-A177-3AD203B41FA5}">
                      <a16:colId xmlns:a16="http://schemas.microsoft.com/office/drawing/2014/main" xmlns="" val="772385120"/>
                    </a:ext>
                  </a:extLst>
                </a:gridCol>
                <a:gridCol w="942839">
                  <a:extLst>
                    <a:ext uri="{9D8B030D-6E8A-4147-A177-3AD203B41FA5}">
                      <a16:colId xmlns:a16="http://schemas.microsoft.com/office/drawing/2014/main" xmlns="" val="3507101114"/>
                    </a:ext>
                  </a:extLst>
                </a:gridCol>
                <a:gridCol w="1231174">
                  <a:extLst>
                    <a:ext uri="{9D8B030D-6E8A-4147-A177-3AD203B41FA5}">
                      <a16:colId xmlns:a16="http://schemas.microsoft.com/office/drawing/2014/main" xmlns="" val="1959663505"/>
                    </a:ext>
                  </a:extLst>
                </a:gridCol>
              </a:tblGrid>
              <a:tr h="830527">
                <a:tc>
                  <a:txBody>
                    <a:bodyPr/>
                    <a:lstStyle/>
                    <a:p>
                      <a:r>
                        <a:rPr lang="en-US" dirty="0">
                          <a:solidFill>
                            <a:sysClr val="windowText" lastClr="000000"/>
                          </a:solidFill>
                        </a:rPr>
                        <a:t>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Q2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04805941"/>
                  </a:ext>
                </a:extLst>
              </a:tr>
              <a:tr h="830527">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92884191"/>
                  </a:ext>
                </a:extLst>
              </a:tr>
              <a:tr h="830527">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18606627"/>
                  </a:ext>
                </a:extLst>
              </a:tr>
              <a:tr h="830527">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43984904"/>
                  </a:ext>
                </a:extLst>
              </a:tr>
              <a:tr h="830527">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71096964"/>
                  </a:ext>
                </a:extLst>
              </a:tr>
              <a:tr h="830527">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99178805"/>
                  </a:ext>
                </a:extLst>
              </a:tr>
            </a:tbl>
          </a:graphicData>
        </a:graphic>
      </p:graphicFrame>
      <p:graphicFrame>
        <p:nvGraphicFramePr>
          <p:cNvPr id="7" name="Table 7">
            <a:extLst>
              <a:ext uri="{FF2B5EF4-FFF2-40B4-BE49-F238E27FC236}">
                <a16:creationId xmlns:a16="http://schemas.microsoft.com/office/drawing/2014/main" xmlns="" id="{5A678451-4720-4227-AC7C-2B101949FC0F}"/>
              </a:ext>
            </a:extLst>
          </p:cNvPr>
          <p:cNvGraphicFramePr>
            <a:graphicFrameLocks noGrp="1"/>
          </p:cNvGraphicFramePr>
          <p:nvPr>
            <p:extLst>
              <p:ext uri="{D42A27DB-BD31-4B8C-83A1-F6EECF244321}">
                <p14:modId xmlns:p14="http://schemas.microsoft.com/office/powerpoint/2010/main" val="3892721728"/>
              </p:ext>
            </p:extLst>
          </p:nvPr>
        </p:nvGraphicFramePr>
        <p:xfrm>
          <a:off x="533400" y="2383155"/>
          <a:ext cx="914400" cy="419989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223957578"/>
                    </a:ext>
                  </a:extLst>
                </a:gridCol>
              </a:tblGrid>
              <a:tr h="839978">
                <a:tc>
                  <a:txBody>
                    <a:bodyPr/>
                    <a:lstStyle/>
                    <a:p>
                      <a:r>
                        <a:rPr lang="en-US" sz="2400" b="1" dirty="0">
                          <a:solidFill>
                            <a:sysClr val="windowText" lastClr="000000"/>
                          </a:solidFill>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20273655"/>
                  </a:ext>
                </a:extLst>
              </a:tr>
              <a:tr h="839978">
                <a:tc>
                  <a:txBody>
                    <a:bodyPr/>
                    <a:lstStyle/>
                    <a:p>
                      <a:r>
                        <a:rPr lang="en-US" sz="2400" b="1" dirty="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43284869"/>
                  </a:ext>
                </a:extLst>
              </a:tr>
              <a:tr h="839978">
                <a:tc>
                  <a:txBody>
                    <a:bodyPr/>
                    <a:lstStyle/>
                    <a:p>
                      <a:r>
                        <a:rPr lang="en-US" sz="2400" b="1" dirty="0"/>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76433197"/>
                  </a:ext>
                </a:extLst>
              </a:tr>
              <a:tr h="839978">
                <a:tc>
                  <a:txBody>
                    <a:bodyPr/>
                    <a:lstStyle/>
                    <a:p>
                      <a:r>
                        <a:rPr lang="en-US" sz="2400" b="1" dirty="0"/>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25191436"/>
                  </a:ext>
                </a:extLst>
              </a:tr>
              <a:tr h="839978">
                <a:tc>
                  <a:txBody>
                    <a:bodyPr/>
                    <a:lstStyle/>
                    <a:p>
                      <a:r>
                        <a:rPr lang="en-US" sz="2400" b="1" dirty="0"/>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66112019"/>
                  </a:ext>
                </a:extLst>
              </a:tr>
            </a:tbl>
          </a:graphicData>
        </a:graphic>
      </p:graphicFrame>
      <p:graphicFrame>
        <p:nvGraphicFramePr>
          <p:cNvPr id="9" name="Table 9">
            <a:extLst>
              <a:ext uri="{FF2B5EF4-FFF2-40B4-BE49-F238E27FC236}">
                <a16:creationId xmlns:a16="http://schemas.microsoft.com/office/drawing/2014/main" xmlns="" id="{41D57727-9FAC-4767-A42A-B93B10A9AAA4}"/>
              </a:ext>
            </a:extLst>
          </p:cNvPr>
          <p:cNvGraphicFramePr>
            <a:graphicFrameLocks noGrp="1"/>
          </p:cNvGraphicFramePr>
          <p:nvPr>
            <p:extLst>
              <p:ext uri="{D42A27DB-BD31-4B8C-83A1-F6EECF244321}">
                <p14:modId xmlns:p14="http://schemas.microsoft.com/office/powerpoint/2010/main" val="1229485604"/>
              </p:ext>
            </p:extLst>
          </p:nvPr>
        </p:nvGraphicFramePr>
        <p:xfrm>
          <a:off x="4876800" y="2200275"/>
          <a:ext cx="3429000" cy="457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279910675"/>
                    </a:ext>
                  </a:extLst>
                </a:gridCol>
                <a:gridCol w="1143000">
                  <a:extLst>
                    <a:ext uri="{9D8B030D-6E8A-4147-A177-3AD203B41FA5}">
                      <a16:colId xmlns:a16="http://schemas.microsoft.com/office/drawing/2014/main" xmlns="" val="2928314452"/>
                    </a:ext>
                  </a:extLst>
                </a:gridCol>
                <a:gridCol w="1143000">
                  <a:extLst>
                    <a:ext uri="{9D8B030D-6E8A-4147-A177-3AD203B41FA5}">
                      <a16:colId xmlns:a16="http://schemas.microsoft.com/office/drawing/2014/main" xmlns="" val="2528918361"/>
                    </a:ext>
                  </a:extLst>
                </a:gridCol>
              </a:tblGrid>
              <a:tr h="350202">
                <a:tc>
                  <a:txBody>
                    <a:bodyPr/>
                    <a:lstStyle/>
                    <a:p>
                      <a:r>
                        <a:rPr lang="en-US" sz="2400" dirty="0">
                          <a:solidFill>
                            <a:srgbClr val="FF0000"/>
                          </a:solidFill>
                        </a:rPr>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solidFill>
                            <a:srgbClr val="FF0000"/>
                          </a:solidFill>
                        </a:rPr>
                        <a:t>Q1:6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solidFill>
                            <a:srgbClr val="FF0000"/>
                          </a:solidFill>
                        </a:rPr>
                        <a:t>Q2:8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35050271"/>
                  </a:ext>
                </a:extLst>
              </a:tr>
            </a:tbl>
          </a:graphicData>
        </a:graphic>
      </p:graphicFrame>
      <p:cxnSp>
        <p:nvCxnSpPr>
          <p:cNvPr id="12" name="Straight Arrow Connector 11">
            <a:extLst>
              <a:ext uri="{FF2B5EF4-FFF2-40B4-BE49-F238E27FC236}">
                <a16:creationId xmlns:a16="http://schemas.microsoft.com/office/drawing/2014/main" xmlns="" id="{0B139E65-79D7-46C7-96A7-5ECB86C086B2}"/>
              </a:ext>
            </a:extLst>
          </p:cNvPr>
          <p:cNvCxnSpPr/>
          <p:nvPr/>
        </p:nvCxnSpPr>
        <p:spPr>
          <a:xfrm>
            <a:off x="5105400" y="2657475"/>
            <a:ext cx="762000" cy="16097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xmlns="" id="{F4A252A8-248B-4C35-8B34-7BF4D1F338CA}"/>
              </a:ext>
            </a:extLst>
          </p:cNvPr>
          <p:cNvSpPr txBox="1"/>
          <p:nvPr/>
        </p:nvSpPr>
        <p:spPr>
          <a:xfrm>
            <a:off x="5715000" y="4483100"/>
            <a:ext cx="1941557" cy="369332"/>
          </a:xfrm>
          <a:prstGeom prst="rect">
            <a:avLst/>
          </a:prstGeom>
          <a:noFill/>
        </p:spPr>
        <p:txBody>
          <a:bodyPr wrap="none" rtlCol="0">
            <a:spAutoFit/>
          </a:bodyPr>
          <a:lstStyle/>
          <a:p>
            <a:r>
              <a:rPr lang="en-US" b="1" dirty="0">
                <a:solidFill>
                  <a:srgbClr val="FF0000"/>
                </a:solidFill>
                <a:highlight>
                  <a:srgbClr val="FFFF00"/>
                </a:highlight>
              </a:rPr>
              <a:t>Predict Result ?</a:t>
            </a:r>
          </a:p>
        </p:txBody>
      </p:sp>
      <p:graphicFrame>
        <p:nvGraphicFramePr>
          <p:cNvPr id="8" name="Table 9">
            <a:extLst>
              <a:ext uri="{FF2B5EF4-FFF2-40B4-BE49-F238E27FC236}">
                <a16:creationId xmlns:a16="http://schemas.microsoft.com/office/drawing/2014/main" xmlns="" id="{41D57727-9FAC-4767-A42A-B93B10A9AAA4}"/>
              </a:ext>
            </a:extLst>
          </p:cNvPr>
          <p:cNvGraphicFramePr>
            <a:graphicFrameLocks noGrp="1"/>
          </p:cNvGraphicFramePr>
          <p:nvPr>
            <p:extLst>
              <p:ext uri="{D42A27DB-BD31-4B8C-83A1-F6EECF244321}">
                <p14:modId xmlns:p14="http://schemas.microsoft.com/office/powerpoint/2010/main" val="850017811"/>
              </p:ext>
            </p:extLst>
          </p:nvPr>
        </p:nvGraphicFramePr>
        <p:xfrm>
          <a:off x="4971278" y="5410200"/>
          <a:ext cx="3429000" cy="457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279910675"/>
                    </a:ext>
                  </a:extLst>
                </a:gridCol>
                <a:gridCol w="1143000">
                  <a:extLst>
                    <a:ext uri="{9D8B030D-6E8A-4147-A177-3AD203B41FA5}">
                      <a16:colId xmlns:a16="http://schemas.microsoft.com/office/drawing/2014/main" xmlns="" val="2928314452"/>
                    </a:ext>
                  </a:extLst>
                </a:gridCol>
                <a:gridCol w="1143000">
                  <a:extLst>
                    <a:ext uri="{9D8B030D-6E8A-4147-A177-3AD203B41FA5}">
                      <a16:colId xmlns:a16="http://schemas.microsoft.com/office/drawing/2014/main" xmlns="" val="2528918361"/>
                    </a:ext>
                  </a:extLst>
                </a:gridCol>
              </a:tblGrid>
              <a:tr h="350202">
                <a:tc>
                  <a:txBody>
                    <a:bodyPr/>
                    <a:lstStyle/>
                    <a:p>
                      <a:r>
                        <a:rPr lang="en-US" sz="2400" dirty="0" smtClean="0">
                          <a:solidFill>
                            <a:srgbClr val="FF0000"/>
                          </a:solidFill>
                        </a:rPr>
                        <a:t>S7</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rgbClr val="FF0000"/>
                          </a:solidFill>
                        </a:rPr>
                        <a:t>Q1:4</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rgbClr val="FF0000"/>
                          </a:solidFill>
                        </a:rPr>
                        <a:t>Q2:5</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35050271"/>
                  </a:ext>
                </a:extLst>
              </a:tr>
            </a:tbl>
          </a:graphicData>
        </a:graphic>
      </p:graphicFrame>
    </p:spTree>
    <p:extLst>
      <p:ext uri="{BB962C8B-B14F-4D97-AF65-F5344CB8AC3E}">
        <p14:creationId xmlns:p14="http://schemas.microsoft.com/office/powerpoint/2010/main" val="4248052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5179E40-1220-475E-A0AC-3082984E81E3}"/>
              </a:ext>
            </a:extLst>
          </p:cNvPr>
          <p:cNvPicPr>
            <a:picLocks noChangeAspect="1"/>
          </p:cNvPicPr>
          <p:nvPr/>
        </p:nvPicPr>
        <p:blipFill>
          <a:blip r:embed="rId3"/>
          <a:stretch>
            <a:fillRect/>
          </a:stretch>
        </p:blipFill>
        <p:spPr>
          <a:xfrm>
            <a:off x="1371600" y="1447800"/>
            <a:ext cx="6048375" cy="4867810"/>
          </a:xfrm>
          <a:prstGeom prst="rect">
            <a:avLst/>
          </a:prstGeom>
        </p:spPr>
      </p:pic>
    </p:spTree>
    <p:extLst>
      <p:ext uri="{BB962C8B-B14F-4D97-AF65-F5344CB8AC3E}">
        <p14:creationId xmlns:p14="http://schemas.microsoft.com/office/powerpoint/2010/main" val="3847822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B92BB2-FE47-41DC-BEA1-0CCDBD84E42E}"/>
              </a:ext>
            </a:extLst>
          </p:cNvPr>
          <p:cNvSpPr>
            <a:spLocks noGrp="1"/>
          </p:cNvSpPr>
          <p:nvPr>
            <p:ph idx="1"/>
          </p:nvPr>
        </p:nvSpPr>
        <p:spPr/>
        <p:txBody>
          <a:bodyPr/>
          <a:lstStyle/>
          <a:p>
            <a:pPr marL="0" indent="0">
              <a:buNone/>
            </a:pPr>
            <a:r>
              <a:rPr lang="en-US" i="1" dirty="0"/>
              <a:t>Find Euclidean distance </a:t>
            </a:r>
          </a:p>
          <a:p>
            <a:pPr marL="0" indent="0">
              <a:buNone/>
            </a:pPr>
            <a:endParaRPr lang="en-US" i="1" dirty="0"/>
          </a:p>
        </p:txBody>
      </p:sp>
      <p:pic>
        <p:nvPicPr>
          <p:cNvPr id="4" name="Picture 3">
            <a:extLst>
              <a:ext uri="{FF2B5EF4-FFF2-40B4-BE49-F238E27FC236}">
                <a16:creationId xmlns:a16="http://schemas.microsoft.com/office/drawing/2014/main" xmlns="" id="{906C4AF1-3EFD-4919-8553-02890969B0FB}"/>
              </a:ext>
            </a:extLst>
          </p:cNvPr>
          <p:cNvPicPr>
            <a:picLocks noChangeAspect="1"/>
          </p:cNvPicPr>
          <p:nvPr/>
        </p:nvPicPr>
        <p:blipFill>
          <a:blip r:embed="rId2"/>
          <a:stretch>
            <a:fillRect/>
          </a:stretch>
        </p:blipFill>
        <p:spPr>
          <a:xfrm>
            <a:off x="4419600" y="1417638"/>
            <a:ext cx="4362450" cy="1143000"/>
          </a:xfrm>
          <a:prstGeom prst="rect">
            <a:avLst/>
          </a:prstGeom>
        </p:spPr>
      </p:pic>
      <p:sp>
        <p:nvSpPr>
          <p:cNvPr id="6" name="TextBox 5">
            <a:extLst>
              <a:ext uri="{FF2B5EF4-FFF2-40B4-BE49-F238E27FC236}">
                <a16:creationId xmlns:a16="http://schemas.microsoft.com/office/drawing/2014/main" xmlns="" id="{B694646B-8BB8-4B1F-AFB6-1C234D3C364A}"/>
              </a:ext>
            </a:extLst>
          </p:cNvPr>
          <p:cNvSpPr txBox="1"/>
          <p:nvPr/>
        </p:nvSpPr>
        <p:spPr>
          <a:xfrm>
            <a:off x="975359" y="5922625"/>
            <a:ext cx="7957628" cy="461665"/>
          </a:xfrm>
          <a:prstGeom prst="rect">
            <a:avLst/>
          </a:prstGeom>
          <a:noFill/>
        </p:spPr>
        <p:txBody>
          <a:bodyPr wrap="none" rtlCol="0">
            <a:spAutoFit/>
          </a:bodyPr>
          <a:lstStyle/>
          <a:p>
            <a:r>
              <a:rPr lang="en-US" sz="2400" i="1" dirty="0">
                <a:solidFill>
                  <a:srgbClr val="FF0000"/>
                </a:solidFill>
              </a:rPr>
              <a:t>If k=3 then 3 nearest distance is 1,1, 2 i.e.: S2,S3 and S5</a:t>
            </a:r>
          </a:p>
        </p:txBody>
      </p:sp>
      <p:pic>
        <p:nvPicPr>
          <p:cNvPr id="7" name="Picture 6">
            <a:extLst>
              <a:ext uri="{FF2B5EF4-FFF2-40B4-BE49-F238E27FC236}">
                <a16:creationId xmlns:a16="http://schemas.microsoft.com/office/drawing/2014/main" xmlns="" id="{8B42E769-9C16-403A-9BF2-46E6C322D380}"/>
              </a:ext>
            </a:extLst>
          </p:cNvPr>
          <p:cNvPicPr>
            <a:picLocks noChangeAspect="1"/>
          </p:cNvPicPr>
          <p:nvPr/>
        </p:nvPicPr>
        <p:blipFill>
          <a:blip r:embed="rId3"/>
          <a:stretch>
            <a:fillRect/>
          </a:stretch>
        </p:blipFill>
        <p:spPr>
          <a:xfrm>
            <a:off x="975359" y="2560638"/>
            <a:ext cx="4603551" cy="3230562"/>
          </a:xfrm>
          <a:prstGeom prst="rect">
            <a:avLst/>
          </a:prstGeom>
        </p:spPr>
      </p:pic>
    </p:spTree>
    <p:extLst>
      <p:ext uri="{BB962C8B-B14F-4D97-AF65-F5344CB8AC3E}">
        <p14:creationId xmlns:p14="http://schemas.microsoft.com/office/powerpoint/2010/main" val="139914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DF1762-7C69-4959-9ECF-BC9EA23B8420}"/>
              </a:ext>
            </a:extLst>
          </p:cNvPr>
          <p:cNvSpPr>
            <a:spLocks noGrp="1"/>
          </p:cNvSpPr>
          <p:nvPr>
            <p:ph type="title"/>
          </p:nvPr>
        </p:nvSpPr>
        <p:spPr/>
        <p:txBody>
          <a:bodyPr/>
          <a:lstStyle/>
          <a:p>
            <a:pPr>
              <a:defRPr/>
            </a:pPr>
            <a:r>
              <a:rPr lang="en-US" sz="3200" b="1" dirty="0">
                <a:solidFill>
                  <a:srgbClr val="FF0000"/>
                </a:solidFill>
                <a:latin typeface="+mn-lt"/>
              </a:rPr>
              <a:t>Machine learning</a:t>
            </a:r>
            <a:r>
              <a:rPr lang="en-US" sz="6600" dirty="0">
                <a:solidFill>
                  <a:srgbClr val="FF0000"/>
                </a:solidFill>
                <a:latin typeface="+mn-lt"/>
              </a:rPr>
              <a:t> </a:t>
            </a:r>
            <a:r>
              <a:rPr lang="en-US" dirty="0"/>
              <a:t/>
            </a:r>
            <a:br>
              <a:rPr lang="en-US" dirty="0"/>
            </a:br>
            <a:endParaRPr lang="en-US" dirty="0"/>
          </a:p>
        </p:txBody>
      </p:sp>
      <p:sp>
        <p:nvSpPr>
          <p:cNvPr id="4099" name="Content Placeholder 2">
            <a:extLst>
              <a:ext uri="{FF2B5EF4-FFF2-40B4-BE49-F238E27FC236}">
                <a16:creationId xmlns:a16="http://schemas.microsoft.com/office/drawing/2014/main" xmlns="" id="{0F62DAAB-AF08-4062-BA3B-54905229EFA3}"/>
              </a:ext>
            </a:extLst>
          </p:cNvPr>
          <p:cNvSpPr>
            <a:spLocks noGrp="1"/>
          </p:cNvSpPr>
          <p:nvPr>
            <p:ph idx="1"/>
          </p:nvPr>
        </p:nvSpPr>
        <p:spPr/>
        <p:txBody>
          <a:bodyPr/>
          <a:lstStyle/>
          <a:p>
            <a:pPr marL="0" indent="0" algn="just">
              <a:buFont typeface="Arial" panose="020B0604020202020204" pitchFamily="34" charset="0"/>
              <a:buNone/>
            </a:pPr>
            <a:r>
              <a:rPr lang="en-US" altLang="en-US" dirty="0"/>
              <a:t>Machine learning is a growing technology which enables computers to learn automatically from past data. Machine learning uses various algorithms for building mathematical models and making predictions using historical data or information. </a:t>
            </a:r>
          </a:p>
          <a:p>
            <a:pPr marL="0" indent="0" algn="just">
              <a:buFont typeface="Arial" panose="020B0604020202020204" pitchFamily="34" charset="0"/>
              <a:buNone/>
            </a:pPr>
            <a:r>
              <a:rPr lang="en-US" altLang="en-US" dirty="0"/>
              <a:t>Currently, it is being used for various tasks such as image recognition, speech recognition, email filtering etc.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059F20-1B4E-47BF-BD90-6E316CD6CA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8522F37-290A-497B-BC8C-F1785D2C9793}"/>
              </a:ext>
            </a:extLst>
          </p:cNvPr>
          <p:cNvSpPr>
            <a:spLocks noGrp="1"/>
          </p:cNvSpPr>
          <p:nvPr>
            <p:ph idx="1"/>
          </p:nvPr>
        </p:nvSpPr>
        <p:spPr/>
        <p:txBody>
          <a:bodyPr/>
          <a:lstStyle/>
          <a:p>
            <a:r>
              <a:rPr lang="en-US" dirty="0"/>
              <a:t>In the above table S2,S3 and S5 Result is Pass, Pass, Pass</a:t>
            </a:r>
          </a:p>
          <a:p>
            <a:pPr marL="0" indent="0">
              <a:buNone/>
            </a:pPr>
            <a:r>
              <a:rPr lang="en-US" dirty="0"/>
              <a:t>So here total Pass is 3</a:t>
            </a:r>
          </a:p>
          <a:p>
            <a:pPr marL="0" indent="0">
              <a:buNone/>
            </a:pPr>
            <a:r>
              <a:rPr lang="en-US" dirty="0"/>
              <a:t>And Fail is 0 so, 3&gt;0</a:t>
            </a:r>
          </a:p>
          <a:p>
            <a:pPr marL="0" indent="0">
              <a:buNone/>
            </a:pPr>
            <a:r>
              <a:rPr lang="en-US" dirty="0">
                <a:highlight>
                  <a:srgbClr val="FFFF00"/>
                </a:highlight>
              </a:rPr>
              <a:t>Prediction will be pass</a:t>
            </a:r>
          </a:p>
        </p:txBody>
      </p:sp>
    </p:spTree>
    <p:extLst>
      <p:ext uri="{BB962C8B-B14F-4D97-AF65-F5344CB8AC3E}">
        <p14:creationId xmlns:p14="http://schemas.microsoft.com/office/powerpoint/2010/main" val="957001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454954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04531-62A4-4125-ABF3-56C7AE03ABC5}"/>
              </a:ext>
            </a:extLst>
          </p:cNvPr>
          <p:cNvSpPr>
            <a:spLocks noGrp="1"/>
          </p:cNvSpPr>
          <p:nvPr>
            <p:ph type="title"/>
          </p:nvPr>
        </p:nvSpPr>
        <p:spPr/>
        <p:txBody>
          <a:bodyPr/>
          <a:lstStyle/>
          <a:p>
            <a:r>
              <a:rPr lang="en-US" i="1" dirty="0">
                <a:highlight>
                  <a:srgbClr val="FFFF00"/>
                </a:highlight>
              </a:rPr>
              <a:t>decision trees</a:t>
            </a:r>
          </a:p>
        </p:txBody>
      </p:sp>
      <p:sp>
        <p:nvSpPr>
          <p:cNvPr id="3" name="Content Placeholder 2">
            <a:extLst>
              <a:ext uri="{FF2B5EF4-FFF2-40B4-BE49-F238E27FC236}">
                <a16:creationId xmlns:a16="http://schemas.microsoft.com/office/drawing/2014/main" xmlns="" id="{A1D277B7-13FB-42F9-AEF4-90AC6C7079A5}"/>
              </a:ext>
            </a:extLst>
          </p:cNvPr>
          <p:cNvSpPr>
            <a:spLocks noGrp="1"/>
          </p:cNvSpPr>
          <p:nvPr>
            <p:ph idx="1"/>
          </p:nvPr>
        </p:nvSpPr>
        <p:spPr/>
        <p:txBody>
          <a:bodyPr/>
          <a:lstStyle/>
          <a:p>
            <a:pPr marL="0" indent="0" algn="just">
              <a:buNone/>
            </a:pPr>
            <a:r>
              <a:rPr lang="en-US" sz="2800" i="1"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 </a:t>
            </a:r>
          </a:p>
          <a:p>
            <a:pPr marL="0" indent="0" algn="just">
              <a:buNone/>
            </a:pPr>
            <a:endParaRPr lang="en-US" sz="2800" i="1" dirty="0"/>
          </a:p>
          <a:p>
            <a:pPr marL="0" indent="0" algn="just">
              <a:buNone/>
            </a:pPr>
            <a:r>
              <a:rPr lang="en-US" sz="2800" i="1" dirty="0">
                <a:highlight>
                  <a:srgbClr val="00FF00"/>
                </a:highlight>
              </a:rPr>
              <a:t>Taking decision and making tree</a:t>
            </a:r>
          </a:p>
        </p:txBody>
      </p:sp>
    </p:spTree>
    <p:extLst>
      <p:ext uri="{BB962C8B-B14F-4D97-AF65-F5344CB8AC3E}">
        <p14:creationId xmlns:p14="http://schemas.microsoft.com/office/powerpoint/2010/main" val="2879792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A2E8B67-8DB5-4EAC-9858-E2A9402CA687}"/>
              </a:ext>
            </a:extLst>
          </p:cNvPr>
          <p:cNvPicPr>
            <a:picLocks noChangeAspect="1"/>
          </p:cNvPicPr>
          <p:nvPr/>
        </p:nvPicPr>
        <p:blipFill>
          <a:blip r:embed="rId2"/>
          <a:stretch>
            <a:fillRect/>
          </a:stretch>
        </p:blipFill>
        <p:spPr>
          <a:xfrm>
            <a:off x="381000" y="914400"/>
            <a:ext cx="8411584" cy="5257800"/>
          </a:xfrm>
          <a:prstGeom prst="rect">
            <a:avLst/>
          </a:prstGeom>
        </p:spPr>
      </p:pic>
      <p:sp>
        <p:nvSpPr>
          <p:cNvPr id="5" name="TextBox 4">
            <a:extLst>
              <a:ext uri="{FF2B5EF4-FFF2-40B4-BE49-F238E27FC236}">
                <a16:creationId xmlns:a16="http://schemas.microsoft.com/office/drawing/2014/main" xmlns="" id="{E48F4A44-7AA7-4A5E-9EEA-71747469548C}"/>
              </a:ext>
            </a:extLst>
          </p:cNvPr>
          <p:cNvSpPr txBox="1"/>
          <p:nvPr/>
        </p:nvSpPr>
        <p:spPr>
          <a:xfrm>
            <a:off x="533400" y="457200"/>
            <a:ext cx="1451038" cy="461665"/>
          </a:xfrm>
          <a:prstGeom prst="rect">
            <a:avLst/>
          </a:prstGeom>
          <a:noFill/>
        </p:spPr>
        <p:txBody>
          <a:bodyPr wrap="none" rtlCol="0">
            <a:spAutoFit/>
          </a:bodyPr>
          <a:lstStyle/>
          <a:p>
            <a:r>
              <a:rPr lang="en-US" sz="2400" b="1" i="1" dirty="0">
                <a:highlight>
                  <a:srgbClr val="FFFF00"/>
                </a:highlight>
              </a:rPr>
              <a:t>Example</a:t>
            </a:r>
          </a:p>
        </p:txBody>
      </p:sp>
    </p:spTree>
    <p:extLst>
      <p:ext uri="{BB962C8B-B14F-4D97-AF65-F5344CB8AC3E}">
        <p14:creationId xmlns:p14="http://schemas.microsoft.com/office/powerpoint/2010/main" val="4178306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63F82E3-35C6-48D6-A747-68658F6E0618}"/>
              </a:ext>
            </a:extLst>
          </p:cNvPr>
          <p:cNvPicPr>
            <a:picLocks noChangeAspect="1"/>
          </p:cNvPicPr>
          <p:nvPr/>
        </p:nvPicPr>
        <p:blipFill>
          <a:blip r:embed="rId2"/>
          <a:stretch>
            <a:fillRect/>
          </a:stretch>
        </p:blipFill>
        <p:spPr>
          <a:xfrm>
            <a:off x="714375" y="2238375"/>
            <a:ext cx="7715250" cy="2381250"/>
          </a:xfrm>
          <a:prstGeom prst="rect">
            <a:avLst/>
          </a:prstGeom>
        </p:spPr>
      </p:pic>
      <p:sp>
        <p:nvSpPr>
          <p:cNvPr id="3" name="TextBox 2">
            <a:extLst>
              <a:ext uri="{FF2B5EF4-FFF2-40B4-BE49-F238E27FC236}">
                <a16:creationId xmlns:a16="http://schemas.microsoft.com/office/drawing/2014/main" xmlns="" id="{EA3BA812-023D-47B5-806D-60D93B78D2E4}"/>
              </a:ext>
            </a:extLst>
          </p:cNvPr>
          <p:cNvSpPr txBox="1"/>
          <p:nvPr/>
        </p:nvSpPr>
        <p:spPr>
          <a:xfrm>
            <a:off x="714375" y="1219200"/>
            <a:ext cx="2843022" cy="461665"/>
          </a:xfrm>
          <a:prstGeom prst="rect">
            <a:avLst/>
          </a:prstGeom>
          <a:noFill/>
        </p:spPr>
        <p:txBody>
          <a:bodyPr wrap="none" rtlCol="0">
            <a:spAutoFit/>
          </a:bodyPr>
          <a:lstStyle/>
          <a:p>
            <a:r>
              <a:rPr lang="en-US" sz="2400" i="1" dirty="0"/>
              <a:t>To create root node</a:t>
            </a:r>
          </a:p>
        </p:txBody>
      </p:sp>
    </p:spTree>
    <p:extLst>
      <p:ext uri="{BB962C8B-B14F-4D97-AF65-F5344CB8AC3E}">
        <p14:creationId xmlns:p14="http://schemas.microsoft.com/office/powerpoint/2010/main" val="702019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Example(https://www.w3schools.com/python/python_ml_decision_tree.asp</a:t>
            </a:r>
            <a:endParaRPr lang="en-IN" sz="2400" dirty="0"/>
          </a:p>
        </p:txBody>
      </p:sp>
      <p:sp>
        <p:nvSpPr>
          <p:cNvPr id="3" name="Content Placeholder 2"/>
          <p:cNvSpPr>
            <a:spLocks noGrp="1"/>
          </p:cNvSpPr>
          <p:nvPr>
            <p:ph idx="1"/>
          </p:nvPr>
        </p:nvSpPr>
        <p:spPr/>
        <p:txBody>
          <a:bodyPr/>
          <a:lstStyle/>
          <a:p>
            <a:r>
              <a:rPr lang="en-US" dirty="0"/>
              <a:t>In the example, a person will try to decide if he/she should go to a comedy show or not.</a:t>
            </a:r>
          </a:p>
          <a:p>
            <a:r>
              <a:rPr lang="en-US" dirty="0"/>
              <a:t>Luckily our example person has registered every time there was a comedy show in town, and registered some information about the comedian, and also registered if he/she went or not.</a:t>
            </a:r>
          </a:p>
          <a:p>
            <a:pPr marL="0" indent="0">
              <a:buNone/>
            </a:pPr>
            <a:endParaRPr lang="en-IN" dirty="0"/>
          </a:p>
        </p:txBody>
      </p:sp>
    </p:spTree>
    <p:extLst>
      <p:ext uri="{BB962C8B-B14F-4D97-AF65-F5344CB8AC3E}">
        <p14:creationId xmlns:p14="http://schemas.microsoft.com/office/powerpoint/2010/main" val="2506903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1780307" y="1561456"/>
          <a:ext cx="5583385" cy="4603452"/>
        </p:xfrm>
        <a:graphic>
          <a:graphicData uri="http://schemas.openxmlformats.org/drawingml/2006/table">
            <a:tbl>
              <a:tblPr/>
              <a:tblGrid>
                <a:gridCol w="744324"/>
                <a:gridCol w="1861056"/>
                <a:gridCol w="744324"/>
                <a:gridCol w="1116639"/>
                <a:gridCol w="1117042"/>
              </a:tblGrid>
              <a:tr h="323283">
                <a:tc>
                  <a:txBody>
                    <a:bodyPr/>
                    <a:lstStyle/>
                    <a:p>
                      <a:pPr algn="r" fontAlgn="t"/>
                      <a:r>
                        <a:rPr lang="en-IN" sz="1400" dirty="0">
                          <a:effectLst/>
                        </a:rPr>
                        <a:t>Age</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400">
                          <a:effectLst/>
                        </a:rPr>
                        <a:t>Experience</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Rank</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Nationality</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Go</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3283">
                <a:tc>
                  <a:txBody>
                    <a:bodyPr/>
                    <a:lstStyle/>
                    <a:p>
                      <a:pPr algn="r" fontAlgn="t"/>
                      <a:r>
                        <a:rPr lang="en-IN" sz="1400">
                          <a:effectLst/>
                        </a:rPr>
                        <a:t>36</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400">
                          <a:effectLst/>
                        </a:rPr>
                        <a:t>10</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9</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UK</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NO</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23283">
                <a:tc>
                  <a:txBody>
                    <a:bodyPr/>
                    <a:lstStyle/>
                    <a:p>
                      <a:pPr algn="r" fontAlgn="t"/>
                      <a:r>
                        <a:rPr lang="en-IN" sz="1400">
                          <a:effectLst/>
                        </a:rPr>
                        <a:t>42</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400">
                          <a:effectLst/>
                        </a:rPr>
                        <a:t>12</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4</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USA</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NO</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3283">
                <a:tc>
                  <a:txBody>
                    <a:bodyPr/>
                    <a:lstStyle/>
                    <a:p>
                      <a:pPr algn="r" fontAlgn="t"/>
                      <a:r>
                        <a:rPr lang="en-IN" sz="1400">
                          <a:effectLst/>
                        </a:rPr>
                        <a:t>23</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400">
                          <a:effectLst/>
                        </a:rPr>
                        <a:t>4</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6</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N</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NO</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23283">
                <a:tc>
                  <a:txBody>
                    <a:bodyPr/>
                    <a:lstStyle/>
                    <a:p>
                      <a:pPr algn="r" fontAlgn="t"/>
                      <a:r>
                        <a:rPr lang="en-IN" sz="1400">
                          <a:effectLst/>
                        </a:rPr>
                        <a:t>52</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400">
                          <a:effectLst/>
                        </a:rPr>
                        <a:t>4</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4</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USA</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NO</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3283">
                <a:tc>
                  <a:txBody>
                    <a:bodyPr/>
                    <a:lstStyle/>
                    <a:p>
                      <a:pPr algn="r" fontAlgn="t"/>
                      <a:r>
                        <a:rPr lang="en-IN" sz="1400">
                          <a:effectLst/>
                        </a:rPr>
                        <a:t>43</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400">
                          <a:effectLst/>
                        </a:rPr>
                        <a:t>21</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8</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dirty="0">
                          <a:effectLst/>
                        </a:rPr>
                        <a:t>USA</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YES</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23283">
                <a:tc>
                  <a:txBody>
                    <a:bodyPr/>
                    <a:lstStyle/>
                    <a:p>
                      <a:pPr algn="r" fontAlgn="t"/>
                      <a:r>
                        <a:rPr lang="en-IN" sz="1400">
                          <a:effectLst/>
                        </a:rPr>
                        <a:t>44</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400">
                          <a:effectLst/>
                        </a:rPr>
                        <a:t>14</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5</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UK</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NO</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3283">
                <a:tc>
                  <a:txBody>
                    <a:bodyPr/>
                    <a:lstStyle/>
                    <a:p>
                      <a:pPr algn="r" fontAlgn="t"/>
                      <a:r>
                        <a:rPr lang="en-IN" sz="1400">
                          <a:effectLst/>
                        </a:rPr>
                        <a:t>66</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400">
                          <a:effectLst/>
                        </a:rPr>
                        <a:t>3</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7</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N</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YES</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23283">
                <a:tc>
                  <a:txBody>
                    <a:bodyPr/>
                    <a:lstStyle/>
                    <a:p>
                      <a:pPr algn="r" fontAlgn="t"/>
                      <a:r>
                        <a:rPr lang="en-IN" sz="1400">
                          <a:effectLst/>
                        </a:rPr>
                        <a:t>35</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400">
                          <a:effectLst/>
                        </a:rPr>
                        <a:t>14</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9</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UK</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YES</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3283">
                <a:tc>
                  <a:txBody>
                    <a:bodyPr/>
                    <a:lstStyle/>
                    <a:p>
                      <a:pPr algn="r" fontAlgn="t"/>
                      <a:r>
                        <a:rPr lang="en-IN" sz="1400">
                          <a:effectLst/>
                        </a:rPr>
                        <a:t>52</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400">
                          <a:effectLst/>
                        </a:rPr>
                        <a:t>13</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7</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N</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YES</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23283">
                <a:tc>
                  <a:txBody>
                    <a:bodyPr/>
                    <a:lstStyle/>
                    <a:p>
                      <a:pPr algn="r" fontAlgn="t"/>
                      <a:r>
                        <a:rPr lang="en-IN" sz="1400">
                          <a:effectLst/>
                        </a:rPr>
                        <a:t>35</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400">
                          <a:effectLst/>
                        </a:rPr>
                        <a:t>5</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9</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N</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YES</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3283">
                <a:tc>
                  <a:txBody>
                    <a:bodyPr/>
                    <a:lstStyle/>
                    <a:p>
                      <a:pPr algn="r" fontAlgn="t"/>
                      <a:r>
                        <a:rPr lang="en-IN" sz="1400">
                          <a:effectLst/>
                        </a:rPr>
                        <a:t>24</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400">
                          <a:effectLst/>
                        </a:rPr>
                        <a:t>3</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5</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USA</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r" fontAlgn="t"/>
                      <a:r>
                        <a:rPr lang="en-IN" sz="1400">
                          <a:effectLst/>
                        </a:rPr>
                        <a:t>NO</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23283">
                <a:tc>
                  <a:txBody>
                    <a:bodyPr/>
                    <a:lstStyle/>
                    <a:p>
                      <a:pPr algn="r" fontAlgn="t"/>
                      <a:r>
                        <a:rPr lang="en-IN" sz="1400">
                          <a:effectLst/>
                        </a:rPr>
                        <a:t>18</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400">
                          <a:effectLst/>
                        </a:rPr>
                        <a:t>3</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7</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UK</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fontAlgn="t"/>
                      <a:r>
                        <a:rPr lang="en-IN" sz="1400">
                          <a:effectLst/>
                        </a:rPr>
                        <a:t>YES</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3283">
                <a:tc>
                  <a:txBody>
                    <a:bodyPr/>
                    <a:lstStyle/>
                    <a:p>
                      <a:pPr algn="r" fontAlgn="t"/>
                      <a:r>
                        <a:rPr lang="en-IN" sz="1400">
                          <a:effectLst/>
                        </a:rPr>
                        <a:t>45</a:t>
                      </a:r>
                    </a:p>
                  </a:txBody>
                  <a:tcPr marL="115458"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ctr" fontAlgn="t"/>
                      <a:r>
                        <a:rPr lang="en-IN" sz="1400">
                          <a:effectLst/>
                        </a:rPr>
                        <a:t>9</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r" fontAlgn="t"/>
                      <a:r>
                        <a:rPr lang="en-IN" sz="1400">
                          <a:effectLst/>
                        </a:rPr>
                        <a:t>9</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r" fontAlgn="t"/>
                      <a:r>
                        <a:rPr lang="en-IN" sz="1400">
                          <a:effectLst/>
                        </a:rPr>
                        <a:t>UK</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r" fontAlgn="t"/>
                      <a:r>
                        <a:rPr lang="en-IN" sz="1400" dirty="0">
                          <a:effectLst/>
                        </a:rPr>
                        <a:t>YES</a:t>
                      </a:r>
                    </a:p>
                  </a:txBody>
                  <a:tcPr marL="57729" marR="57729" marT="57729" marB="5772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7" name="Rectangle 3"/>
          <p:cNvSpPr>
            <a:spLocks noChangeArrowheads="1"/>
          </p:cNvSpPr>
          <p:nvPr/>
        </p:nvSpPr>
        <p:spPr bwMode="auto">
          <a:xfrm>
            <a:off x="1779588" y="20351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rgbClr val="000000"/>
              </a:solidFill>
              <a:effectLst/>
              <a:latin typeface="Verdana"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Verdana" pitchFamily="34" charset="0"/>
                <a:cs typeface="Arial" pitchFamily="34" charset="0"/>
              </a:rPr>
              <a:t/>
            </a:r>
            <a:br>
              <a:rPr kumimoji="0" lang="en-US" sz="1100" b="0" i="0" u="none" strike="noStrike" cap="none" normalizeH="0" baseline="0" smtClean="0">
                <a:ln>
                  <a:noFill/>
                </a:ln>
                <a:solidFill>
                  <a:srgbClr val="000000"/>
                </a:solidFill>
                <a:effectLst/>
                <a:latin typeface="Verdana"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678187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Program of Decision Tree</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a:solidFill>
                  <a:srgbClr val="FF0000"/>
                </a:solidFill>
              </a:rPr>
              <a:t>import sys</a:t>
            </a:r>
          </a:p>
          <a:p>
            <a:r>
              <a:rPr lang="en-US" sz="2800" dirty="0">
                <a:solidFill>
                  <a:srgbClr val="FF0000"/>
                </a:solidFill>
              </a:rPr>
              <a:t>import </a:t>
            </a:r>
            <a:r>
              <a:rPr lang="en-US" sz="2800" dirty="0" err="1">
                <a:solidFill>
                  <a:srgbClr val="FF0000"/>
                </a:solidFill>
              </a:rPr>
              <a:t>matplotlib</a:t>
            </a:r>
            <a:endParaRPr lang="en-US" sz="2800" dirty="0">
              <a:solidFill>
                <a:srgbClr val="FF0000"/>
              </a:solidFill>
            </a:endParaRPr>
          </a:p>
          <a:p>
            <a:r>
              <a:rPr lang="en-US" sz="2800" dirty="0" err="1">
                <a:solidFill>
                  <a:srgbClr val="FF0000"/>
                </a:solidFill>
              </a:rPr>
              <a:t>matplotlib.use</a:t>
            </a:r>
            <a:r>
              <a:rPr lang="en-US" sz="2800" dirty="0">
                <a:solidFill>
                  <a:srgbClr val="FF0000"/>
                </a:solidFill>
              </a:rPr>
              <a:t>('</a:t>
            </a:r>
            <a:r>
              <a:rPr lang="en-US" sz="2800" dirty="0" err="1">
                <a:solidFill>
                  <a:srgbClr val="FF0000"/>
                </a:solidFill>
              </a:rPr>
              <a:t>Agg</a:t>
            </a:r>
            <a:r>
              <a:rPr lang="en-US" sz="2800" dirty="0">
                <a:solidFill>
                  <a:srgbClr val="FF0000"/>
                </a:solidFill>
              </a:rPr>
              <a:t>')</a:t>
            </a:r>
          </a:p>
          <a:p>
            <a:r>
              <a:rPr lang="en-US" sz="2800" dirty="0">
                <a:solidFill>
                  <a:srgbClr val="FF0000"/>
                </a:solidFill>
              </a:rPr>
              <a:t>#import </a:t>
            </a:r>
            <a:r>
              <a:rPr lang="en-US" sz="2800" dirty="0" err="1">
                <a:solidFill>
                  <a:srgbClr val="FF0000"/>
                </a:solidFill>
              </a:rPr>
              <a:t>sklearn.tree.DecisionTreeClassifier</a:t>
            </a:r>
            <a:r>
              <a:rPr lang="en-US" sz="2800" dirty="0">
                <a:solidFill>
                  <a:srgbClr val="FF0000"/>
                </a:solidFill>
              </a:rPr>
              <a:t> as </a:t>
            </a:r>
            <a:r>
              <a:rPr lang="en-US" sz="2800" dirty="0" err="1">
                <a:solidFill>
                  <a:srgbClr val="FF0000"/>
                </a:solidFill>
              </a:rPr>
              <a:t>dt</a:t>
            </a:r>
            <a:endParaRPr lang="en-US" sz="2800" dirty="0">
              <a:solidFill>
                <a:srgbClr val="FF0000"/>
              </a:solidFill>
            </a:endParaRPr>
          </a:p>
          <a:p>
            <a:r>
              <a:rPr lang="en-US" sz="2800" dirty="0">
                <a:solidFill>
                  <a:srgbClr val="FF0000"/>
                </a:solidFill>
              </a:rPr>
              <a:t>import pandas</a:t>
            </a:r>
          </a:p>
          <a:p>
            <a:r>
              <a:rPr lang="en-US" sz="2800" dirty="0">
                <a:solidFill>
                  <a:srgbClr val="FF0000"/>
                </a:solidFill>
              </a:rPr>
              <a:t>from </a:t>
            </a:r>
            <a:r>
              <a:rPr lang="en-US" sz="2800" dirty="0" err="1">
                <a:solidFill>
                  <a:srgbClr val="FF0000"/>
                </a:solidFill>
              </a:rPr>
              <a:t>sklearn</a:t>
            </a:r>
            <a:r>
              <a:rPr lang="en-US" sz="2800" dirty="0">
                <a:solidFill>
                  <a:srgbClr val="FF0000"/>
                </a:solidFill>
              </a:rPr>
              <a:t> import tree</a:t>
            </a:r>
          </a:p>
          <a:p>
            <a:r>
              <a:rPr lang="en-US" sz="2800" dirty="0">
                <a:solidFill>
                  <a:srgbClr val="FF0000"/>
                </a:solidFill>
              </a:rPr>
              <a:t>from </a:t>
            </a:r>
            <a:r>
              <a:rPr lang="en-US" sz="2800" dirty="0" err="1">
                <a:solidFill>
                  <a:srgbClr val="FF0000"/>
                </a:solidFill>
              </a:rPr>
              <a:t>sklearn.tree</a:t>
            </a:r>
            <a:r>
              <a:rPr lang="en-US" sz="2800" dirty="0">
                <a:solidFill>
                  <a:srgbClr val="FF0000"/>
                </a:solidFill>
              </a:rPr>
              <a:t> import </a:t>
            </a:r>
            <a:r>
              <a:rPr lang="en-US" sz="2800" dirty="0" err="1">
                <a:solidFill>
                  <a:srgbClr val="FF0000"/>
                </a:solidFill>
              </a:rPr>
              <a:t>DecisionTreeClassifier</a:t>
            </a:r>
            <a:endParaRPr lang="en-US" sz="2800" dirty="0">
              <a:solidFill>
                <a:srgbClr val="FF0000"/>
              </a:solidFill>
            </a:endParaRPr>
          </a:p>
          <a:p>
            <a:r>
              <a:rPr lang="en-US" sz="2800" dirty="0">
                <a:solidFill>
                  <a:srgbClr val="FF0000"/>
                </a:solidFill>
              </a:rPr>
              <a:t>import </a:t>
            </a:r>
            <a:r>
              <a:rPr lang="en-US" sz="2800" dirty="0" err="1">
                <a:solidFill>
                  <a:srgbClr val="FF0000"/>
                </a:solidFill>
              </a:rPr>
              <a:t>matplotlib.pyplot</a:t>
            </a:r>
            <a:r>
              <a:rPr lang="en-US" sz="2800" dirty="0">
                <a:solidFill>
                  <a:srgbClr val="FF0000"/>
                </a:solidFill>
              </a:rPr>
              <a:t> as </a:t>
            </a:r>
            <a:r>
              <a:rPr lang="en-US" sz="2800" dirty="0" err="1">
                <a:solidFill>
                  <a:srgbClr val="FF0000"/>
                </a:solidFill>
              </a:rPr>
              <a:t>plt</a:t>
            </a:r>
            <a:endParaRPr lang="en-US" sz="2800" dirty="0">
              <a:solidFill>
                <a:srgbClr val="FF0000"/>
              </a:solidFill>
            </a:endParaRPr>
          </a:p>
          <a:p>
            <a:r>
              <a:rPr lang="en-US" sz="2800" dirty="0">
                <a:solidFill>
                  <a:srgbClr val="FF0000"/>
                </a:solidFill>
              </a:rPr>
              <a:t>from </a:t>
            </a:r>
            <a:r>
              <a:rPr lang="en-US" sz="2800" dirty="0" err="1">
                <a:solidFill>
                  <a:srgbClr val="FF0000"/>
                </a:solidFill>
              </a:rPr>
              <a:t>sklearn.model_selection</a:t>
            </a:r>
            <a:r>
              <a:rPr lang="en-US" sz="2800" dirty="0">
                <a:solidFill>
                  <a:srgbClr val="FF0000"/>
                </a:solidFill>
              </a:rPr>
              <a:t> import </a:t>
            </a:r>
            <a:r>
              <a:rPr lang="en-US" sz="2800" dirty="0" err="1">
                <a:solidFill>
                  <a:srgbClr val="FF0000"/>
                </a:solidFill>
              </a:rPr>
              <a:t>train_test_split</a:t>
            </a:r>
            <a:endParaRPr lang="en-US" sz="2800" dirty="0">
              <a:solidFill>
                <a:srgbClr val="FF0000"/>
              </a:solidFill>
            </a:endParaRPr>
          </a:p>
          <a:p>
            <a:r>
              <a:rPr lang="en-US" sz="2800" dirty="0">
                <a:solidFill>
                  <a:srgbClr val="FF0000"/>
                </a:solidFill>
              </a:rPr>
              <a:t>from </a:t>
            </a:r>
            <a:r>
              <a:rPr lang="en-US" sz="2800" dirty="0" err="1">
                <a:solidFill>
                  <a:srgbClr val="FF0000"/>
                </a:solidFill>
              </a:rPr>
              <a:t>sklearn.metrics</a:t>
            </a:r>
            <a:r>
              <a:rPr lang="en-US" sz="2800" dirty="0">
                <a:solidFill>
                  <a:srgbClr val="FF0000"/>
                </a:solidFill>
              </a:rPr>
              <a:t> import </a:t>
            </a:r>
            <a:r>
              <a:rPr lang="en-US" sz="2800" dirty="0" err="1">
                <a:solidFill>
                  <a:srgbClr val="FF0000"/>
                </a:solidFill>
              </a:rPr>
              <a:t>accuracy_score</a:t>
            </a:r>
            <a:endParaRPr lang="en-US" sz="2800" dirty="0">
              <a:solidFill>
                <a:srgbClr val="FF0000"/>
              </a:solidFill>
            </a:endParaRPr>
          </a:p>
          <a:p>
            <a:endParaRPr lang="en-US" sz="2800" dirty="0">
              <a:solidFill>
                <a:srgbClr val="FF0000"/>
              </a:solidFill>
            </a:endParaRPr>
          </a:p>
        </p:txBody>
      </p:sp>
    </p:spTree>
    <p:extLst>
      <p:ext uri="{BB962C8B-B14F-4D97-AF65-F5344CB8AC3E}">
        <p14:creationId xmlns:p14="http://schemas.microsoft.com/office/powerpoint/2010/main" val="22421473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Program continues</a:t>
            </a:r>
            <a:endParaRPr lang="en-US" dirty="0">
              <a:solidFill>
                <a:srgbClr val="FF0000"/>
              </a:solidFill>
            </a:endParaRPr>
          </a:p>
        </p:txBody>
      </p:sp>
      <p:sp>
        <p:nvSpPr>
          <p:cNvPr id="3" name="Content Placeholder 2"/>
          <p:cNvSpPr>
            <a:spLocks noGrp="1"/>
          </p:cNvSpPr>
          <p:nvPr>
            <p:ph idx="1"/>
          </p:nvPr>
        </p:nvSpPr>
        <p:spPr/>
        <p:txBody>
          <a:bodyPr/>
          <a:lstStyle/>
          <a:p>
            <a:r>
              <a:rPr lang="en-US" sz="2000" dirty="0" err="1">
                <a:solidFill>
                  <a:srgbClr val="FF0000"/>
                </a:solidFill>
              </a:rPr>
              <a:t>df</a:t>
            </a:r>
            <a:r>
              <a:rPr lang="en-US" sz="2000" dirty="0">
                <a:solidFill>
                  <a:srgbClr val="FF0000"/>
                </a:solidFill>
              </a:rPr>
              <a:t> = </a:t>
            </a:r>
            <a:r>
              <a:rPr lang="en-US" sz="2000" dirty="0" err="1">
                <a:solidFill>
                  <a:srgbClr val="FF0000"/>
                </a:solidFill>
              </a:rPr>
              <a:t>pandas.read_csv</a:t>
            </a:r>
            <a:r>
              <a:rPr lang="en-US" sz="2000" dirty="0">
                <a:solidFill>
                  <a:srgbClr val="FF0000"/>
                </a:solidFill>
              </a:rPr>
              <a:t>("C:\\Users\\SUMIT\\OneDrive\\Desktop\\data.csv</a:t>
            </a:r>
            <a:r>
              <a:rPr lang="en-US" sz="2000" dirty="0" smtClean="0">
                <a:solidFill>
                  <a:srgbClr val="FF0000"/>
                </a:solidFill>
              </a:rPr>
              <a:t>")</a:t>
            </a:r>
          </a:p>
          <a:p>
            <a:r>
              <a:rPr lang="en-US" sz="2800" dirty="0"/>
              <a:t>d = {'UK': 0, 'USA': 1, 'N': 2}</a:t>
            </a:r>
          </a:p>
          <a:p>
            <a:r>
              <a:rPr lang="en-US" sz="2800" dirty="0" err="1"/>
              <a:t>df</a:t>
            </a:r>
            <a:r>
              <a:rPr lang="en-US" sz="2800" dirty="0"/>
              <a:t>['Nationality'] = </a:t>
            </a:r>
            <a:r>
              <a:rPr lang="en-US" sz="2800" dirty="0" err="1"/>
              <a:t>df</a:t>
            </a:r>
            <a:r>
              <a:rPr lang="en-US" sz="2800" dirty="0"/>
              <a:t>['Nationality'].map(d)</a:t>
            </a:r>
          </a:p>
          <a:p>
            <a:r>
              <a:rPr lang="en-US" sz="2800" dirty="0"/>
              <a:t>d = {'YES': 1, 'NO': 0}</a:t>
            </a:r>
          </a:p>
          <a:p>
            <a:r>
              <a:rPr lang="en-US" sz="2800" dirty="0" err="1"/>
              <a:t>df</a:t>
            </a:r>
            <a:r>
              <a:rPr lang="en-US" sz="2800" dirty="0"/>
              <a:t>['Go'] = </a:t>
            </a:r>
            <a:r>
              <a:rPr lang="en-US" sz="2800" dirty="0" err="1"/>
              <a:t>df</a:t>
            </a:r>
            <a:r>
              <a:rPr lang="en-US" sz="2800" dirty="0"/>
              <a:t>['Go'].map(d</a:t>
            </a:r>
            <a:r>
              <a:rPr lang="en-US" sz="2800" dirty="0" smtClean="0"/>
              <a:t>)</a:t>
            </a:r>
          </a:p>
          <a:p>
            <a:r>
              <a:rPr lang="en-US" sz="2800" dirty="0"/>
              <a:t>features = ['Age', 'Experience', 'Rank', 'Nationality']</a:t>
            </a:r>
          </a:p>
          <a:p>
            <a:r>
              <a:rPr lang="en-US" sz="2800" dirty="0"/>
              <a:t>X = </a:t>
            </a:r>
            <a:r>
              <a:rPr lang="en-US" sz="2800" dirty="0" err="1"/>
              <a:t>df</a:t>
            </a:r>
            <a:r>
              <a:rPr lang="en-US" sz="2800" dirty="0"/>
              <a:t>[features]</a:t>
            </a:r>
          </a:p>
          <a:p>
            <a:r>
              <a:rPr lang="en-US" sz="2800" dirty="0"/>
              <a:t>y = </a:t>
            </a:r>
            <a:r>
              <a:rPr lang="en-US" sz="2800" dirty="0" err="1"/>
              <a:t>df</a:t>
            </a:r>
            <a:r>
              <a:rPr lang="en-US" sz="2800" dirty="0"/>
              <a:t>['Go']</a:t>
            </a:r>
          </a:p>
          <a:p>
            <a:r>
              <a:rPr lang="en-US" sz="2800" dirty="0" err="1"/>
              <a:t>X_train</a:t>
            </a:r>
            <a:r>
              <a:rPr lang="en-US" sz="2800" dirty="0"/>
              <a:t>, </a:t>
            </a:r>
            <a:r>
              <a:rPr lang="en-US" sz="2800" dirty="0" err="1"/>
              <a:t>X_test</a:t>
            </a:r>
            <a:r>
              <a:rPr lang="en-US" sz="2800" dirty="0"/>
              <a:t>, </a:t>
            </a:r>
            <a:r>
              <a:rPr lang="en-US" sz="2800" dirty="0" err="1"/>
              <a:t>y_train</a:t>
            </a:r>
            <a:r>
              <a:rPr lang="en-US" sz="2800" dirty="0"/>
              <a:t>, </a:t>
            </a:r>
            <a:r>
              <a:rPr lang="en-US" sz="2800" dirty="0" err="1"/>
              <a:t>y_test</a:t>
            </a:r>
            <a:r>
              <a:rPr lang="en-US" sz="2800" dirty="0"/>
              <a:t> = </a:t>
            </a:r>
            <a:r>
              <a:rPr lang="en-US" sz="2800" dirty="0" err="1"/>
              <a:t>train_test_split</a:t>
            </a:r>
            <a:r>
              <a:rPr lang="en-US" sz="2800" dirty="0"/>
              <a:t>(</a:t>
            </a:r>
            <a:r>
              <a:rPr lang="en-US" sz="2800" dirty="0" err="1"/>
              <a:t>X,y</a:t>
            </a:r>
            <a:r>
              <a:rPr lang="en-US" sz="2800" dirty="0"/>
              <a:t>, </a:t>
            </a:r>
            <a:r>
              <a:rPr lang="en-US" sz="2800" dirty="0" err="1"/>
              <a:t>test_size</a:t>
            </a:r>
            <a:r>
              <a:rPr lang="en-US" sz="2800" dirty="0"/>
              <a:t>=0.3,random_state=0)</a:t>
            </a:r>
          </a:p>
          <a:p>
            <a:endParaRPr lang="en-US" sz="2800" dirty="0"/>
          </a:p>
          <a:p>
            <a:endParaRPr lang="en-US" sz="2000" dirty="0"/>
          </a:p>
          <a:p>
            <a:endParaRPr lang="en-US" dirty="0"/>
          </a:p>
        </p:txBody>
      </p:sp>
    </p:spTree>
    <p:extLst>
      <p:ext uri="{BB962C8B-B14F-4D97-AF65-F5344CB8AC3E}">
        <p14:creationId xmlns:p14="http://schemas.microsoft.com/office/powerpoint/2010/main" val="21064455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Program continues..</a:t>
            </a:r>
            <a:endParaRPr lang="en-US" dirty="0">
              <a:solidFill>
                <a:srgbClr val="FF0000"/>
              </a:solidFill>
            </a:endParaRPr>
          </a:p>
        </p:txBody>
      </p:sp>
      <p:sp>
        <p:nvSpPr>
          <p:cNvPr id="3" name="Content Placeholder 2"/>
          <p:cNvSpPr>
            <a:spLocks noGrp="1"/>
          </p:cNvSpPr>
          <p:nvPr>
            <p:ph idx="1"/>
          </p:nvPr>
        </p:nvSpPr>
        <p:spPr/>
        <p:txBody>
          <a:bodyPr/>
          <a:lstStyle/>
          <a:p>
            <a:r>
              <a:rPr lang="en-US" dirty="0" err="1"/>
              <a:t>dtree</a:t>
            </a:r>
            <a:r>
              <a:rPr lang="en-US" dirty="0"/>
              <a:t> = </a:t>
            </a:r>
            <a:r>
              <a:rPr lang="en-US" dirty="0" err="1"/>
              <a:t>DecisionTreeClassifier</a:t>
            </a:r>
            <a:r>
              <a:rPr lang="en-US" dirty="0"/>
              <a:t>()</a:t>
            </a:r>
          </a:p>
          <a:p>
            <a:r>
              <a:rPr lang="en-US" dirty="0" err="1"/>
              <a:t>dtree</a:t>
            </a:r>
            <a:r>
              <a:rPr lang="en-US" dirty="0"/>
              <a:t> = </a:t>
            </a:r>
            <a:r>
              <a:rPr lang="en-US" dirty="0" err="1"/>
              <a:t>dtree.fit</a:t>
            </a:r>
            <a:r>
              <a:rPr lang="en-US" dirty="0"/>
              <a:t>(</a:t>
            </a:r>
            <a:r>
              <a:rPr lang="en-US" dirty="0" err="1"/>
              <a:t>X_train</a:t>
            </a:r>
            <a:r>
              <a:rPr lang="en-US" dirty="0"/>
              <a:t>, </a:t>
            </a:r>
            <a:r>
              <a:rPr lang="en-US" dirty="0" err="1"/>
              <a:t>y_train</a:t>
            </a:r>
            <a:r>
              <a:rPr lang="en-US" dirty="0"/>
              <a:t>)</a:t>
            </a:r>
          </a:p>
          <a:p>
            <a:r>
              <a:rPr lang="en-US" dirty="0" err="1"/>
              <a:t>y_pred_test</a:t>
            </a:r>
            <a:r>
              <a:rPr lang="en-US" dirty="0"/>
              <a:t> = </a:t>
            </a:r>
            <a:r>
              <a:rPr lang="en-US" dirty="0" err="1"/>
              <a:t>dtree.predict</a:t>
            </a:r>
            <a:r>
              <a:rPr lang="en-US" dirty="0"/>
              <a:t>(</a:t>
            </a:r>
            <a:r>
              <a:rPr lang="en-US" dirty="0" err="1"/>
              <a:t>X_test</a:t>
            </a:r>
            <a:r>
              <a:rPr lang="en-US" dirty="0"/>
              <a:t>)</a:t>
            </a:r>
          </a:p>
          <a:p>
            <a:r>
              <a:rPr lang="en-US" dirty="0" err="1"/>
              <a:t>y_pred_train</a:t>
            </a:r>
            <a:r>
              <a:rPr lang="en-US" dirty="0"/>
              <a:t> = </a:t>
            </a:r>
            <a:r>
              <a:rPr lang="en-US" dirty="0" err="1"/>
              <a:t>dtree.predict</a:t>
            </a:r>
            <a:r>
              <a:rPr lang="en-US" dirty="0"/>
              <a:t>(</a:t>
            </a:r>
            <a:r>
              <a:rPr lang="en-US" dirty="0" err="1"/>
              <a:t>X_train</a:t>
            </a:r>
            <a:r>
              <a:rPr lang="en-US" dirty="0"/>
              <a:t>)</a:t>
            </a:r>
          </a:p>
          <a:p>
            <a:r>
              <a:rPr lang="en-US" sz="2800" dirty="0"/>
              <a:t>accuracy = </a:t>
            </a:r>
            <a:r>
              <a:rPr lang="en-US" sz="2800" dirty="0" err="1"/>
              <a:t>accuracy_score</a:t>
            </a:r>
            <a:r>
              <a:rPr lang="en-US" sz="2800" dirty="0"/>
              <a:t>(</a:t>
            </a:r>
            <a:r>
              <a:rPr lang="en-US" sz="2800" dirty="0" err="1"/>
              <a:t>y_pred_train,y_train</a:t>
            </a:r>
            <a:r>
              <a:rPr lang="en-US" sz="2800" dirty="0"/>
              <a:t>)</a:t>
            </a:r>
          </a:p>
          <a:p>
            <a:r>
              <a:rPr lang="en-US" dirty="0"/>
              <a:t>print("Train Accuracy:", accuracy</a:t>
            </a:r>
            <a:r>
              <a:rPr lang="en-US" dirty="0" smtClean="0"/>
              <a:t>)</a:t>
            </a:r>
          </a:p>
          <a:p>
            <a:r>
              <a:rPr lang="en-US" sz="2800" dirty="0"/>
              <a:t>accuracy1 = </a:t>
            </a:r>
            <a:r>
              <a:rPr lang="en-US" sz="2800" dirty="0" err="1"/>
              <a:t>accuracy_score</a:t>
            </a:r>
            <a:r>
              <a:rPr lang="en-US" sz="2800" dirty="0"/>
              <a:t>(</a:t>
            </a:r>
            <a:r>
              <a:rPr lang="en-US" sz="2800" dirty="0" err="1"/>
              <a:t>y_pred_test,y_test</a:t>
            </a:r>
            <a:r>
              <a:rPr lang="en-US" sz="2800" dirty="0"/>
              <a:t>)</a:t>
            </a:r>
          </a:p>
          <a:p>
            <a:r>
              <a:rPr lang="en-US" dirty="0"/>
              <a:t>print("Test Accuracy:", accuracy1)</a:t>
            </a:r>
          </a:p>
          <a:p>
            <a:endParaRPr lang="en-US" dirty="0"/>
          </a:p>
        </p:txBody>
      </p:sp>
    </p:spTree>
    <p:extLst>
      <p:ext uri="{BB962C8B-B14F-4D97-AF65-F5344CB8AC3E}">
        <p14:creationId xmlns:p14="http://schemas.microsoft.com/office/powerpoint/2010/main" val="7658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FAEA2D9A-3819-4AEC-B375-00FFFEEBAB2D}"/>
              </a:ext>
            </a:extLst>
          </p:cNvPr>
          <p:cNvSpPr>
            <a:spLocks noGrp="1"/>
          </p:cNvSpPr>
          <p:nvPr>
            <p:ph type="title"/>
          </p:nvPr>
        </p:nvSpPr>
        <p:spPr/>
        <p:txBody>
          <a:bodyPr/>
          <a:lstStyle/>
          <a:p>
            <a:endParaRPr lang="en-US" altLang="en-US"/>
          </a:p>
        </p:txBody>
      </p:sp>
      <p:sp>
        <p:nvSpPr>
          <p:cNvPr id="5123" name="Content Placeholder 2">
            <a:extLst>
              <a:ext uri="{FF2B5EF4-FFF2-40B4-BE49-F238E27FC236}">
                <a16:creationId xmlns:a16="http://schemas.microsoft.com/office/drawing/2014/main" xmlns="" id="{8922DFED-F67D-4B20-8FA2-65D588B5D23E}"/>
              </a:ext>
            </a:extLst>
          </p:cNvPr>
          <p:cNvSpPr>
            <a:spLocks noGrp="1"/>
          </p:cNvSpPr>
          <p:nvPr>
            <p:ph idx="1"/>
          </p:nvPr>
        </p:nvSpPr>
        <p:spPr/>
        <p:txBody>
          <a:bodyPr/>
          <a:lstStyle/>
          <a:p>
            <a:pPr marL="0" indent="0" algn="just">
              <a:buFont typeface="Arial" panose="020B0604020202020204" pitchFamily="34" charset="0"/>
              <a:buNone/>
            </a:pPr>
            <a:r>
              <a:rPr lang="en-US" altLang="en-US" b="1"/>
              <a:t>How does Machine Learning work</a:t>
            </a:r>
          </a:p>
          <a:p>
            <a:pPr marL="0" indent="0" algn="just">
              <a:buFont typeface="Arial" panose="020B0604020202020204" pitchFamily="34" charset="0"/>
              <a:buNone/>
            </a:pPr>
            <a:r>
              <a:rPr lang="en-US" altLang="en-US"/>
              <a:t>A Machine Learning system learns from historical data, builds the prediction models, and whenever it receives new data, predicts the output for it.</a:t>
            </a:r>
          </a:p>
          <a:p>
            <a:pPr marL="0" indent="0">
              <a:buFont typeface="Arial" panose="020B0604020202020204" pitchFamily="34" charset="0"/>
              <a:buNone/>
            </a:pP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Output:-</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447800" y="1828800"/>
            <a:ext cx="6172200" cy="2396331"/>
          </a:xfrm>
          <a:prstGeom prst="rect">
            <a:avLst/>
          </a:prstGeom>
        </p:spPr>
      </p:pic>
    </p:spTree>
    <p:extLst>
      <p:ext uri="{BB962C8B-B14F-4D97-AF65-F5344CB8AC3E}">
        <p14:creationId xmlns:p14="http://schemas.microsoft.com/office/powerpoint/2010/main" val="37047879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lstStyle/>
          <a:p>
            <a:endParaRPr lang="en-IN" dirty="0"/>
          </a:p>
        </p:txBody>
      </p:sp>
      <p:sp>
        <p:nvSpPr>
          <p:cNvPr id="3" name="Content Placeholder 2"/>
          <p:cNvSpPr>
            <a:spLocks noGrp="1"/>
          </p:cNvSpPr>
          <p:nvPr>
            <p:ph idx="1"/>
          </p:nvPr>
        </p:nvSpPr>
        <p:spPr>
          <a:xfrm>
            <a:off x="457200" y="381000"/>
            <a:ext cx="8534400" cy="5943600"/>
          </a:xfrm>
        </p:spPr>
        <p:txBody>
          <a:bodyPr/>
          <a:lstStyle/>
          <a:p>
            <a:pPr marL="0" indent="0">
              <a:buNone/>
            </a:pPr>
            <a:r>
              <a:rPr lang="en-US" dirty="0"/>
              <a:t>Now, based on this data set, Python can create a decision tree that can be used to decide if any new shows are worth attending to</a:t>
            </a:r>
            <a:r>
              <a:rPr lang="en-US" dirty="0" smtClean="0"/>
              <a:t>.</a:t>
            </a:r>
          </a:p>
          <a:p>
            <a:r>
              <a:rPr lang="en-US" dirty="0"/>
              <a:t>To make a decision tree, all data has to be numerical.</a:t>
            </a:r>
          </a:p>
          <a:p>
            <a:r>
              <a:rPr lang="en-US" dirty="0"/>
              <a:t>We have to convert the non numerical columns 'Nationality' and 'Go' into numerical values.</a:t>
            </a:r>
          </a:p>
          <a:p>
            <a:r>
              <a:rPr lang="en-US" dirty="0"/>
              <a:t>Pandas has a map() method that takes a dictionary with information on how to convert the values.</a:t>
            </a:r>
          </a:p>
          <a:p>
            <a:r>
              <a:rPr lang="en-US" dirty="0"/>
              <a:t>{'UK': 0, 'USA': 1, 'N': 2}</a:t>
            </a:r>
          </a:p>
          <a:p>
            <a:pPr marL="0" indent="0">
              <a:buNone/>
            </a:pPr>
            <a:endParaRPr lang="en-IN" dirty="0"/>
          </a:p>
        </p:txBody>
      </p:sp>
    </p:spTree>
    <p:extLst>
      <p:ext uri="{BB962C8B-B14F-4D97-AF65-F5344CB8AC3E}">
        <p14:creationId xmlns:p14="http://schemas.microsoft.com/office/powerpoint/2010/main" val="10618914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105835"/>
            <a:ext cx="4572000" cy="646331"/>
          </a:xfrm>
          <a:prstGeom prst="rect">
            <a:avLst/>
          </a:prstGeom>
        </p:spPr>
        <p:txBody>
          <a:bodyPr>
            <a:spAutoFit/>
          </a:bodyPr>
          <a:lstStyle/>
          <a:p>
            <a:r>
              <a:rPr lang="en-US" dirty="0"/>
              <a:t>Means convert the values 'UK' to 0, 'USA' to 1, and 'N' to 2.</a:t>
            </a:r>
          </a:p>
        </p:txBody>
      </p:sp>
    </p:spTree>
    <p:extLst>
      <p:ext uri="{BB962C8B-B14F-4D97-AF65-F5344CB8AC3E}">
        <p14:creationId xmlns:p14="http://schemas.microsoft.com/office/powerpoint/2010/main" val="4203125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Means convert the values 'UK' to 0, 'USA' to 1, and 'N' to 2.</a:t>
            </a:r>
          </a:p>
          <a:p>
            <a:r>
              <a:rPr lang="en-US" dirty="0"/>
              <a:t>Then we have to separate the </a:t>
            </a:r>
            <a:r>
              <a:rPr lang="en-US" i="1" dirty="0"/>
              <a:t>feature</a:t>
            </a:r>
            <a:r>
              <a:rPr lang="en-US" dirty="0"/>
              <a:t> columns from the </a:t>
            </a:r>
            <a:r>
              <a:rPr lang="en-US" i="1" dirty="0"/>
              <a:t>target</a:t>
            </a:r>
            <a:r>
              <a:rPr lang="en-US" dirty="0"/>
              <a:t> column.</a:t>
            </a:r>
          </a:p>
          <a:p>
            <a:r>
              <a:rPr lang="en-US" dirty="0"/>
              <a:t>The feature columns are the columns that we try to predict </a:t>
            </a:r>
            <a:r>
              <a:rPr lang="en-US" i="1" dirty="0"/>
              <a:t>from</a:t>
            </a:r>
            <a:r>
              <a:rPr lang="en-US" dirty="0"/>
              <a:t>, and the target column is the column with the values we try to predict.</a:t>
            </a:r>
          </a:p>
          <a:p>
            <a:pPr marL="0" indent="0">
              <a:buNone/>
            </a:pPr>
            <a:endParaRPr lang="en-IN" dirty="0"/>
          </a:p>
        </p:txBody>
      </p:sp>
    </p:spTree>
    <p:extLst>
      <p:ext uri="{BB962C8B-B14F-4D97-AF65-F5344CB8AC3E}">
        <p14:creationId xmlns:p14="http://schemas.microsoft.com/office/powerpoint/2010/main" val="39967942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5638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72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lstStyle/>
          <a:p>
            <a:endParaRPr lang="en-IN" dirty="0"/>
          </a:p>
        </p:txBody>
      </p:sp>
      <p:sp>
        <p:nvSpPr>
          <p:cNvPr id="3" name="Content Placeholder 2"/>
          <p:cNvSpPr>
            <a:spLocks noGrp="1"/>
          </p:cNvSpPr>
          <p:nvPr>
            <p:ph idx="1"/>
          </p:nvPr>
        </p:nvSpPr>
        <p:spPr>
          <a:xfrm>
            <a:off x="228600" y="457200"/>
            <a:ext cx="8763000" cy="6248400"/>
          </a:xfrm>
        </p:spPr>
        <p:txBody>
          <a:bodyPr/>
          <a:lstStyle/>
          <a:p>
            <a:r>
              <a:rPr lang="en-US" dirty="0" smtClean="0"/>
              <a:t>Rank </a:t>
            </a:r>
            <a:r>
              <a:rPr lang="en-US" dirty="0"/>
              <a:t>&lt;= 6.5 means that every comedian with a rank of 6.5 or lower will follow </a:t>
            </a:r>
            <a:r>
              <a:rPr lang="en-US" dirty="0" smtClean="0"/>
              <a:t>the</a:t>
            </a:r>
            <a:r>
              <a:rPr lang="en-US" dirty="0"/>
              <a:t> True arrow (to the left), and the rest will follow the False arrow (to the right).</a:t>
            </a:r>
          </a:p>
          <a:p>
            <a:r>
              <a:rPr lang="en-US" dirty="0" err="1"/>
              <a:t>gini</a:t>
            </a:r>
            <a:r>
              <a:rPr lang="en-US" dirty="0"/>
              <a:t> = 0.497 refers to the quality of the split, and is always a number between 0.0 and 0.5, where 0.0 would mean all of the samples got the same result, and 0.5 would mean that the split is done exactly in the </a:t>
            </a:r>
            <a:r>
              <a:rPr lang="en-US" dirty="0" smtClean="0"/>
              <a:t>middle.</a:t>
            </a:r>
          </a:p>
          <a:p>
            <a:r>
              <a:rPr lang="en-US" dirty="0" smtClean="0"/>
              <a:t>samples </a:t>
            </a:r>
            <a:r>
              <a:rPr lang="en-US" dirty="0"/>
              <a:t>= 13 means that there are 13 comedians left at this point in the decision, which is all of them since this is the first step.</a:t>
            </a:r>
          </a:p>
          <a:p>
            <a:pPr marL="0" indent="0">
              <a:buNone/>
            </a:pPr>
            <a:endParaRPr lang="en-IN" dirty="0"/>
          </a:p>
        </p:txBody>
      </p:sp>
    </p:spTree>
    <p:extLst>
      <p:ext uri="{BB962C8B-B14F-4D97-AF65-F5344CB8AC3E}">
        <p14:creationId xmlns:p14="http://schemas.microsoft.com/office/powerpoint/2010/main" val="25593167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752601"/>
            <a:ext cx="6553200" cy="3486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661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lstStyle/>
          <a:p>
            <a:endParaRPr lang="en-IN" dirty="0"/>
          </a:p>
        </p:txBody>
      </p:sp>
      <p:sp>
        <p:nvSpPr>
          <p:cNvPr id="3" name="Content Placeholder 2"/>
          <p:cNvSpPr>
            <a:spLocks noGrp="1"/>
          </p:cNvSpPr>
          <p:nvPr>
            <p:ph idx="1"/>
          </p:nvPr>
        </p:nvSpPr>
        <p:spPr>
          <a:xfrm>
            <a:off x="152400" y="685800"/>
            <a:ext cx="8763000" cy="5791200"/>
          </a:xfrm>
        </p:spPr>
        <p:txBody>
          <a:bodyPr/>
          <a:lstStyle/>
          <a:p>
            <a:r>
              <a:rPr lang="en-US" dirty="0"/>
              <a:t>The next step contains two boxes, one box for the comedians with a 'Rank' of 6.5 or lower, and one box with the rest.</a:t>
            </a:r>
          </a:p>
          <a:p>
            <a:r>
              <a:rPr lang="en-US" dirty="0"/>
              <a:t>True - 5 Comedians End Here:</a:t>
            </a:r>
          </a:p>
          <a:p>
            <a:r>
              <a:rPr lang="en-US" dirty="0" err="1"/>
              <a:t>gini</a:t>
            </a:r>
            <a:r>
              <a:rPr lang="en-US" dirty="0"/>
              <a:t> = 0.0 means all of the samples got the same result.</a:t>
            </a:r>
          </a:p>
          <a:p>
            <a:r>
              <a:rPr lang="en-US" dirty="0"/>
              <a:t>samples = 5 means that there are 5 comedians left in this branch (5 comedian with a Rank of 6.5 or lower).</a:t>
            </a:r>
          </a:p>
          <a:p>
            <a:r>
              <a:rPr lang="en-US" dirty="0"/>
              <a:t>value = [5, 0] means that 5 will get a "NO" and 0 will get a "GO".</a:t>
            </a:r>
          </a:p>
          <a:p>
            <a:pPr marL="0" indent="0">
              <a:buNone/>
            </a:pPr>
            <a:endParaRPr lang="en-IN" dirty="0"/>
          </a:p>
        </p:txBody>
      </p:sp>
    </p:spTree>
    <p:extLst>
      <p:ext uri="{BB962C8B-B14F-4D97-AF65-F5344CB8AC3E}">
        <p14:creationId xmlns:p14="http://schemas.microsoft.com/office/powerpoint/2010/main" val="3022284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lstStyle/>
          <a:p>
            <a:endParaRPr lang="en-IN" dirty="0"/>
          </a:p>
        </p:txBody>
      </p:sp>
      <p:sp>
        <p:nvSpPr>
          <p:cNvPr id="3" name="Content Placeholder 2"/>
          <p:cNvSpPr>
            <a:spLocks noGrp="1"/>
          </p:cNvSpPr>
          <p:nvPr>
            <p:ph idx="1"/>
          </p:nvPr>
        </p:nvSpPr>
        <p:spPr>
          <a:xfrm>
            <a:off x="152400" y="152400"/>
            <a:ext cx="8915400" cy="6477000"/>
          </a:xfrm>
        </p:spPr>
        <p:txBody>
          <a:bodyPr/>
          <a:lstStyle/>
          <a:p>
            <a:endParaRPr lang="en-US" dirty="0" smtClean="0"/>
          </a:p>
          <a:p>
            <a:r>
              <a:rPr lang="en-US" dirty="0" smtClean="0"/>
              <a:t>False </a:t>
            </a:r>
            <a:r>
              <a:rPr lang="en-US" dirty="0"/>
              <a:t>- 8 Comedians Continue:</a:t>
            </a:r>
          </a:p>
          <a:p>
            <a:r>
              <a:rPr lang="en-US" dirty="0" smtClean="0"/>
              <a:t>Nationality </a:t>
            </a:r>
            <a:r>
              <a:rPr lang="en-US" dirty="0"/>
              <a:t>&lt;= 0.5 means that the comedians with a nationality value of less than 0.5 will follow the arrow to the left (which means everyone from the UK, ), and the rest will follow the arrow to the right.</a:t>
            </a:r>
          </a:p>
          <a:p>
            <a:r>
              <a:rPr lang="en-US" dirty="0" err="1"/>
              <a:t>gini</a:t>
            </a:r>
            <a:r>
              <a:rPr lang="en-US" dirty="0"/>
              <a:t> = 0.219 means that about 22% of the samples would go in one direction.</a:t>
            </a:r>
          </a:p>
          <a:p>
            <a:r>
              <a:rPr lang="en-US" dirty="0"/>
              <a:t>samples = 8 means that there are 8 comedians left in this branch (8 comedian with a Rank higher than 6.5).</a:t>
            </a:r>
          </a:p>
          <a:p>
            <a:r>
              <a:rPr lang="en-US" dirty="0"/>
              <a:t>value = [1, 7] means that of these 8 comedians, 1 will get a "NO" and 7 will get a "GO".</a:t>
            </a:r>
          </a:p>
          <a:p>
            <a:pPr marL="0" indent="0">
              <a:buNone/>
            </a:pPr>
            <a:endParaRPr lang="en-IN" dirty="0"/>
          </a:p>
        </p:txBody>
      </p:sp>
    </p:spTree>
    <p:extLst>
      <p:ext uri="{BB962C8B-B14F-4D97-AF65-F5344CB8AC3E}">
        <p14:creationId xmlns:p14="http://schemas.microsoft.com/office/powerpoint/2010/main" val="33267871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B043586E-7ED9-4693-A760-DB18A661E90F}"/>
              </a:ext>
            </a:extLst>
          </p:cNvPr>
          <p:cNvSpPr>
            <a:spLocks noGrp="1"/>
          </p:cNvSpPr>
          <p:nvPr>
            <p:ph type="title"/>
          </p:nvPr>
        </p:nvSpPr>
        <p:spPr/>
        <p:txBody>
          <a:bodyPr/>
          <a:lstStyle/>
          <a:p>
            <a:r>
              <a:rPr lang="en-US" altLang="en-US" sz="4000" dirty="0">
                <a:highlight>
                  <a:srgbClr val="FFFF00"/>
                </a:highlight>
              </a:rPr>
              <a:t>Random forests</a:t>
            </a:r>
          </a:p>
        </p:txBody>
      </p:sp>
      <p:sp>
        <p:nvSpPr>
          <p:cNvPr id="23555" name="Content Placeholder 2">
            <a:extLst>
              <a:ext uri="{FF2B5EF4-FFF2-40B4-BE49-F238E27FC236}">
                <a16:creationId xmlns:a16="http://schemas.microsoft.com/office/drawing/2014/main" xmlns="" id="{25C4AB09-DED8-46CF-A240-EE7FB38E21B4}"/>
              </a:ext>
            </a:extLst>
          </p:cNvPr>
          <p:cNvSpPr>
            <a:spLocks noGrp="1"/>
          </p:cNvSpPr>
          <p:nvPr>
            <p:ph idx="1"/>
          </p:nvPr>
        </p:nvSpPr>
        <p:spPr/>
        <p:txBody>
          <a:bodyPr/>
          <a:lstStyle/>
          <a:p>
            <a:pPr marL="0" indent="0" algn="just">
              <a:buNone/>
            </a:pPr>
            <a:r>
              <a:rPr lang="en-US" altLang="en-US" sz="2800" i="1" dirty="0"/>
              <a:t>Random forests is </a:t>
            </a:r>
            <a:r>
              <a:rPr lang="en-US" sz="2800" i="1" dirty="0"/>
              <a:t>the supervised learning technique. It is based on the concept of </a:t>
            </a:r>
            <a:r>
              <a:rPr lang="en-US" sz="2800" b="1" i="1" dirty="0"/>
              <a:t>ensemble learning,</a:t>
            </a:r>
            <a:r>
              <a:rPr lang="en-US" sz="2800" i="1" dirty="0"/>
              <a:t> which is a process of combining multiple classifiers to solve a complex problem and to improve the performance of the model. </a:t>
            </a:r>
          </a:p>
          <a:p>
            <a:pPr marL="0" indent="0" algn="just">
              <a:buNone/>
            </a:pPr>
            <a:r>
              <a:rPr lang="en-US" sz="2800" b="1" i="1" dirty="0"/>
              <a:t>"Random Forest is a classifier that contains a number of decision trees on various subsets of the given dataset and takes the average to improve the predictive accuracy of that dataset."</a:t>
            </a:r>
            <a:endParaRPr lang="en-US" altLang="en-US" sz="28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7D79C9F5-522D-406C-AE19-0E21A9F95647}"/>
              </a:ext>
            </a:extLst>
          </p:cNvPr>
          <p:cNvSpPr>
            <a:spLocks noGrp="1"/>
          </p:cNvSpPr>
          <p:nvPr>
            <p:ph type="title"/>
          </p:nvPr>
        </p:nvSpPr>
        <p:spPr/>
        <p:txBody>
          <a:bodyPr/>
          <a:lstStyle/>
          <a:p>
            <a:r>
              <a:rPr lang="en-US" altLang="en-US"/>
              <a:t>types of machine learning</a:t>
            </a:r>
          </a:p>
        </p:txBody>
      </p:sp>
      <p:sp>
        <p:nvSpPr>
          <p:cNvPr id="3" name="Content Placeholder 2">
            <a:extLst>
              <a:ext uri="{FF2B5EF4-FFF2-40B4-BE49-F238E27FC236}">
                <a16:creationId xmlns:a16="http://schemas.microsoft.com/office/drawing/2014/main" xmlns="" id="{6B5F6A7A-8E17-4C6F-89E9-8DF18383B3FB}"/>
              </a:ext>
            </a:extLst>
          </p:cNvPr>
          <p:cNvSpPr>
            <a:spLocks noGrp="1"/>
          </p:cNvSpPr>
          <p:nvPr>
            <p:ph idx="1"/>
          </p:nvPr>
        </p:nvSpPr>
        <p:spPr/>
        <p:txBody>
          <a:bodyPr/>
          <a:lstStyle/>
          <a:p>
            <a:pPr marL="0" indent="0">
              <a:buFont typeface="Arial" panose="020B0604020202020204" pitchFamily="34" charset="0"/>
              <a:buNone/>
              <a:defRPr/>
            </a:pPr>
            <a:r>
              <a:rPr lang="en-US" dirty="0"/>
              <a:t>Machine learning can be classified into three types:</a:t>
            </a:r>
          </a:p>
          <a:p>
            <a:pPr>
              <a:buFont typeface="+mj-lt"/>
              <a:buAutoNum type="arabicPeriod"/>
              <a:defRPr/>
            </a:pPr>
            <a:r>
              <a:rPr lang="en-US" b="1" dirty="0"/>
              <a:t>Supervised learning</a:t>
            </a:r>
            <a:endParaRPr lang="en-US" dirty="0"/>
          </a:p>
          <a:p>
            <a:pPr>
              <a:buFont typeface="+mj-lt"/>
              <a:buAutoNum type="arabicPeriod"/>
              <a:defRPr/>
            </a:pPr>
            <a:r>
              <a:rPr lang="en-US" b="1" dirty="0"/>
              <a:t>Unsupervised learning</a:t>
            </a:r>
            <a:endParaRPr lang="en-US" dirty="0"/>
          </a:p>
          <a:p>
            <a:pPr>
              <a:buFont typeface="+mj-lt"/>
              <a:buAutoNum type="arabicPeriod"/>
              <a:defRPr/>
            </a:pPr>
            <a:r>
              <a:rPr lang="en-US" b="1" dirty="0"/>
              <a:t>Reinforcement learning</a:t>
            </a:r>
            <a:endParaRPr lang="en-US" dirty="0"/>
          </a:p>
          <a:p>
            <a:pPr marL="0" indent="0">
              <a:buFont typeface="Arial" panose="020B0604020202020204" pitchFamily="34" charset="0"/>
              <a:buNone/>
              <a:defRPr/>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794C4787-0D2A-4330-9D2C-C414EF126502}"/>
              </a:ext>
            </a:extLst>
          </p:cNvPr>
          <p:cNvSpPr>
            <a:spLocks noGrp="1"/>
          </p:cNvSpPr>
          <p:nvPr>
            <p:ph type="title"/>
          </p:nvPr>
        </p:nvSpPr>
        <p:spPr/>
        <p:txBody>
          <a:bodyPr/>
          <a:lstStyle/>
          <a:p>
            <a:pPr algn="l"/>
            <a:endParaRPr lang="en-US" altLang="en-US" sz="3200" dirty="0"/>
          </a:p>
        </p:txBody>
      </p:sp>
      <p:sp>
        <p:nvSpPr>
          <p:cNvPr id="24579" name="Content Placeholder 2">
            <a:extLst>
              <a:ext uri="{FF2B5EF4-FFF2-40B4-BE49-F238E27FC236}">
                <a16:creationId xmlns:a16="http://schemas.microsoft.com/office/drawing/2014/main" xmlns="" id="{7D8AA62B-1FFB-46A5-9FBD-F8A476D91828}"/>
              </a:ext>
            </a:extLst>
          </p:cNvPr>
          <p:cNvSpPr>
            <a:spLocks noGrp="1"/>
          </p:cNvSpPr>
          <p:nvPr>
            <p:ph idx="1"/>
          </p:nvPr>
        </p:nvSpPr>
        <p:spPr/>
        <p:txBody>
          <a:bodyPr/>
          <a:lstStyle/>
          <a:p>
            <a:pPr marL="0" indent="0" algn="just">
              <a:buFont typeface="Arial" panose="020B0604020202020204" pitchFamily="34" charset="0"/>
              <a:buNone/>
            </a:pPr>
            <a:r>
              <a:rPr lang="en-US" altLang="en-US"/>
              <a:t>Let’s suppose you have decided to ask your friends, and talked with them about their past travel experience to various places. You will get some recommendations from every friend. Now you have to make a list of those recommended places. Then, you ask them to vote (or select one best place for the trip) from the list of recommended places you made. The place with the highest number of votes will be your final choice for the trip.</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DAF16FAA-292B-44F8-9534-1CAC520AB01A}"/>
              </a:ext>
            </a:extLst>
          </p:cNvPr>
          <p:cNvSpPr>
            <a:spLocks noGrp="1"/>
          </p:cNvSpPr>
          <p:nvPr>
            <p:ph type="title"/>
          </p:nvPr>
        </p:nvSpPr>
        <p:spPr/>
        <p:txBody>
          <a:bodyPr/>
          <a:lstStyle/>
          <a:p>
            <a:endParaRPr lang="en-US" altLang="en-US"/>
          </a:p>
        </p:txBody>
      </p:sp>
      <p:sp>
        <p:nvSpPr>
          <p:cNvPr id="25603" name="Content Placeholder 2">
            <a:extLst>
              <a:ext uri="{FF2B5EF4-FFF2-40B4-BE49-F238E27FC236}">
                <a16:creationId xmlns:a16="http://schemas.microsoft.com/office/drawing/2014/main" xmlns="" id="{6EE5B82E-7B00-4E9A-BD3D-79B4F36278F0}"/>
              </a:ext>
            </a:extLst>
          </p:cNvPr>
          <p:cNvSpPr>
            <a:spLocks noGrp="1"/>
          </p:cNvSpPr>
          <p:nvPr>
            <p:ph idx="1"/>
          </p:nvPr>
        </p:nvSpPr>
        <p:spPr/>
        <p:txBody>
          <a:bodyPr/>
          <a:lstStyle/>
          <a:p>
            <a:pPr marL="0" indent="0" algn="just">
              <a:buFont typeface="Arial" panose="020B0604020202020204" pitchFamily="34" charset="0"/>
              <a:buNone/>
            </a:pPr>
            <a:r>
              <a:rPr lang="en-US" altLang="en-US"/>
              <a:t>In the above decision process, there are two parts. First, asking your friends about their individual travel experience and getting one recommendation out of multiple places they have visited. This part is like using the decision tree algorithm. Here, each friend makes a selection of the places he or she has visited so far.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06DDA50-5AAB-4B64-9C78-0099405F058F}"/>
              </a:ext>
            </a:extLst>
          </p:cNvPr>
          <p:cNvPicPr>
            <a:picLocks noChangeAspect="1"/>
          </p:cNvPicPr>
          <p:nvPr/>
        </p:nvPicPr>
        <p:blipFill>
          <a:blip r:embed="rId2"/>
          <a:stretch>
            <a:fillRect/>
          </a:stretch>
        </p:blipFill>
        <p:spPr>
          <a:xfrm>
            <a:off x="381000" y="987986"/>
            <a:ext cx="9092325" cy="4882027"/>
          </a:xfrm>
          <a:prstGeom prst="rect">
            <a:avLst/>
          </a:prstGeom>
        </p:spPr>
      </p:pic>
    </p:spTree>
    <p:extLst>
      <p:ext uri="{BB962C8B-B14F-4D97-AF65-F5344CB8AC3E}">
        <p14:creationId xmlns:p14="http://schemas.microsoft.com/office/powerpoint/2010/main" val="20017572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E8BF289-12A6-4454-8BA2-40146E92E8F1}"/>
              </a:ext>
            </a:extLst>
          </p:cNvPr>
          <p:cNvPicPr>
            <a:picLocks noChangeAspect="1"/>
          </p:cNvPicPr>
          <p:nvPr/>
        </p:nvPicPr>
        <p:blipFill>
          <a:blip r:embed="rId2"/>
          <a:stretch>
            <a:fillRect/>
          </a:stretch>
        </p:blipFill>
        <p:spPr>
          <a:xfrm>
            <a:off x="-6942" y="685800"/>
            <a:ext cx="9150942" cy="4529137"/>
          </a:xfrm>
          <a:prstGeom prst="rect">
            <a:avLst/>
          </a:prstGeom>
        </p:spPr>
      </p:pic>
    </p:spTree>
    <p:extLst>
      <p:ext uri="{BB962C8B-B14F-4D97-AF65-F5344CB8AC3E}">
        <p14:creationId xmlns:p14="http://schemas.microsoft.com/office/powerpoint/2010/main" val="33400406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F7CB5-5376-431A-8685-DFFEA19E07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2739A04-7689-443D-ADCD-84B56C56D6E9}"/>
              </a:ext>
            </a:extLst>
          </p:cNvPr>
          <p:cNvSpPr>
            <a:spLocks noGrp="1"/>
          </p:cNvSpPr>
          <p:nvPr>
            <p:ph idx="1"/>
          </p:nvPr>
        </p:nvSpPr>
        <p:spPr/>
        <p:txBody>
          <a:bodyPr/>
          <a:lstStyle/>
          <a:p>
            <a:pPr marL="0" indent="0">
              <a:buNone/>
            </a:pPr>
            <a:r>
              <a:rPr lang="en-US" sz="2800" dirty="0"/>
              <a:t>#Fitting Decision Tree classifier to the training set  </a:t>
            </a:r>
          </a:p>
          <a:p>
            <a:pPr marL="0" indent="0">
              <a:buNone/>
            </a:pPr>
            <a:r>
              <a:rPr lang="en-US" sz="2000" dirty="0"/>
              <a:t>from </a:t>
            </a:r>
            <a:r>
              <a:rPr lang="en-US" sz="2000" dirty="0" err="1"/>
              <a:t>sklearn.ensemble</a:t>
            </a:r>
            <a:r>
              <a:rPr lang="en-US" sz="2000" dirty="0"/>
              <a:t> import </a:t>
            </a:r>
            <a:r>
              <a:rPr lang="en-US" sz="2000" dirty="0" err="1"/>
              <a:t>RandomForestClassifier</a:t>
            </a:r>
            <a:r>
              <a:rPr lang="en-US" sz="2800" dirty="0"/>
              <a:t>  </a:t>
            </a:r>
          </a:p>
          <a:p>
            <a:pPr marL="0" indent="0">
              <a:buNone/>
            </a:pPr>
            <a:r>
              <a:rPr lang="en-US" sz="2000" dirty="0"/>
              <a:t>classifier= </a:t>
            </a:r>
            <a:r>
              <a:rPr lang="en-US" sz="2000" dirty="0" err="1"/>
              <a:t>RandomForestClassifier</a:t>
            </a:r>
            <a:r>
              <a:rPr lang="en-US" sz="2000" dirty="0"/>
              <a:t>(</a:t>
            </a:r>
            <a:r>
              <a:rPr lang="en-US" sz="2000" dirty="0" err="1"/>
              <a:t>n_estimators</a:t>
            </a:r>
            <a:r>
              <a:rPr lang="en-US" sz="2000" dirty="0"/>
              <a:t>= 10, criterion="entropy")  </a:t>
            </a:r>
          </a:p>
          <a:p>
            <a:pPr marL="0" indent="0">
              <a:buNone/>
            </a:pPr>
            <a:r>
              <a:rPr lang="en-US" sz="2000" dirty="0" err="1"/>
              <a:t>classifier.fit</a:t>
            </a:r>
            <a:r>
              <a:rPr lang="en-US" sz="2000" dirty="0"/>
              <a:t>(</a:t>
            </a:r>
            <a:r>
              <a:rPr lang="en-US" sz="2000" dirty="0" err="1"/>
              <a:t>x_train</a:t>
            </a:r>
            <a:r>
              <a:rPr lang="en-US" sz="2000" dirty="0"/>
              <a:t>, </a:t>
            </a:r>
            <a:r>
              <a:rPr lang="en-US" sz="2000" dirty="0" err="1"/>
              <a:t>y_train</a:t>
            </a:r>
            <a:r>
              <a:rPr lang="en-US" sz="2000" dirty="0"/>
              <a:t>)  </a:t>
            </a:r>
          </a:p>
          <a:p>
            <a:pPr marL="0" indent="0">
              <a:buNone/>
            </a:pPr>
            <a:r>
              <a:rPr lang="en-US" sz="2800" b="1" dirty="0" err="1"/>
              <a:t>n_estimators</a:t>
            </a:r>
            <a:r>
              <a:rPr lang="en-US" sz="2800" b="1" dirty="0"/>
              <a:t>=</a:t>
            </a:r>
            <a:r>
              <a:rPr lang="en-US" sz="2800" dirty="0"/>
              <a:t> The required number of trees in the Random Forest. </a:t>
            </a:r>
          </a:p>
          <a:p>
            <a:pPr marL="0" indent="0">
              <a:buNone/>
            </a:pPr>
            <a:r>
              <a:rPr lang="en-US" sz="2800" dirty="0"/>
              <a:t>#Predicting the test set result  </a:t>
            </a:r>
          </a:p>
          <a:p>
            <a:pPr marL="0" indent="0">
              <a:buNone/>
            </a:pPr>
            <a:r>
              <a:rPr lang="en-US" sz="2800" dirty="0" err="1"/>
              <a:t>y_pred</a:t>
            </a:r>
            <a:r>
              <a:rPr lang="en-US" sz="2800" dirty="0"/>
              <a:t>= </a:t>
            </a:r>
            <a:r>
              <a:rPr lang="en-US" sz="2800" dirty="0" err="1"/>
              <a:t>classifier.predict</a:t>
            </a:r>
            <a:r>
              <a:rPr lang="en-US" sz="2800" dirty="0"/>
              <a:t>(</a:t>
            </a:r>
            <a:r>
              <a:rPr lang="en-US" sz="2800" dirty="0" err="1"/>
              <a:t>x_test</a:t>
            </a:r>
            <a:r>
              <a:rPr lang="en-US" sz="2800" dirty="0"/>
              <a:t>)  </a:t>
            </a:r>
          </a:p>
          <a:p>
            <a:pPr marL="0" indent="0">
              <a:buNone/>
            </a:pPr>
            <a:endParaRPr lang="en-US" sz="2800" dirty="0"/>
          </a:p>
        </p:txBody>
      </p:sp>
    </p:spTree>
    <p:extLst>
      <p:ext uri="{BB962C8B-B14F-4D97-AF65-F5344CB8AC3E}">
        <p14:creationId xmlns:p14="http://schemas.microsoft.com/office/powerpoint/2010/main" val="36197021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Random Forest Example</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a:solidFill>
                  <a:srgbClr val="FF0000"/>
                </a:solidFill>
              </a:rPr>
              <a:t>from </a:t>
            </a:r>
            <a:r>
              <a:rPr lang="en-US" sz="2800" dirty="0" err="1">
                <a:solidFill>
                  <a:srgbClr val="FF0000"/>
                </a:solidFill>
              </a:rPr>
              <a:t>matplotlib</a:t>
            </a:r>
            <a:r>
              <a:rPr lang="en-US" sz="2800" dirty="0">
                <a:solidFill>
                  <a:srgbClr val="FF0000"/>
                </a:solidFill>
              </a:rPr>
              <a:t> import </a:t>
            </a:r>
            <a:r>
              <a:rPr lang="en-US" sz="2800" dirty="0" err="1">
                <a:solidFill>
                  <a:srgbClr val="FF0000"/>
                </a:solidFill>
              </a:rPr>
              <a:t>pyplot</a:t>
            </a:r>
            <a:r>
              <a:rPr lang="en-US" sz="2800" dirty="0">
                <a:solidFill>
                  <a:srgbClr val="FF0000"/>
                </a:solidFill>
              </a:rPr>
              <a:t> as </a:t>
            </a:r>
            <a:r>
              <a:rPr lang="en-US" sz="2800" dirty="0" err="1">
                <a:solidFill>
                  <a:srgbClr val="FF0000"/>
                </a:solidFill>
              </a:rPr>
              <a:t>plt</a:t>
            </a:r>
            <a:endParaRPr lang="en-US" sz="2800" dirty="0">
              <a:solidFill>
                <a:srgbClr val="FF0000"/>
              </a:solidFill>
            </a:endParaRPr>
          </a:p>
          <a:p>
            <a:r>
              <a:rPr lang="en-US" sz="2800" dirty="0">
                <a:solidFill>
                  <a:srgbClr val="FF0000"/>
                </a:solidFill>
              </a:rPr>
              <a:t>import pandas as </a:t>
            </a:r>
            <a:r>
              <a:rPr lang="en-US" sz="2800" dirty="0" err="1">
                <a:solidFill>
                  <a:srgbClr val="FF0000"/>
                </a:solidFill>
              </a:rPr>
              <a:t>pd</a:t>
            </a:r>
            <a:endParaRPr lang="en-US" sz="2800" dirty="0">
              <a:solidFill>
                <a:srgbClr val="FF0000"/>
              </a:solidFill>
            </a:endParaRPr>
          </a:p>
          <a:p>
            <a:r>
              <a:rPr lang="en-US" sz="2800" dirty="0">
                <a:solidFill>
                  <a:srgbClr val="FF0000"/>
                </a:solidFill>
              </a:rPr>
              <a:t>from </a:t>
            </a:r>
            <a:r>
              <a:rPr lang="en-US" sz="2800" dirty="0" err="1">
                <a:solidFill>
                  <a:srgbClr val="FF0000"/>
                </a:solidFill>
              </a:rPr>
              <a:t>sklearn.ensemble</a:t>
            </a:r>
            <a:r>
              <a:rPr lang="en-US" sz="2800" dirty="0">
                <a:solidFill>
                  <a:srgbClr val="FF0000"/>
                </a:solidFill>
              </a:rPr>
              <a:t> import </a:t>
            </a:r>
            <a:r>
              <a:rPr lang="en-US" sz="2800" dirty="0" err="1">
                <a:solidFill>
                  <a:srgbClr val="FF0000"/>
                </a:solidFill>
              </a:rPr>
              <a:t>RandomForestClassifier</a:t>
            </a:r>
            <a:endParaRPr lang="en-US" sz="2800" dirty="0">
              <a:solidFill>
                <a:srgbClr val="FF0000"/>
              </a:solidFill>
            </a:endParaRPr>
          </a:p>
          <a:p>
            <a:r>
              <a:rPr lang="en-US" sz="2800" dirty="0">
                <a:solidFill>
                  <a:srgbClr val="FF0000"/>
                </a:solidFill>
              </a:rPr>
              <a:t>from </a:t>
            </a:r>
            <a:r>
              <a:rPr lang="en-US" sz="2800" dirty="0" err="1">
                <a:solidFill>
                  <a:srgbClr val="FF0000"/>
                </a:solidFill>
              </a:rPr>
              <a:t>sklearn.model_selection</a:t>
            </a:r>
            <a:r>
              <a:rPr lang="en-US" sz="2800" dirty="0">
                <a:solidFill>
                  <a:srgbClr val="FF0000"/>
                </a:solidFill>
              </a:rPr>
              <a:t> import </a:t>
            </a:r>
            <a:r>
              <a:rPr lang="en-US" sz="2800" dirty="0" err="1">
                <a:solidFill>
                  <a:srgbClr val="FF0000"/>
                </a:solidFill>
              </a:rPr>
              <a:t>train_test_split</a:t>
            </a:r>
            <a:endParaRPr lang="en-US" sz="2800" dirty="0">
              <a:solidFill>
                <a:srgbClr val="FF0000"/>
              </a:solidFill>
            </a:endParaRPr>
          </a:p>
          <a:p>
            <a:r>
              <a:rPr lang="en-US" sz="2800" dirty="0" err="1"/>
              <a:t>df</a:t>
            </a:r>
            <a:r>
              <a:rPr lang="en-US" sz="2800" dirty="0"/>
              <a:t> = </a:t>
            </a:r>
            <a:r>
              <a:rPr lang="en-US" sz="2800" dirty="0" err="1"/>
              <a:t>pd.read_csv</a:t>
            </a:r>
            <a:r>
              <a:rPr lang="en-US" sz="2800" dirty="0"/>
              <a:t>('C:\\Users\\SUMIT\\OneDrive\\Desktop\\hdata.csv')</a:t>
            </a:r>
          </a:p>
          <a:p>
            <a:r>
              <a:rPr lang="en-US" sz="2800" dirty="0">
                <a:solidFill>
                  <a:schemeClr val="tx2">
                    <a:lumMod val="50000"/>
                  </a:schemeClr>
                </a:solidFill>
              </a:rPr>
              <a:t>x = </a:t>
            </a:r>
            <a:r>
              <a:rPr lang="en-US" sz="2800" dirty="0" err="1">
                <a:solidFill>
                  <a:schemeClr val="tx2">
                    <a:lumMod val="50000"/>
                  </a:schemeClr>
                </a:solidFill>
              </a:rPr>
              <a:t>df.iloc</a:t>
            </a:r>
            <a:r>
              <a:rPr lang="en-US" sz="2800" dirty="0">
                <a:solidFill>
                  <a:schemeClr val="tx2">
                    <a:lumMod val="50000"/>
                  </a:schemeClr>
                </a:solidFill>
              </a:rPr>
              <a:t>[:,[2,3]].values</a:t>
            </a:r>
          </a:p>
        </p:txBody>
      </p:sp>
    </p:spTree>
    <p:extLst>
      <p:ext uri="{BB962C8B-B14F-4D97-AF65-F5344CB8AC3E}">
        <p14:creationId xmlns:p14="http://schemas.microsoft.com/office/powerpoint/2010/main" val="4947585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Example continues…</a:t>
            </a:r>
            <a:endParaRPr lang="en-US" dirty="0">
              <a:solidFill>
                <a:srgbClr val="FF0000"/>
              </a:solidFill>
            </a:endParaRPr>
          </a:p>
        </p:txBody>
      </p:sp>
      <p:sp>
        <p:nvSpPr>
          <p:cNvPr id="3" name="Content Placeholder 2"/>
          <p:cNvSpPr>
            <a:spLocks noGrp="1"/>
          </p:cNvSpPr>
          <p:nvPr>
            <p:ph idx="1"/>
          </p:nvPr>
        </p:nvSpPr>
        <p:spPr/>
        <p:txBody>
          <a:bodyPr/>
          <a:lstStyle/>
          <a:p>
            <a:r>
              <a:rPr lang="en-US" dirty="0"/>
              <a:t>y = </a:t>
            </a:r>
            <a:r>
              <a:rPr lang="en-US" dirty="0" err="1"/>
              <a:t>df.iloc</a:t>
            </a:r>
            <a:r>
              <a:rPr lang="en-US" dirty="0"/>
              <a:t>[:,4].</a:t>
            </a:r>
            <a:r>
              <a:rPr lang="en-US" dirty="0" smtClean="0"/>
              <a:t>values</a:t>
            </a:r>
          </a:p>
          <a:p>
            <a:r>
              <a:rPr lang="en-US" sz="2800" dirty="0" err="1"/>
              <a:t>x_train</a:t>
            </a:r>
            <a:r>
              <a:rPr lang="en-US" sz="2800" dirty="0"/>
              <a:t>, </a:t>
            </a:r>
            <a:r>
              <a:rPr lang="en-US" sz="2800" dirty="0" err="1"/>
              <a:t>x_test</a:t>
            </a:r>
            <a:r>
              <a:rPr lang="en-US" sz="2800" dirty="0"/>
              <a:t>, </a:t>
            </a:r>
            <a:r>
              <a:rPr lang="en-US" sz="2800" dirty="0" err="1"/>
              <a:t>y_train</a:t>
            </a:r>
            <a:r>
              <a:rPr lang="en-US" sz="2800" dirty="0"/>
              <a:t>, </a:t>
            </a:r>
            <a:r>
              <a:rPr lang="en-US" sz="2800" dirty="0" err="1"/>
              <a:t>y_test</a:t>
            </a:r>
            <a:r>
              <a:rPr lang="en-US" sz="2800" dirty="0"/>
              <a:t> = </a:t>
            </a:r>
            <a:r>
              <a:rPr lang="en-US" sz="2800" dirty="0" err="1"/>
              <a:t>train_test_split</a:t>
            </a:r>
            <a:r>
              <a:rPr lang="en-US" sz="2800" dirty="0"/>
              <a:t>(</a:t>
            </a:r>
          </a:p>
          <a:p>
            <a:r>
              <a:rPr lang="en-US" sz="2800" dirty="0"/>
              <a:t>    x, y, </a:t>
            </a:r>
            <a:r>
              <a:rPr lang="en-US" sz="2800" dirty="0" err="1"/>
              <a:t>test_size</a:t>
            </a:r>
            <a:r>
              <a:rPr lang="en-US" sz="2800" dirty="0"/>
              <a:t>=0.6, </a:t>
            </a:r>
            <a:r>
              <a:rPr lang="en-US" sz="2800" dirty="0" err="1"/>
              <a:t>random_state</a:t>
            </a:r>
            <a:r>
              <a:rPr lang="en-US" sz="2800" dirty="0"/>
              <a:t>=0)</a:t>
            </a:r>
          </a:p>
          <a:p>
            <a:r>
              <a:rPr lang="en-US" sz="2800" dirty="0">
                <a:solidFill>
                  <a:srgbClr val="FF0000"/>
                </a:solidFill>
              </a:rPr>
              <a:t>classifier= </a:t>
            </a:r>
            <a:r>
              <a:rPr lang="en-US" sz="2800" dirty="0" err="1">
                <a:solidFill>
                  <a:srgbClr val="FF0000"/>
                </a:solidFill>
              </a:rPr>
              <a:t>RandomForestClassifier</a:t>
            </a:r>
            <a:r>
              <a:rPr lang="en-US" sz="2800" dirty="0">
                <a:solidFill>
                  <a:srgbClr val="FF0000"/>
                </a:solidFill>
              </a:rPr>
              <a:t>().fit(</a:t>
            </a:r>
            <a:r>
              <a:rPr lang="en-US" sz="2800" dirty="0" err="1">
                <a:solidFill>
                  <a:srgbClr val="FF0000"/>
                </a:solidFill>
              </a:rPr>
              <a:t>x_train</a:t>
            </a:r>
            <a:r>
              <a:rPr lang="en-US" sz="2800" dirty="0">
                <a:solidFill>
                  <a:srgbClr val="FF0000"/>
                </a:solidFill>
              </a:rPr>
              <a:t>, </a:t>
            </a:r>
            <a:r>
              <a:rPr lang="en-US" sz="2800" dirty="0" err="1">
                <a:solidFill>
                  <a:srgbClr val="FF0000"/>
                </a:solidFill>
              </a:rPr>
              <a:t>y_train</a:t>
            </a:r>
            <a:r>
              <a:rPr lang="en-US" sz="2800" dirty="0">
                <a:solidFill>
                  <a:srgbClr val="FF0000"/>
                </a:solidFill>
              </a:rPr>
              <a:t>)</a:t>
            </a:r>
          </a:p>
          <a:p>
            <a:r>
              <a:rPr lang="en-US" dirty="0" err="1"/>
              <a:t>y_pred</a:t>
            </a:r>
            <a:r>
              <a:rPr lang="en-US" dirty="0"/>
              <a:t>= </a:t>
            </a:r>
            <a:r>
              <a:rPr lang="en-US" dirty="0" err="1"/>
              <a:t>classifier.predict</a:t>
            </a:r>
            <a:r>
              <a:rPr lang="en-US" dirty="0"/>
              <a:t>(</a:t>
            </a:r>
            <a:r>
              <a:rPr lang="en-US" dirty="0" err="1"/>
              <a:t>x_train</a:t>
            </a:r>
            <a:r>
              <a:rPr lang="en-US" dirty="0"/>
              <a:t>)</a:t>
            </a:r>
          </a:p>
          <a:p>
            <a:r>
              <a:rPr lang="en-US" dirty="0"/>
              <a:t>print(</a:t>
            </a:r>
            <a:r>
              <a:rPr lang="en-US" dirty="0" err="1"/>
              <a:t>y_pred</a:t>
            </a:r>
            <a:r>
              <a:rPr lang="en-US" dirty="0"/>
              <a:t>)</a:t>
            </a:r>
          </a:p>
          <a:p>
            <a:endParaRPr lang="en-US" dirty="0"/>
          </a:p>
        </p:txBody>
      </p:sp>
    </p:spTree>
    <p:extLst>
      <p:ext uri="{BB962C8B-B14F-4D97-AF65-F5344CB8AC3E}">
        <p14:creationId xmlns:p14="http://schemas.microsoft.com/office/powerpoint/2010/main" val="16398977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Output:-</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838200" y="1447800"/>
            <a:ext cx="4086225" cy="657225"/>
          </a:xfrm>
          <a:prstGeom prst="rect">
            <a:avLst/>
          </a:prstGeom>
        </p:spPr>
      </p:pic>
      <p:pic>
        <p:nvPicPr>
          <p:cNvPr id="5" name="Picture 4"/>
          <p:cNvPicPr>
            <a:picLocks noChangeAspect="1"/>
          </p:cNvPicPr>
          <p:nvPr/>
        </p:nvPicPr>
        <p:blipFill>
          <a:blip r:embed="rId3"/>
          <a:stretch>
            <a:fillRect/>
          </a:stretch>
        </p:blipFill>
        <p:spPr>
          <a:xfrm>
            <a:off x="1219200" y="2135187"/>
            <a:ext cx="6629400" cy="3427413"/>
          </a:xfrm>
          <a:prstGeom prst="rect">
            <a:avLst/>
          </a:prstGeom>
        </p:spPr>
      </p:pic>
    </p:spTree>
    <p:extLst>
      <p:ext uri="{BB962C8B-B14F-4D97-AF65-F5344CB8AC3E}">
        <p14:creationId xmlns:p14="http://schemas.microsoft.com/office/powerpoint/2010/main" val="40635265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918075C9-ADE7-46D8-8186-717D6DFC13D1}"/>
              </a:ext>
            </a:extLst>
          </p:cNvPr>
          <p:cNvSpPr>
            <a:spLocks noGrp="1"/>
          </p:cNvSpPr>
          <p:nvPr>
            <p:ph type="title"/>
          </p:nvPr>
        </p:nvSpPr>
        <p:spPr>
          <a:xfrm>
            <a:off x="457200" y="609600"/>
            <a:ext cx="8229600" cy="808038"/>
          </a:xfrm>
        </p:spPr>
        <p:txBody>
          <a:bodyPr/>
          <a:lstStyle/>
          <a:p>
            <a:r>
              <a:rPr lang="en-US" altLang="en-US" sz="3600" i="1" dirty="0">
                <a:solidFill>
                  <a:srgbClr val="000000"/>
                </a:solidFill>
                <a:highlight>
                  <a:srgbClr val="FFFF00"/>
                </a:highlight>
              </a:rPr>
              <a:t>k-means clustering</a:t>
            </a:r>
            <a:r>
              <a:rPr lang="en-US" altLang="en-US" sz="3600" i="1" dirty="0">
                <a:highlight>
                  <a:srgbClr val="FFFF00"/>
                </a:highlight>
              </a:rPr>
              <a:t> </a:t>
            </a:r>
            <a:r>
              <a:rPr lang="en-US" altLang="en-US" dirty="0"/>
              <a:t/>
            </a:r>
            <a:br>
              <a:rPr lang="en-US" altLang="en-US" dirty="0"/>
            </a:br>
            <a:endParaRPr lang="en-US" altLang="en-US" dirty="0"/>
          </a:p>
        </p:txBody>
      </p:sp>
      <p:sp>
        <p:nvSpPr>
          <p:cNvPr id="26627" name="Content Placeholder 2">
            <a:extLst>
              <a:ext uri="{FF2B5EF4-FFF2-40B4-BE49-F238E27FC236}">
                <a16:creationId xmlns:a16="http://schemas.microsoft.com/office/drawing/2014/main" xmlns="" id="{59DCFC04-B5DD-4BCD-8DD4-6D47D5E3BBF4}"/>
              </a:ext>
            </a:extLst>
          </p:cNvPr>
          <p:cNvSpPr>
            <a:spLocks noGrp="1"/>
          </p:cNvSpPr>
          <p:nvPr>
            <p:ph idx="1"/>
          </p:nvPr>
        </p:nvSpPr>
        <p:spPr/>
        <p:txBody>
          <a:bodyPr/>
          <a:lstStyle/>
          <a:p>
            <a:pPr marL="0" indent="0" algn="just">
              <a:buNone/>
            </a:pPr>
            <a:r>
              <a:rPr lang="en-US" sz="2800" i="1" dirty="0"/>
              <a:t>K-Means Clustering is an unsupervised learning algorithm that is used to solve the clustering problems in machine learning or data science. </a:t>
            </a:r>
          </a:p>
          <a:p>
            <a:pPr marL="0" indent="0" algn="just">
              <a:buNone/>
            </a:pPr>
            <a:r>
              <a:rPr lang="en-US" sz="2800" i="1" dirty="0"/>
              <a:t>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a:t>
            </a:r>
          </a:p>
          <a:p>
            <a:pPr marL="0" indent="0" algn="just">
              <a:buNone/>
            </a:pPr>
            <a:endParaRPr lang="en-US"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F22EFFA-6D5F-483F-97A7-00D42A86861F}"/>
              </a:ext>
            </a:extLst>
          </p:cNvPr>
          <p:cNvPicPr>
            <a:picLocks noChangeAspect="1"/>
          </p:cNvPicPr>
          <p:nvPr/>
        </p:nvPicPr>
        <p:blipFill>
          <a:blip r:embed="rId2"/>
          <a:stretch>
            <a:fillRect/>
          </a:stretch>
        </p:blipFill>
        <p:spPr>
          <a:xfrm>
            <a:off x="-451176" y="152400"/>
            <a:ext cx="9610416" cy="6553200"/>
          </a:xfrm>
          <a:prstGeom prst="rect">
            <a:avLst/>
          </a:prstGeom>
        </p:spPr>
      </p:pic>
    </p:spTree>
    <p:extLst>
      <p:ext uri="{BB962C8B-B14F-4D97-AF65-F5344CB8AC3E}">
        <p14:creationId xmlns:p14="http://schemas.microsoft.com/office/powerpoint/2010/main" val="132326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EAC20-5152-4239-8B0A-70A79AB185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B5AC066-D8AD-4FAC-A38E-2D562942DFD0}"/>
              </a:ext>
            </a:extLst>
          </p:cNvPr>
          <p:cNvSpPr>
            <a:spLocks noGrp="1"/>
          </p:cNvSpPr>
          <p:nvPr>
            <p:ph idx="1"/>
          </p:nvPr>
        </p:nvSpPr>
        <p:spPr/>
        <p:txBody>
          <a:bodyPr/>
          <a:lstStyle/>
          <a:p>
            <a:pPr algn="just"/>
            <a:r>
              <a:rPr lang="en-US" dirty="0"/>
              <a:t>Supervised learning is a type of machine learning method in which we provide sample labeled data to the machine learning system in order to train it, and on that basis, it predicts the output.</a:t>
            </a:r>
          </a:p>
          <a:p>
            <a:pPr marL="0" indent="0">
              <a:buNone/>
            </a:pPr>
            <a:endParaRPr lang="en-US" dirty="0"/>
          </a:p>
        </p:txBody>
      </p:sp>
    </p:spTree>
    <p:extLst>
      <p:ext uri="{BB962C8B-B14F-4D97-AF65-F5344CB8AC3E}">
        <p14:creationId xmlns:p14="http://schemas.microsoft.com/office/powerpoint/2010/main" val="27066774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195065B7-7472-4BAF-978C-55217608EA3E}"/>
              </a:ext>
            </a:extLst>
          </p:cNvPr>
          <p:cNvGraphicFramePr>
            <a:graphicFrameLocks noGrp="1"/>
          </p:cNvGraphicFramePr>
          <p:nvPr>
            <p:ph sz="half" idx="1"/>
            <p:extLst>
              <p:ext uri="{D42A27DB-BD31-4B8C-83A1-F6EECF244321}">
                <p14:modId xmlns:p14="http://schemas.microsoft.com/office/powerpoint/2010/main" val="3639777460"/>
              </p:ext>
            </p:extLst>
          </p:nvPr>
        </p:nvGraphicFramePr>
        <p:xfrm>
          <a:off x="457200" y="1600200"/>
          <a:ext cx="4038600" cy="6040125"/>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xmlns="" val="3068721257"/>
                    </a:ext>
                  </a:extLst>
                </a:gridCol>
                <a:gridCol w="1346200">
                  <a:extLst>
                    <a:ext uri="{9D8B030D-6E8A-4147-A177-3AD203B41FA5}">
                      <a16:colId xmlns:a16="http://schemas.microsoft.com/office/drawing/2014/main" xmlns="" val="2668785069"/>
                    </a:ext>
                  </a:extLst>
                </a:gridCol>
                <a:gridCol w="1346200">
                  <a:extLst>
                    <a:ext uri="{9D8B030D-6E8A-4147-A177-3AD203B41FA5}">
                      <a16:colId xmlns:a16="http://schemas.microsoft.com/office/drawing/2014/main" xmlns="" val="4096978471"/>
                    </a:ext>
                  </a:extLst>
                </a:gridCol>
              </a:tblGrid>
              <a:tr h="464625">
                <a:tc>
                  <a:txBody>
                    <a:bodyPr/>
                    <a:lstStyle/>
                    <a:p>
                      <a:r>
                        <a:rPr lang="en-US" dirty="0"/>
                        <a:t>K=2</a:t>
                      </a:r>
                    </a:p>
                  </a:txBody>
                  <a:tcPr marL="146858" marR="146858">
                    <a:solidFill>
                      <a:schemeClr val="accent1"/>
                    </a:solidFill>
                  </a:tcPr>
                </a:tc>
                <a:tc>
                  <a:txBody>
                    <a:bodyPr/>
                    <a:lstStyle/>
                    <a:p>
                      <a:r>
                        <a:rPr lang="en-US" dirty="0"/>
                        <a:t>height</a:t>
                      </a:r>
                    </a:p>
                  </a:txBody>
                  <a:tcPr marL="146858" marR="146858">
                    <a:solidFill>
                      <a:schemeClr val="accent1"/>
                    </a:solidFill>
                  </a:tcPr>
                </a:tc>
                <a:tc>
                  <a:txBody>
                    <a:bodyPr/>
                    <a:lstStyle/>
                    <a:p>
                      <a:r>
                        <a:rPr lang="en-US" dirty="0" err="1"/>
                        <a:t>wt</a:t>
                      </a:r>
                      <a:endParaRPr lang="en-US" dirty="0"/>
                    </a:p>
                  </a:txBody>
                  <a:tcPr marL="146858" marR="146858">
                    <a:solidFill>
                      <a:schemeClr val="accent1"/>
                    </a:solidFill>
                  </a:tcPr>
                </a:tc>
                <a:extLst>
                  <a:ext uri="{0D108BD9-81ED-4DB2-BD59-A6C34878D82A}">
                    <a16:rowId xmlns:a16="http://schemas.microsoft.com/office/drawing/2014/main" xmlns="" val="2406379223"/>
                  </a:ext>
                </a:extLst>
              </a:tr>
              <a:tr h="464625">
                <a:tc>
                  <a:txBody>
                    <a:bodyPr/>
                    <a:lstStyle/>
                    <a:p>
                      <a:r>
                        <a:rPr lang="en-US" dirty="0"/>
                        <a:t>1</a:t>
                      </a:r>
                    </a:p>
                  </a:txBody>
                  <a:tcPr marL="146858" marR="146858">
                    <a:solidFill>
                      <a:schemeClr val="accent1"/>
                    </a:solidFill>
                  </a:tcPr>
                </a:tc>
                <a:tc>
                  <a:txBody>
                    <a:bodyPr/>
                    <a:lstStyle/>
                    <a:p>
                      <a:r>
                        <a:rPr lang="en-US" dirty="0"/>
                        <a:t>185</a:t>
                      </a:r>
                    </a:p>
                  </a:txBody>
                  <a:tcPr marL="146858" marR="146858">
                    <a:solidFill>
                      <a:schemeClr val="accent1"/>
                    </a:solidFill>
                  </a:tcPr>
                </a:tc>
                <a:tc>
                  <a:txBody>
                    <a:bodyPr/>
                    <a:lstStyle/>
                    <a:p>
                      <a:r>
                        <a:rPr lang="en-US" dirty="0"/>
                        <a:t>72</a:t>
                      </a:r>
                    </a:p>
                  </a:txBody>
                  <a:tcPr marL="146858" marR="146858">
                    <a:solidFill>
                      <a:schemeClr val="accent1"/>
                    </a:solidFill>
                  </a:tcPr>
                </a:tc>
                <a:extLst>
                  <a:ext uri="{0D108BD9-81ED-4DB2-BD59-A6C34878D82A}">
                    <a16:rowId xmlns:a16="http://schemas.microsoft.com/office/drawing/2014/main" xmlns="" val="1556071498"/>
                  </a:ext>
                </a:extLst>
              </a:tr>
              <a:tr h="464625">
                <a:tc>
                  <a:txBody>
                    <a:bodyPr/>
                    <a:lstStyle/>
                    <a:p>
                      <a:r>
                        <a:rPr lang="en-US" dirty="0"/>
                        <a:t>2</a:t>
                      </a:r>
                    </a:p>
                  </a:txBody>
                  <a:tcPr marL="146858" marR="146858">
                    <a:solidFill>
                      <a:schemeClr val="accent1"/>
                    </a:solidFill>
                  </a:tcPr>
                </a:tc>
                <a:tc>
                  <a:txBody>
                    <a:bodyPr/>
                    <a:lstStyle/>
                    <a:p>
                      <a:r>
                        <a:rPr lang="en-US" dirty="0"/>
                        <a:t>170</a:t>
                      </a:r>
                    </a:p>
                  </a:txBody>
                  <a:tcPr marL="146858" marR="146858">
                    <a:solidFill>
                      <a:schemeClr val="accent1"/>
                    </a:solidFill>
                  </a:tcPr>
                </a:tc>
                <a:tc>
                  <a:txBody>
                    <a:bodyPr/>
                    <a:lstStyle/>
                    <a:p>
                      <a:r>
                        <a:rPr lang="en-US" dirty="0"/>
                        <a:t>56</a:t>
                      </a:r>
                    </a:p>
                  </a:txBody>
                  <a:tcPr marL="146858" marR="146858">
                    <a:solidFill>
                      <a:schemeClr val="accent1"/>
                    </a:solidFill>
                  </a:tcPr>
                </a:tc>
                <a:extLst>
                  <a:ext uri="{0D108BD9-81ED-4DB2-BD59-A6C34878D82A}">
                    <a16:rowId xmlns:a16="http://schemas.microsoft.com/office/drawing/2014/main" xmlns="" val="1668474418"/>
                  </a:ext>
                </a:extLst>
              </a:tr>
              <a:tr h="464625">
                <a:tc>
                  <a:txBody>
                    <a:bodyPr/>
                    <a:lstStyle/>
                    <a:p>
                      <a:r>
                        <a:rPr lang="en-US" dirty="0"/>
                        <a:t>3</a:t>
                      </a:r>
                    </a:p>
                  </a:txBody>
                  <a:tcPr marL="146858" marR="146858">
                    <a:solidFill>
                      <a:schemeClr val="accent1"/>
                    </a:solidFill>
                  </a:tcPr>
                </a:tc>
                <a:tc>
                  <a:txBody>
                    <a:bodyPr/>
                    <a:lstStyle/>
                    <a:p>
                      <a:r>
                        <a:rPr lang="en-US" dirty="0"/>
                        <a:t>168</a:t>
                      </a:r>
                    </a:p>
                  </a:txBody>
                  <a:tcPr marL="146858" marR="146858">
                    <a:solidFill>
                      <a:schemeClr val="accent1"/>
                    </a:solidFill>
                  </a:tcPr>
                </a:tc>
                <a:tc>
                  <a:txBody>
                    <a:bodyPr/>
                    <a:lstStyle/>
                    <a:p>
                      <a:r>
                        <a:rPr lang="en-US" dirty="0"/>
                        <a:t>60</a:t>
                      </a:r>
                    </a:p>
                  </a:txBody>
                  <a:tcPr marL="146858" marR="146858">
                    <a:solidFill>
                      <a:schemeClr val="accent1"/>
                    </a:solidFill>
                  </a:tcPr>
                </a:tc>
                <a:extLst>
                  <a:ext uri="{0D108BD9-81ED-4DB2-BD59-A6C34878D82A}">
                    <a16:rowId xmlns:a16="http://schemas.microsoft.com/office/drawing/2014/main" xmlns="" val="471941411"/>
                  </a:ext>
                </a:extLst>
              </a:tr>
              <a:tr h="464625">
                <a:tc>
                  <a:txBody>
                    <a:bodyPr/>
                    <a:lstStyle/>
                    <a:p>
                      <a:r>
                        <a:rPr lang="en-US" dirty="0"/>
                        <a:t>4</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xmlns="" val="2763185296"/>
                  </a:ext>
                </a:extLst>
              </a:tr>
              <a:tr h="464625">
                <a:tc>
                  <a:txBody>
                    <a:bodyPr/>
                    <a:lstStyle/>
                    <a:p>
                      <a:r>
                        <a:rPr lang="en-US" dirty="0"/>
                        <a:t>5</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xmlns="" val="1502573875"/>
                  </a:ext>
                </a:extLst>
              </a:tr>
              <a:tr h="464625">
                <a:tc>
                  <a:txBody>
                    <a:bodyPr/>
                    <a:lstStyle/>
                    <a:p>
                      <a:r>
                        <a:rPr lang="en-US" dirty="0"/>
                        <a:t>6</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xmlns="" val="394475392"/>
                  </a:ext>
                </a:extLst>
              </a:tr>
              <a:tr h="464625">
                <a:tc>
                  <a:txBody>
                    <a:bodyPr/>
                    <a:lstStyle/>
                    <a:p>
                      <a:r>
                        <a:rPr lang="en-US" dirty="0"/>
                        <a:t>7</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xmlns="" val="3034322241"/>
                  </a:ext>
                </a:extLst>
              </a:tr>
              <a:tr h="464625">
                <a:tc>
                  <a:txBody>
                    <a:bodyPr/>
                    <a:lstStyle/>
                    <a:p>
                      <a:r>
                        <a:rPr lang="en-US" dirty="0"/>
                        <a:t>8</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xmlns="" val="2423279496"/>
                  </a:ext>
                </a:extLst>
              </a:tr>
              <a:tr h="464625">
                <a:tc>
                  <a:txBody>
                    <a:bodyPr/>
                    <a:lstStyle/>
                    <a:p>
                      <a:r>
                        <a:rPr lang="en-US" dirty="0"/>
                        <a:t>9</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xmlns="" val="2797682999"/>
                  </a:ext>
                </a:extLst>
              </a:tr>
              <a:tr h="464625">
                <a:tc>
                  <a:txBody>
                    <a:bodyPr/>
                    <a:lstStyle/>
                    <a:p>
                      <a:r>
                        <a:rPr lang="en-US" dirty="0"/>
                        <a:t>10</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dirty="0"/>
                    </a:p>
                  </a:txBody>
                  <a:tcPr marL="146858" marR="146858">
                    <a:solidFill>
                      <a:schemeClr val="accent1"/>
                    </a:solidFill>
                  </a:tcPr>
                </a:tc>
                <a:extLst>
                  <a:ext uri="{0D108BD9-81ED-4DB2-BD59-A6C34878D82A}">
                    <a16:rowId xmlns:a16="http://schemas.microsoft.com/office/drawing/2014/main" xmlns="" val="3326010101"/>
                  </a:ext>
                </a:extLst>
              </a:tr>
              <a:tr h="464625">
                <a:tc>
                  <a:txBody>
                    <a:bodyPr/>
                    <a:lstStyle/>
                    <a:p>
                      <a:r>
                        <a:rPr lang="en-US" dirty="0"/>
                        <a:t>11</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a:p>
                  </a:txBody>
                  <a:tcPr marL="146858" marR="146858">
                    <a:solidFill>
                      <a:schemeClr val="accent1"/>
                    </a:solidFill>
                  </a:tcPr>
                </a:tc>
                <a:extLst>
                  <a:ext uri="{0D108BD9-81ED-4DB2-BD59-A6C34878D82A}">
                    <a16:rowId xmlns:a16="http://schemas.microsoft.com/office/drawing/2014/main" xmlns="" val="1078828030"/>
                  </a:ext>
                </a:extLst>
              </a:tr>
              <a:tr h="464625">
                <a:tc>
                  <a:txBody>
                    <a:bodyPr/>
                    <a:lstStyle/>
                    <a:p>
                      <a:r>
                        <a:rPr lang="en-US" dirty="0"/>
                        <a:t>12</a:t>
                      </a:r>
                    </a:p>
                  </a:txBody>
                  <a:tcPr marL="146858" marR="146858">
                    <a:solidFill>
                      <a:schemeClr val="accent1"/>
                    </a:solidFill>
                  </a:tcPr>
                </a:tc>
                <a:tc>
                  <a:txBody>
                    <a:bodyPr/>
                    <a:lstStyle/>
                    <a:p>
                      <a:endParaRPr lang="en-US"/>
                    </a:p>
                  </a:txBody>
                  <a:tcPr marL="146858" marR="146858">
                    <a:solidFill>
                      <a:schemeClr val="accent1"/>
                    </a:solidFill>
                  </a:tcPr>
                </a:tc>
                <a:tc>
                  <a:txBody>
                    <a:bodyPr/>
                    <a:lstStyle/>
                    <a:p>
                      <a:endParaRPr lang="en-US" dirty="0"/>
                    </a:p>
                  </a:txBody>
                  <a:tcPr marL="146858" marR="146858">
                    <a:solidFill>
                      <a:schemeClr val="accent1"/>
                    </a:solidFill>
                  </a:tcPr>
                </a:tc>
                <a:extLst>
                  <a:ext uri="{0D108BD9-81ED-4DB2-BD59-A6C34878D82A}">
                    <a16:rowId xmlns:a16="http://schemas.microsoft.com/office/drawing/2014/main" xmlns="" val="2214101565"/>
                  </a:ext>
                </a:extLst>
              </a:tr>
            </a:tbl>
          </a:graphicData>
        </a:graphic>
      </p:graphicFrame>
      <p:sp>
        <p:nvSpPr>
          <p:cNvPr id="7" name="Content Placeholder 6">
            <a:extLst>
              <a:ext uri="{FF2B5EF4-FFF2-40B4-BE49-F238E27FC236}">
                <a16:creationId xmlns:a16="http://schemas.microsoft.com/office/drawing/2014/main" xmlns="" id="{48758D19-6AD9-402E-88C8-2AA65F93DF8D}"/>
              </a:ext>
            </a:extLst>
          </p:cNvPr>
          <p:cNvSpPr>
            <a:spLocks noGrp="1"/>
          </p:cNvSpPr>
          <p:nvPr>
            <p:ph sz="half" idx="2"/>
          </p:nvPr>
        </p:nvSpPr>
        <p:spPr>
          <a:xfrm>
            <a:off x="4648200" y="86038"/>
            <a:ext cx="4038600" cy="6040125"/>
          </a:xfrm>
        </p:spPr>
        <p:txBody>
          <a:bodyPr/>
          <a:lstStyle/>
          <a:p>
            <a:pPr marL="0" indent="0">
              <a:buNone/>
            </a:pPr>
            <a:r>
              <a:rPr lang="en-US" dirty="0"/>
              <a:t>Pick any two rows make two centroid</a:t>
            </a:r>
          </a:p>
          <a:p>
            <a:pPr marL="0" indent="0">
              <a:buNone/>
            </a:pPr>
            <a:endParaRPr lang="en-US" dirty="0"/>
          </a:p>
          <a:p>
            <a:pPr marL="0" indent="0">
              <a:buNone/>
            </a:pPr>
            <a:endParaRPr lang="en-US" dirty="0"/>
          </a:p>
          <a:p>
            <a:pPr marL="0" indent="0">
              <a:buNone/>
            </a:pPr>
            <a:endParaRPr lang="en-US" dirty="0"/>
          </a:p>
          <a:p>
            <a:pPr marL="0" indent="0">
              <a:buNone/>
            </a:pPr>
            <a:r>
              <a:rPr lang="en-US" dirty="0"/>
              <a:t>Now take 3</a:t>
            </a:r>
            <a:r>
              <a:rPr lang="en-US" baseline="30000" dirty="0"/>
              <a:t>rd</a:t>
            </a:r>
            <a:r>
              <a:rPr lang="en-US" dirty="0"/>
              <a:t> row and find Euclidean distance for k1 and k2</a:t>
            </a:r>
          </a:p>
          <a:p>
            <a:pPr marL="0" indent="0">
              <a:buNone/>
            </a:pPr>
            <a:r>
              <a:rPr lang="en-US" dirty="0"/>
              <a:t>If distance is less value then take tat row in that cluster and find new centroid</a:t>
            </a:r>
          </a:p>
          <a:p>
            <a:pPr marL="0" indent="0">
              <a:buNone/>
            </a:pPr>
            <a:endParaRPr lang="en-US" dirty="0"/>
          </a:p>
          <a:p>
            <a:pPr marL="0" indent="0">
              <a:buNone/>
            </a:pPr>
            <a:endParaRPr lang="en-US" dirty="0"/>
          </a:p>
          <a:p>
            <a:pPr marL="0" indent="0">
              <a:buNone/>
            </a:pPr>
            <a:endParaRPr lang="en-US" dirty="0"/>
          </a:p>
        </p:txBody>
      </p:sp>
      <p:sp>
        <p:nvSpPr>
          <p:cNvPr id="8" name="Oval 7">
            <a:extLst>
              <a:ext uri="{FF2B5EF4-FFF2-40B4-BE49-F238E27FC236}">
                <a16:creationId xmlns:a16="http://schemas.microsoft.com/office/drawing/2014/main" xmlns="" id="{8ACF0542-9EB0-4BC7-852E-96C5050F1349}"/>
              </a:ext>
            </a:extLst>
          </p:cNvPr>
          <p:cNvSpPr/>
          <p:nvPr/>
        </p:nvSpPr>
        <p:spPr>
          <a:xfrm>
            <a:off x="5181600" y="1028700"/>
            <a:ext cx="990600" cy="1143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k1</a:t>
            </a:r>
          </a:p>
        </p:txBody>
      </p:sp>
      <p:sp>
        <p:nvSpPr>
          <p:cNvPr id="9" name="Oval 8">
            <a:extLst>
              <a:ext uri="{FF2B5EF4-FFF2-40B4-BE49-F238E27FC236}">
                <a16:creationId xmlns:a16="http://schemas.microsoft.com/office/drawing/2014/main" xmlns="" id="{C687B8D5-A35F-4969-AFA6-977325BFA277}"/>
              </a:ext>
            </a:extLst>
          </p:cNvPr>
          <p:cNvSpPr/>
          <p:nvPr/>
        </p:nvSpPr>
        <p:spPr>
          <a:xfrm>
            <a:off x="6671342" y="1028700"/>
            <a:ext cx="990600" cy="1143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k2</a:t>
            </a:r>
          </a:p>
        </p:txBody>
      </p:sp>
      <p:sp>
        <p:nvSpPr>
          <p:cNvPr id="10" name="TextBox 9">
            <a:extLst>
              <a:ext uri="{FF2B5EF4-FFF2-40B4-BE49-F238E27FC236}">
                <a16:creationId xmlns:a16="http://schemas.microsoft.com/office/drawing/2014/main" xmlns="" id="{CC48DC6D-22DB-4FFE-AE1A-BF9087781DFA}"/>
              </a:ext>
            </a:extLst>
          </p:cNvPr>
          <p:cNvSpPr txBox="1"/>
          <p:nvPr/>
        </p:nvSpPr>
        <p:spPr>
          <a:xfrm>
            <a:off x="4880642" y="2171700"/>
            <a:ext cx="1143000" cy="369332"/>
          </a:xfrm>
          <a:prstGeom prst="rect">
            <a:avLst/>
          </a:prstGeom>
          <a:noFill/>
        </p:spPr>
        <p:txBody>
          <a:bodyPr wrap="square" rtlCol="0">
            <a:spAutoFit/>
          </a:bodyPr>
          <a:lstStyle/>
          <a:p>
            <a:r>
              <a:rPr lang="en-US" dirty="0"/>
              <a:t>(185,72)</a:t>
            </a:r>
          </a:p>
        </p:txBody>
      </p:sp>
      <p:sp>
        <p:nvSpPr>
          <p:cNvPr id="11" name="TextBox 10">
            <a:extLst>
              <a:ext uri="{FF2B5EF4-FFF2-40B4-BE49-F238E27FC236}">
                <a16:creationId xmlns:a16="http://schemas.microsoft.com/office/drawing/2014/main" xmlns="" id="{CDA6A6BF-12E4-4ECD-94E7-296E23B47C94}"/>
              </a:ext>
            </a:extLst>
          </p:cNvPr>
          <p:cNvSpPr txBox="1"/>
          <p:nvPr/>
        </p:nvSpPr>
        <p:spPr>
          <a:xfrm>
            <a:off x="6770466" y="2156460"/>
            <a:ext cx="1043876" cy="369332"/>
          </a:xfrm>
          <a:prstGeom prst="rect">
            <a:avLst/>
          </a:prstGeom>
          <a:noFill/>
        </p:spPr>
        <p:txBody>
          <a:bodyPr wrap="none" rtlCol="0">
            <a:spAutoFit/>
          </a:bodyPr>
          <a:lstStyle/>
          <a:p>
            <a:r>
              <a:rPr lang="en-US" dirty="0"/>
              <a:t>(170,56)</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9F727B0-EFA1-456F-A6D4-7FED15242C7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xmlns="" id="{358CCBAF-965A-4CC1-8307-A5F541C25BBC}"/>
              </a:ext>
            </a:extLst>
          </p:cNvPr>
          <p:cNvSpPr>
            <a:spLocks noGrp="1"/>
          </p:cNvSpPr>
          <p:nvPr>
            <p:ph idx="1"/>
          </p:nvPr>
        </p:nvSpPr>
        <p:spPr/>
        <p:txBody>
          <a:bodyPr/>
          <a:lstStyle/>
          <a:p>
            <a:pPr marL="0" indent="0">
              <a:buNone/>
            </a:pPr>
            <a:r>
              <a:rPr lang="en-US" dirty="0"/>
              <a:t>from </a:t>
            </a:r>
            <a:r>
              <a:rPr lang="en-US" dirty="0" err="1"/>
              <a:t>sklearn.cluster</a:t>
            </a:r>
            <a:r>
              <a:rPr lang="en-US" dirty="0"/>
              <a:t> import </a:t>
            </a:r>
            <a:r>
              <a:rPr lang="en-US" dirty="0" err="1"/>
              <a:t>Kmeans</a:t>
            </a:r>
            <a:endParaRPr lang="en-US" dirty="0"/>
          </a:p>
          <a:p>
            <a:pPr marL="0" indent="0">
              <a:buNone/>
            </a:pPr>
            <a:r>
              <a:rPr lang="en-US" dirty="0" err="1"/>
              <a:t>kmeans</a:t>
            </a:r>
            <a:r>
              <a:rPr lang="en-US" dirty="0"/>
              <a:t> = </a:t>
            </a:r>
            <a:r>
              <a:rPr lang="en-US" dirty="0" err="1"/>
              <a:t>KMeans</a:t>
            </a:r>
            <a:r>
              <a:rPr lang="en-US" dirty="0"/>
              <a:t>(</a:t>
            </a:r>
            <a:r>
              <a:rPr lang="en-US" dirty="0" err="1"/>
              <a:t>n_clusters</a:t>
            </a:r>
            <a:r>
              <a:rPr lang="en-US" dirty="0"/>
              <a:t>=2)</a:t>
            </a:r>
            <a:br>
              <a:rPr lang="en-US" dirty="0"/>
            </a:br>
            <a:r>
              <a:rPr lang="en-US" dirty="0" err="1"/>
              <a:t>kmeans.fit</a:t>
            </a:r>
            <a:r>
              <a:rPr lang="en-US" dirty="0"/>
              <a:t>(data)</a:t>
            </a:r>
            <a:br>
              <a:rPr lang="en-US" dirty="0"/>
            </a:br>
            <a:endParaRPr lang="en-US" dirty="0"/>
          </a:p>
        </p:txBody>
      </p:sp>
    </p:spTree>
    <p:extLst>
      <p:ext uri="{BB962C8B-B14F-4D97-AF65-F5344CB8AC3E}">
        <p14:creationId xmlns:p14="http://schemas.microsoft.com/office/powerpoint/2010/main" val="37640745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K-means clustering example </a:t>
            </a:r>
            <a:endParaRPr lang="en-US" dirty="0">
              <a:solidFill>
                <a:srgbClr val="FF0000"/>
              </a:solidFill>
            </a:endParaRPr>
          </a:p>
        </p:txBody>
      </p:sp>
      <p:sp>
        <p:nvSpPr>
          <p:cNvPr id="3" name="Content Placeholder 2"/>
          <p:cNvSpPr>
            <a:spLocks noGrp="1"/>
          </p:cNvSpPr>
          <p:nvPr>
            <p:ph idx="1"/>
          </p:nvPr>
        </p:nvSpPr>
        <p:spPr/>
        <p:txBody>
          <a:bodyPr/>
          <a:lstStyle/>
          <a:p>
            <a:r>
              <a:rPr lang="en-US" dirty="0">
                <a:solidFill>
                  <a:srgbClr val="FF0000"/>
                </a:solidFill>
              </a:rPr>
              <a:t>import </a:t>
            </a:r>
            <a:r>
              <a:rPr lang="en-US" dirty="0" err="1">
                <a:solidFill>
                  <a:srgbClr val="FF0000"/>
                </a:solidFill>
              </a:rPr>
              <a:t>matplotlib.pyplot</a:t>
            </a:r>
            <a:r>
              <a:rPr lang="en-US" dirty="0">
                <a:solidFill>
                  <a:srgbClr val="FF0000"/>
                </a:solidFill>
              </a:rPr>
              <a:t> as </a:t>
            </a:r>
            <a:r>
              <a:rPr lang="en-US" dirty="0" err="1">
                <a:solidFill>
                  <a:srgbClr val="FF0000"/>
                </a:solidFill>
              </a:rPr>
              <a:t>plt</a:t>
            </a:r>
            <a:endParaRPr lang="en-US" dirty="0">
              <a:solidFill>
                <a:srgbClr val="FF0000"/>
              </a:solidFill>
            </a:endParaRPr>
          </a:p>
          <a:p>
            <a:r>
              <a:rPr lang="en-US" dirty="0">
                <a:solidFill>
                  <a:srgbClr val="FF0000"/>
                </a:solidFill>
              </a:rPr>
              <a:t>from </a:t>
            </a:r>
            <a:r>
              <a:rPr lang="en-US" dirty="0" err="1">
                <a:solidFill>
                  <a:srgbClr val="FF0000"/>
                </a:solidFill>
              </a:rPr>
              <a:t>sklearn.cluster</a:t>
            </a:r>
            <a:r>
              <a:rPr lang="en-US" dirty="0">
                <a:solidFill>
                  <a:srgbClr val="FF0000"/>
                </a:solidFill>
              </a:rPr>
              <a:t> import </a:t>
            </a:r>
            <a:r>
              <a:rPr lang="en-US" dirty="0" err="1">
                <a:solidFill>
                  <a:srgbClr val="FF0000"/>
                </a:solidFill>
              </a:rPr>
              <a:t>KMeans</a:t>
            </a:r>
            <a:endParaRPr lang="en-US" dirty="0">
              <a:solidFill>
                <a:srgbClr val="FF0000"/>
              </a:solidFill>
            </a:endParaRPr>
          </a:p>
          <a:p>
            <a:r>
              <a:rPr lang="en-US" dirty="0" smtClean="0"/>
              <a:t> x </a:t>
            </a:r>
            <a:r>
              <a:rPr lang="en-US" dirty="0"/>
              <a:t>= [4, 5, 10, 4, 3, 11, 14 , 6, 10, 12]</a:t>
            </a:r>
          </a:p>
          <a:p>
            <a:r>
              <a:rPr lang="en-US" dirty="0"/>
              <a:t>y = [21, 19, 24, 17, 16, 25, 24, 22, 21, 21</a:t>
            </a:r>
            <a:r>
              <a:rPr lang="en-US" dirty="0" smtClean="0"/>
              <a:t>]</a:t>
            </a:r>
          </a:p>
          <a:p>
            <a:r>
              <a:rPr lang="en-US" dirty="0"/>
              <a:t>data = list(zip(x, y</a:t>
            </a:r>
            <a:r>
              <a:rPr lang="en-US" dirty="0" smtClean="0"/>
              <a:t>))  </a:t>
            </a:r>
            <a:r>
              <a:rPr lang="en-US" dirty="0" smtClean="0">
                <a:solidFill>
                  <a:srgbClr val="FF0000"/>
                </a:solidFill>
              </a:rPr>
              <a:t>#[(4,21),(5,19)]</a:t>
            </a:r>
            <a:endParaRPr lang="en-US" dirty="0">
              <a:solidFill>
                <a:srgbClr val="FF0000"/>
              </a:solidFill>
            </a:endParaRPr>
          </a:p>
          <a:p>
            <a:r>
              <a:rPr lang="en-US" dirty="0"/>
              <a:t>inertias = []</a:t>
            </a:r>
          </a:p>
          <a:p>
            <a:endParaRPr lang="en-US" dirty="0"/>
          </a:p>
          <a:p>
            <a:endParaRPr lang="en-US" dirty="0"/>
          </a:p>
        </p:txBody>
      </p:sp>
    </p:spTree>
    <p:extLst>
      <p:ext uri="{BB962C8B-B14F-4D97-AF65-F5344CB8AC3E}">
        <p14:creationId xmlns:p14="http://schemas.microsoft.com/office/powerpoint/2010/main" val="8968831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Program continues…</a:t>
            </a:r>
            <a:endParaRPr lang="en-US" dirty="0">
              <a:solidFill>
                <a:srgbClr val="FF0000"/>
              </a:solidFill>
            </a:endParaRPr>
          </a:p>
        </p:txBody>
      </p:sp>
      <p:sp>
        <p:nvSpPr>
          <p:cNvPr id="3" name="Content Placeholder 2"/>
          <p:cNvSpPr>
            <a:spLocks noGrp="1"/>
          </p:cNvSpPr>
          <p:nvPr>
            <p:ph idx="1"/>
          </p:nvPr>
        </p:nvSpPr>
        <p:spPr/>
        <p:txBody>
          <a:bodyPr/>
          <a:lstStyle/>
          <a:p>
            <a:r>
              <a:rPr lang="en-US" dirty="0"/>
              <a:t>for </a:t>
            </a:r>
            <a:r>
              <a:rPr lang="en-US" dirty="0" err="1"/>
              <a:t>i</a:t>
            </a:r>
            <a:r>
              <a:rPr lang="en-US" dirty="0"/>
              <a:t> in range(1,11):</a:t>
            </a:r>
          </a:p>
          <a:p>
            <a:r>
              <a:rPr lang="en-US" dirty="0"/>
              <a:t>    </a:t>
            </a:r>
            <a:r>
              <a:rPr lang="en-US" dirty="0" err="1"/>
              <a:t>kmeans</a:t>
            </a:r>
            <a:r>
              <a:rPr lang="en-US" dirty="0"/>
              <a:t> = </a:t>
            </a:r>
            <a:r>
              <a:rPr lang="en-US" dirty="0" err="1"/>
              <a:t>KMeans</a:t>
            </a:r>
            <a:r>
              <a:rPr lang="en-US" dirty="0"/>
              <a:t>(</a:t>
            </a:r>
            <a:r>
              <a:rPr lang="en-US" dirty="0" err="1"/>
              <a:t>n_clusters</a:t>
            </a:r>
            <a:r>
              <a:rPr lang="en-US" dirty="0"/>
              <a:t>=</a:t>
            </a:r>
            <a:r>
              <a:rPr lang="en-US" dirty="0" err="1"/>
              <a:t>i</a:t>
            </a:r>
            <a:r>
              <a:rPr lang="en-US" dirty="0"/>
              <a:t>)</a:t>
            </a:r>
          </a:p>
          <a:p>
            <a:r>
              <a:rPr lang="en-US" dirty="0"/>
              <a:t>    </a:t>
            </a:r>
            <a:r>
              <a:rPr lang="en-US" dirty="0" err="1"/>
              <a:t>kmeans.fit</a:t>
            </a:r>
            <a:r>
              <a:rPr lang="en-US" dirty="0"/>
              <a:t>(data)</a:t>
            </a:r>
          </a:p>
          <a:p>
            <a:r>
              <a:rPr lang="en-US" dirty="0"/>
              <a:t>    </a:t>
            </a:r>
            <a:r>
              <a:rPr lang="en-US" dirty="0" err="1"/>
              <a:t>inertias.append</a:t>
            </a:r>
            <a:r>
              <a:rPr lang="en-US" dirty="0"/>
              <a:t>(</a:t>
            </a:r>
            <a:r>
              <a:rPr lang="en-US" dirty="0" err="1"/>
              <a:t>kmeans.inertia</a:t>
            </a:r>
            <a:r>
              <a:rPr lang="en-US" dirty="0"/>
              <a:t>_)</a:t>
            </a:r>
          </a:p>
          <a:p>
            <a:r>
              <a:rPr lang="en-US" dirty="0" err="1"/>
              <a:t>plt.plot</a:t>
            </a:r>
            <a:r>
              <a:rPr lang="en-US" dirty="0"/>
              <a:t>(range(1,11), inertias, marker='o')</a:t>
            </a:r>
          </a:p>
          <a:p>
            <a:r>
              <a:rPr lang="en-US" dirty="0" err="1"/>
              <a:t>plt.title</a:t>
            </a:r>
            <a:r>
              <a:rPr lang="en-US" dirty="0"/>
              <a:t>('Elbow method')</a:t>
            </a:r>
          </a:p>
          <a:p>
            <a:r>
              <a:rPr lang="en-US" dirty="0" err="1"/>
              <a:t>plt.xlabel</a:t>
            </a:r>
            <a:r>
              <a:rPr lang="en-US" dirty="0"/>
              <a:t>('Number of clusters')</a:t>
            </a:r>
          </a:p>
          <a:p>
            <a:r>
              <a:rPr lang="en-US" dirty="0" err="1"/>
              <a:t>plt.ylabel</a:t>
            </a:r>
            <a:r>
              <a:rPr lang="en-US" dirty="0"/>
              <a:t>('Inertia')</a:t>
            </a:r>
          </a:p>
          <a:p>
            <a:r>
              <a:rPr lang="en-US" dirty="0" err="1" smtClean="0"/>
              <a:t>Plt.show</a:t>
            </a:r>
            <a:r>
              <a:rPr lang="en-US" dirty="0" smtClean="0"/>
              <a:t>()</a:t>
            </a:r>
            <a:endParaRPr lang="en-US" dirty="0"/>
          </a:p>
        </p:txBody>
      </p:sp>
    </p:spTree>
    <p:extLst>
      <p:ext uri="{BB962C8B-B14F-4D97-AF65-F5344CB8AC3E}">
        <p14:creationId xmlns:p14="http://schemas.microsoft.com/office/powerpoint/2010/main" val="3527210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Output:--</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738312" y="1662906"/>
            <a:ext cx="5667375" cy="4400550"/>
          </a:xfrm>
          <a:prstGeom prst="rect">
            <a:avLst/>
          </a:prstGeom>
        </p:spPr>
      </p:pic>
    </p:spTree>
    <p:extLst>
      <p:ext uri="{BB962C8B-B14F-4D97-AF65-F5344CB8AC3E}">
        <p14:creationId xmlns:p14="http://schemas.microsoft.com/office/powerpoint/2010/main" val="8247306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Content Placeholder 4">
            <a:extLst>
              <a:ext uri="{FF2B5EF4-FFF2-40B4-BE49-F238E27FC236}">
                <a16:creationId xmlns:a16="http://schemas.microsoft.com/office/drawing/2014/main" xmlns="" id="{C6A120E0-B595-42F9-8911-2DEEDF3105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914400"/>
            <a:ext cx="5591175" cy="3692525"/>
          </a:xfr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ubtitle 1">
            <a:extLst>
              <a:ext uri="{FF2B5EF4-FFF2-40B4-BE49-F238E27FC236}">
                <a16:creationId xmlns:a16="http://schemas.microsoft.com/office/drawing/2014/main" xmlns="" id="{DA22D8E5-6919-4434-AB84-A880615F4764}"/>
              </a:ext>
            </a:extLst>
          </p:cNvPr>
          <p:cNvSpPr>
            <a:spLocks noGrp="1"/>
          </p:cNvSpPr>
          <p:nvPr>
            <p:ph type="subTitle" idx="1"/>
          </p:nvPr>
        </p:nvSpPr>
        <p:spPr/>
        <p:txBody>
          <a:bodyPr/>
          <a:lstStyle/>
          <a:p>
            <a:r>
              <a:rPr lang="en-US" altLang="en-US"/>
              <a:t>Thanks!!!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81C0F2E-01C4-451E-8106-258C760C9458}"/>
              </a:ext>
            </a:extLst>
          </p:cNvPr>
          <p:cNvPicPr>
            <a:picLocks noChangeAspect="1"/>
          </p:cNvPicPr>
          <p:nvPr/>
        </p:nvPicPr>
        <p:blipFill>
          <a:blip r:embed="rId2"/>
          <a:stretch>
            <a:fillRect/>
          </a:stretch>
        </p:blipFill>
        <p:spPr>
          <a:xfrm>
            <a:off x="457200" y="914400"/>
            <a:ext cx="7562850" cy="3762375"/>
          </a:xfrm>
          <a:prstGeom prst="rect">
            <a:avLst/>
          </a:prstGeom>
        </p:spPr>
      </p:pic>
    </p:spTree>
    <p:extLst>
      <p:ext uri="{BB962C8B-B14F-4D97-AF65-F5344CB8AC3E}">
        <p14:creationId xmlns:p14="http://schemas.microsoft.com/office/powerpoint/2010/main" val="2017248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9716</TotalTime>
  <Words>2449</Words>
  <Application>Microsoft Office PowerPoint</Application>
  <PresentationFormat>On-screen Show (4:3)</PresentationFormat>
  <Paragraphs>396</Paragraphs>
  <Slides>86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Arial Rounded MT Bold</vt:lpstr>
      <vt:lpstr>Calibri</vt:lpstr>
      <vt:lpstr>Verdana</vt:lpstr>
      <vt:lpstr>Wingdings</vt:lpstr>
      <vt:lpstr>Office Theme</vt:lpstr>
      <vt:lpstr>CAP776  PROGRAMMING IN PYTHON   </vt:lpstr>
      <vt:lpstr>PowerPoint Presentation</vt:lpstr>
      <vt:lpstr>Machine learning</vt:lpstr>
      <vt:lpstr>PowerPoint Presentation</vt:lpstr>
      <vt:lpstr>Machine learning  </vt:lpstr>
      <vt:lpstr>PowerPoint Presentation</vt:lpstr>
      <vt:lpstr>types of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linear regression</vt:lpstr>
      <vt:lpstr>Simple Linear Regression</vt:lpstr>
      <vt:lpstr>Multiple Linear regression</vt:lpstr>
      <vt:lpstr>PowerPoint Presentation</vt:lpstr>
      <vt:lpstr>A train test split is when you split your data into a training set and a testing set.</vt:lpstr>
      <vt:lpstr>example for Simple Linear Regression</vt:lpstr>
      <vt:lpstr>PowerPoint Presentation</vt:lpstr>
      <vt:lpstr>PowerPoint Presentation</vt:lpstr>
      <vt:lpstr>independent variable:</vt:lpstr>
      <vt:lpstr>dependent variable:</vt:lpstr>
      <vt:lpstr>PowerPoint Presentation</vt:lpstr>
      <vt:lpstr>The train_test_split() method is used to split our data into train and test sets. First, we need to divide our data into features (X) and labels (y). </vt:lpstr>
      <vt:lpstr>PowerPoint Presentation</vt:lpstr>
      <vt:lpstr>Example of prediction</vt:lpstr>
      <vt:lpstr>Program continues…</vt:lpstr>
      <vt:lpstr>Example of LinearRegression</vt:lpstr>
      <vt:lpstr>PowerPoint Presentation</vt:lpstr>
      <vt:lpstr>PowerPoint Presentation</vt:lpstr>
      <vt:lpstr>PowerPoint Presentation</vt:lpstr>
      <vt:lpstr>If we have to display the data using maps</vt:lpstr>
      <vt:lpstr>PowerPoint Presentation</vt:lpstr>
      <vt:lpstr>PowerPoint Presentation</vt:lpstr>
      <vt:lpstr>PowerPoint Presentation</vt:lpstr>
      <vt:lpstr>k-nearest neighbours</vt:lpstr>
      <vt:lpstr>PowerPoint Presentation</vt:lpstr>
      <vt:lpstr>  </vt:lpstr>
      <vt:lpstr>PowerPoint Presentation</vt:lpstr>
      <vt:lpstr>K-nearest example</vt:lpstr>
      <vt:lpstr>Continues….</vt:lpstr>
      <vt:lpstr>Continues…</vt:lpstr>
      <vt:lpstr>Output:-</vt:lpstr>
      <vt:lpstr>Suppose there is a dataset and we have to predict for  new student’s result?</vt:lpstr>
      <vt:lpstr>PowerPoint Presentation</vt:lpstr>
      <vt:lpstr>PowerPoint Presentation</vt:lpstr>
      <vt:lpstr>PowerPoint Presentation</vt:lpstr>
      <vt:lpstr>PowerPoint Presentation</vt:lpstr>
      <vt:lpstr>decision trees</vt:lpstr>
      <vt:lpstr>PowerPoint Presentation</vt:lpstr>
      <vt:lpstr>PowerPoint Presentation</vt:lpstr>
      <vt:lpstr>Example(https://www.w3schools.com/python/python_ml_decision_tree.asp</vt:lpstr>
      <vt:lpstr>PowerPoint Presentation</vt:lpstr>
      <vt:lpstr>Program of Decision Tree</vt:lpstr>
      <vt:lpstr>Program continues</vt:lpstr>
      <vt:lpstr>Program continues..</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forests</vt:lpstr>
      <vt:lpstr>PowerPoint Presentation</vt:lpstr>
      <vt:lpstr>PowerPoint Presentation</vt:lpstr>
      <vt:lpstr>PowerPoint Presentation</vt:lpstr>
      <vt:lpstr>PowerPoint Presentation</vt:lpstr>
      <vt:lpstr>PowerPoint Presentation</vt:lpstr>
      <vt:lpstr>Random Forest Example</vt:lpstr>
      <vt:lpstr>Example continues…</vt:lpstr>
      <vt:lpstr>Output:-</vt:lpstr>
      <vt:lpstr>k-means clustering  </vt:lpstr>
      <vt:lpstr>PowerPoint Presentation</vt:lpstr>
      <vt:lpstr>PowerPoint Presentation</vt:lpstr>
      <vt:lpstr>PowerPoint Presentation</vt:lpstr>
      <vt:lpstr>K-means clustering example </vt:lpstr>
      <vt:lpstr>Program continues…</vt:lpstr>
      <vt:lpstr>Output:--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kumar</dc:creator>
  <cp:lastModifiedBy>SUMIT</cp:lastModifiedBy>
  <cp:revision>477</cp:revision>
  <dcterms:created xsi:type="dcterms:W3CDTF">2019-09-30T15:16:47Z</dcterms:created>
  <dcterms:modified xsi:type="dcterms:W3CDTF">2023-11-07T03:14:04Z</dcterms:modified>
</cp:coreProperties>
</file>