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40"/>
  </p:notesMasterIdLst>
  <p:sldIdLst>
    <p:sldId id="256" r:id="rId2"/>
    <p:sldId id="271" r:id="rId3"/>
    <p:sldId id="257" r:id="rId4"/>
    <p:sldId id="258" r:id="rId5"/>
    <p:sldId id="259" r:id="rId6"/>
    <p:sldId id="260" r:id="rId7"/>
    <p:sldId id="261" r:id="rId8"/>
    <p:sldId id="282" r:id="rId9"/>
    <p:sldId id="262" r:id="rId10"/>
    <p:sldId id="294" r:id="rId11"/>
    <p:sldId id="295" r:id="rId12"/>
    <p:sldId id="272" r:id="rId13"/>
    <p:sldId id="273" r:id="rId14"/>
    <p:sldId id="278" r:id="rId15"/>
    <p:sldId id="274" r:id="rId16"/>
    <p:sldId id="279" r:id="rId17"/>
    <p:sldId id="296" r:id="rId18"/>
    <p:sldId id="297" r:id="rId19"/>
    <p:sldId id="298" r:id="rId20"/>
    <p:sldId id="299" r:id="rId21"/>
    <p:sldId id="287" r:id="rId22"/>
    <p:sldId id="280" r:id="rId23"/>
    <p:sldId id="281" r:id="rId24"/>
    <p:sldId id="288" r:id="rId25"/>
    <p:sldId id="289" r:id="rId26"/>
    <p:sldId id="290" r:id="rId27"/>
    <p:sldId id="291" r:id="rId28"/>
    <p:sldId id="275" r:id="rId29"/>
    <p:sldId id="284" r:id="rId30"/>
    <p:sldId id="276" r:id="rId31"/>
    <p:sldId id="300" r:id="rId32"/>
    <p:sldId id="277" r:id="rId33"/>
    <p:sldId id="283" r:id="rId34"/>
    <p:sldId id="285" r:id="rId35"/>
    <p:sldId id="286" r:id="rId36"/>
    <p:sldId id="292" r:id="rId37"/>
    <p:sldId id="301" r:id="rId38"/>
    <p:sldId id="302"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643"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1B8B78-E2A7-4732-BC52-E8C5FA4AD1F5}" type="datetimeFigureOut">
              <a:rPr lang="en-US" smtClean="0"/>
              <a:t>11/1/2023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C70519-9FE2-4AC7-862A-DCD9F666AB8D}" type="slidenum">
              <a:rPr lang="en-US" smtClean="0"/>
              <a:t>‹#›</a:t>
            </a:fld>
            <a:endParaRPr lang="en-US"/>
          </a:p>
        </p:txBody>
      </p:sp>
    </p:spTree>
    <p:extLst>
      <p:ext uri="{BB962C8B-B14F-4D97-AF65-F5344CB8AC3E}">
        <p14:creationId xmlns:p14="http://schemas.microsoft.com/office/powerpoint/2010/main" val="41181670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p>
        </p:txBody>
      </p:sp>
      <p:sp>
        <p:nvSpPr>
          <p:cNvPr id="163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0AA6A92C-97A8-4F2E-918B-5D3EEAB99C05}" type="slidenum">
              <a:rPr lang="en-IN" altLang="en-US" smtClean="0">
                <a:latin typeface="Calibri" panose="020F0502020204030204" pitchFamily="34" charset="0"/>
              </a:rPr>
              <a:pPr/>
              <a:t>12</a:t>
            </a:fld>
            <a:endParaRPr lang="en-IN" altLang="en-US">
              <a:latin typeface="Calibri" panose="020F0502020204030204" pitchFamily="34" charset="0"/>
            </a:endParaRPr>
          </a:p>
        </p:txBody>
      </p:sp>
    </p:spTree>
    <p:extLst>
      <p:ext uri="{BB962C8B-B14F-4D97-AF65-F5344CB8AC3E}">
        <p14:creationId xmlns:p14="http://schemas.microsoft.com/office/powerpoint/2010/main" val="26589379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p>
        </p:txBody>
      </p:sp>
      <p:sp>
        <p:nvSpPr>
          <p:cNvPr id="163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0AA6A92C-97A8-4F2E-918B-5D3EEAB99C05}" type="slidenum">
              <a:rPr lang="en-IN" altLang="en-US" smtClean="0">
                <a:latin typeface="Calibri" panose="020F0502020204030204" pitchFamily="34" charset="0"/>
              </a:rPr>
              <a:pPr/>
              <a:t>25</a:t>
            </a:fld>
            <a:endParaRPr lang="en-IN" altLang="en-US">
              <a:latin typeface="Calibri" panose="020F0502020204030204" pitchFamily="34" charset="0"/>
            </a:endParaRPr>
          </a:p>
        </p:txBody>
      </p:sp>
    </p:spTree>
    <p:extLst>
      <p:ext uri="{BB962C8B-B14F-4D97-AF65-F5344CB8AC3E}">
        <p14:creationId xmlns:p14="http://schemas.microsoft.com/office/powerpoint/2010/main" val="10635204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p>
        </p:txBody>
      </p:sp>
      <p:sp>
        <p:nvSpPr>
          <p:cNvPr id="163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0AA6A92C-97A8-4F2E-918B-5D3EEAB99C05}" type="slidenum">
              <a:rPr lang="en-IN" altLang="en-US" smtClean="0">
                <a:latin typeface="Calibri" panose="020F0502020204030204" pitchFamily="34" charset="0"/>
              </a:rPr>
              <a:pPr/>
              <a:t>26</a:t>
            </a:fld>
            <a:endParaRPr lang="en-IN" altLang="en-US">
              <a:latin typeface="Calibri" panose="020F0502020204030204" pitchFamily="34" charset="0"/>
            </a:endParaRPr>
          </a:p>
        </p:txBody>
      </p:sp>
    </p:spTree>
    <p:extLst>
      <p:ext uri="{BB962C8B-B14F-4D97-AF65-F5344CB8AC3E}">
        <p14:creationId xmlns:p14="http://schemas.microsoft.com/office/powerpoint/2010/main" val="25167714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p>
        </p:txBody>
      </p:sp>
      <p:sp>
        <p:nvSpPr>
          <p:cNvPr id="163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0AA6A92C-97A8-4F2E-918B-5D3EEAB99C05}" type="slidenum">
              <a:rPr lang="en-IN" altLang="en-US" smtClean="0">
                <a:latin typeface="Calibri" panose="020F0502020204030204" pitchFamily="34" charset="0"/>
              </a:rPr>
              <a:pPr/>
              <a:t>27</a:t>
            </a:fld>
            <a:endParaRPr lang="en-IN" altLang="en-US">
              <a:latin typeface="Calibri" panose="020F0502020204030204" pitchFamily="34" charset="0"/>
            </a:endParaRPr>
          </a:p>
        </p:txBody>
      </p:sp>
    </p:spTree>
    <p:extLst>
      <p:ext uri="{BB962C8B-B14F-4D97-AF65-F5344CB8AC3E}">
        <p14:creationId xmlns:p14="http://schemas.microsoft.com/office/powerpoint/2010/main" val="12099793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p>
        </p:txBody>
      </p:sp>
      <p:sp>
        <p:nvSpPr>
          <p:cNvPr id="163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0AA6A92C-97A8-4F2E-918B-5D3EEAB99C05}" type="slidenum">
              <a:rPr lang="en-IN" altLang="en-US" smtClean="0">
                <a:latin typeface="Calibri" panose="020F0502020204030204" pitchFamily="34" charset="0"/>
              </a:rPr>
              <a:pPr/>
              <a:t>13</a:t>
            </a:fld>
            <a:endParaRPr lang="en-IN" altLang="en-US">
              <a:latin typeface="Calibri" panose="020F0502020204030204" pitchFamily="34" charset="0"/>
            </a:endParaRPr>
          </a:p>
        </p:txBody>
      </p:sp>
    </p:spTree>
    <p:extLst>
      <p:ext uri="{BB962C8B-B14F-4D97-AF65-F5344CB8AC3E}">
        <p14:creationId xmlns:p14="http://schemas.microsoft.com/office/powerpoint/2010/main" val="14011369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p>
        </p:txBody>
      </p:sp>
      <p:sp>
        <p:nvSpPr>
          <p:cNvPr id="163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0AA6A92C-97A8-4F2E-918B-5D3EEAB99C05}" type="slidenum">
              <a:rPr lang="en-IN" altLang="en-US" smtClean="0">
                <a:latin typeface="Calibri" panose="020F0502020204030204" pitchFamily="34" charset="0"/>
              </a:rPr>
              <a:pPr/>
              <a:t>14</a:t>
            </a:fld>
            <a:endParaRPr lang="en-IN" altLang="en-US">
              <a:latin typeface="Calibri" panose="020F0502020204030204" pitchFamily="34" charset="0"/>
            </a:endParaRPr>
          </a:p>
        </p:txBody>
      </p:sp>
    </p:spTree>
    <p:extLst>
      <p:ext uri="{BB962C8B-B14F-4D97-AF65-F5344CB8AC3E}">
        <p14:creationId xmlns:p14="http://schemas.microsoft.com/office/powerpoint/2010/main" val="18821116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p>
        </p:txBody>
      </p:sp>
      <p:sp>
        <p:nvSpPr>
          <p:cNvPr id="163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0AA6A92C-97A8-4F2E-918B-5D3EEAB99C05}" type="slidenum">
              <a:rPr lang="en-IN" altLang="en-US" smtClean="0">
                <a:latin typeface="Calibri" panose="020F0502020204030204" pitchFamily="34" charset="0"/>
              </a:rPr>
              <a:pPr/>
              <a:t>15</a:t>
            </a:fld>
            <a:endParaRPr lang="en-IN" altLang="en-US">
              <a:latin typeface="Calibri" panose="020F0502020204030204" pitchFamily="34" charset="0"/>
            </a:endParaRPr>
          </a:p>
        </p:txBody>
      </p:sp>
    </p:spTree>
    <p:extLst>
      <p:ext uri="{BB962C8B-B14F-4D97-AF65-F5344CB8AC3E}">
        <p14:creationId xmlns:p14="http://schemas.microsoft.com/office/powerpoint/2010/main" val="7769500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p>
        </p:txBody>
      </p:sp>
      <p:sp>
        <p:nvSpPr>
          <p:cNvPr id="163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0AA6A92C-97A8-4F2E-918B-5D3EEAB99C05}" type="slidenum">
              <a:rPr lang="en-IN" altLang="en-US" smtClean="0">
                <a:latin typeface="Calibri" panose="020F0502020204030204" pitchFamily="34" charset="0"/>
              </a:rPr>
              <a:pPr/>
              <a:t>16</a:t>
            </a:fld>
            <a:endParaRPr lang="en-IN" altLang="en-US">
              <a:latin typeface="Calibri" panose="020F0502020204030204" pitchFamily="34" charset="0"/>
            </a:endParaRPr>
          </a:p>
        </p:txBody>
      </p:sp>
    </p:spTree>
    <p:extLst>
      <p:ext uri="{BB962C8B-B14F-4D97-AF65-F5344CB8AC3E}">
        <p14:creationId xmlns:p14="http://schemas.microsoft.com/office/powerpoint/2010/main" val="27001736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p>
        </p:txBody>
      </p:sp>
      <p:sp>
        <p:nvSpPr>
          <p:cNvPr id="163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0AA6A92C-97A8-4F2E-918B-5D3EEAB99C05}" type="slidenum">
              <a:rPr lang="en-IN" altLang="en-US" smtClean="0">
                <a:latin typeface="Calibri" panose="020F0502020204030204" pitchFamily="34" charset="0"/>
              </a:rPr>
              <a:pPr/>
              <a:t>21</a:t>
            </a:fld>
            <a:endParaRPr lang="en-IN" altLang="en-US">
              <a:latin typeface="Calibri" panose="020F0502020204030204" pitchFamily="34" charset="0"/>
            </a:endParaRPr>
          </a:p>
        </p:txBody>
      </p:sp>
    </p:spTree>
    <p:extLst>
      <p:ext uri="{BB962C8B-B14F-4D97-AF65-F5344CB8AC3E}">
        <p14:creationId xmlns:p14="http://schemas.microsoft.com/office/powerpoint/2010/main" val="36623447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p>
        </p:txBody>
      </p:sp>
      <p:sp>
        <p:nvSpPr>
          <p:cNvPr id="163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0AA6A92C-97A8-4F2E-918B-5D3EEAB99C05}" type="slidenum">
              <a:rPr lang="en-IN" altLang="en-US" smtClean="0">
                <a:latin typeface="Calibri" panose="020F0502020204030204" pitchFamily="34" charset="0"/>
              </a:rPr>
              <a:pPr/>
              <a:t>22</a:t>
            </a:fld>
            <a:endParaRPr lang="en-IN" altLang="en-US">
              <a:latin typeface="Calibri" panose="020F0502020204030204" pitchFamily="34" charset="0"/>
            </a:endParaRPr>
          </a:p>
        </p:txBody>
      </p:sp>
    </p:spTree>
    <p:extLst>
      <p:ext uri="{BB962C8B-B14F-4D97-AF65-F5344CB8AC3E}">
        <p14:creationId xmlns:p14="http://schemas.microsoft.com/office/powerpoint/2010/main" val="18707639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p>
        </p:txBody>
      </p:sp>
      <p:sp>
        <p:nvSpPr>
          <p:cNvPr id="163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0AA6A92C-97A8-4F2E-918B-5D3EEAB99C05}" type="slidenum">
              <a:rPr lang="en-IN" altLang="en-US" smtClean="0">
                <a:latin typeface="Calibri" panose="020F0502020204030204" pitchFamily="34" charset="0"/>
              </a:rPr>
              <a:pPr/>
              <a:t>23</a:t>
            </a:fld>
            <a:endParaRPr lang="en-IN" altLang="en-US">
              <a:latin typeface="Calibri" panose="020F0502020204030204" pitchFamily="34" charset="0"/>
            </a:endParaRPr>
          </a:p>
        </p:txBody>
      </p:sp>
    </p:spTree>
    <p:extLst>
      <p:ext uri="{BB962C8B-B14F-4D97-AF65-F5344CB8AC3E}">
        <p14:creationId xmlns:p14="http://schemas.microsoft.com/office/powerpoint/2010/main" val="36531090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p>
        </p:txBody>
      </p:sp>
      <p:sp>
        <p:nvSpPr>
          <p:cNvPr id="163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0AA6A92C-97A8-4F2E-918B-5D3EEAB99C05}" type="slidenum">
              <a:rPr lang="en-IN" altLang="en-US" smtClean="0">
                <a:latin typeface="Calibri" panose="020F0502020204030204" pitchFamily="34" charset="0"/>
              </a:rPr>
              <a:pPr/>
              <a:t>24</a:t>
            </a:fld>
            <a:endParaRPr lang="en-IN" altLang="en-US">
              <a:latin typeface="Calibri" panose="020F0502020204030204" pitchFamily="34" charset="0"/>
            </a:endParaRPr>
          </a:p>
        </p:txBody>
      </p:sp>
    </p:spTree>
    <p:extLst>
      <p:ext uri="{BB962C8B-B14F-4D97-AF65-F5344CB8AC3E}">
        <p14:creationId xmlns:p14="http://schemas.microsoft.com/office/powerpoint/2010/main" val="22583908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B317293-0976-4487-96D1-44D438DF2612}" type="datetimeFigureOut">
              <a:rPr lang="en-IN" smtClean="0"/>
              <a:t>01-11-2023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D1B707-7782-467F-A307-DC67B14EE2D2}" type="slidenum">
              <a:rPr lang="en-IN" smtClean="0"/>
              <a:t>‹#›</a:t>
            </a:fld>
            <a:endParaRPr lang="en-IN"/>
          </a:p>
        </p:txBody>
      </p:sp>
    </p:spTree>
    <p:extLst>
      <p:ext uri="{BB962C8B-B14F-4D97-AF65-F5344CB8AC3E}">
        <p14:creationId xmlns:p14="http://schemas.microsoft.com/office/powerpoint/2010/main" val="11338047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B317293-0976-4487-96D1-44D438DF2612}" type="datetimeFigureOut">
              <a:rPr lang="en-IN" smtClean="0"/>
              <a:t>01-11-2023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D1B707-7782-467F-A307-DC67B14EE2D2}" type="slidenum">
              <a:rPr lang="en-IN" smtClean="0"/>
              <a:t>‹#›</a:t>
            </a:fld>
            <a:endParaRPr lang="en-IN"/>
          </a:p>
        </p:txBody>
      </p:sp>
    </p:spTree>
    <p:extLst>
      <p:ext uri="{BB962C8B-B14F-4D97-AF65-F5344CB8AC3E}">
        <p14:creationId xmlns:p14="http://schemas.microsoft.com/office/powerpoint/2010/main" val="22219784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B317293-0976-4487-96D1-44D438DF2612}" type="datetimeFigureOut">
              <a:rPr lang="en-IN" smtClean="0"/>
              <a:t>01-11-2023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D1B707-7782-467F-A307-DC67B14EE2D2}" type="slidenum">
              <a:rPr lang="en-IN" smtClean="0"/>
              <a:t>‹#›</a:t>
            </a:fld>
            <a:endParaRPr lang="en-IN"/>
          </a:p>
        </p:txBody>
      </p:sp>
    </p:spTree>
    <p:extLst>
      <p:ext uri="{BB962C8B-B14F-4D97-AF65-F5344CB8AC3E}">
        <p14:creationId xmlns:p14="http://schemas.microsoft.com/office/powerpoint/2010/main" val="2223973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B317293-0976-4487-96D1-44D438DF2612}" type="datetimeFigureOut">
              <a:rPr lang="en-IN" smtClean="0"/>
              <a:t>01-11-2023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D1B707-7782-467F-A307-DC67B14EE2D2}" type="slidenum">
              <a:rPr lang="en-IN" smtClean="0"/>
              <a:t>‹#›</a:t>
            </a:fld>
            <a:endParaRPr lang="en-IN"/>
          </a:p>
        </p:txBody>
      </p:sp>
    </p:spTree>
    <p:extLst>
      <p:ext uri="{BB962C8B-B14F-4D97-AF65-F5344CB8AC3E}">
        <p14:creationId xmlns:p14="http://schemas.microsoft.com/office/powerpoint/2010/main" val="38225553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B317293-0976-4487-96D1-44D438DF2612}" type="datetimeFigureOut">
              <a:rPr lang="en-IN" smtClean="0"/>
              <a:t>01-11-2023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D1B707-7782-467F-A307-DC67B14EE2D2}" type="slidenum">
              <a:rPr lang="en-IN" smtClean="0"/>
              <a:t>‹#›</a:t>
            </a:fld>
            <a:endParaRPr lang="en-IN"/>
          </a:p>
        </p:txBody>
      </p:sp>
    </p:spTree>
    <p:extLst>
      <p:ext uri="{BB962C8B-B14F-4D97-AF65-F5344CB8AC3E}">
        <p14:creationId xmlns:p14="http://schemas.microsoft.com/office/powerpoint/2010/main" val="25739978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B317293-0976-4487-96D1-44D438DF2612}" type="datetimeFigureOut">
              <a:rPr lang="en-IN" smtClean="0"/>
              <a:t>01-11-2023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FD1B707-7782-467F-A307-DC67B14EE2D2}" type="slidenum">
              <a:rPr lang="en-IN" smtClean="0"/>
              <a:t>‹#›</a:t>
            </a:fld>
            <a:endParaRPr lang="en-IN"/>
          </a:p>
        </p:txBody>
      </p:sp>
    </p:spTree>
    <p:extLst>
      <p:ext uri="{BB962C8B-B14F-4D97-AF65-F5344CB8AC3E}">
        <p14:creationId xmlns:p14="http://schemas.microsoft.com/office/powerpoint/2010/main" val="768255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B317293-0976-4487-96D1-44D438DF2612}" type="datetimeFigureOut">
              <a:rPr lang="en-IN" smtClean="0"/>
              <a:t>01-11-2023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FD1B707-7782-467F-A307-DC67B14EE2D2}" type="slidenum">
              <a:rPr lang="en-IN" smtClean="0"/>
              <a:t>‹#›</a:t>
            </a:fld>
            <a:endParaRPr lang="en-IN"/>
          </a:p>
        </p:txBody>
      </p:sp>
    </p:spTree>
    <p:extLst>
      <p:ext uri="{BB962C8B-B14F-4D97-AF65-F5344CB8AC3E}">
        <p14:creationId xmlns:p14="http://schemas.microsoft.com/office/powerpoint/2010/main" val="50436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B317293-0976-4487-96D1-44D438DF2612}" type="datetimeFigureOut">
              <a:rPr lang="en-IN" smtClean="0"/>
              <a:t>01-11-2023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FD1B707-7782-467F-A307-DC67B14EE2D2}" type="slidenum">
              <a:rPr lang="en-IN" smtClean="0"/>
              <a:t>‹#›</a:t>
            </a:fld>
            <a:endParaRPr lang="en-IN"/>
          </a:p>
        </p:txBody>
      </p:sp>
    </p:spTree>
    <p:extLst>
      <p:ext uri="{BB962C8B-B14F-4D97-AF65-F5344CB8AC3E}">
        <p14:creationId xmlns:p14="http://schemas.microsoft.com/office/powerpoint/2010/main" val="28902107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317293-0976-4487-96D1-44D438DF2612}" type="datetimeFigureOut">
              <a:rPr lang="en-IN" smtClean="0"/>
              <a:t>01-11-2023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FD1B707-7782-467F-A307-DC67B14EE2D2}" type="slidenum">
              <a:rPr lang="en-IN" smtClean="0"/>
              <a:t>‹#›</a:t>
            </a:fld>
            <a:endParaRPr lang="en-IN"/>
          </a:p>
        </p:txBody>
      </p:sp>
    </p:spTree>
    <p:extLst>
      <p:ext uri="{BB962C8B-B14F-4D97-AF65-F5344CB8AC3E}">
        <p14:creationId xmlns:p14="http://schemas.microsoft.com/office/powerpoint/2010/main" val="12685270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B317293-0976-4487-96D1-44D438DF2612}" type="datetimeFigureOut">
              <a:rPr lang="en-IN" smtClean="0"/>
              <a:t>01-11-2023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FD1B707-7782-467F-A307-DC67B14EE2D2}" type="slidenum">
              <a:rPr lang="en-IN" smtClean="0"/>
              <a:t>‹#›</a:t>
            </a:fld>
            <a:endParaRPr lang="en-IN"/>
          </a:p>
        </p:txBody>
      </p:sp>
    </p:spTree>
    <p:extLst>
      <p:ext uri="{BB962C8B-B14F-4D97-AF65-F5344CB8AC3E}">
        <p14:creationId xmlns:p14="http://schemas.microsoft.com/office/powerpoint/2010/main" val="23448266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B317293-0976-4487-96D1-44D438DF2612}" type="datetimeFigureOut">
              <a:rPr lang="en-IN" smtClean="0"/>
              <a:t>01-11-2023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FD1B707-7782-467F-A307-DC67B14EE2D2}" type="slidenum">
              <a:rPr lang="en-IN" smtClean="0"/>
              <a:t>‹#›</a:t>
            </a:fld>
            <a:endParaRPr lang="en-IN"/>
          </a:p>
        </p:txBody>
      </p:sp>
    </p:spTree>
    <p:extLst>
      <p:ext uri="{BB962C8B-B14F-4D97-AF65-F5344CB8AC3E}">
        <p14:creationId xmlns:p14="http://schemas.microsoft.com/office/powerpoint/2010/main" val="3265976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317293-0976-4487-96D1-44D438DF2612}" type="datetimeFigureOut">
              <a:rPr lang="en-IN" smtClean="0"/>
              <a:t>01-11-2023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D1B707-7782-467F-A307-DC67B14EE2D2}" type="slidenum">
              <a:rPr lang="en-IN" smtClean="0"/>
              <a:t>‹#›</a:t>
            </a:fld>
            <a:endParaRPr lang="en-IN"/>
          </a:p>
        </p:txBody>
      </p:sp>
    </p:spTree>
    <p:extLst>
      <p:ext uri="{BB962C8B-B14F-4D97-AF65-F5344CB8AC3E}">
        <p14:creationId xmlns:p14="http://schemas.microsoft.com/office/powerpoint/2010/main" val="2309170006"/>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php.net/manual/en/class.gdfont.php" TargetMode="External"/><Relationship Id="rId2" Type="http://schemas.openxmlformats.org/officeDocument/2006/relationships/hyperlink" Target="https://www.php.net/manual/en/class.gdimage.php"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169F3-5C08-9E46-3AAE-98F4D61614C5}"/>
              </a:ext>
            </a:extLst>
          </p:cNvPr>
          <p:cNvSpPr>
            <a:spLocks noGrp="1"/>
          </p:cNvSpPr>
          <p:nvPr>
            <p:ph type="ctrTitle"/>
          </p:nvPr>
        </p:nvSpPr>
        <p:spPr/>
        <p:txBody>
          <a:bodyPr/>
          <a:lstStyle/>
          <a:p>
            <a:r>
              <a:rPr lang="en-US" dirty="0"/>
              <a:t>Graphics And PHP</a:t>
            </a:r>
            <a:endParaRPr lang="en-IN" dirty="0"/>
          </a:p>
        </p:txBody>
      </p:sp>
      <p:sp>
        <p:nvSpPr>
          <p:cNvPr id="3" name="Subtitle 2">
            <a:extLst>
              <a:ext uri="{FF2B5EF4-FFF2-40B4-BE49-F238E27FC236}">
                <a16:creationId xmlns:a16="http://schemas.microsoft.com/office/drawing/2014/main" id="{965BE0DA-D682-3249-AFB3-08DD5BA945CC}"/>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38999101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609547-6AC4-4141-8369-9050801198D2}"/>
              </a:ext>
            </a:extLst>
          </p:cNvPr>
          <p:cNvSpPr>
            <a:spLocks noGrp="1"/>
          </p:cNvSpPr>
          <p:nvPr>
            <p:ph idx="1"/>
          </p:nvPr>
        </p:nvSpPr>
        <p:spPr>
          <a:xfrm>
            <a:off x="838200" y="391886"/>
            <a:ext cx="10515600" cy="5785077"/>
          </a:xfrm>
        </p:spPr>
        <p:txBody>
          <a:bodyPr>
            <a:normAutofit fontScale="85000" lnSpcReduction="20000"/>
          </a:bodyPr>
          <a:lstStyle/>
          <a:p>
            <a:r>
              <a:rPr lang="en-US" dirty="0"/>
              <a:t>&lt;?php </a:t>
            </a:r>
          </a:p>
          <a:p>
            <a:r>
              <a:rPr lang="en-US" dirty="0"/>
              <a:t>$values = array( </a:t>
            </a:r>
          </a:p>
          <a:p>
            <a:r>
              <a:rPr lang="en-US" dirty="0"/>
              <a:t>			150, 50, // Point 1 (x, y) </a:t>
            </a:r>
          </a:p>
          <a:p>
            <a:r>
              <a:rPr lang="en-US" dirty="0"/>
              <a:t>			50, 250, // Point 2 (x, y) </a:t>
            </a:r>
          </a:p>
          <a:p>
            <a:r>
              <a:rPr lang="en-US" dirty="0"/>
              <a:t>			250, 250 // Point 3 (x, y) </a:t>
            </a:r>
          </a:p>
          <a:p>
            <a:r>
              <a:rPr lang="en-US" dirty="0"/>
              <a:t>); </a:t>
            </a:r>
          </a:p>
          <a:p>
            <a:r>
              <a:rPr lang="en-US" dirty="0"/>
              <a:t>$image = </a:t>
            </a:r>
            <a:r>
              <a:rPr lang="en-US" dirty="0" err="1"/>
              <a:t>imagecreatetruecolor</a:t>
            </a:r>
            <a:r>
              <a:rPr lang="en-US" dirty="0"/>
              <a:t>(300, 300); </a:t>
            </a:r>
          </a:p>
          <a:p>
            <a:r>
              <a:rPr lang="en-US" dirty="0"/>
              <a:t>$</a:t>
            </a:r>
            <a:r>
              <a:rPr lang="en-US" dirty="0" err="1"/>
              <a:t>background_color</a:t>
            </a:r>
            <a:r>
              <a:rPr lang="en-US" dirty="0"/>
              <a:t> = </a:t>
            </a:r>
            <a:r>
              <a:rPr lang="en-US" dirty="0" err="1"/>
              <a:t>imagecolorallocate</a:t>
            </a:r>
            <a:r>
              <a:rPr lang="en-US" dirty="0"/>
              <a:t>($image, 0, 153, 0); </a:t>
            </a:r>
          </a:p>
          <a:p>
            <a:r>
              <a:rPr lang="en-US" dirty="0" err="1"/>
              <a:t>imagefill</a:t>
            </a:r>
            <a:r>
              <a:rPr lang="en-US" dirty="0"/>
              <a:t>($image, 0, 0, $</a:t>
            </a:r>
            <a:r>
              <a:rPr lang="en-US" dirty="0" err="1"/>
              <a:t>background_color</a:t>
            </a:r>
            <a:r>
              <a:rPr lang="en-US" dirty="0"/>
              <a:t>); </a:t>
            </a:r>
          </a:p>
          <a:p>
            <a:r>
              <a:rPr lang="en-US" dirty="0"/>
              <a:t>$</a:t>
            </a:r>
            <a:r>
              <a:rPr lang="en-US" dirty="0" err="1"/>
              <a:t>image_color</a:t>
            </a:r>
            <a:r>
              <a:rPr lang="en-US" dirty="0"/>
              <a:t> = </a:t>
            </a:r>
            <a:r>
              <a:rPr lang="en-US" dirty="0" err="1"/>
              <a:t>imagecolorallocate</a:t>
            </a:r>
            <a:r>
              <a:rPr lang="en-US" dirty="0"/>
              <a:t>($image, 255, 255, 255); </a:t>
            </a:r>
          </a:p>
          <a:p>
            <a:r>
              <a:rPr lang="en-US" dirty="0" err="1"/>
              <a:t>imagepolygon</a:t>
            </a:r>
            <a:r>
              <a:rPr lang="en-US" dirty="0"/>
              <a:t>($image, $values, 3, $</a:t>
            </a:r>
            <a:r>
              <a:rPr lang="en-US" dirty="0" err="1"/>
              <a:t>image_color</a:t>
            </a:r>
            <a:r>
              <a:rPr lang="en-US" dirty="0"/>
              <a:t>); </a:t>
            </a:r>
          </a:p>
          <a:p>
            <a:r>
              <a:rPr lang="en-US" dirty="0"/>
              <a:t>header('Content-type: image/</a:t>
            </a:r>
            <a:r>
              <a:rPr lang="en-US" dirty="0" err="1"/>
              <a:t>png</a:t>
            </a:r>
            <a:r>
              <a:rPr lang="en-US" dirty="0"/>
              <a:t>'); </a:t>
            </a:r>
          </a:p>
          <a:p>
            <a:r>
              <a:rPr lang="en-US" dirty="0" err="1"/>
              <a:t>imagepng</a:t>
            </a:r>
            <a:r>
              <a:rPr lang="en-US" dirty="0"/>
              <a:t>($image); </a:t>
            </a:r>
          </a:p>
          <a:p>
            <a:r>
              <a:rPr lang="en-US" dirty="0"/>
              <a:t>?&gt; </a:t>
            </a:r>
          </a:p>
          <a:p>
            <a:endParaRPr lang="en-IN" dirty="0"/>
          </a:p>
        </p:txBody>
      </p:sp>
    </p:spTree>
    <p:extLst>
      <p:ext uri="{BB962C8B-B14F-4D97-AF65-F5344CB8AC3E}">
        <p14:creationId xmlns:p14="http://schemas.microsoft.com/office/powerpoint/2010/main" val="1640512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78F467C-CEB9-4382-A4B3-9DAC184315DC}"/>
              </a:ext>
            </a:extLst>
          </p:cNvPr>
          <p:cNvSpPr txBox="1"/>
          <p:nvPr/>
        </p:nvSpPr>
        <p:spPr>
          <a:xfrm>
            <a:off x="214603" y="307910"/>
            <a:ext cx="11420669" cy="2585323"/>
          </a:xfrm>
          <a:prstGeom prst="rect">
            <a:avLst/>
          </a:prstGeom>
          <a:noFill/>
        </p:spPr>
        <p:txBody>
          <a:bodyPr wrap="square">
            <a:spAutoFit/>
          </a:bodyPr>
          <a:lstStyle/>
          <a:p>
            <a:r>
              <a:rPr lang="en-IN" b="0" dirty="0">
                <a:solidFill>
                  <a:srgbClr val="000000"/>
                </a:solidFill>
                <a:effectLst/>
                <a:latin typeface="Consolas" panose="020B0609020204030204" pitchFamily="49" charset="0"/>
              </a:rPr>
              <a:t>&lt;?php</a:t>
            </a:r>
          </a:p>
          <a:p>
            <a:r>
              <a:rPr lang="en-IN" b="0" dirty="0">
                <a:solidFill>
                  <a:srgbClr val="000000"/>
                </a:solidFill>
                <a:effectLst/>
                <a:latin typeface="Consolas" panose="020B0609020204030204" pitchFamily="49" charset="0"/>
              </a:rPr>
              <a:t>header ('Content-Type: image/</a:t>
            </a:r>
            <a:r>
              <a:rPr lang="en-IN" b="0" dirty="0" err="1">
                <a:solidFill>
                  <a:srgbClr val="000000"/>
                </a:solidFill>
                <a:effectLst/>
                <a:latin typeface="Consolas" panose="020B0609020204030204" pitchFamily="49" charset="0"/>
              </a:rPr>
              <a:t>png</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a:t>
            </a:r>
            <a:r>
              <a:rPr lang="en-IN" b="0" dirty="0" err="1">
                <a:solidFill>
                  <a:srgbClr val="000000"/>
                </a:solidFill>
                <a:effectLst/>
                <a:latin typeface="Consolas" panose="020B0609020204030204" pitchFamily="49" charset="0"/>
              </a:rPr>
              <a:t>im</a:t>
            </a:r>
            <a:r>
              <a:rPr lang="en-IN" b="0" dirty="0">
                <a:solidFill>
                  <a:srgbClr val="000000"/>
                </a:solidFill>
                <a:effectLst/>
                <a:latin typeface="Consolas" panose="020B0609020204030204" pitchFamily="49" charset="0"/>
              </a:rPr>
              <a:t> = </a:t>
            </a:r>
            <a:r>
              <a:rPr lang="en-IN" b="0" dirty="0" err="1">
                <a:solidFill>
                  <a:srgbClr val="000000"/>
                </a:solidFill>
                <a:effectLst/>
                <a:latin typeface="Consolas" panose="020B0609020204030204" pitchFamily="49" charset="0"/>
              </a:rPr>
              <a:t>imagecreatetruecolor</a:t>
            </a:r>
            <a:r>
              <a:rPr lang="en-IN" b="0" dirty="0">
                <a:solidFill>
                  <a:srgbClr val="000000"/>
                </a:solidFill>
                <a:effectLst/>
                <a:latin typeface="Consolas" panose="020B0609020204030204" pitchFamily="49" charset="0"/>
              </a:rPr>
              <a:t>(120, 20);</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a:t>
            </a:r>
            <a:r>
              <a:rPr lang="en-IN" b="0" dirty="0" err="1">
                <a:solidFill>
                  <a:srgbClr val="000000"/>
                </a:solidFill>
                <a:effectLst/>
                <a:latin typeface="Consolas" panose="020B0609020204030204" pitchFamily="49" charset="0"/>
              </a:rPr>
              <a:t>text_color</a:t>
            </a:r>
            <a:r>
              <a:rPr lang="en-IN" b="0" dirty="0">
                <a:solidFill>
                  <a:srgbClr val="000000"/>
                </a:solidFill>
                <a:effectLst/>
                <a:latin typeface="Consolas" panose="020B0609020204030204" pitchFamily="49" charset="0"/>
              </a:rPr>
              <a:t> = </a:t>
            </a:r>
            <a:r>
              <a:rPr lang="en-IN" b="0" dirty="0" err="1">
                <a:solidFill>
                  <a:srgbClr val="000000"/>
                </a:solidFill>
                <a:effectLst/>
                <a:latin typeface="Consolas" panose="020B0609020204030204" pitchFamily="49" charset="0"/>
              </a:rPr>
              <a:t>imagecolorallocate</a:t>
            </a:r>
            <a:r>
              <a:rPr lang="en-IN" b="0" dirty="0">
                <a:solidFill>
                  <a:srgbClr val="000000"/>
                </a:solidFill>
                <a:effectLst/>
                <a:latin typeface="Consolas" panose="020B0609020204030204" pitchFamily="49" charset="0"/>
              </a:rPr>
              <a:t>($</a:t>
            </a:r>
            <a:r>
              <a:rPr lang="en-IN" b="0" dirty="0" err="1">
                <a:solidFill>
                  <a:srgbClr val="000000"/>
                </a:solidFill>
                <a:effectLst/>
                <a:latin typeface="Consolas" panose="020B0609020204030204" pitchFamily="49" charset="0"/>
              </a:rPr>
              <a:t>im</a:t>
            </a:r>
            <a:r>
              <a:rPr lang="en-IN" b="0" dirty="0">
                <a:solidFill>
                  <a:srgbClr val="000000"/>
                </a:solidFill>
                <a:effectLst/>
                <a:latin typeface="Consolas" panose="020B0609020204030204" pitchFamily="49" charset="0"/>
              </a:rPr>
              <a:t>, 233, 14, 91);</a:t>
            </a:r>
          </a:p>
          <a:p>
            <a:r>
              <a:rPr lang="en-IN" b="0" dirty="0" err="1">
                <a:solidFill>
                  <a:srgbClr val="000000"/>
                </a:solidFill>
                <a:effectLst/>
                <a:latin typeface="Consolas" panose="020B0609020204030204" pitchFamily="49" charset="0"/>
              </a:rPr>
              <a:t>imagestring</a:t>
            </a:r>
            <a:r>
              <a:rPr lang="en-IN" b="0" dirty="0">
                <a:solidFill>
                  <a:srgbClr val="000000"/>
                </a:solidFill>
                <a:effectLst/>
                <a:latin typeface="Consolas" panose="020B0609020204030204" pitchFamily="49" charset="0"/>
              </a:rPr>
              <a:t>($</a:t>
            </a:r>
            <a:r>
              <a:rPr lang="en-IN" b="0" dirty="0" err="1">
                <a:solidFill>
                  <a:srgbClr val="000000"/>
                </a:solidFill>
                <a:effectLst/>
                <a:latin typeface="Consolas" panose="020B0609020204030204" pitchFamily="49" charset="0"/>
              </a:rPr>
              <a:t>im</a:t>
            </a:r>
            <a:r>
              <a:rPr lang="en-IN" b="0" dirty="0">
                <a:solidFill>
                  <a:srgbClr val="000000"/>
                </a:solidFill>
                <a:effectLst/>
                <a:latin typeface="Consolas" panose="020B0609020204030204" pitchFamily="49" charset="0"/>
              </a:rPr>
              <a:t>, 1, 5, 5,  'A Simple Text String', $</a:t>
            </a:r>
            <a:r>
              <a:rPr lang="en-IN" b="0" dirty="0" err="1">
                <a:solidFill>
                  <a:srgbClr val="000000"/>
                </a:solidFill>
                <a:effectLst/>
                <a:latin typeface="Consolas" panose="020B0609020204030204" pitchFamily="49" charset="0"/>
              </a:rPr>
              <a:t>text_color</a:t>
            </a:r>
            <a:r>
              <a:rPr lang="en-IN" b="0" dirty="0">
                <a:solidFill>
                  <a:srgbClr val="000000"/>
                </a:solidFill>
                <a:effectLst/>
                <a:latin typeface="Consolas" panose="020B0609020204030204" pitchFamily="49" charset="0"/>
              </a:rPr>
              <a:t>);</a:t>
            </a:r>
          </a:p>
          <a:p>
            <a:r>
              <a:rPr lang="en-IN" b="0" dirty="0" err="1">
                <a:solidFill>
                  <a:srgbClr val="000000"/>
                </a:solidFill>
                <a:effectLst/>
                <a:latin typeface="Consolas" panose="020B0609020204030204" pitchFamily="49" charset="0"/>
              </a:rPr>
              <a:t>imagepng</a:t>
            </a:r>
            <a:r>
              <a:rPr lang="en-IN" b="0" dirty="0">
                <a:solidFill>
                  <a:srgbClr val="000000"/>
                </a:solidFill>
                <a:effectLst/>
                <a:latin typeface="Consolas" panose="020B0609020204030204" pitchFamily="49" charset="0"/>
              </a:rPr>
              <a:t>($</a:t>
            </a:r>
            <a:r>
              <a:rPr lang="en-IN" b="0" dirty="0" err="1">
                <a:solidFill>
                  <a:srgbClr val="000000"/>
                </a:solidFill>
                <a:effectLst/>
                <a:latin typeface="Consolas" panose="020B0609020204030204" pitchFamily="49" charset="0"/>
              </a:rPr>
              <a:t>im</a:t>
            </a:r>
            <a:r>
              <a:rPr lang="en-IN" b="0" dirty="0">
                <a:solidFill>
                  <a:srgbClr val="000000"/>
                </a:solidFill>
                <a:effectLst/>
                <a:latin typeface="Consolas" panose="020B0609020204030204" pitchFamily="49" charset="0"/>
              </a:rPr>
              <a:t>);</a:t>
            </a:r>
          </a:p>
          <a:p>
            <a:r>
              <a:rPr lang="en-IN" b="0" dirty="0" err="1">
                <a:solidFill>
                  <a:srgbClr val="000000"/>
                </a:solidFill>
                <a:effectLst/>
                <a:latin typeface="Consolas" panose="020B0609020204030204" pitchFamily="49" charset="0"/>
              </a:rPr>
              <a:t>imagedestroy</a:t>
            </a:r>
            <a:r>
              <a:rPr lang="en-IN" b="0" dirty="0">
                <a:solidFill>
                  <a:srgbClr val="000000"/>
                </a:solidFill>
                <a:effectLst/>
                <a:latin typeface="Consolas" panose="020B0609020204030204" pitchFamily="49" charset="0"/>
              </a:rPr>
              <a:t>($</a:t>
            </a:r>
            <a:r>
              <a:rPr lang="en-IN" b="0" dirty="0" err="1">
                <a:solidFill>
                  <a:srgbClr val="000000"/>
                </a:solidFill>
                <a:effectLst/>
                <a:latin typeface="Consolas" panose="020B0609020204030204" pitchFamily="49" charset="0"/>
              </a:rPr>
              <a:t>im</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?&gt;</a:t>
            </a:r>
          </a:p>
        </p:txBody>
      </p:sp>
      <p:sp>
        <p:nvSpPr>
          <p:cNvPr id="2" name="Rectangle 1">
            <a:extLst>
              <a:ext uri="{FF2B5EF4-FFF2-40B4-BE49-F238E27FC236}">
                <a16:creationId xmlns:a16="http://schemas.microsoft.com/office/drawing/2014/main" id="{53D0BA0F-7F4C-4BD4-A98E-10FE017841D0}"/>
              </a:ext>
            </a:extLst>
          </p:cNvPr>
          <p:cNvSpPr>
            <a:spLocks noChangeArrowheads="1"/>
          </p:cNvSpPr>
          <p:nvPr/>
        </p:nvSpPr>
        <p:spPr bwMode="auto">
          <a:xfrm>
            <a:off x="6288833" y="379756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rgbClr val="336699"/>
                </a:solidFill>
                <a:effectLst/>
                <a:latin typeface="Fira Mono" panose="020B0509050000020004" pitchFamily="49" charset="0"/>
              </a:rPr>
              <a:t>imagestring</a:t>
            </a:r>
            <a:r>
              <a:rPr kumimoji="0" lang="en-US" altLang="en-US" sz="1200" b="0" i="0" u="none" strike="noStrike" cap="none" normalizeH="0" baseline="0" dirty="0">
                <a:ln>
                  <a:noFill/>
                </a:ln>
                <a:solidFill>
                  <a:srgbClr val="737373"/>
                </a:solidFill>
                <a:effectLst/>
                <a:latin typeface="Fira Mono" panose="020B0509050000020004" pitchFamily="49" charset="0"/>
              </a:rPr>
              <a:t>(</a:t>
            </a:r>
            <a:br>
              <a:rPr kumimoji="0" lang="en-US" altLang="en-US" sz="800" b="0" i="0" u="none" strike="noStrike" cap="none" normalizeH="0" baseline="0" dirty="0">
                <a:ln>
                  <a:noFill/>
                </a:ln>
                <a:solidFill>
                  <a:schemeClr val="tx1"/>
                </a:solidFill>
                <a:effectLst/>
              </a:rPr>
            </a:br>
            <a:r>
              <a:rPr kumimoji="0" lang="en-US" altLang="en-US" sz="1200" b="0" i="0" u="none" strike="noStrike" cap="none" normalizeH="0" baseline="0" dirty="0">
                <a:ln>
                  <a:noFill/>
                </a:ln>
                <a:solidFill>
                  <a:srgbClr val="737373"/>
                </a:solidFill>
                <a:effectLst/>
                <a:latin typeface="Fira Mono" panose="020B0509050000020004" pitchFamily="49" charset="0"/>
              </a:rPr>
              <a:t>    </a:t>
            </a:r>
            <a:r>
              <a:rPr kumimoji="0" lang="en-US" altLang="en-US" sz="1200" b="0" i="0" u="none" strike="noStrike" cap="none" normalizeH="0" baseline="0" dirty="0" err="1">
                <a:ln>
                  <a:noFill/>
                </a:ln>
                <a:solidFill>
                  <a:srgbClr val="336699"/>
                </a:solidFill>
                <a:effectLst/>
                <a:latin typeface="Fira Mono" panose="020B0509050000020004" pitchFamily="49" charset="0"/>
                <a:hlinkClick r:id="rId2"/>
              </a:rPr>
              <a:t>GdImage</a:t>
            </a:r>
            <a:r>
              <a:rPr kumimoji="0" lang="en-US" altLang="en-US" sz="1200" b="0" i="0" u="none" strike="noStrike" cap="none" normalizeH="0" baseline="0" dirty="0">
                <a:ln>
                  <a:noFill/>
                </a:ln>
                <a:solidFill>
                  <a:srgbClr val="737373"/>
                </a:solidFill>
                <a:effectLst/>
                <a:latin typeface="Fira Mono" panose="020B0509050000020004" pitchFamily="49" charset="0"/>
              </a:rPr>
              <a:t> </a:t>
            </a:r>
            <a:r>
              <a:rPr kumimoji="0" lang="en-US" altLang="en-US" sz="1000" b="0" i="0" u="none" strike="noStrike" cap="none" normalizeH="0" baseline="0" dirty="0">
                <a:ln>
                  <a:noFill/>
                </a:ln>
                <a:solidFill>
                  <a:srgbClr val="336699"/>
                </a:solidFill>
                <a:effectLst/>
                <a:latin typeface="Fira Mono" panose="020B0509050000020004" pitchFamily="49" charset="0"/>
              </a:rPr>
              <a:t>$image</a:t>
            </a:r>
            <a:r>
              <a:rPr kumimoji="0" lang="en-US" altLang="en-US" sz="1200" b="0" i="0" u="none" strike="noStrike" cap="none" normalizeH="0" baseline="0" dirty="0">
                <a:ln>
                  <a:noFill/>
                </a:ln>
                <a:solidFill>
                  <a:srgbClr val="737373"/>
                </a:solidFill>
                <a:effectLst/>
                <a:latin typeface="Fira Mono" panose="020B0509050000020004" pitchFamily="49" charset="0"/>
              </a:rPr>
              <a:t>,</a:t>
            </a:r>
            <a:br>
              <a:rPr kumimoji="0" lang="en-US" altLang="en-US" sz="800" b="0" i="0" u="none" strike="noStrike" cap="none" normalizeH="0" baseline="0" dirty="0">
                <a:ln>
                  <a:noFill/>
                </a:ln>
                <a:solidFill>
                  <a:schemeClr val="tx1"/>
                </a:solidFill>
                <a:effectLst/>
              </a:rPr>
            </a:br>
            <a:r>
              <a:rPr kumimoji="0" lang="en-US" altLang="en-US" sz="1200" b="0" i="0" u="none" strike="noStrike" cap="none" normalizeH="0" baseline="0" dirty="0">
                <a:ln>
                  <a:noFill/>
                </a:ln>
                <a:solidFill>
                  <a:srgbClr val="737373"/>
                </a:solidFill>
                <a:effectLst/>
                <a:latin typeface="Fira Mono" panose="020B0509050000020004" pitchFamily="49" charset="0"/>
              </a:rPr>
              <a:t>    </a:t>
            </a:r>
            <a:r>
              <a:rPr kumimoji="0" lang="en-US" altLang="en-US" sz="1200" b="0" i="0" u="none" strike="noStrike" cap="none" normalizeH="0" baseline="0" dirty="0" err="1">
                <a:ln>
                  <a:noFill/>
                </a:ln>
                <a:solidFill>
                  <a:srgbClr val="336699"/>
                </a:solidFill>
                <a:effectLst/>
                <a:latin typeface="Fira Mono" panose="020B0509050000020004" pitchFamily="49" charset="0"/>
                <a:hlinkClick r:id="rId3"/>
              </a:rPr>
              <a:t>GdFont</a:t>
            </a:r>
            <a:r>
              <a:rPr kumimoji="0" lang="en-US" altLang="en-US" sz="1200" b="0" i="0" u="none" strike="noStrike" cap="none" normalizeH="0" baseline="0" dirty="0" err="1">
                <a:ln>
                  <a:noFill/>
                </a:ln>
                <a:solidFill>
                  <a:srgbClr val="669933"/>
                </a:solidFill>
                <a:effectLst/>
                <a:latin typeface="Fira Mono" panose="020B0509050000020004" pitchFamily="49" charset="0"/>
              </a:rPr>
              <a:t>|int</a:t>
            </a:r>
            <a:r>
              <a:rPr kumimoji="0" lang="en-US" altLang="en-US" sz="1200" b="0" i="0" u="none" strike="noStrike" cap="none" normalizeH="0" baseline="0" dirty="0">
                <a:ln>
                  <a:noFill/>
                </a:ln>
                <a:solidFill>
                  <a:srgbClr val="737373"/>
                </a:solidFill>
                <a:effectLst/>
                <a:latin typeface="Fira Mono" panose="020B0509050000020004" pitchFamily="49" charset="0"/>
              </a:rPr>
              <a:t> </a:t>
            </a:r>
            <a:r>
              <a:rPr kumimoji="0" lang="en-US" altLang="en-US" sz="1000" b="0" i="0" u="none" strike="noStrike" cap="none" normalizeH="0" baseline="0" dirty="0">
                <a:ln>
                  <a:noFill/>
                </a:ln>
                <a:solidFill>
                  <a:srgbClr val="336699"/>
                </a:solidFill>
                <a:effectLst/>
                <a:latin typeface="Fira Mono" panose="020B0509050000020004" pitchFamily="49" charset="0"/>
              </a:rPr>
              <a:t>$font</a:t>
            </a:r>
            <a:r>
              <a:rPr kumimoji="0" lang="en-US" altLang="en-US" sz="1200" b="0" i="0" u="none" strike="noStrike" cap="none" normalizeH="0" baseline="0" dirty="0">
                <a:ln>
                  <a:noFill/>
                </a:ln>
                <a:solidFill>
                  <a:srgbClr val="737373"/>
                </a:solidFill>
                <a:effectLst/>
                <a:latin typeface="Fira Mono" panose="020B0509050000020004" pitchFamily="49" charset="0"/>
              </a:rPr>
              <a:t>,</a:t>
            </a:r>
            <a:br>
              <a:rPr kumimoji="0" lang="en-US" altLang="en-US" sz="800" b="0" i="0" u="none" strike="noStrike" cap="none" normalizeH="0" baseline="0" dirty="0">
                <a:ln>
                  <a:noFill/>
                </a:ln>
                <a:solidFill>
                  <a:schemeClr val="tx1"/>
                </a:solidFill>
                <a:effectLst/>
              </a:rPr>
            </a:br>
            <a:r>
              <a:rPr kumimoji="0" lang="en-US" altLang="en-US" sz="1200" b="0" i="0" u="none" strike="noStrike" cap="none" normalizeH="0" baseline="0" dirty="0">
                <a:ln>
                  <a:noFill/>
                </a:ln>
                <a:solidFill>
                  <a:srgbClr val="737373"/>
                </a:solidFill>
                <a:effectLst/>
                <a:latin typeface="Fira Mono" panose="020B0509050000020004" pitchFamily="49" charset="0"/>
              </a:rPr>
              <a:t>    </a:t>
            </a:r>
            <a:r>
              <a:rPr kumimoji="0" lang="en-US" altLang="en-US" sz="1200" b="0" i="0" u="none" strike="noStrike" cap="none" normalizeH="0" baseline="0" dirty="0">
                <a:ln>
                  <a:noFill/>
                </a:ln>
                <a:solidFill>
                  <a:srgbClr val="669933"/>
                </a:solidFill>
                <a:effectLst/>
                <a:latin typeface="Fira Mono" panose="020B0509050000020004" pitchFamily="49" charset="0"/>
              </a:rPr>
              <a:t>int</a:t>
            </a:r>
            <a:r>
              <a:rPr kumimoji="0" lang="en-US" altLang="en-US" sz="1200" b="0" i="0" u="none" strike="noStrike" cap="none" normalizeH="0" baseline="0" dirty="0">
                <a:ln>
                  <a:noFill/>
                </a:ln>
                <a:solidFill>
                  <a:srgbClr val="737373"/>
                </a:solidFill>
                <a:effectLst/>
                <a:latin typeface="Fira Mono" panose="020B0509050000020004" pitchFamily="49" charset="0"/>
              </a:rPr>
              <a:t> </a:t>
            </a:r>
            <a:r>
              <a:rPr kumimoji="0" lang="en-US" altLang="en-US" sz="1000" b="0" i="0" u="none" strike="noStrike" cap="none" normalizeH="0" baseline="0" dirty="0">
                <a:ln>
                  <a:noFill/>
                </a:ln>
                <a:solidFill>
                  <a:srgbClr val="336699"/>
                </a:solidFill>
                <a:effectLst/>
                <a:latin typeface="Fira Mono" panose="020B0509050000020004" pitchFamily="49" charset="0"/>
              </a:rPr>
              <a:t>$x</a:t>
            </a:r>
            <a:r>
              <a:rPr kumimoji="0" lang="en-US" altLang="en-US" sz="1200" b="0" i="0" u="none" strike="noStrike" cap="none" normalizeH="0" baseline="0" dirty="0">
                <a:ln>
                  <a:noFill/>
                </a:ln>
                <a:solidFill>
                  <a:srgbClr val="737373"/>
                </a:solidFill>
                <a:effectLst/>
                <a:latin typeface="Fira Mono" panose="020B0509050000020004" pitchFamily="49" charset="0"/>
              </a:rPr>
              <a:t>,</a:t>
            </a:r>
            <a:br>
              <a:rPr kumimoji="0" lang="en-US" altLang="en-US" sz="800" b="0" i="0" u="none" strike="noStrike" cap="none" normalizeH="0" baseline="0" dirty="0">
                <a:ln>
                  <a:noFill/>
                </a:ln>
                <a:solidFill>
                  <a:schemeClr val="tx1"/>
                </a:solidFill>
                <a:effectLst/>
              </a:rPr>
            </a:br>
            <a:r>
              <a:rPr kumimoji="0" lang="en-US" altLang="en-US" sz="1200" b="0" i="0" u="none" strike="noStrike" cap="none" normalizeH="0" baseline="0" dirty="0">
                <a:ln>
                  <a:noFill/>
                </a:ln>
                <a:solidFill>
                  <a:srgbClr val="737373"/>
                </a:solidFill>
                <a:effectLst/>
                <a:latin typeface="Fira Mono" panose="020B0509050000020004" pitchFamily="49" charset="0"/>
              </a:rPr>
              <a:t>    </a:t>
            </a:r>
            <a:r>
              <a:rPr kumimoji="0" lang="en-US" altLang="en-US" sz="1200" b="0" i="0" u="none" strike="noStrike" cap="none" normalizeH="0" baseline="0" dirty="0">
                <a:ln>
                  <a:noFill/>
                </a:ln>
                <a:solidFill>
                  <a:srgbClr val="669933"/>
                </a:solidFill>
                <a:effectLst/>
                <a:latin typeface="Fira Mono" panose="020B0509050000020004" pitchFamily="49" charset="0"/>
              </a:rPr>
              <a:t>int</a:t>
            </a:r>
            <a:r>
              <a:rPr kumimoji="0" lang="en-US" altLang="en-US" sz="1200" b="0" i="0" u="none" strike="noStrike" cap="none" normalizeH="0" baseline="0" dirty="0">
                <a:ln>
                  <a:noFill/>
                </a:ln>
                <a:solidFill>
                  <a:srgbClr val="737373"/>
                </a:solidFill>
                <a:effectLst/>
                <a:latin typeface="Fira Mono" panose="020B0509050000020004" pitchFamily="49" charset="0"/>
              </a:rPr>
              <a:t> </a:t>
            </a:r>
            <a:r>
              <a:rPr kumimoji="0" lang="en-US" altLang="en-US" sz="1000" b="0" i="0" u="none" strike="noStrike" cap="none" normalizeH="0" baseline="0" dirty="0">
                <a:ln>
                  <a:noFill/>
                </a:ln>
                <a:solidFill>
                  <a:srgbClr val="336699"/>
                </a:solidFill>
                <a:effectLst/>
                <a:latin typeface="Fira Mono" panose="020B0509050000020004" pitchFamily="49" charset="0"/>
              </a:rPr>
              <a:t>$y</a:t>
            </a:r>
            <a:r>
              <a:rPr kumimoji="0" lang="en-US" altLang="en-US" sz="1200" b="0" i="0" u="none" strike="noStrike" cap="none" normalizeH="0" baseline="0" dirty="0">
                <a:ln>
                  <a:noFill/>
                </a:ln>
                <a:solidFill>
                  <a:srgbClr val="737373"/>
                </a:solidFill>
                <a:effectLst/>
                <a:latin typeface="Fira Mono" panose="020B0509050000020004" pitchFamily="49" charset="0"/>
              </a:rPr>
              <a:t>,</a:t>
            </a:r>
            <a:br>
              <a:rPr kumimoji="0" lang="en-US" altLang="en-US" sz="800" b="0" i="0" u="none" strike="noStrike" cap="none" normalizeH="0" baseline="0" dirty="0">
                <a:ln>
                  <a:noFill/>
                </a:ln>
                <a:solidFill>
                  <a:schemeClr val="tx1"/>
                </a:solidFill>
                <a:effectLst/>
              </a:rPr>
            </a:br>
            <a:r>
              <a:rPr kumimoji="0" lang="en-US" altLang="en-US" sz="1200" b="0" i="0" u="none" strike="noStrike" cap="none" normalizeH="0" baseline="0" dirty="0">
                <a:ln>
                  <a:noFill/>
                </a:ln>
                <a:solidFill>
                  <a:srgbClr val="737373"/>
                </a:solidFill>
                <a:effectLst/>
                <a:latin typeface="Fira Mono" panose="020B0509050000020004" pitchFamily="49" charset="0"/>
              </a:rPr>
              <a:t>    </a:t>
            </a:r>
            <a:r>
              <a:rPr kumimoji="0" lang="en-US" altLang="en-US" sz="1200" b="0" i="0" u="none" strike="noStrike" cap="none" normalizeH="0" baseline="0" dirty="0">
                <a:ln>
                  <a:noFill/>
                </a:ln>
                <a:solidFill>
                  <a:srgbClr val="669933"/>
                </a:solidFill>
                <a:effectLst/>
                <a:latin typeface="Fira Mono" panose="020B0509050000020004" pitchFamily="49" charset="0"/>
              </a:rPr>
              <a:t>string</a:t>
            </a:r>
            <a:r>
              <a:rPr kumimoji="0" lang="en-US" altLang="en-US" sz="1200" b="0" i="0" u="none" strike="noStrike" cap="none" normalizeH="0" baseline="0" dirty="0">
                <a:ln>
                  <a:noFill/>
                </a:ln>
                <a:solidFill>
                  <a:srgbClr val="737373"/>
                </a:solidFill>
                <a:effectLst/>
                <a:latin typeface="Fira Mono" panose="020B0509050000020004" pitchFamily="49" charset="0"/>
              </a:rPr>
              <a:t> </a:t>
            </a:r>
            <a:r>
              <a:rPr kumimoji="0" lang="en-US" altLang="en-US" sz="1000" b="0" i="0" u="none" strike="noStrike" cap="none" normalizeH="0" baseline="0" dirty="0">
                <a:ln>
                  <a:noFill/>
                </a:ln>
                <a:solidFill>
                  <a:srgbClr val="336699"/>
                </a:solidFill>
                <a:effectLst/>
                <a:latin typeface="Fira Mono" panose="020B0509050000020004" pitchFamily="49" charset="0"/>
              </a:rPr>
              <a:t>$string</a:t>
            </a:r>
            <a:r>
              <a:rPr kumimoji="0" lang="en-US" altLang="en-US" sz="1200" b="0" i="0" u="none" strike="noStrike" cap="none" normalizeH="0" baseline="0" dirty="0">
                <a:ln>
                  <a:noFill/>
                </a:ln>
                <a:solidFill>
                  <a:srgbClr val="737373"/>
                </a:solidFill>
                <a:effectLst/>
                <a:latin typeface="Fira Mono" panose="020B0509050000020004" pitchFamily="49" charset="0"/>
              </a:rPr>
              <a:t>,</a:t>
            </a:r>
            <a:br>
              <a:rPr kumimoji="0" lang="en-US" altLang="en-US" sz="800" b="0" i="0" u="none" strike="noStrike" cap="none" normalizeH="0" baseline="0" dirty="0">
                <a:ln>
                  <a:noFill/>
                </a:ln>
                <a:solidFill>
                  <a:schemeClr val="tx1"/>
                </a:solidFill>
                <a:effectLst/>
              </a:rPr>
            </a:br>
            <a:r>
              <a:rPr kumimoji="0" lang="en-US" altLang="en-US" sz="1200" b="0" i="0" u="none" strike="noStrike" cap="none" normalizeH="0" baseline="0" dirty="0">
                <a:ln>
                  <a:noFill/>
                </a:ln>
                <a:solidFill>
                  <a:srgbClr val="737373"/>
                </a:solidFill>
                <a:effectLst/>
                <a:latin typeface="Fira Mono" panose="020B0509050000020004" pitchFamily="49" charset="0"/>
              </a:rPr>
              <a:t>    </a:t>
            </a:r>
            <a:r>
              <a:rPr kumimoji="0" lang="en-US" altLang="en-US" sz="1200" b="0" i="0" u="none" strike="noStrike" cap="none" normalizeH="0" baseline="0" dirty="0">
                <a:ln>
                  <a:noFill/>
                </a:ln>
                <a:solidFill>
                  <a:srgbClr val="669933"/>
                </a:solidFill>
                <a:effectLst/>
                <a:latin typeface="Fira Mono" panose="020B0509050000020004" pitchFamily="49" charset="0"/>
              </a:rPr>
              <a:t>int</a:t>
            </a:r>
            <a:r>
              <a:rPr kumimoji="0" lang="en-US" altLang="en-US" sz="1200" b="0" i="0" u="none" strike="noStrike" cap="none" normalizeH="0" baseline="0" dirty="0">
                <a:ln>
                  <a:noFill/>
                </a:ln>
                <a:solidFill>
                  <a:srgbClr val="737373"/>
                </a:solidFill>
                <a:effectLst/>
                <a:latin typeface="Fira Mono" panose="020B0509050000020004" pitchFamily="49" charset="0"/>
              </a:rPr>
              <a:t> </a:t>
            </a:r>
            <a:r>
              <a:rPr kumimoji="0" lang="en-US" altLang="en-US" sz="1000" b="0" i="0" u="none" strike="noStrike" cap="none" normalizeH="0" baseline="0" dirty="0">
                <a:ln>
                  <a:noFill/>
                </a:ln>
                <a:solidFill>
                  <a:srgbClr val="336699"/>
                </a:solidFill>
                <a:effectLst/>
                <a:latin typeface="Fira Mono" panose="020B0509050000020004" pitchFamily="49" charset="0"/>
              </a:rPr>
              <a:t>$color</a:t>
            </a:r>
            <a:br>
              <a:rPr kumimoji="0" lang="en-US" altLang="en-US" sz="800" b="0" i="0" u="none" strike="noStrike" cap="none" normalizeH="0" baseline="0" dirty="0">
                <a:ln>
                  <a:noFill/>
                </a:ln>
                <a:solidFill>
                  <a:schemeClr val="tx1"/>
                </a:solidFill>
                <a:effectLst/>
              </a:rPr>
            </a:br>
            <a:r>
              <a:rPr kumimoji="0" lang="en-US" altLang="en-US" sz="1200" b="0" i="0" u="none" strike="noStrike" cap="none" normalizeH="0" baseline="0" dirty="0">
                <a:ln>
                  <a:noFill/>
                </a:ln>
                <a:solidFill>
                  <a:srgbClr val="737373"/>
                </a:solidFill>
                <a:effectLst/>
                <a:latin typeface="Fira Mono" panose="020B0509050000020004" pitchFamily="49" charset="0"/>
              </a:rPr>
              <a:t>): </a:t>
            </a:r>
            <a:r>
              <a:rPr kumimoji="0" lang="en-US" altLang="en-US" sz="1200" b="0" i="0" u="none" strike="noStrike" cap="none" normalizeH="0" baseline="0" dirty="0">
                <a:ln>
                  <a:noFill/>
                </a:ln>
                <a:solidFill>
                  <a:srgbClr val="669933"/>
                </a:solidFill>
                <a:effectLst/>
                <a:latin typeface="Fira Mono" panose="020B0509050000020004" pitchFamily="49" charset="0"/>
              </a:rPr>
              <a:t>bool</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033537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1"/>
            <a:ext cx="9144000" cy="639763"/>
          </a:xfrm>
        </p:spPr>
        <p:txBody>
          <a:bodyPr>
            <a:normAutofit/>
          </a:bodyPr>
          <a:lstStyle/>
          <a:p>
            <a:pPr algn="ctr">
              <a:defRPr/>
            </a:pPr>
            <a:r>
              <a:rPr lang="en-US" sz="3600" b="1" dirty="0"/>
              <a:t>Basic Drawing Functions</a:t>
            </a:r>
          </a:p>
        </p:txBody>
      </p:sp>
      <p:sp>
        <p:nvSpPr>
          <p:cNvPr id="3" name="Content Placeholder 2"/>
          <p:cNvSpPr>
            <a:spLocks noGrp="1"/>
          </p:cNvSpPr>
          <p:nvPr>
            <p:ph idx="1"/>
          </p:nvPr>
        </p:nvSpPr>
        <p:spPr>
          <a:xfrm>
            <a:off x="1524000" y="533400"/>
            <a:ext cx="9144000" cy="6400800"/>
          </a:xfrm>
        </p:spPr>
        <p:txBody>
          <a:bodyPr/>
          <a:lstStyle/>
          <a:p>
            <a:pPr>
              <a:defRPr/>
            </a:pPr>
            <a:r>
              <a:rPr lang="en-US" sz="2600" dirty="0" err="1"/>
              <a:t>imagesetpixel</a:t>
            </a:r>
            <a:r>
              <a:rPr lang="en-US" sz="2600" dirty="0"/>
              <a:t>(</a:t>
            </a:r>
            <a:r>
              <a:rPr lang="en-US" sz="2600" i="1" dirty="0"/>
              <a:t>image</a:t>
            </a:r>
            <a:r>
              <a:rPr lang="en-US" sz="2600" dirty="0"/>
              <a:t>, </a:t>
            </a:r>
            <a:r>
              <a:rPr lang="en-US" sz="2600" i="1" dirty="0"/>
              <a:t>x</a:t>
            </a:r>
            <a:r>
              <a:rPr lang="en-US" sz="2600" dirty="0"/>
              <a:t>, </a:t>
            </a:r>
            <a:r>
              <a:rPr lang="en-US" sz="2600" i="1" dirty="0"/>
              <a:t>y</a:t>
            </a:r>
            <a:r>
              <a:rPr lang="en-US" sz="2600" dirty="0"/>
              <a:t>, </a:t>
            </a:r>
            <a:r>
              <a:rPr lang="en-US" sz="2600" i="1" dirty="0"/>
              <a:t>color</a:t>
            </a:r>
            <a:r>
              <a:rPr lang="en-US" sz="2600" dirty="0"/>
              <a:t>)</a:t>
            </a:r>
          </a:p>
          <a:p>
            <a:pPr lvl="1">
              <a:defRPr/>
            </a:pPr>
            <a:r>
              <a:rPr lang="en-US" sz="2600" dirty="0" err="1"/>
              <a:t>Imagesetpixel</a:t>
            </a:r>
            <a:r>
              <a:rPr lang="en-US" sz="2600" dirty="0"/>
              <a:t>( ) sets the color of a specified pixel.</a:t>
            </a:r>
          </a:p>
          <a:p>
            <a:pPr>
              <a:defRPr/>
            </a:pPr>
            <a:r>
              <a:rPr lang="en-US" sz="2600" dirty="0"/>
              <a:t>Functions for drawing lines</a:t>
            </a:r>
          </a:p>
          <a:p>
            <a:pPr lvl="1">
              <a:defRPr/>
            </a:pPr>
            <a:r>
              <a:rPr lang="en-US" sz="2600" dirty="0" err="1"/>
              <a:t>imageline</a:t>
            </a:r>
            <a:r>
              <a:rPr lang="en-US" sz="2600" dirty="0"/>
              <a:t>(</a:t>
            </a:r>
            <a:r>
              <a:rPr lang="en-US" sz="2600" i="1" dirty="0"/>
              <a:t>image</a:t>
            </a:r>
            <a:r>
              <a:rPr lang="en-US" sz="2600" dirty="0"/>
              <a:t>, </a:t>
            </a:r>
            <a:r>
              <a:rPr lang="en-US" sz="2600" i="1" dirty="0" err="1"/>
              <a:t>start_x</a:t>
            </a:r>
            <a:r>
              <a:rPr lang="en-US" sz="2600" dirty="0"/>
              <a:t>, </a:t>
            </a:r>
            <a:r>
              <a:rPr lang="en-US" sz="2600" i="1" dirty="0"/>
              <a:t>start_ y</a:t>
            </a:r>
            <a:r>
              <a:rPr lang="en-US" sz="2600" dirty="0"/>
              <a:t>, </a:t>
            </a:r>
            <a:r>
              <a:rPr lang="en-US" sz="2600" i="1" dirty="0" err="1"/>
              <a:t>end_x</a:t>
            </a:r>
            <a:r>
              <a:rPr lang="en-US" sz="2600" dirty="0"/>
              <a:t>, </a:t>
            </a:r>
            <a:r>
              <a:rPr lang="en-US" sz="2600" i="1" dirty="0"/>
              <a:t>end_ y</a:t>
            </a:r>
            <a:r>
              <a:rPr lang="en-US" sz="2600" dirty="0"/>
              <a:t>, </a:t>
            </a:r>
            <a:r>
              <a:rPr lang="en-US" sz="2600" i="1" dirty="0"/>
              <a:t>color</a:t>
            </a:r>
            <a:r>
              <a:rPr lang="en-US" sz="2600" dirty="0"/>
              <a:t>);</a:t>
            </a:r>
          </a:p>
          <a:p>
            <a:pPr lvl="1">
              <a:defRPr/>
            </a:pPr>
            <a:r>
              <a:rPr lang="en-US" sz="2600" dirty="0" err="1"/>
              <a:t>imagedashedline</a:t>
            </a:r>
            <a:r>
              <a:rPr lang="en-US" sz="2600" dirty="0"/>
              <a:t>(</a:t>
            </a:r>
            <a:r>
              <a:rPr lang="en-US" sz="2600" i="1" dirty="0"/>
              <a:t>image</a:t>
            </a:r>
            <a:r>
              <a:rPr lang="en-US" sz="2600" dirty="0"/>
              <a:t>, </a:t>
            </a:r>
            <a:r>
              <a:rPr lang="en-US" sz="2600" i="1" dirty="0" err="1"/>
              <a:t>start_x</a:t>
            </a:r>
            <a:r>
              <a:rPr lang="en-US" sz="2600" dirty="0"/>
              <a:t>, </a:t>
            </a:r>
            <a:r>
              <a:rPr lang="en-US" sz="2600" i="1" dirty="0"/>
              <a:t>start_ y</a:t>
            </a:r>
            <a:r>
              <a:rPr lang="en-US" sz="2600" dirty="0"/>
              <a:t>, </a:t>
            </a:r>
            <a:r>
              <a:rPr lang="en-US" sz="2600" i="1" dirty="0" err="1"/>
              <a:t>end_x</a:t>
            </a:r>
            <a:r>
              <a:rPr lang="en-US" sz="2600" dirty="0"/>
              <a:t>, </a:t>
            </a:r>
            <a:r>
              <a:rPr lang="en-US" sz="2600" i="1" dirty="0"/>
              <a:t>end_ y</a:t>
            </a:r>
            <a:r>
              <a:rPr lang="en-US" sz="2600" dirty="0"/>
              <a:t>, </a:t>
            </a:r>
            <a:r>
              <a:rPr lang="en-US" sz="2600" i="1" dirty="0"/>
              <a:t>color</a:t>
            </a:r>
            <a:r>
              <a:rPr lang="en-US" sz="2600" dirty="0"/>
              <a:t>);</a:t>
            </a:r>
          </a:p>
          <a:p>
            <a:pPr>
              <a:defRPr/>
            </a:pPr>
            <a:r>
              <a:rPr lang="en-US" sz="2600" dirty="0"/>
              <a:t>Functions for drawing rectangles</a:t>
            </a:r>
          </a:p>
          <a:p>
            <a:pPr lvl="1">
              <a:defRPr/>
            </a:pPr>
            <a:r>
              <a:rPr lang="en-US" sz="2600" dirty="0" err="1"/>
              <a:t>imagerectangle</a:t>
            </a:r>
            <a:r>
              <a:rPr lang="en-US" sz="2600" dirty="0"/>
              <a:t>(</a:t>
            </a:r>
            <a:r>
              <a:rPr lang="en-US" sz="2600" i="1" dirty="0"/>
              <a:t>image</a:t>
            </a:r>
            <a:r>
              <a:rPr lang="en-US" sz="2600" dirty="0"/>
              <a:t>, </a:t>
            </a:r>
            <a:r>
              <a:rPr lang="en-US" sz="2600" i="1" dirty="0" err="1"/>
              <a:t>tlx</a:t>
            </a:r>
            <a:r>
              <a:rPr lang="en-US" sz="2600" dirty="0"/>
              <a:t>, </a:t>
            </a:r>
            <a:r>
              <a:rPr lang="en-US" sz="2600" i="1" dirty="0" err="1"/>
              <a:t>tly</a:t>
            </a:r>
            <a:r>
              <a:rPr lang="en-US" sz="2600" dirty="0"/>
              <a:t>, </a:t>
            </a:r>
            <a:r>
              <a:rPr lang="en-US" sz="2600" i="1" dirty="0" err="1"/>
              <a:t>brx</a:t>
            </a:r>
            <a:r>
              <a:rPr lang="en-US" sz="2600" dirty="0"/>
              <a:t>, </a:t>
            </a:r>
            <a:r>
              <a:rPr lang="en-US" sz="2600" i="1" dirty="0" err="1"/>
              <a:t>bry</a:t>
            </a:r>
            <a:r>
              <a:rPr lang="en-US" sz="2600" dirty="0"/>
              <a:t>, </a:t>
            </a:r>
            <a:r>
              <a:rPr lang="en-US" sz="2600" i="1" dirty="0"/>
              <a:t>color</a:t>
            </a:r>
            <a:r>
              <a:rPr lang="en-US" sz="2600" dirty="0"/>
              <a:t>);</a:t>
            </a:r>
          </a:p>
          <a:p>
            <a:pPr lvl="1">
              <a:defRPr/>
            </a:pPr>
            <a:r>
              <a:rPr lang="en-US" sz="2600" dirty="0" err="1"/>
              <a:t>imagefilledrectangle</a:t>
            </a:r>
            <a:r>
              <a:rPr lang="en-US" sz="2600" dirty="0"/>
              <a:t>(</a:t>
            </a:r>
            <a:r>
              <a:rPr lang="en-US" sz="2600" i="1" dirty="0"/>
              <a:t>image</a:t>
            </a:r>
            <a:r>
              <a:rPr lang="en-US" sz="2600" dirty="0"/>
              <a:t>, </a:t>
            </a:r>
            <a:r>
              <a:rPr lang="en-US" sz="2600" i="1" dirty="0" err="1"/>
              <a:t>tlx</a:t>
            </a:r>
            <a:r>
              <a:rPr lang="en-US" sz="2600" dirty="0"/>
              <a:t>, </a:t>
            </a:r>
            <a:r>
              <a:rPr lang="en-US" sz="2600" i="1" dirty="0" err="1"/>
              <a:t>tly</a:t>
            </a:r>
            <a:r>
              <a:rPr lang="en-US" sz="2600" dirty="0"/>
              <a:t>, </a:t>
            </a:r>
            <a:r>
              <a:rPr lang="en-US" sz="2600" i="1" dirty="0" err="1"/>
              <a:t>brx</a:t>
            </a:r>
            <a:r>
              <a:rPr lang="en-US" sz="2600" dirty="0"/>
              <a:t>, </a:t>
            </a:r>
            <a:r>
              <a:rPr lang="en-US" sz="2600" i="1" dirty="0" err="1"/>
              <a:t>bry</a:t>
            </a:r>
            <a:r>
              <a:rPr lang="en-US" sz="2600" dirty="0"/>
              <a:t>, </a:t>
            </a:r>
            <a:r>
              <a:rPr lang="en-US" sz="2600" i="1" dirty="0"/>
              <a:t>color</a:t>
            </a:r>
            <a:r>
              <a:rPr lang="en-US" sz="2600" dirty="0"/>
              <a:t>);</a:t>
            </a:r>
          </a:p>
          <a:p>
            <a:pPr>
              <a:defRPr/>
            </a:pPr>
            <a:r>
              <a:rPr lang="en-US" sz="2600" dirty="0"/>
              <a:t>Functions for drawing polygons</a:t>
            </a:r>
          </a:p>
          <a:p>
            <a:pPr lvl="1">
              <a:defRPr/>
            </a:pPr>
            <a:r>
              <a:rPr lang="en-US" sz="2600" dirty="0" err="1"/>
              <a:t>imagepolygon</a:t>
            </a:r>
            <a:r>
              <a:rPr lang="en-US" sz="2600" dirty="0"/>
              <a:t>(</a:t>
            </a:r>
            <a:r>
              <a:rPr lang="en-US" sz="2600" i="1" dirty="0"/>
              <a:t>image</a:t>
            </a:r>
            <a:r>
              <a:rPr lang="en-US" sz="2600" dirty="0"/>
              <a:t>, </a:t>
            </a:r>
            <a:r>
              <a:rPr lang="en-US" sz="2600" i="1" dirty="0"/>
              <a:t>points</a:t>
            </a:r>
            <a:r>
              <a:rPr lang="en-US" sz="2600" dirty="0"/>
              <a:t>, </a:t>
            </a:r>
            <a:r>
              <a:rPr lang="en-US" sz="2600" i="1" dirty="0"/>
              <a:t>number</a:t>
            </a:r>
            <a:r>
              <a:rPr lang="en-US" sz="2600" dirty="0"/>
              <a:t>, </a:t>
            </a:r>
            <a:r>
              <a:rPr lang="en-US" sz="2600" i="1" dirty="0"/>
              <a:t>color</a:t>
            </a:r>
            <a:r>
              <a:rPr lang="en-US" sz="2600" dirty="0"/>
              <a:t>);</a:t>
            </a:r>
          </a:p>
          <a:p>
            <a:pPr lvl="1">
              <a:defRPr/>
            </a:pPr>
            <a:r>
              <a:rPr lang="en-US" sz="2600" dirty="0" err="1"/>
              <a:t>imagefilledpolygon</a:t>
            </a:r>
            <a:r>
              <a:rPr lang="en-US" sz="2600" dirty="0"/>
              <a:t>(</a:t>
            </a:r>
            <a:r>
              <a:rPr lang="en-US" sz="2600" i="1" dirty="0"/>
              <a:t>image</a:t>
            </a:r>
            <a:r>
              <a:rPr lang="en-US" sz="2600" dirty="0"/>
              <a:t>, </a:t>
            </a:r>
            <a:r>
              <a:rPr lang="en-US" sz="2600" i="1" dirty="0"/>
              <a:t>points</a:t>
            </a:r>
            <a:r>
              <a:rPr lang="en-US" sz="2600" dirty="0"/>
              <a:t>, </a:t>
            </a:r>
            <a:r>
              <a:rPr lang="en-US" sz="2600" i="1" dirty="0"/>
              <a:t>number</a:t>
            </a:r>
            <a:r>
              <a:rPr lang="en-US" sz="2600" dirty="0"/>
              <a:t>, </a:t>
            </a:r>
            <a:r>
              <a:rPr lang="en-US" sz="2600" i="1" dirty="0"/>
              <a:t>color</a:t>
            </a:r>
            <a:r>
              <a:rPr lang="en-US" sz="2600" dirty="0"/>
              <a:t>);</a:t>
            </a:r>
          </a:p>
          <a:p>
            <a:pPr marL="366713" lvl="1" indent="0">
              <a:buNone/>
              <a:defRPr/>
            </a:pPr>
            <a:r>
              <a:rPr lang="en-US" dirty="0"/>
              <a:t>	</a:t>
            </a:r>
          </a:p>
          <a:p>
            <a:pPr>
              <a:defRPr/>
            </a:pPr>
            <a:endParaRPr lang="en-US" dirty="0"/>
          </a:p>
          <a:p>
            <a:pPr>
              <a:defRPr/>
            </a:pPr>
            <a:endParaRPr lang="en-US" dirty="0"/>
          </a:p>
        </p:txBody>
      </p:sp>
    </p:spTree>
    <p:extLst>
      <p:ext uri="{BB962C8B-B14F-4D97-AF65-F5344CB8AC3E}">
        <p14:creationId xmlns:p14="http://schemas.microsoft.com/office/powerpoint/2010/main" val="28745117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1"/>
            <a:ext cx="9144000" cy="639763"/>
          </a:xfrm>
        </p:spPr>
        <p:txBody>
          <a:bodyPr>
            <a:normAutofit/>
          </a:bodyPr>
          <a:lstStyle/>
          <a:p>
            <a:pPr algn="ctr">
              <a:defRPr/>
            </a:pPr>
            <a:r>
              <a:rPr lang="en-US" sz="3600" b="1" dirty="0"/>
              <a:t>Basic Drawing Functions</a:t>
            </a:r>
          </a:p>
        </p:txBody>
      </p:sp>
      <p:sp>
        <p:nvSpPr>
          <p:cNvPr id="5" name="Rectangle 4"/>
          <p:cNvSpPr/>
          <p:nvPr/>
        </p:nvSpPr>
        <p:spPr>
          <a:xfrm>
            <a:off x="460073" y="455662"/>
            <a:ext cx="11151081" cy="5755422"/>
          </a:xfrm>
          <a:prstGeom prst="rect">
            <a:avLst/>
          </a:prstGeom>
        </p:spPr>
        <p:txBody>
          <a:bodyPr wrap="square">
            <a:spAutoFit/>
          </a:bodyPr>
          <a:lstStyle/>
          <a:p>
            <a:r>
              <a:rPr lang="en-US" sz="1600" dirty="0"/>
              <a:t>&lt;?</a:t>
            </a:r>
            <a:r>
              <a:rPr lang="en-US" sz="1600" dirty="0" err="1"/>
              <a:t>php</a:t>
            </a:r>
            <a:endParaRPr lang="en-US" sz="1600" dirty="0"/>
          </a:p>
          <a:p>
            <a:r>
              <a:rPr lang="en-US" sz="1600" dirty="0"/>
              <a:t> </a:t>
            </a:r>
          </a:p>
          <a:p>
            <a:r>
              <a:rPr lang="en-US" sz="1600" dirty="0"/>
              <a:t>//how to create our first image</a:t>
            </a:r>
          </a:p>
          <a:p>
            <a:r>
              <a:rPr lang="en-US" sz="1600" dirty="0"/>
              <a:t> </a:t>
            </a:r>
          </a:p>
          <a:p>
            <a:r>
              <a:rPr lang="en-US" sz="1600" dirty="0"/>
              <a:t>$image = </a:t>
            </a:r>
            <a:r>
              <a:rPr lang="en-US" sz="1600" dirty="0" err="1"/>
              <a:t>imagecreate</a:t>
            </a:r>
            <a:r>
              <a:rPr lang="en-US" sz="1600" dirty="0"/>
              <a:t>(500,250);</a:t>
            </a:r>
          </a:p>
          <a:p>
            <a:r>
              <a:rPr lang="en-US" sz="1600" dirty="0"/>
              <a:t> </a:t>
            </a:r>
          </a:p>
          <a:p>
            <a:r>
              <a:rPr lang="en-US" sz="1600" dirty="0"/>
              <a:t>//Allocate colors to the image</a:t>
            </a:r>
          </a:p>
          <a:p>
            <a:r>
              <a:rPr lang="en-US" sz="1600" dirty="0"/>
              <a:t> </a:t>
            </a:r>
          </a:p>
          <a:p>
            <a:r>
              <a:rPr lang="en-US" sz="1600" dirty="0"/>
              <a:t>$red = </a:t>
            </a:r>
            <a:r>
              <a:rPr lang="en-US" sz="1600" dirty="0" err="1"/>
              <a:t>imagecolorallocate</a:t>
            </a:r>
            <a:r>
              <a:rPr lang="en-US" sz="1600" dirty="0"/>
              <a:t>($image,255,0,0);</a:t>
            </a:r>
          </a:p>
          <a:p>
            <a:r>
              <a:rPr lang="en-US" sz="1600" dirty="0"/>
              <a:t> </a:t>
            </a:r>
          </a:p>
          <a:p>
            <a:r>
              <a:rPr lang="en-US" sz="1600" dirty="0"/>
              <a:t>$green = </a:t>
            </a:r>
            <a:r>
              <a:rPr lang="en-US" sz="1600" dirty="0" err="1"/>
              <a:t>imagecolorallocate</a:t>
            </a:r>
            <a:r>
              <a:rPr lang="en-US" sz="1600" dirty="0"/>
              <a:t>($image,0,255,0);</a:t>
            </a:r>
          </a:p>
          <a:p>
            <a:r>
              <a:rPr lang="en-US" sz="1600" dirty="0"/>
              <a:t> </a:t>
            </a:r>
          </a:p>
          <a:p>
            <a:r>
              <a:rPr lang="en-US" sz="1600" dirty="0"/>
              <a:t>$blue = </a:t>
            </a:r>
            <a:r>
              <a:rPr lang="en-US" sz="1600" dirty="0" err="1"/>
              <a:t>imagecolorallocate</a:t>
            </a:r>
            <a:r>
              <a:rPr lang="en-US" sz="1600" dirty="0"/>
              <a:t>($image,0,0,255);</a:t>
            </a:r>
          </a:p>
          <a:p>
            <a:r>
              <a:rPr lang="en-US" sz="1600" dirty="0"/>
              <a:t> </a:t>
            </a:r>
          </a:p>
          <a:p>
            <a:r>
              <a:rPr lang="en-US" sz="1600" dirty="0" err="1"/>
              <a:t>Imagefill</a:t>
            </a:r>
            <a:r>
              <a:rPr lang="en-US" sz="1600" dirty="0"/>
              <a:t>($image,0,0,$blue);</a:t>
            </a:r>
          </a:p>
          <a:p>
            <a:r>
              <a:rPr lang="en-US" sz="1600" dirty="0"/>
              <a:t> </a:t>
            </a:r>
          </a:p>
          <a:p>
            <a:r>
              <a:rPr lang="en-US" sz="1600" dirty="0"/>
              <a:t>//display the image</a:t>
            </a:r>
          </a:p>
          <a:p>
            <a:r>
              <a:rPr lang="en-US" sz="1600" dirty="0"/>
              <a:t> </a:t>
            </a:r>
          </a:p>
          <a:p>
            <a:r>
              <a:rPr lang="en-US" sz="1600" dirty="0"/>
              <a:t>header('content-type: image/jpeg');</a:t>
            </a:r>
          </a:p>
          <a:p>
            <a:r>
              <a:rPr lang="en-US" sz="1600" dirty="0"/>
              <a:t> </a:t>
            </a:r>
          </a:p>
          <a:p>
            <a:r>
              <a:rPr lang="en-US" sz="1600" dirty="0" err="1"/>
              <a:t>imagejpeg</a:t>
            </a:r>
            <a:r>
              <a:rPr lang="en-US" sz="1600" dirty="0"/>
              <a:t>($image);</a:t>
            </a:r>
          </a:p>
          <a:p>
            <a:r>
              <a:rPr lang="en-US" sz="1600" dirty="0"/>
              <a:t> </a:t>
            </a:r>
          </a:p>
          <a:p>
            <a:r>
              <a:rPr lang="en-US" sz="1600" dirty="0"/>
              <a:t>?&gt;</a:t>
            </a:r>
          </a:p>
        </p:txBody>
      </p:sp>
    </p:spTree>
    <p:extLst>
      <p:ext uri="{BB962C8B-B14F-4D97-AF65-F5344CB8AC3E}">
        <p14:creationId xmlns:p14="http://schemas.microsoft.com/office/powerpoint/2010/main" val="6428887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1"/>
            <a:ext cx="9144000" cy="639763"/>
          </a:xfrm>
        </p:spPr>
        <p:txBody>
          <a:bodyPr>
            <a:normAutofit/>
          </a:bodyPr>
          <a:lstStyle/>
          <a:p>
            <a:pPr algn="ctr">
              <a:defRPr/>
            </a:pPr>
            <a:r>
              <a:rPr lang="en-US" sz="3600" b="1" dirty="0"/>
              <a:t>Basic Drawing Functions</a:t>
            </a:r>
          </a:p>
        </p:txBody>
      </p:sp>
      <p:pic>
        <p:nvPicPr>
          <p:cNvPr id="3" name="Picture 2"/>
          <p:cNvPicPr>
            <a:picLocks noChangeAspect="1"/>
          </p:cNvPicPr>
          <p:nvPr/>
        </p:nvPicPr>
        <p:blipFill>
          <a:blip r:embed="rId3"/>
          <a:stretch>
            <a:fillRect/>
          </a:stretch>
        </p:blipFill>
        <p:spPr>
          <a:xfrm>
            <a:off x="751639" y="1170422"/>
            <a:ext cx="10988912" cy="4978008"/>
          </a:xfrm>
          <a:prstGeom prst="rect">
            <a:avLst/>
          </a:prstGeom>
        </p:spPr>
      </p:pic>
    </p:spTree>
    <p:extLst>
      <p:ext uri="{BB962C8B-B14F-4D97-AF65-F5344CB8AC3E}">
        <p14:creationId xmlns:p14="http://schemas.microsoft.com/office/powerpoint/2010/main" val="11665821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1448" y="1884740"/>
            <a:ext cx="10616243" cy="3416320"/>
          </a:xfrm>
          <a:prstGeom prst="rect">
            <a:avLst/>
          </a:prstGeom>
        </p:spPr>
        <p:txBody>
          <a:bodyPr wrap="square">
            <a:spAutoFit/>
          </a:bodyPr>
          <a:lstStyle/>
          <a:p>
            <a:r>
              <a:rPr lang="en-US" sz="2400" dirty="0">
                <a:solidFill>
                  <a:srgbClr val="800000"/>
                </a:solidFill>
                <a:latin typeface="Consolas" panose="020B0609020204030204" pitchFamily="49" charset="0"/>
              </a:rPr>
              <a:t>&lt;?</a:t>
            </a:r>
            <a:r>
              <a:rPr lang="en-US" sz="2400" dirty="0" err="1">
                <a:solidFill>
                  <a:srgbClr val="800000"/>
                </a:solidFill>
                <a:latin typeface="Consolas" panose="020B0609020204030204" pitchFamily="49" charset="0"/>
              </a:rPr>
              <a:t>php</a:t>
            </a:r>
            <a:endParaRPr lang="en-US" sz="2400" dirty="0">
              <a:solidFill>
                <a:srgbClr val="000000"/>
              </a:solidFill>
              <a:latin typeface="Consolas" panose="020B0609020204030204" pitchFamily="49" charset="0"/>
            </a:endParaRPr>
          </a:p>
          <a:p>
            <a:r>
              <a:rPr lang="en-US" sz="2400" dirty="0">
                <a:solidFill>
                  <a:srgbClr val="001080"/>
                </a:solidFill>
                <a:latin typeface="Consolas" panose="020B0609020204030204" pitchFamily="49" charset="0"/>
              </a:rPr>
              <a:t>$image</a:t>
            </a:r>
            <a:r>
              <a:rPr lang="en-US" sz="2400" dirty="0">
                <a:solidFill>
                  <a:srgbClr val="000000"/>
                </a:solidFill>
                <a:latin typeface="Consolas" panose="020B0609020204030204" pitchFamily="49" charset="0"/>
              </a:rPr>
              <a:t> = </a:t>
            </a:r>
            <a:r>
              <a:rPr lang="en-US" sz="2400" dirty="0" err="1">
                <a:solidFill>
                  <a:srgbClr val="795E26"/>
                </a:solidFill>
                <a:latin typeface="Consolas" panose="020B0609020204030204" pitchFamily="49" charset="0"/>
              </a:rPr>
              <a:t>imagecreate</a:t>
            </a:r>
            <a:r>
              <a:rPr lang="en-US" sz="2400" dirty="0">
                <a:solidFill>
                  <a:srgbClr val="000000"/>
                </a:solidFill>
                <a:latin typeface="Consolas" panose="020B0609020204030204" pitchFamily="49" charset="0"/>
              </a:rPr>
              <a:t>(</a:t>
            </a:r>
            <a:r>
              <a:rPr lang="en-US" sz="2400" dirty="0">
                <a:solidFill>
                  <a:srgbClr val="098658"/>
                </a:solidFill>
                <a:latin typeface="Consolas" panose="020B0609020204030204" pitchFamily="49" charset="0"/>
              </a:rPr>
              <a:t>200</a:t>
            </a:r>
            <a:r>
              <a:rPr lang="en-US" sz="2400" dirty="0">
                <a:solidFill>
                  <a:srgbClr val="000000"/>
                </a:solidFill>
                <a:latin typeface="Consolas" panose="020B0609020204030204" pitchFamily="49" charset="0"/>
              </a:rPr>
              <a:t>, </a:t>
            </a:r>
            <a:r>
              <a:rPr lang="en-US" sz="2400" dirty="0">
                <a:solidFill>
                  <a:srgbClr val="098658"/>
                </a:solidFill>
                <a:latin typeface="Consolas" panose="020B0609020204030204" pitchFamily="49" charset="0"/>
              </a:rPr>
              <a:t>200</a:t>
            </a:r>
            <a:r>
              <a:rPr lang="en-US" sz="2400" dirty="0">
                <a:solidFill>
                  <a:srgbClr val="000000"/>
                </a:solidFill>
                <a:latin typeface="Consolas" panose="020B0609020204030204" pitchFamily="49" charset="0"/>
              </a:rPr>
              <a:t>);</a:t>
            </a:r>
          </a:p>
          <a:p>
            <a:r>
              <a:rPr lang="en-US" sz="2400" dirty="0">
                <a:solidFill>
                  <a:srgbClr val="001080"/>
                </a:solidFill>
                <a:latin typeface="Consolas" panose="020B0609020204030204" pitchFamily="49" charset="0"/>
              </a:rPr>
              <a:t>$</a:t>
            </a:r>
            <a:r>
              <a:rPr lang="en-US" sz="2400" dirty="0" err="1">
                <a:solidFill>
                  <a:srgbClr val="001080"/>
                </a:solidFill>
                <a:latin typeface="Consolas" panose="020B0609020204030204" pitchFamily="49" charset="0"/>
              </a:rPr>
              <a:t>bgcolor</a:t>
            </a:r>
            <a:r>
              <a:rPr lang="en-US" sz="2400" dirty="0">
                <a:solidFill>
                  <a:srgbClr val="000000"/>
                </a:solidFill>
                <a:latin typeface="Consolas" panose="020B0609020204030204" pitchFamily="49" charset="0"/>
              </a:rPr>
              <a:t> = </a:t>
            </a:r>
            <a:r>
              <a:rPr lang="en-US" sz="2400" dirty="0" err="1">
                <a:solidFill>
                  <a:srgbClr val="795E26"/>
                </a:solidFill>
                <a:latin typeface="Consolas" panose="020B0609020204030204" pitchFamily="49" charset="0"/>
              </a:rPr>
              <a:t>imagecolorallocate</a:t>
            </a:r>
            <a:r>
              <a:rPr lang="en-US" sz="2400" dirty="0">
                <a:solidFill>
                  <a:srgbClr val="000000"/>
                </a:solidFill>
                <a:latin typeface="Consolas" panose="020B0609020204030204" pitchFamily="49" charset="0"/>
              </a:rPr>
              <a:t>(</a:t>
            </a:r>
            <a:r>
              <a:rPr lang="en-US" sz="2400" dirty="0">
                <a:solidFill>
                  <a:srgbClr val="001080"/>
                </a:solidFill>
                <a:latin typeface="Consolas" panose="020B0609020204030204" pitchFamily="49" charset="0"/>
              </a:rPr>
              <a:t>$image</a:t>
            </a:r>
            <a:r>
              <a:rPr lang="en-US" sz="2400" dirty="0">
                <a:solidFill>
                  <a:srgbClr val="000000"/>
                </a:solidFill>
                <a:latin typeface="Consolas" panose="020B0609020204030204" pitchFamily="49" charset="0"/>
              </a:rPr>
              <a:t>, </a:t>
            </a:r>
            <a:r>
              <a:rPr lang="en-US" sz="2400" dirty="0">
                <a:solidFill>
                  <a:srgbClr val="098658"/>
                </a:solidFill>
                <a:latin typeface="Consolas" panose="020B0609020204030204" pitchFamily="49" charset="0"/>
              </a:rPr>
              <a:t>0</a:t>
            </a:r>
            <a:r>
              <a:rPr lang="en-US" sz="2400" dirty="0">
                <a:solidFill>
                  <a:srgbClr val="000000"/>
                </a:solidFill>
                <a:latin typeface="Consolas" panose="020B0609020204030204" pitchFamily="49" charset="0"/>
              </a:rPr>
              <a:t>, </a:t>
            </a:r>
            <a:r>
              <a:rPr lang="en-US" sz="2400" dirty="0">
                <a:solidFill>
                  <a:srgbClr val="098658"/>
                </a:solidFill>
                <a:latin typeface="Consolas" panose="020B0609020204030204" pitchFamily="49" charset="0"/>
              </a:rPr>
              <a:t>0</a:t>
            </a:r>
            <a:r>
              <a:rPr lang="en-US" sz="2400" dirty="0">
                <a:solidFill>
                  <a:srgbClr val="000000"/>
                </a:solidFill>
                <a:latin typeface="Consolas" panose="020B0609020204030204" pitchFamily="49" charset="0"/>
              </a:rPr>
              <a:t>, </a:t>
            </a:r>
            <a:r>
              <a:rPr lang="en-US" sz="2400" dirty="0">
                <a:solidFill>
                  <a:srgbClr val="098658"/>
                </a:solidFill>
                <a:latin typeface="Consolas" panose="020B0609020204030204" pitchFamily="49" charset="0"/>
              </a:rPr>
              <a:t>255</a:t>
            </a:r>
            <a:r>
              <a:rPr lang="en-US" sz="2400" dirty="0">
                <a:solidFill>
                  <a:srgbClr val="000000"/>
                </a:solidFill>
                <a:latin typeface="Consolas" panose="020B0609020204030204" pitchFamily="49" charset="0"/>
              </a:rPr>
              <a:t>);</a:t>
            </a:r>
          </a:p>
          <a:p>
            <a:r>
              <a:rPr lang="en-US" sz="2400" dirty="0">
                <a:solidFill>
                  <a:srgbClr val="001080"/>
                </a:solidFill>
                <a:latin typeface="Consolas" panose="020B0609020204030204" pitchFamily="49" charset="0"/>
              </a:rPr>
              <a:t>$</a:t>
            </a:r>
            <a:r>
              <a:rPr lang="en-US" sz="2400" dirty="0" err="1">
                <a:solidFill>
                  <a:srgbClr val="001080"/>
                </a:solidFill>
                <a:latin typeface="Consolas" panose="020B0609020204030204" pitchFamily="49" charset="0"/>
              </a:rPr>
              <a:t>fgcolor</a:t>
            </a:r>
            <a:r>
              <a:rPr lang="en-US" sz="2400" dirty="0">
                <a:solidFill>
                  <a:srgbClr val="000000"/>
                </a:solidFill>
                <a:latin typeface="Consolas" panose="020B0609020204030204" pitchFamily="49" charset="0"/>
              </a:rPr>
              <a:t> = </a:t>
            </a:r>
            <a:r>
              <a:rPr lang="en-US" sz="2400" dirty="0" err="1">
                <a:solidFill>
                  <a:srgbClr val="795E26"/>
                </a:solidFill>
                <a:latin typeface="Consolas" panose="020B0609020204030204" pitchFamily="49" charset="0"/>
              </a:rPr>
              <a:t>imagecolorallocate</a:t>
            </a:r>
            <a:r>
              <a:rPr lang="en-US" sz="2400" dirty="0">
                <a:solidFill>
                  <a:srgbClr val="000000"/>
                </a:solidFill>
                <a:latin typeface="Consolas" panose="020B0609020204030204" pitchFamily="49" charset="0"/>
              </a:rPr>
              <a:t>(</a:t>
            </a:r>
            <a:r>
              <a:rPr lang="en-US" sz="2400" dirty="0">
                <a:solidFill>
                  <a:srgbClr val="001080"/>
                </a:solidFill>
                <a:latin typeface="Consolas" panose="020B0609020204030204" pitchFamily="49" charset="0"/>
              </a:rPr>
              <a:t>$image</a:t>
            </a:r>
            <a:r>
              <a:rPr lang="en-US" sz="2400" dirty="0">
                <a:solidFill>
                  <a:srgbClr val="000000"/>
                </a:solidFill>
                <a:latin typeface="Consolas" panose="020B0609020204030204" pitchFamily="49" charset="0"/>
              </a:rPr>
              <a:t>, </a:t>
            </a:r>
            <a:r>
              <a:rPr lang="en-US" sz="2400" dirty="0">
                <a:solidFill>
                  <a:srgbClr val="098658"/>
                </a:solidFill>
                <a:latin typeface="Consolas" panose="020B0609020204030204" pitchFamily="49" charset="0"/>
              </a:rPr>
              <a:t>255</a:t>
            </a:r>
            <a:r>
              <a:rPr lang="en-US" sz="2400" dirty="0">
                <a:solidFill>
                  <a:srgbClr val="000000"/>
                </a:solidFill>
                <a:latin typeface="Consolas" panose="020B0609020204030204" pitchFamily="49" charset="0"/>
              </a:rPr>
              <a:t>, </a:t>
            </a:r>
            <a:r>
              <a:rPr lang="en-US" sz="2400" dirty="0">
                <a:solidFill>
                  <a:srgbClr val="098658"/>
                </a:solidFill>
                <a:latin typeface="Consolas" panose="020B0609020204030204" pitchFamily="49" charset="0"/>
              </a:rPr>
              <a:t>0</a:t>
            </a:r>
            <a:r>
              <a:rPr lang="en-US" sz="2400" dirty="0">
                <a:solidFill>
                  <a:srgbClr val="000000"/>
                </a:solidFill>
                <a:latin typeface="Consolas" panose="020B0609020204030204" pitchFamily="49" charset="0"/>
              </a:rPr>
              <a:t>, </a:t>
            </a:r>
            <a:r>
              <a:rPr lang="en-US" sz="2400" dirty="0">
                <a:solidFill>
                  <a:srgbClr val="098658"/>
                </a:solidFill>
                <a:latin typeface="Consolas" panose="020B0609020204030204" pitchFamily="49" charset="0"/>
              </a:rPr>
              <a:t>0</a:t>
            </a:r>
            <a:r>
              <a:rPr lang="en-US" sz="2400" dirty="0">
                <a:solidFill>
                  <a:srgbClr val="000000"/>
                </a:solidFill>
                <a:latin typeface="Consolas" panose="020B0609020204030204" pitchFamily="49" charset="0"/>
              </a:rPr>
              <a:t>);</a:t>
            </a:r>
          </a:p>
          <a:p>
            <a:r>
              <a:rPr lang="en-US" sz="2400" dirty="0" err="1">
                <a:solidFill>
                  <a:srgbClr val="795E26"/>
                </a:solidFill>
                <a:latin typeface="Consolas" panose="020B0609020204030204" pitchFamily="49" charset="0"/>
              </a:rPr>
              <a:t>imagefilledrectangle</a:t>
            </a:r>
            <a:r>
              <a:rPr lang="en-US" sz="2400" dirty="0">
                <a:solidFill>
                  <a:srgbClr val="000000"/>
                </a:solidFill>
                <a:latin typeface="Consolas" panose="020B0609020204030204" pitchFamily="49" charset="0"/>
              </a:rPr>
              <a:t>(</a:t>
            </a:r>
            <a:r>
              <a:rPr lang="en-US" sz="2400" dirty="0">
                <a:solidFill>
                  <a:srgbClr val="001080"/>
                </a:solidFill>
                <a:latin typeface="Consolas" panose="020B0609020204030204" pitchFamily="49" charset="0"/>
              </a:rPr>
              <a:t>$image</a:t>
            </a:r>
            <a:r>
              <a:rPr lang="en-US" sz="2400" dirty="0">
                <a:solidFill>
                  <a:srgbClr val="000000"/>
                </a:solidFill>
                <a:latin typeface="Consolas" panose="020B0609020204030204" pitchFamily="49" charset="0"/>
              </a:rPr>
              <a:t>, </a:t>
            </a:r>
            <a:r>
              <a:rPr lang="en-US" sz="2400" dirty="0">
                <a:solidFill>
                  <a:srgbClr val="098658"/>
                </a:solidFill>
                <a:latin typeface="Consolas" panose="020B0609020204030204" pitchFamily="49" charset="0"/>
              </a:rPr>
              <a:t>100</a:t>
            </a:r>
            <a:r>
              <a:rPr lang="en-US" sz="2400" dirty="0">
                <a:solidFill>
                  <a:srgbClr val="000000"/>
                </a:solidFill>
                <a:latin typeface="Consolas" panose="020B0609020204030204" pitchFamily="49" charset="0"/>
              </a:rPr>
              <a:t>, </a:t>
            </a:r>
            <a:r>
              <a:rPr lang="en-US" sz="2400" dirty="0">
                <a:solidFill>
                  <a:srgbClr val="098658"/>
                </a:solidFill>
                <a:latin typeface="Consolas" panose="020B0609020204030204" pitchFamily="49" charset="0"/>
              </a:rPr>
              <a:t>50</a:t>
            </a:r>
            <a:r>
              <a:rPr lang="en-US" sz="2400" dirty="0">
                <a:solidFill>
                  <a:srgbClr val="000000"/>
                </a:solidFill>
                <a:latin typeface="Consolas" panose="020B0609020204030204" pitchFamily="49" charset="0"/>
              </a:rPr>
              <a:t>, </a:t>
            </a:r>
            <a:r>
              <a:rPr lang="en-US" sz="2400" dirty="0">
                <a:solidFill>
                  <a:srgbClr val="098658"/>
                </a:solidFill>
                <a:latin typeface="Consolas" panose="020B0609020204030204" pitchFamily="49" charset="0"/>
              </a:rPr>
              <a:t>150</a:t>
            </a:r>
            <a:r>
              <a:rPr lang="en-US" sz="2400" dirty="0">
                <a:solidFill>
                  <a:srgbClr val="000000"/>
                </a:solidFill>
                <a:latin typeface="Consolas" panose="020B0609020204030204" pitchFamily="49" charset="0"/>
              </a:rPr>
              <a:t>, </a:t>
            </a:r>
            <a:r>
              <a:rPr lang="en-US" sz="2400" dirty="0">
                <a:solidFill>
                  <a:srgbClr val="098658"/>
                </a:solidFill>
                <a:latin typeface="Consolas" panose="020B0609020204030204" pitchFamily="49" charset="0"/>
              </a:rPr>
              <a:t>150</a:t>
            </a:r>
            <a:r>
              <a:rPr lang="en-US" sz="2400" dirty="0">
                <a:solidFill>
                  <a:srgbClr val="000000"/>
                </a:solidFill>
                <a:latin typeface="Consolas" panose="020B0609020204030204" pitchFamily="49" charset="0"/>
              </a:rPr>
              <a:t>, </a:t>
            </a:r>
            <a:r>
              <a:rPr lang="en-US" sz="2400" dirty="0">
                <a:solidFill>
                  <a:srgbClr val="001080"/>
                </a:solidFill>
                <a:latin typeface="Consolas" panose="020B0609020204030204" pitchFamily="49" charset="0"/>
              </a:rPr>
              <a:t>$</a:t>
            </a:r>
            <a:r>
              <a:rPr lang="en-US" sz="2400" dirty="0" err="1">
                <a:solidFill>
                  <a:srgbClr val="001080"/>
                </a:solidFill>
                <a:latin typeface="Consolas" panose="020B0609020204030204" pitchFamily="49" charset="0"/>
              </a:rPr>
              <a:t>fgcolor</a:t>
            </a:r>
            <a:r>
              <a:rPr lang="en-US" sz="2400" dirty="0">
                <a:solidFill>
                  <a:srgbClr val="000000"/>
                </a:solidFill>
                <a:latin typeface="Consolas" panose="020B0609020204030204" pitchFamily="49" charset="0"/>
              </a:rPr>
              <a:t>);</a:t>
            </a:r>
          </a:p>
          <a:p>
            <a:br>
              <a:rPr lang="en-US" sz="2400" dirty="0">
                <a:solidFill>
                  <a:srgbClr val="000000"/>
                </a:solidFill>
                <a:latin typeface="Consolas" panose="020B0609020204030204" pitchFamily="49" charset="0"/>
              </a:rPr>
            </a:br>
            <a:r>
              <a:rPr lang="en-US" sz="2400" dirty="0">
                <a:solidFill>
                  <a:srgbClr val="795E26"/>
                </a:solidFill>
                <a:latin typeface="Consolas" panose="020B0609020204030204" pitchFamily="49" charset="0"/>
              </a:rPr>
              <a:t>header</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"Content-Type: image/jpeg"</a:t>
            </a:r>
            <a:r>
              <a:rPr lang="en-US" sz="2400" dirty="0">
                <a:solidFill>
                  <a:srgbClr val="000000"/>
                </a:solidFill>
                <a:latin typeface="Consolas" panose="020B0609020204030204" pitchFamily="49" charset="0"/>
              </a:rPr>
              <a:t>);</a:t>
            </a:r>
          </a:p>
          <a:p>
            <a:r>
              <a:rPr lang="en-US" sz="2400" dirty="0" err="1">
                <a:solidFill>
                  <a:srgbClr val="795E26"/>
                </a:solidFill>
                <a:latin typeface="Consolas" panose="020B0609020204030204" pitchFamily="49" charset="0"/>
              </a:rPr>
              <a:t>imagejpeg</a:t>
            </a:r>
            <a:r>
              <a:rPr lang="en-US" sz="2400" dirty="0">
                <a:solidFill>
                  <a:srgbClr val="000000"/>
                </a:solidFill>
                <a:latin typeface="Consolas" panose="020B0609020204030204" pitchFamily="49" charset="0"/>
              </a:rPr>
              <a:t>(</a:t>
            </a:r>
            <a:r>
              <a:rPr lang="en-US" sz="2400" dirty="0">
                <a:solidFill>
                  <a:srgbClr val="001080"/>
                </a:solidFill>
                <a:latin typeface="Consolas" panose="020B0609020204030204" pitchFamily="49" charset="0"/>
              </a:rPr>
              <a:t>$image</a:t>
            </a:r>
            <a:r>
              <a:rPr lang="en-US" sz="2400" dirty="0">
                <a:solidFill>
                  <a:srgbClr val="000000"/>
                </a:solidFill>
                <a:latin typeface="Consolas" panose="020B0609020204030204" pitchFamily="49" charset="0"/>
              </a:rPr>
              <a:t>);</a:t>
            </a:r>
          </a:p>
          <a:p>
            <a:r>
              <a:rPr lang="en-US" sz="2400" dirty="0">
                <a:solidFill>
                  <a:srgbClr val="800000"/>
                </a:solidFill>
                <a:latin typeface="Consolas" panose="020B0609020204030204" pitchFamily="49" charset="0"/>
              </a:rPr>
              <a:t>?&gt;</a:t>
            </a:r>
            <a:endParaRPr lang="en-US" sz="2400" dirty="0">
              <a:solidFill>
                <a:srgbClr val="000000"/>
              </a:solidFill>
              <a:latin typeface="Consolas" panose="020B0609020204030204" pitchFamily="49" charset="0"/>
            </a:endParaRPr>
          </a:p>
        </p:txBody>
      </p:sp>
      <p:sp>
        <p:nvSpPr>
          <p:cNvPr id="6" name="TextBox 5"/>
          <p:cNvSpPr txBox="1"/>
          <p:nvPr/>
        </p:nvSpPr>
        <p:spPr>
          <a:xfrm>
            <a:off x="4201064" y="293298"/>
            <a:ext cx="4408098" cy="584775"/>
          </a:xfrm>
          <a:prstGeom prst="rect">
            <a:avLst/>
          </a:prstGeom>
          <a:noFill/>
        </p:spPr>
        <p:txBody>
          <a:bodyPr wrap="square" rtlCol="0">
            <a:spAutoFit/>
          </a:bodyPr>
          <a:lstStyle/>
          <a:p>
            <a:r>
              <a:rPr lang="en-US" sz="3200" b="1" dirty="0"/>
              <a:t>Rectangle</a:t>
            </a:r>
          </a:p>
        </p:txBody>
      </p:sp>
    </p:spTree>
    <p:extLst>
      <p:ext uri="{BB962C8B-B14F-4D97-AF65-F5344CB8AC3E}">
        <p14:creationId xmlns:p14="http://schemas.microsoft.com/office/powerpoint/2010/main" val="17368956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201064" y="293298"/>
            <a:ext cx="4408098" cy="584775"/>
          </a:xfrm>
          <a:prstGeom prst="rect">
            <a:avLst/>
          </a:prstGeom>
          <a:noFill/>
        </p:spPr>
        <p:txBody>
          <a:bodyPr wrap="square" rtlCol="0">
            <a:spAutoFit/>
          </a:bodyPr>
          <a:lstStyle/>
          <a:p>
            <a:r>
              <a:rPr lang="en-US" sz="3200" b="1" dirty="0"/>
              <a:t>OUTPUT</a:t>
            </a:r>
          </a:p>
        </p:txBody>
      </p:sp>
      <p:pic>
        <p:nvPicPr>
          <p:cNvPr id="2" name="Picture 1"/>
          <p:cNvPicPr>
            <a:picLocks noChangeAspect="1"/>
          </p:cNvPicPr>
          <p:nvPr/>
        </p:nvPicPr>
        <p:blipFill>
          <a:blip r:embed="rId3"/>
          <a:stretch>
            <a:fillRect/>
          </a:stretch>
        </p:blipFill>
        <p:spPr>
          <a:xfrm>
            <a:off x="422418" y="1000254"/>
            <a:ext cx="10869559" cy="5080735"/>
          </a:xfrm>
          <a:prstGeom prst="rect">
            <a:avLst/>
          </a:prstGeom>
        </p:spPr>
      </p:pic>
    </p:spTree>
    <p:extLst>
      <p:ext uri="{BB962C8B-B14F-4D97-AF65-F5344CB8AC3E}">
        <p14:creationId xmlns:p14="http://schemas.microsoft.com/office/powerpoint/2010/main" val="33283044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944D4B-73EA-4ED9-B74A-24836C91A107}"/>
              </a:ext>
            </a:extLst>
          </p:cNvPr>
          <p:cNvSpPr>
            <a:spLocks noGrp="1"/>
          </p:cNvSpPr>
          <p:nvPr>
            <p:ph idx="1"/>
          </p:nvPr>
        </p:nvSpPr>
        <p:spPr>
          <a:xfrm>
            <a:off x="121298" y="83976"/>
            <a:ext cx="11232502" cy="6839338"/>
          </a:xfrm>
        </p:spPr>
        <p:txBody>
          <a:bodyPr>
            <a:normAutofit fontScale="62500" lnSpcReduction="20000"/>
          </a:bodyPr>
          <a:lstStyle/>
          <a:p>
            <a:r>
              <a:rPr lang="en-IN" dirty="0"/>
              <a:t>&lt;?php</a:t>
            </a:r>
          </a:p>
          <a:p>
            <a:r>
              <a:rPr lang="en-IN" dirty="0"/>
              <a:t>$data = [30, 50, 70, 90];</a:t>
            </a:r>
          </a:p>
          <a:p>
            <a:r>
              <a:rPr lang="en-IN" dirty="0"/>
              <a:t>$</a:t>
            </a:r>
            <a:r>
              <a:rPr lang="en-IN" dirty="0" err="1"/>
              <a:t>maxValue</a:t>
            </a:r>
            <a:r>
              <a:rPr lang="en-IN" dirty="0"/>
              <a:t> = max($data);</a:t>
            </a:r>
          </a:p>
          <a:p>
            <a:r>
              <a:rPr lang="en-IN" dirty="0"/>
              <a:t>$width = 400;</a:t>
            </a:r>
          </a:p>
          <a:p>
            <a:r>
              <a:rPr lang="en-IN" dirty="0"/>
              <a:t>$height = 200;</a:t>
            </a:r>
          </a:p>
          <a:p>
            <a:r>
              <a:rPr lang="en-IN" dirty="0"/>
              <a:t>$</a:t>
            </a:r>
            <a:r>
              <a:rPr lang="en-IN" dirty="0" err="1"/>
              <a:t>barWidth</a:t>
            </a:r>
            <a:r>
              <a:rPr lang="en-IN" dirty="0"/>
              <a:t> = $width / count($data);</a:t>
            </a:r>
          </a:p>
          <a:p>
            <a:r>
              <a:rPr lang="en-IN" dirty="0"/>
              <a:t>$image = </a:t>
            </a:r>
            <a:r>
              <a:rPr lang="en-IN" dirty="0" err="1"/>
              <a:t>imagecreatetruecolor</a:t>
            </a:r>
            <a:r>
              <a:rPr lang="en-IN" dirty="0"/>
              <a:t>($width, $height);</a:t>
            </a:r>
          </a:p>
          <a:p>
            <a:r>
              <a:rPr lang="en-IN" dirty="0"/>
              <a:t>$</a:t>
            </a:r>
            <a:r>
              <a:rPr lang="en-IN" dirty="0" err="1"/>
              <a:t>bgColor</a:t>
            </a:r>
            <a:r>
              <a:rPr lang="en-IN" dirty="0"/>
              <a:t> = </a:t>
            </a:r>
            <a:r>
              <a:rPr lang="en-IN" dirty="0" err="1"/>
              <a:t>imagecolorallocate</a:t>
            </a:r>
            <a:r>
              <a:rPr lang="en-IN" dirty="0"/>
              <a:t>($image, 255, 255, 255);</a:t>
            </a:r>
          </a:p>
          <a:p>
            <a:r>
              <a:rPr lang="en-IN" dirty="0"/>
              <a:t>$</a:t>
            </a:r>
            <a:r>
              <a:rPr lang="en-IN" dirty="0" err="1"/>
              <a:t>barColor</a:t>
            </a:r>
            <a:r>
              <a:rPr lang="en-IN" dirty="0"/>
              <a:t> = </a:t>
            </a:r>
            <a:r>
              <a:rPr lang="en-IN" dirty="0" err="1"/>
              <a:t>imagecolorallocate</a:t>
            </a:r>
            <a:r>
              <a:rPr lang="en-IN" dirty="0"/>
              <a:t>($image, 0, 0, 255);</a:t>
            </a:r>
          </a:p>
          <a:p>
            <a:r>
              <a:rPr lang="en-IN" dirty="0" err="1"/>
              <a:t>imagefill</a:t>
            </a:r>
            <a:r>
              <a:rPr lang="en-IN" dirty="0"/>
              <a:t>($image, 0, 0, $</a:t>
            </a:r>
            <a:r>
              <a:rPr lang="en-IN" dirty="0" err="1"/>
              <a:t>bgColor</a:t>
            </a:r>
            <a:r>
              <a:rPr lang="en-IN" dirty="0"/>
              <a:t>);</a:t>
            </a:r>
          </a:p>
          <a:p>
            <a:r>
              <a:rPr lang="en-IN" dirty="0"/>
              <a:t>foreach ($data as $key =&gt; $value) {</a:t>
            </a:r>
          </a:p>
          <a:p>
            <a:r>
              <a:rPr lang="en-IN" dirty="0"/>
              <a:t>    $x1 = $key * $</a:t>
            </a:r>
            <a:r>
              <a:rPr lang="en-IN" dirty="0" err="1"/>
              <a:t>barWidth</a:t>
            </a:r>
            <a:r>
              <a:rPr lang="en-IN" dirty="0"/>
              <a:t>;</a:t>
            </a:r>
          </a:p>
          <a:p>
            <a:r>
              <a:rPr lang="en-IN" dirty="0"/>
              <a:t>    $x2 = ($key + 1) * $</a:t>
            </a:r>
            <a:r>
              <a:rPr lang="en-IN" dirty="0" err="1"/>
              <a:t>barWidth</a:t>
            </a:r>
            <a:r>
              <a:rPr lang="en-IN" dirty="0"/>
              <a:t> - 1;</a:t>
            </a:r>
          </a:p>
          <a:p>
            <a:r>
              <a:rPr lang="en-IN" dirty="0"/>
              <a:t>    $y1 = $height - ($value / $</a:t>
            </a:r>
            <a:r>
              <a:rPr lang="en-IN" dirty="0" err="1"/>
              <a:t>maxValue</a:t>
            </a:r>
            <a:r>
              <a:rPr lang="en-IN" dirty="0"/>
              <a:t> * $height);</a:t>
            </a:r>
          </a:p>
          <a:p>
            <a:r>
              <a:rPr lang="en-IN" dirty="0"/>
              <a:t>    $y2 = $height - 1;</a:t>
            </a:r>
          </a:p>
          <a:p>
            <a:r>
              <a:rPr lang="en-IN" dirty="0"/>
              <a:t>    </a:t>
            </a:r>
            <a:r>
              <a:rPr lang="en-IN" dirty="0" err="1"/>
              <a:t>imagefilledrectangle</a:t>
            </a:r>
            <a:r>
              <a:rPr lang="en-IN" dirty="0"/>
              <a:t>($image, $x1, $y1, $x2, $y2, $</a:t>
            </a:r>
            <a:r>
              <a:rPr lang="en-IN" dirty="0" err="1"/>
              <a:t>barColor</a:t>
            </a:r>
            <a:r>
              <a:rPr lang="en-IN" dirty="0"/>
              <a:t>);</a:t>
            </a:r>
          </a:p>
          <a:p>
            <a:r>
              <a:rPr lang="en-IN" dirty="0"/>
              <a:t>}</a:t>
            </a:r>
          </a:p>
          <a:p>
            <a:r>
              <a:rPr lang="en-IN" dirty="0"/>
              <a:t>header("Content-type: image/</a:t>
            </a:r>
            <a:r>
              <a:rPr lang="en-IN" dirty="0" err="1"/>
              <a:t>png</a:t>
            </a:r>
            <a:r>
              <a:rPr lang="en-IN" dirty="0"/>
              <a:t>");</a:t>
            </a:r>
          </a:p>
          <a:p>
            <a:r>
              <a:rPr lang="en-IN" dirty="0" err="1"/>
              <a:t>imagepng</a:t>
            </a:r>
            <a:r>
              <a:rPr lang="en-IN" dirty="0"/>
              <a:t>($image);</a:t>
            </a:r>
          </a:p>
          <a:p>
            <a:r>
              <a:rPr lang="en-IN" dirty="0" err="1"/>
              <a:t>imagedestroy</a:t>
            </a:r>
            <a:r>
              <a:rPr lang="en-IN" dirty="0"/>
              <a:t>($image);</a:t>
            </a:r>
          </a:p>
          <a:p>
            <a:r>
              <a:rPr lang="en-IN" dirty="0"/>
              <a:t>?&gt;</a:t>
            </a:r>
          </a:p>
        </p:txBody>
      </p:sp>
    </p:spTree>
    <p:extLst>
      <p:ext uri="{BB962C8B-B14F-4D97-AF65-F5344CB8AC3E}">
        <p14:creationId xmlns:p14="http://schemas.microsoft.com/office/powerpoint/2010/main" val="21836834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0106070-F617-4283-B2B2-EA763F7D8E63}"/>
              </a:ext>
            </a:extLst>
          </p:cNvPr>
          <p:cNvSpPr txBox="1"/>
          <p:nvPr/>
        </p:nvSpPr>
        <p:spPr>
          <a:xfrm>
            <a:off x="221603" y="516362"/>
            <a:ext cx="6097554" cy="4801314"/>
          </a:xfrm>
          <a:prstGeom prst="rect">
            <a:avLst/>
          </a:prstGeom>
          <a:noFill/>
        </p:spPr>
        <p:txBody>
          <a:bodyPr wrap="square">
            <a:spAutoFit/>
          </a:bodyPr>
          <a:lstStyle/>
          <a:p>
            <a:r>
              <a:rPr lang="en-IN" dirty="0"/>
              <a:t>&lt;?php</a:t>
            </a:r>
          </a:p>
          <a:p>
            <a:r>
              <a:rPr lang="en-IN" dirty="0"/>
              <a:t>$data = [10, 20, 15, 25, 30, 40];</a:t>
            </a:r>
          </a:p>
          <a:p>
            <a:r>
              <a:rPr lang="en-IN" dirty="0"/>
              <a:t>$width = 400;</a:t>
            </a:r>
          </a:p>
          <a:p>
            <a:r>
              <a:rPr lang="en-IN" dirty="0"/>
              <a:t>$height = 200;</a:t>
            </a:r>
          </a:p>
          <a:p>
            <a:r>
              <a:rPr lang="en-IN" dirty="0"/>
              <a:t>$margin = 30;</a:t>
            </a:r>
          </a:p>
          <a:p>
            <a:r>
              <a:rPr lang="en-IN" dirty="0"/>
              <a:t>$</a:t>
            </a:r>
            <a:r>
              <a:rPr lang="en-IN" dirty="0" err="1"/>
              <a:t>yMax</a:t>
            </a:r>
            <a:r>
              <a:rPr lang="en-IN" dirty="0"/>
              <a:t> = max($data);</a:t>
            </a:r>
          </a:p>
          <a:p>
            <a:r>
              <a:rPr lang="en-IN" dirty="0"/>
              <a:t>$</a:t>
            </a:r>
            <a:r>
              <a:rPr lang="en-IN" dirty="0" err="1"/>
              <a:t>yMin</a:t>
            </a:r>
            <a:r>
              <a:rPr lang="en-IN" dirty="0"/>
              <a:t> = 0;</a:t>
            </a:r>
          </a:p>
          <a:p>
            <a:r>
              <a:rPr lang="en-IN" dirty="0"/>
              <a:t>$</a:t>
            </a:r>
            <a:r>
              <a:rPr lang="en-IN" dirty="0" err="1"/>
              <a:t>xMax</a:t>
            </a:r>
            <a:r>
              <a:rPr lang="en-IN" dirty="0"/>
              <a:t> = count($data);</a:t>
            </a:r>
          </a:p>
          <a:p>
            <a:r>
              <a:rPr lang="en-IN" dirty="0"/>
              <a:t>$</a:t>
            </a:r>
            <a:r>
              <a:rPr lang="en-IN" dirty="0" err="1"/>
              <a:t>xMin</a:t>
            </a:r>
            <a:r>
              <a:rPr lang="en-IN" dirty="0"/>
              <a:t> = 1;</a:t>
            </a:r>
          </a:p>
          <a:p>
            <a:r>
              <a:rPr lang="en-IN" dirty="0"/>
              <a:t>$</a:t>
            </a:r>
            <a:r>
              <a:rPr lang="en-IN" dirty="0" err="1"/>
              <a:t>stepX</a:t>
            </a:r>
            <a:r>
              <a:rPr lang="en-IN" dirty="0"/>
              <a:t> = ($width - 2 * $margin) / ($</a:t>
            </a:r>
            <a:r>
              <a:rPr lang="en-IN" dirty="0" err="1"/>
              <a:t>xMax</a:t>
            </a:r>
            <a:r>
              <a:rPr lang="en-IN" dirty="0"/>
              <a:t> - $</a:t>
            </a:r>
            <a:r>
              <a:rPr lang="en-IN" dirty="0" err="1"/>
              <a:t>xMin</a:t>
            </a:r>
            <a:r>
              <a:rPr lang="en-IN" dirty="0"/>
              <a:t>);</a:t>
            </a:r>
          </a:p>
          <a:p>
            <a:r>
              <a:rPr lang="en-IN" dirty="0"/>
              <a:t>$</a:t>
            </a:r>
            <a:r>
              <a:rPr lang="en-IN" dirty="0" err="1"/>
              <a:t>stepY</a:t>
            </a:r>
            <a:r>
              <a:rPr lang="en-IN" dirty="0"/>
              <a:t> = ($height - 2 * $margin) / ($</a:t>
            </a:r>
            <a:r>
              <a:rPr lang="en-IN" dirty="0" err="1"/>
              <a:t>yMax</a:t>
            </a:r>
            <a:r>
              <a:rPr lang="en-IN" dirty="0"/>
              <a:t> - $</a:t>
            </a:r>
            <a:r>
              <a:rPr lang="en-IN" dirty="0" err="1"/>
              <a:t>yMin</a:t>
            </a:r>
            <a:r>
              <a:rPr lang="en-IN" dirty="0"/>
              <a:t>);</a:t>
            </a:r>
          </a:p>
          <a:p>
            <a:endParaRPr lang="en-IN" dirty="0"/>
          </a:p>
          <a:p>
            <a:r>
              <a:rPr lang="en-IN" dirty="0"/>
              <a:t>$image = </a:t>
            </a:r>
            <a:r>
              <a:rPr lang="en-IN" dirty="0" err="1"/>
              <a:t>imagecreatetruecolor</a:t>
            </a:r>
            <a:r>
              <a:rPr lang="en-IN" dirty="0"/>
              <a:t>($width, $height);</a:t>
            </a:r>
          </a:p>
          <a:p>
            <a:r>
              <a:rPr lang="en-IN" dirty="0"/>
              <a:t>$</a:t>
            </a:r>
            <a:r>
              <a:rPr lang="en-IN" dirty="0" err="1"/>
              <a:t>bgColor</a:t>
            </a:r>
            <a:r>
              <a:rPr lang="en-IN" dirty="0"/>
              <a:t> = </a:t>
            </a:r>
            <a:r>
              <a:rPr lang="en-IN" dirty="0" err="1"/>
              <a:t>imagecolorallocate</a:t>
            </a:r>
            <a:r>
              <a:rPr lang="en-IN" dirty="0"/>
              <a:t>($image, 255, 255, 255);</a:t>
            </a:r>
          </a:p>
          <a:p>
            <a:r>
              <a:rPr lang="en-IN" dirty="0"/>
              <a:t>$</a:t>
            </a:r>
            <a:r>
              <a:rPr lang="en-IN" dirty="0" err="1"/>
              <a:t>axisColor</a:t>
            </a:r>
            <a:r>
              <a:rPr lang="en-IN" dirty="0"/>
              <a:t> = </a:t>
            </a:r>
            <a:r>
              <a:rPr lang="en-IN" dirty="0" err="1"/>
              <a:t>imagecolorallocate</a:t>
            </a:r>
            <a:r>
              <a:rPr lang="en-IN" dirty="0"/>
              <a:t>($image, 0, 0, 0);</a:t>
            </a:r>
          </a:p>
          <a:p>
            <a:r>
              <a:rPr lang="en-IN" dirty="0"/>
              <a:t>$</a:t>
            </a:r>
            <a:r>
              <a:rPr lang="en-IN" dirty="0" err="1"/>
              <a:t>lineColor</a:t>
            </a:r>
            <a:r>
              <a:rPr lang="en-IN" dirty="0"/>
              <a:t> = </a:t>
            </a:r>
            <a:r>
              <a:rPr lang="en-IN" dirty="0" err="1"/>
              <a:t>imagecolorallocate</a:t>
            </a:r>
            <a:r>
              <a:rPr lang="en-IN" dirty="0"/>
              <a:t>($image, 0, 0, 255);</a:t>
            </a:r>
          </a:p>
          <a:p>
            <a:endParaRPr lang="en-IN" dirty="0"/>
          </a:p>
        </p:txBody>
      </p:sp>
      <p:sp>
        <p:nvSpPr>
          <p:cNvPr id="9" name="TextBox 8">
            <a:extLst>
              <a:ext uri="{FF2B5EF4-FFF2-40B4-BE49-F238E27FC236}">
                <a16:creationId xmlns:a16="http://schemas.microsoft.com/office/drawing/2014/main" id="{BAB905EF-2537-4095-BC8D-7BC1398C4ADB}"/>
              </a:ext>
            </a:extLst>
          </p:cNvPr>
          <p:cNvSpPr txBox="1"/>
          <p:nvPr/>
        </p:nvSpPr>
        <p:spPr>
          <a:xfrm>
            <a:off x="5605366" y="267613"/>
            <a:ext cx="6097554" cy="5632311"/>
          </a:xfrm>
          <a:prstGeom prst="rect">
            <a:avLst/>
          </a:prstGeom>
          <a:noFill/>
        </p:spPr>
        <p:txBody>
          <a:bodyPr wrap="square">
            <a:spAutoFit/>
          </a:bodyPr>
          <a:lstStyle/>
          <a:p>
            <a:r>
              <a:rPr lang="en-IN" dirty="0" err="1"/>
              <a:t>imagefill</a:t>
            </a:r>
            <a:r>
              <a:rPr lang="en-IN" dirty="0"/>
              <a:t>($image, 0, 0, $</a:t>
            </a:r>
            <a:r>
              <a:rPr lang="en-IN" dirty="0" err="1"/>
              <a:t>bgColor</a:t>
            </a:r>
            <a:r>
              <a:rPr lang="en-IN" dirty="0"/>
              <a:t>);</a:t>
            </a:r>
          </a:p>
          <a:p>
            <a:endParaRPr lang="en-IN" dirty="0"/>
          </a:p>
          <a:p>
            <a:r>
              <a:rPr lang="en-IN" dirty="0" err="1"/>
              <a:t>imageline</a:t>
            </a:r>
            <a:r>
              <a:rPr lang="en-IN" dirty="0"/>
              <a:t>($image, $margin, $margin, $margin, $height - $margin, $</a:t>
            </a:r>
            <a:r>
              <a:rPr lang="en-IN" dirty="0" err="1"/>
              <a:t>axisColor</a:t>
            </a:r>
            <a:r>
              <a:rPr lang="en-IN" dirty="0"/>
              <a:t>);</a:t>
            </a:r>
          </a:p>
          <a:p>
            <a:r>
              <a:rPr lang="en-IN" dirty="0" err="1"/>
              <a:t>imageline</a:t>
            </a:r>
            <a:r>
              <a:rPr lang="en-IN" dirty="0"/>
              <a:t>($image, $margin, $height - $margin, $width - $margin, $height - $margin, $</a:t>
            </a:r>
            <a:r>
              <a:rPr lang="en-IN" dirty="0" err="1"/>
              <a:t>axisColor</a:t>
            </a:r>
            <a:r>
              <a:rPr lang="en-IN" dirty="0"/>
              <a:t>);</a:t>
            </a:r>
          </a:p>
          <a:p>
            <a:endParaRPr lang="en-IN" dirty="0"/>
          </a:p>
          <a:p>
            <a:r>
              <a:rPr lang="en-IN" dirty="0"/>
              <a:t>for ($</a:t>
            </a:r>
            <a:r>
              <a:rPr lang="en-IN" dirty="0" err="1"/>
              <a:t>i</a:t>
            </a:r>
            <a:r>
              <a:rPr lang="en-IN" dirty="0"/>
              <a:t> = 0; $</a:t>
            </a:r>
            <a:r>
              <a:rPr lang="en-IN" dirty="0" err="1"/>
              <a:t>i</a:t>
            </a:r>
            <a:r>
              <a:rPr lang="en-IN" dirty="0"/>
              <a:t> &lt; $</a:t>
            </a:r>
            <a:r>
              <a:rPr lang="en-IN" dirty="0" err="1"/>
              <a:t>xMax</a:t>
            </a:r>
            <a:r>
              <a:rPr lang="en-IN" dirty="0"/>
              <a:t>; $</a:t>
            </a:r>
            <a:r>
              <a:rPr lang="en-IN" dirty="0" err="1"/>
              <a:t>i</a:t>
            </a:r>
            <a:r>
              <a:rPr lang="en-IN" dirty="0"/>
              <a:t>++) {</a:t>
            </a:r>
          </a:p>
          <a:p>
            <a:r>
              <a:rPr lang="en-IN" dirty="0"/>
              <a:t>    $x = $margin + ($</a:t>
            </a:r>
            <a:r>
              <a:rPr lang="en-IN" dirty="0" err="1"/>
              <a:t>i</a:t>
            </a:r>
            <a:r>
              <a:rPr lang="en-IN" dirty="0"/>
              <a:t> - $</a:t>
            </a:r>
            <a:r>
              <a:rPr lang="en-IN" dirty="0" err="1"/>
              <a:t>xMin</a:t>
            </a:r>
            <a:r>
              <a:rPr lang="en-IN" dirty="0"/>
              <a:t>) * $</a:t>
            </a:r>
            <a:r>
              <a:rPr lang="en-IN" dirty="0" err="1"/>
              <a:t>stepX</a:t>
            </a:r>
            <a:r>
              <a:rPr lang="en-IN" dirty="0"/>
              <a:t>;</a:t>
            </a:r>
          </a:p>
          <a:p>
            <a:r>
              <a:rPr lang="en-IN" dirty="0"/>
              <a:t>    $y = $height - $margin - ($data[$</a:t>
            </a:r>
            <a:r>
              <a:rPr lang="en-IN" dirty="0" err="1"/>
              <a:t>i</a:t>
            </a:r>
            <a:r>
              <a:rPr lang="en-IN" dirty="0"/>
              <a:t>] - $</a:t>
            </a:r>
            <a:r>
              <a:rPr lang="en-IN" dirty="0" err="1"/>
              <a:t>yMin</a:t>
            </a:r>
            <a:r>
              <a:rPr lang="en-IN" dirty="0"/>
              <a:t>) * $</a:t>
            </a:r>
            <a:r>
              <a:rPr lang="en-IN" dirty="0" err="1"/>
              <a:t>stepY</a:t>
            </a:r>
            <a:r>
              <a:rPr lang="en-IN" dirty="0"/>
              <a:t>;</a:t>
            </a:r>
          </a:p>
          <a:p>
            <a:r>
              <a:rPr lang="en-IN" dirty="0"/>
              <a:t>    if ($</a:t>
            </a:r>
            <a:r>
              <a:rPr lang="en-IN" dirty="0" err="1"/>
              <a:t>i</a:t>
            </a:r>
            <a:r>
              <a:rPr lang="en-IN" dirty="0"/>
              <a:t> &gt; 0) {</a:t>
            </a:r>
          </a:p>
          <a:p>
            <a:r>
              <a:rPr lang="en-IN" dirty="0"/>
              <a:t>        </a:t>
            </a:r>
            <a:r>
              <a:rPr lang="en-IN" dirty="0" err="1"/>
              <a:t>imageline</a:t>
            </a:r>
            <a:r>
              <a:rPr lang="en-IN" dirty="0"/>
              <a:t>($image, $x - $</a:t>
            </a:r>
            <a:r>
              <a:rPr lang="en-IN" dirty="0" err="1"/>
              <a:t>stepX</a:t>
            </a:r>
            <a:r>
              <a:rPr lang="en-IN" dirty="0"/>
              <a:t>, $</a:t>
            </a:r>
            <a:r>
              <a:rPr lang="en-IN" dirty="0" err="1"/>
              <a:t>yPrev</a:t>
            </a:r>
            <a:r>
              <a:rPr lang="en-IN" dirty="0"/>
              <a:t>, $x, $y, $</a:t>
            </a:r>
            <a:r>
              <a:rPr lang="en-IN" dirty="0" err="1"/>
              <a:t>lineColor</a:t>
            </a:r>
            <a:r>
              <a:rPr lang="en-IN" dirty="0"/>
              <a:t>);</a:t>
            </a:r>
          </a:p>
          <a:p>
            <a:r>
              <a:rPr lang="en-IN" dirty="0"/>
              <a:t>    }</a:t>
            </a:r>
          </a:p>
          <a:p>
            <a:r>
              <a:rPr lang="en-IN" dirty="0"/>
              <a:t>    $</a:t>
            </a:r>
            <a:r>
              <a:rPr lang="en-IN" dirty="0" err="1"/>
              <a:t>yPrev</a:t>
            </a:r>
            <a:r>
              <a:rPr lang="en-IN" dirty="0"/>
              <a:t> = $y;</a:t>
            </a:r>
          </a:p>
          <a:p>
            <a:r>
              <a:rPr lang="en-IN" dirty="0"/>
              <a:t>}</a:t>
            </a:r>
          </a:p>
          <a:p>
            <a:endParaRPr lang="en-IN" dirty="0"/>
          </a:p>
          <a:p>
            <a:r>
              <a:rPr lang="en-IN" dirty="0"/>
              <a:t>header("Content-type: image/</a:t>
            </a:r>
            <a:r>
              <a:rPr lang="en-IN" dirty="0" err="1"/>
              <a:t>png</a:t>
            </a:r>
            <a:r>
              <a:rPr lang="en-IN" dirty="0"/>
              <a:t>");</a:t>
            </a:r>
          </a:p>
          <a:p>
            <a:r>
              <a:rPr lang="en-IN" dirty="0" err="1"/>
              <a:t>imagepng</a:t>
            </a:r>
            <a:r>
              <a:rPr lang="en-IN" dirty="0"/>
              <a:t>($image);</a:t>
            </a:r>
          </a:p>
          <a:p>
            <a:r>
              <a:rPr lang="en-IN" dirty="0" err="1"/>
              <a:t>imagedestroy</a:t>
            </a:r>
            <a:r>
              <a:rPr lang="en-IN" dirty="0"/>
              <a:t>($image);</a:t>
            </a:r>
          </a:p>
          <a:p>
            <a:r>
              <a:rPr lang="en-IN" dirty="0"/>
              <a:t>?&gt;</a:t>
            </a:r>
          </a:p>
        </p:txBody>
      </p:sp>
    </p:spTree>
    <p:extLst>
      <p:ext uri="{BB962C8B-B14F-4D97-AF65-F5344CB8AC3E}">
        <p14:creationId xmlns:p14="http://schemas.microsoft.com/office/powerpoint/2010/main" val="30837934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80117-E576-441E-96F7-1FFF9EFD85F8}"/>
              </a:ext>
            </a:extLst>
          </p:cNvPr>
          <p:cNvSpPr>
            <a:spLocks noGrp="1"/>
          </p:cNvSpPr>
          <p:nvPr>
            <p:ph type="title"/>
          </p:nvPr>
        </p:nvSpPr>
        <p:spPr/>
        <p:txBody>
          <a:bodyPr/>
          <a:lstStyle/>
          <a:p>
            <a:r>
              <a:rPr lang="en-IN" dirty="0"/>
              <a:t>Image manipulation</a:t>
            </a:r>
          </a:p>
        </p:txBody>
      </p:sp>
      <p:sp>
        <p:nvSpPr>
          <p:cNvPr id="3" name="Content Placeholder 2">
            <a:extLst>
              <a:ext uri="{FF2B5EF4-FFF2-40B4-BE49-F238E27FC236}">
                <a16:creationId xmlns:a16="http://schemas.microsoft.com/office/drawing/2014/main" id="{B301FAD3-DC78-459A-93B3-692BB451F77F}"/>
              </a:ext>
            </a:extLst>
          </p:cNvPr>
          <p:cNvSpPr>
            <a:spLocks noGrp="1"/>
          </p:cNvSpPr>
          <p:nvPr>
            <p:ph idx="1"/>
          </p:nvPr>
        </p:nvSpPr>
        <p:spPr/>
        <p:txBody>
          <a:bodyPr/>
          <a:lstStyle/>
          <a:p>
            <a:r>
              <a:rPr lang="en-US" b="0" i="0" dirty="0">
                <a:solidFill>
                  <a:srgbClr val="273239"/>
                </a:solidFill>
                <a:effectLst/>
                <a:latin typeface="Nunito" pitchFamily="2" charset="0"/>
              </a:rPr>
              <a:t>Image processing and GD functions are used to create and manipulate image files in different image formats including GIF, PNG, JPEG, WBMP, and XPM. PHP can deliver the output image directly to the browser. </a:t>
            </a:r>
          </a:p>
          <a:p>
            <a:r>
              <a:rPr lang="en-US" b="0" i="0" dirty="0">
                <a:solidFill>
                  <a:srgbClr val="273239"/>
                </a:solidFill>
                <a:effectLst/>
                <a:latin typeface="Nunito" pitchFamily="2" charset="0"/>
              </a:rPr>
              <a:t>The image processing and GD functions are used to compile the image functions for this work. It can also require other libraries, depending on the image formats. </a:t>
            </a:r>
            <a:endParaRPr lang="en-IN" dirty="0"/>
          </a:p>
        </p:txBody>
      </p:sp>
    </p:spTree>
    <p:extLst>
      <p:ext uri="{BB962C8B-B14F-4D97-AF65-F5344CB8AC3E}">
        <p14:creationId xmlns:p14="http://schemas.microsoft.com/office/powerpoint/2010/main" val="19129490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A5A846-93FE-DE87-5E3C-487AA9D5E2B7}"/>
              </a:ext>
            </a:extLst>
          </p:cNvPr>
          <p:cNvSpPr>
            <a:spLocks noGrp="1"/>
          </p:cNvSpPr>
          <p:nvPr>
            <p:ph idx="4294967295"/>
          </p:nvPr>
        </p:nvSpPr>
        <p:spPr>
          <a:xfrm>
            <a:off x="0" y="576263"/>
            <a:ext cx="11287125" cy="4022725"/>
          </a:xfrm>
        </p:spPr>
        <p:txBody>
          <a:bodyPr>
            <a:noAutofit/>
          </a:bodyPr>
          <a:lstStyle/>
          <a:p>
            <a:r>
              <a:rPr lang="en-US" altLang="en-US" sz="2400" dirty="0"/>
              <a:t>The Web is more than just text.</a:t>
            </a:r>
          </a:p>
          <a:p>
            <a:pPr algn="just"/>
            <a:r>
              <a:rPr lang="en-US" altLang="en-US" sz="2400" dirty="0"/>
              <a:t>Images appear in the form of logos, buttons, photographs, charts, advertisements, and icons. </a:t>
            </a:r>
          </a:p>
          <a:p>
            <a:pPr algn="just"/>
            <a:r>
              <a:rPr lang="en-US" altLang="en-US" sz="2400" dirty="0"/>
              <a:t>Many of these images are static and never change, built with tools such as Photoshop. </a:t>
            </a:r>
          </a:p>
          <a:p>
            <a:pPr algn="just"/>
            <a:r>
              <a:rPr lang="en-US" altLang="en-US" sz="2400" dirty="0"/>
              <a:t>Some are dynamically created—graphs of stock performance.</a:t>
            </a:r>
          </a:p>
          <a:p>
            <a:pPr algn="just"/>
            <a:r>
              <a:rPr lang="en-US" altLang="en-US" sz="2400" dirty="0"/>
              <a:t>Graphics in PHP typically involve creating, manipulating, and rendering images and visual content. </a:t>
            </a:r>
          </a:p>
          <a:p>
            <a:pPr algn="just"/>
            <a:r>
              <a:rPr lang="en-US" altLang="en-US" sz="2400" dirty="0"/>
              <a:t>PHP supports graphics creation with the built-in GD (Graphics Draw)  extension</a:t>
            </a:r>
          </a:p>
          <a:p>
            <a:pPr algn="just"/>
            <a:r>
              <a:rPr lang="en-US" sz="2400" b="0" i="0" dirty="0">
                <a:solidFill>
                  <a:srgbClr val="374151"/>
                </a:solidFill>
                <a:effectLst/>
                <a:latin typeface="Söhne"/>
              </a:rPr>
              <a:t>GD allows you to create and manipulate images, draw shapes, add text, and perform various image processing tasks.</a:t>
            </a:r>
          </a:p>
          <a:p>
            <a:pPr algn="just"/>
            <a:r>
              <a:rPr lang="en-US" altLang="en-US" sz="2400" dirty="0"/>
              <a:t>GD supports image formats in jpeg, </a:t>
            </a:r>
            <a:r>
              <a:rPr lang="en-US" altLang="en-US" sz="2400" dirty="0" err="1"/>
              <a:t>png</a:t>
            </a:r>
            <a:r>
              <a:rPr lang="en-US" altLang="en-US" sz="2400" dirty="0"/>
              <a:t>, gif, and </a:t>
            </a:r>
            <a:r>
              <a:rPr lang="en-US" altLang="en-US" sz="2400" dirty="0" err="1"/>
              <a:t>wbmp</a:t>
            </a:r>
            <a:r>
              <a:rPr lang="en-US" altLang="en-US" sz="2400" dirty="0"/>
              <a:t>.</a:t>
            </a:r>
          </a:p>
          <a:p>
            <a:pPr algn="just"/>
            <a:br>
              <a:rPr lang="en-US" sz="2400" dirty="0"/>
            </a:br>
            <a:endParaRPr lang="en-IN" sz="2400" dirty="0"/>
          </a:p>
        </p:txBody>
      </p:sp>
    </p:spTree>
    <p:extLst>
      <p:ext uri="{BB962C8B-B14F-4D97-AF65-F5344CB8AC3E}">
        <p14:creationId xmlns:p14="http://schemas.microsoft.com/office/powerpoint/2010/main" val="931929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509EA-94A2-4DC3-A67A-FDAC62021CB7}"/>
              </a:ext>
            </a:extLst>
          </p:cNvPr>
          <p:cNvSpPr>
            <a:spLocks noGrp="1"/>
          </p:cNvSpPr>
          <p:nvPr>
            <p:ph type="title"/>
          </p:nvPr>
        </p:nvSpPr>
        <p:spPr/>
        <p:txBody>
          <a:bodyPr/>
          <a:lstStyle/>
          <a:p>
            <a:r>
              <a:rPr lang="en-IN" dirty="0"/>
              <a:t>function</a:t>
            </a:r>
          </a:p>
        </p:txBody>
      </p:sp>
      <p:sp>
        <p:nvSpPr>
          <p:cNvPr id="6" name="TextBox 5">
            <a:extLst>
              <a:ext uri="{FF2B5EF4-FFF2-40B4-BE49-F238E27FC236}">
                <a16:creationId xmlns:a16="http://schemas.microsoft.com/office/drawing/2014/main" id="{84116F5A-7222-4345-B08C-7C53FBA0F950}"/>
              </a:ext>
            </a:extLst>
          </p:cNvPr>
          <p:cNvSpPr txBox="1"/>
          <p:nvPr/>
        </p:nvSpPr>
        <p:spPr>
          <a:xfrm>
            <a:off x="1061357" y="1690688"/>
            <a:ext cx="6097554" cy="369332"/>
          </a:xfrm>
          <a:prstGeom prst="rect">
            <a:avLst/>
          </a:prstGeom>
          <a:noFill/>
        </p:spPr>
        <p:txBody>
          <a:bodyPr wrap="square">
            <a:spAutoFit/>
          </a:bodyPr>
          <a:lstStyle/>
          <a:p>
            <a:r>
              <a:rPr lang="en-US" dirty="0" err="1"/>
              <a:t>getimagesize</a:t>
            </a:r>
            <a:r>
              <a:rPr lang="en-US" dirty="0"/>
              <a:t>() 	Get the size of an image.</a:t>
            </a:r>
            <a:endParaRPr lang="en-IN" dirty="0"/>
          </a:p>
        </p:txBody>
      </p:sp>
      <p:sp>
        <p:nvSpPr>
          <p:cNvPr id="7" name="Rectangle 1">
            <a:extLst>
              <a:ext uri="{FF2B5EF4-FFF2-40B4-BE49-F238E27FC236}">
                <a16:creationId xmlns:a16="http://schemas.microsoft.com/office/drawing/2014/main" id="{98D20D63-6E90-4892-8526-C933F7B9ACCB}"/>
              </a:ext>
            </a:extLst>
          </p:cNvPr>
          <p:cNvSpPr>
            <a:spLocks noChangeArrowheads="1"/>
          </p:cNvSpPr>
          <p:nvPr/>
        </p:nvSpPr>
        <p:spPr bwMode="auto">
          <a:xfrm>
            <a:off x="2136710" y="2297397"/>
            <a:ext cx="9170780" cy="341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a:ln>
                  <a:noFill/>
                </a:ln>
                <a:solidFill>
                  <a:srgbClr val="273239"/>
                </a:solidFill>
                <a:effectLst/>
                <a:latin typeface="Consolas" panose="020B0609020204030204" pitchFamily="49" charset="0"/>
              </a:rPr>
              <a:t>bool imagearc( $image, $cx, $cy, $width, $height, $start, $end, $color )</a:t>
            </a:r>
            <a:r>
              <a:rPr kumimoji="0" lang="en-US" altLang="en-US" b="0" i="0" u="none" strike="noStrike" cap="none" normalizeH="0" baseline="0">
                <a:ln>
                  <a:noFill/>
                </a:ln>
                <a:solidFill>
                  <a:schemeClr val="tx1"/>
                </a:solidFill>
                <a:effectLst/>
              </a:rPr>
              <a:t> </a:t>
            </a:r>
            <a:endParaRPr kumimoji="0" lang="en-US" altLang="en-US" b="0" i="0" u="none" strike="noStrike" cap="none" normalizeH="0" baseline="0">
              <a:ln>
                <a:noFill/>
              </a:ln>
              <a:solidFill>
                <a:schemeClr val="tx1"/>
              </a:solidFill>
              <a:effectLst/>
              <a:latin typeface="Arial" panose="020B0604020202020204" pitchFamily="34" charset="0"/>
            </a:endParaRPr>
          </a:p>
        </p:txBody>
      </p:sp>
      <p:sp>
        <p:nvSpPr>
          <p:cNvPr id="9" name="TextBox 8">
            <a:extLst>
              <a:ext uri="{FF2B5EF4-FFF2-40B4-BE49-F238E27FC236}">
                <a16:creationId xmlns:a16="http://schemas.microsoft.com/office/drawing/2014/main" id="{B3E6DDB3-0028-4A16-A12E-061BD1AAFB20}"/>
              </a:ext>
            </a:extLst>
          </p:cNvPr>
          <p:cNvSpPr txBox="1"/>
          <p:nvPr/>
        </p:nvSpPr>
        <p:spPr>
          <a:xfrm>
            <a:off x="1182655" y="3059668"/>
            <a:ext cx="6097554" cy="369332"/>
          </a:xfrm>
          <a:prstGeom prst="rect">
            <a:avLst/>
          </a:prstGeom>
          <a:noFill/>
        </p:spPr>
        <p:txBody>
          <a:bodyPr wrap="square">
            <a:spAutoFit/>
          </a:bodyPr>
          <a:lstStyle/>
          <a:p>
            <a:pPr algn="l" fontAlgn="base"/>
            <a:r>
              <a:rPr lang="en-IN" b="1" i="0" dirty="0" err="1">
                <a:solidFill>
                  <a:srgbClr val="273239"/>
                </a:solidFill>
                <a:effectLst/>
                <a:latin typeface="Source Sans 3"/>
              </a:rPr>
              <a:t>imagechar</a:t>
            </a:r>
            <a:r>
              <a:rPr lang="en-IN" b="1" i="0" dirty="0">
                <a:solidFill>
                  <a:srgbClr val="273239"/>
                </a:solidFill>
                <a:effectLst/>
                <a:latin typeface="Source Sans 3"/>
              </a:rPr>
              <a:t>() </a:t>
            </a:r>
          </a:p>
        </p:txBody>
      </p:sp>
      <p:sp>
        <p:nvSpPr>
          <p:cNvPr id="10" name="Rectangle 2">
            <a:extLst>
              <a:ext uri="{FF2B5EF4-FFF2-40B4-BE49-F238E27FC236}">
                <a16:creationId xmlns:a16="http://schemas.microsoft.com/office/drawing/2014/main" id="{40C8381B-6999-47AB-B0C9-E19628D13D0D}"/>
              </a:ext>
            </a:extLst>
          </p:cNvPr>
          <p:cNvSpPr>
            <a:spLocks noChangeArrowheads="1"/>
          </p:cNvSpPr>
          <p:nvPr/>
        </p:nvSpPr>
        <p:spPr bwMode="auto">
          <a:xfrm>
            <a:off x="2070185" y="3505324"/>
            <a:ext cx="9303829" cy="104898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Nunito" pitchFamily="2" charset="0"/>
              </a:rPr>
              <a:t>The </a:t>
            </a:r>
            <a:r>
              <a:rPr kumimoji="0" lang="en-US" altLang="en-US" sz="1600" b="1" i="0" u="none" strike="noStrike" cap="none" normalizeH="0" baseline="0" dirty="0" err="1">
                <a:ln>
                  <a:noFill/>
                </a:ln>
                <a:solidFill>
                  <a:srgbClr val="273239"/>
                </a:solidFill>
                <a:effectLst/>
                <a:latin typeface="Nunito" pitchFamily="2" charset="0"/>
              </a:rPr>
              <a:t>imagechar</a:t>
            </a:r>
            <a:r>
              <a:rPr kumimoji="0" lang="en-US" altLang="en-US" sz="1600" b="1" i="0" u="none" strike="noStrike" cap="none" normalizeH="0" baseline="0" dirty="0">
                <a:ln>
                  <a:noFill/>
                </a:ln>
                <a:solidFill>
                  <a:srgbClr val="273239"/>
                </a:solidFill>
                <a:effectLst/>
                <a:latin typeface="Nunito" pitchFamily="2" charset="0"/>
              </a:rPr>
              <a:t>()</a:t>
            </a:r>
            <a:r>
              <a:rPr kumimoji="0" lang="en-US" altLang="en-US" sz="1600" b="0" i="0" u="none" strike="noStrike" cap="none" normalizeH="0" baseline="0" dirty="0">
                <a:ln>
                  <a:noFill/>
                </a:ln>
                <a:solidFill>
                  <a:srgbClr val="273239"/>
                </a:solidFill>
                <a:effectLst/>
                <a:latin typeface="Nunito" pitchFamily="2" charset="0"/>
              </a:rPr>
              <a:t> function is an inbuilt function in PHP which is used to draw a character horizontally.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Nunito" pitchFamily="2" charset="0"/>
              </a:rPr>
              <a:t>This function draws the first character of string in the image identified by image with its x and y-axis.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273239"/>
                </a:solidFill>
                <a:effectLst/>
                <a:latin typeface="Nunito" pitchFamily="2" charset="0"/>
              </a:rPr>
              <a:t>Syntax:</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bool </a:t>
            </a:r>
            <a:r>
              <a:rPr kumimoji="0" lang="en-US" altLang="en-US" sz="1600" b="0" i="0" u="none" strike="noStrike" cap="none" normalizeH="0" baseline="0" dirty="0" err="1">
                <a:ln>
                  <a:noFill/>
                </a:ln>
                <a:solidFill>
                  <a:srgbClr val="273239"/>
                </a:solidFill>
                <a:effectLst/>
                <a:latin typeface="Consolas" panose="020B0609020204030204" pitchFamily="49" charset="0"/>
              </a:rPr>
              <a:t>imagechar</a:t>
            </a:r>
            <a:r>
              <a:rPr kumimoji="0" lang="en-US" altLang="en-US" sz="1600" b="0" i="0" u="none" strike="noStrike" cap="none" normalizeH="0" baseline="0" dirty="0">
                <a:ln>
                  <a:noFill/>
                </a:ln>
                <a:solidFill>
                  <a:srgbClr val="273239"/>
                </a:solidFill>
                <a:effectLst/>
                <a:latin typeface="Consolas" panose="020B0609020204030204" pitchFamily="49" charset="0"/>
              </a:rPr>
              <a:t>( $image, $font, $x, $y, $c, $color )</a:t>
            </a:r>
            <a:r>
              <a:rPr kumimoji="0" lang="en-US" altLang="en-US" sz="1600" b="0" i="0" u="none" strike="noStrike" cap="none" normalizeH="0" baseline="0" dirty="0">
                <a:ln>
                  <a:noFill/>
                </a:ln>
                <a:solidFill>
                  <a:schemeClr val="tx1"/>
                </a:solidFill>
                <a:effectLst/>
              </a:rPr>
              <a:t> </a:t>
            </a:r>
          </a:p>
        </p:txBody>
      </p:sp>
      <p:sp>
        <p:nvSpPr>
          <p:cNvPr id="12" name="TextBox 11">
            <a:extLst>
              <a:ext uri="{FF2B5EF4-FFF2-40B4-BE49-F238E27FC236}">
                <a16:creationId xmlns:a16="http://schemas.microsoft.com/office/drawing/2014/main" id="{C02BF934-862B-490E-A5FC-614552411893}"/>
              </a:ext>
            </a:extLst>
          </p:cNvPr>
          <p:cNvSpPr txBox="1"/>
          <p:nvPr/>
        </p:nvSpPr>
        <p:spPr>
          <a:xfrm>
            <a:off x="1182655" y="4643073"/>
            <a:ext cx="10121659" cy="369332"/>
          </a:xfrm>
          <a:prstGeom prst="rect">
            <a:avLst/>
          </a:prstGeom>
          <a:noFill/>
        </p:spPr>
        <p:txBody>
          <a:bodyPr wrap="square">
            <a:spAutoFit/>
          </a:bodyPr>
          <a:lstStyle/>
          <a:p>
            <a:r>
              <a:rPr lang="en-US" b="0" i="0" dirty="0">
                <a:solidFill>
                  <a:srgbClr val="273239"/>
                </a:solidFill>
                <a:effectLst/>
                <a:latin typeface="Nunito" pitchFamily="2" charset="0"/>
              </a:rPr>
              <a:t> </a:t>
            </a:r>
            <a:r>
              <a:rPr lang="en-US" b="1" i="0" dirty="0" err="1">
                <a:solidFill>
                  <a:srgbClr val="273239"/>
                </a:solidFill>
                <a:effectLst/>
                <a:latin typeface="Nunito" pitchFamily="2" charset="0"/>
              </a:rPr>
              <a:t>imagecharup</a:t>
            </a:r>
            <a:r>
              <a:rPr lang="en-US" b="1" i="0" dirty="0">
                <a:solidFill>
                  <a:srgbClr val="273239"/>
                </a:solidFill>
                <a:effectLst/>
                <a:latin typeface="Nunito" pitchFamily="2" charset="0"/>
              </a:rPr>
              <a:t>()</a:t>
            </a:r>
            <a:r>
              <a:rPr lang="en-US" b="0" i="0" dirty="0">
                <a:solidFill>
                  <a:srgbClr val="273239"/>
                </a:solidFill>
                <a:effectLst/>
                <a:latin typeface="Nunito" pitchFamily="2" charset="0"/>
              </a:rPr>
              <a:t> function is an inbuilt function in PHP which is used to draw a character vertically.</a:t>
            </a:r>
            <a:endParaRPr lang="en-IN" dirty="0"/>
          </a:p>
        </p:txBody>
      </p:sp>
      <p:sp>
        <p:nvSpPr>
          <p:cNvPr id="14" name="TextBox 13">
            <a:extLst>
              <a:ext uri="{FF2B5EF4-FFF2-40B4-BE49-F238E27FC236}">
                <a16:creationId xmlns:a16="http://schemas.microsoft.com/office/drawing/2014/main" id="{4DB4C1A9-C275-436A-AAF2-D14C29CE16B5}"/>
              </a:ext>
            </a:extLst>
          </p:cNvPr>
          <p:cNvSpPr txBox="1"/>
          <p:nvPr/>
        </p:nvSpPr>
        <p:spPr>
          <a:xfrm>
            <a:off x="1315664" y="5243636"/>
            <a:ext cx="9890599" cy="646331"/>
          </a:xfrm>
          <a:prstGeom prst="rect">
            <a:avLst/>
          </a:prstGeom>
          <a:noFill/>
        </p:spPr>
        <p:txBody>
          <a:bodyPr wrap="square">
            <a:spAutoFit/>
          </a:bodyPr>
          <a:lstStyle/>
          <a:p>
            <a:r>
              <a:rPr lang="en-US" b="1" i="0" dirty="0" err="1">
                <a:solidFill>
                  <a:srgbClr val="273239"/>
                </a:solidFill>
                <a:effectLst/>
                <a:latin typeface="Nunito" pitchFamily="2" charset="0"/>
              </a:rPr>
              <a:t>imagecrop</a:t>
            </a:r>
            <a:r>
              <a:rPr lang="en-US" b="1" i="0" dirty="0">
                <a:solidFill>
                  <a:srgbClr val="273239"/>
                </a:solidFill>
                <a:effectLst/>
                <a:latin typeface="Nunito" pitchFamily="2" charset="0"/>
              </a:rPr>
              <a:t>()</a:t>
            </a:r>
            <a:r>
              <a:rPr lang="en-US" b="0" i="0" dirty="0">
                <a:solidFill>
                  <a:srgbClr val="273239"/>
                </a:solidFill>
                <a:effectLst/>
                <a:latin typeface="Nunito" pitchFamily="2" charset="0"/>
              </a:rPr>
              <a:t> function is an inbuilt function in PHP which is used to crop an image to the given rectangle. </a:t>
            </a:r>
            <a:endParaRPr lang="en-IN" dirty="0"/>
          </a:p>
        </p:txBody>
      </p:sp>
    </p:spTree>
    <p:extLst>
      <p:ext uri="{BB962C8B-B14F-4D97-AF65-F5344CB8AC3E}">
        <p14:creationId xmlns:p14="http://schemas.microsoft.com/office/powerpoint/2010/main" val="36104701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304800" y="1515280"/>
            <a:ext cx="11782425" cy="3970318"/>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800" b="1" i="0" u="none" strike="noStrike" cap="none" normalizeH="0" baseline="0" dirty="0">
                <a:ln>
                  <a:noFill/>
                </a:ln>
                <a:solidFill>
                  <a:srgbClr val="374151"/>
                </a:solidFill>
                <a:effectLst/>
                <a:latin typeface="Times New Roman" panose="02020603050405020304" pitchFamily="18" charset="0"/>
                <a:cs typeface="Times New Roman" panose="02020603050405020304" pitchFamily="18" charset="0"/>
              </a:rPr>
              <a:t>Image Creation and Initialization</a:t>
            </a: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800" b="1" i="0" u="none" strike="noStrike" cap="none" normalizeH="0" baseline="0" dirty="0" err="1">
                <a:ln>
                  <a:noFill/>
                </a:ln>
                <a:solidFill>
                  <a:srgbClr val="374151"/>
                </a:solidFill>
                <a:effectLst/>
                <a:latin typeface="Times New Roman" panose="02020603050405020304" pitchFamily="18" charset="0"/>
                <a:cs typeface="Times New Roman" panose="02020603050405020304" pitchFamily="18" charset="0"/>
              </a:rPr>
              <a:t>imagecreatetruecolor</a:t>
            </a:r>
            <a:r>
              <a:rPr kumimoji="0" lang="en-US" sz="2800" b="1" i="0" u="none" strike="noStrike" cap="none" normalizeH="0" baseline="0" dirty="0">
                <a:ln>
                  <a:noFill/>
                </a:ln>
                <a:solidFill>
                  <a:srgbClr val="374151"/>
                </a:solidFill>
                <a:effectLst/>
                <a:latin typeface="Times New Roman" panose="02020603050405020304" pitchFamily="18" charset="0"/>
                <a:cs typeface="Times New Roman" panose="02020603050405020304" pitchFamily="18" charset="0"/>
              </a:rPr>
              <a:t>()</a:t>
            </a:r>
            <a:r>
              <a:rPr kumimoji="0" lang="en-US" sz="2800" b="0" i="0" u="none" strike="noStrike" cap="none" normalizeH="0" baseline="0" dirty="0">
                <a:ln>
                  <a:noFill/>
                </a:ln>
                <a:solidFill>
                  <a:srgbClr val="374151"/>
                </a:solidFill>
                <a:effectLst/>
                <a:latin typeface="Times New Roman" panose="02020603050405020304" pitchFamily="18" charset="0"/>
                <a:cs typeface="Times New Roman" panose="02020603050405020304" pitchFamily="18" charset="0"/>
              </a:rPr>
              <a:t>: Create a new true-color image.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2800" b="0" i="0" u="none" strike="noStrike" cap="none" normalizeH="0" baseline="0" dirty="0">
              <a:ln>
                <a:noFill/>
              </a:ln>
              <a:solidFill>
                <a:srgbClr val="37415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800" b="1" i="0" u="none" strike="noStrike" cap="none" normalizeH="0" baseline="0" dirty="0" err="1">
                <a:ln>
                  <a:noFill/>
                </a:ln>
                <a:solidFill>
                  <a:srgbClr val="374151"/>
                </a:solidFill>
                <a:effectLst/>
                <a:latin typeface="Times New Roman" panose="02020603050405020304" pitchFamily="18" charset="0"/>
                <a:cs typeface="Times New Roman" panose="02020603050405020304" pitchFamily="18" charset="0"/>
              </a:rPr>
              <a:t>imagecreatefromjpeg</a:t>
            </a:r>
            <a:r>
              <a:rPr kumimoji="0" lang="en-US" sz="2800" b="1" i="0" u="none" strike="noStrike" cap="none" normalizeH="0" baseline="0" dirty="0">
                <a:ln>
                  <a:noFill/>
                </a:ln>
                <a:solidFill>
                  <a:srgbClr val="374151"/>
                </a:solidFill>
                <a:effectLst/>
                <a:latin typeface="Times New Roman" panose="02020603050405020304" pitchFamily="18" charset="0"/>
                <a:cs typeface="Times New Roman" panose="02020603050405020304" pitchFamily="18" charset="0"/>
              </a:rPr>
              <a:t>()</a:t>
            </a:r>
            <a:r>
              <a:rPr kumimoji="0" lang="en-US" sz="2800" b="0" i="0" u="none" strike="noStrike" cap="none" normalizeH="0" baseline="0" dirty="0">
                <a:ln>
                  <a:noFill/>
                </a:ln>
                <a:solidFill>
                  <a:srgbClr val="374151"/>
                </a:solidFill>
                <a:effectLst/>
                <a:latin typeface="Times New Roman" panose="02020603050405020304" pitchFamily="18" charset="0"/>
                <a:cs typeface="Times New Roman" panose="02020603050405020304" pitchFamily="18" charset="0"/>
              </a:rPr>
              <a:t>, </a:t>
            </a:r>
            <a:r>
              <a:rPr kumimoji="0" lang="en-US" sz="2800" b="1" i="0" u="none" strike="noStrike" cap="none" normalizeH="0" baseline="0" dirty="0" err="1">
                <a:ln>
                  <a:noFill/>
                </a:ln>
                <a:solidFill>
                  <a:srgbClr val="374151"/>
                </a:solidFill>
                <a:effectLst/>
                <a:latin typeface="Times New Roman" panose="02020603050405020304" pitchFamily="18" charset="0"/>
                <a:cs typeface="Times New Roman" panose="02020603050405020304" pitchFamily="18" charset="0"/>
              </a:rPr>
              <a:t>imagecreatefrompng</a:t>
            </a:r>
            <a:r>
              <a:rPr kumimoji="0" lang="en-US" sz="2800" b="1" i="0" u="none" strike="noStrike" cap="none" normalizeH="0" baseline="0" dirty="0">
                <a:ln>
                  <a:noFill/>
                </a:ln>
                <a:solidFill>
                  <a:srgbClr val="374151"/>
                </a:solidFill>
                <a:effectLst/>
                <a:latin typeface="Times New Roman" panose="02020603050405020304" pitchFamily="18" charset="0"/>
                <a:cs typeface="Times New Roman" panose="02020603050405020304" pitchFamily="18" charset="0"/>
              </a:rPr>
              <a:t>()</a:t>
            </a:r>
            <a:r>
              <a:rPr kumimoji="0" lang="en-US" sz="2800" b="0" i="0" u="none" strike="noStrike" cap="none" normalizeH="0" baseline="0" dirty="0">
                <a:ln>
                  <a:noFill/>
                </a:ln>
                <a:solidFill>
                  <a:srgbClr val="374151"/>
                </a:solidFill>
                <a:effectLst/>
                <a:latin typeface="Times New Roman" panose="02020603050405020304" pitchFamily="18" charset="0"/>
                <a:cs typeface="Times New Roman" panose="02020603050405020304" pitchFamily="18" charset="0"/>
              </a:rPr>
              <a:t>, </a:t>
            </a:r>
            <a:r>
              <a:rPr kumimoji="0" lang="en-US" sz="2800" b="1" i="0" u="none" strike="noStrike" cap="none" normalizeH="0" baseline="0" dirty="0" err="1">
                <a:ln>
                  <a:noFill/>
                </a:ln>
                <a:solidFill>
                  <a:srgbClr val="374151"/>
                </a:solidFill>
                <a:effectLst/>
                <a:latin typeface="Times New Roman" panose="02020603050405020304" pitchFamily="18" charset="0"/>
                <a:cs typeface="Times New Roman" panose="02020603050405020304" pitchFamily="18" charset="0"/>
              </a:rPr>
              <a:t>imagecreatefromgif</a:t>
            </a:r>
            <a:r>
              <a:rPr kumimoji="0" lang="en-US" sz="2800" b="1" i="0" u="none" strike="noStrike" cap="none" normalizeH="0" baseline="0" dirty="0">
                <a:ln>
                  <a:noFill/>
                </a:ln>
                <a:solidFill>
                  <a:srgbClr val="374151"/>
                </a:solidFill>
                <a:effectLst/>
                <a:latin typeface="Times New Roman" panose="02020603050405020304" pitchFamily="18" charset="0"/>
                <a:cs typeface="Times New Roman" panose="02020603050405020304" pitchFamily="18" charset="0"/>
              </a:rPr>
              <a:t>()</a:t>
            </a:r>
            <a:r>
              <a:rPr kumimoji="0" lang="en-US" sz="2800" b="0" i="0" u="none" strike="noStrike" cap="none" normalizeH="0" baseline="0" dirty="0">
                <a:ln>
                  <a:noFill/>
                </a:ln>
                <a:solidFill>
                  <a:srgbClr val="374151"/>
                </a:solidFill>
                <a:effectLst/>
                <a:latin typeface="Times New Roman" panose="02020603050405020304" pitchFamily="18" charset="0"/>
                <a:cs typeface="Times New Roman" panose="02020603050405020304" pitchFamily="18" charset="0"/>
              </a:rPr>
              <a:t>: Create an image resource from existing image files (JPEG, PNG, GIF).</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2800" b="0" i="0" u="none" strike="noStrike" cap="none" normalizeH="0" baseline="0" dirty="0">
              <a:ln>
                <a:noFill/>
              </a:ln>
              <a:solidFill>
                <a:srgbClr val="37415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800" b="1" i="0" u="none" strike="noStrike" cap="none" normalizeH="0" baseline="0" dirty="0" err="1">
                <a:ln>
                  <a:noFill/>
                </a:ln>
                <a:solidFill>
                  <a:srgbClr val="374151"/>
                </a:solidFill>
                <a:effectLst/>
                <a:latin typeface="Times New Roman" panose="02020603050405020304" pitchFamily="18" charset="0"/>
                <a:cs typeface="Times New Roman" panose="02020603050405020304" pitchFamily="18" charset="0"/>
              </a:rPr>
              <a:t>imagecreatefromstring</a:t>
            </a:r>
            <a:r>
              <a:rPr kumimoji="0" lang="en-US" sz="2800" b="1" i="0" u="none" strike="noStrike" cap="none" normalizeH="0" baseline="0" dirty="0">
                <a:ln>
                  <a:noFill/>
                </a:ln>
                <a:solidFill>
                  <a:srgbClr val="374151"/>
                </a:solidFill>
                <a:effectLst/>
                <a:latin typeface="Times New Roman" panose="02020603050405020304" pitchFamily="18" charset="0"/>
                <a:cs typeface="Times New Roman" panose="02020603050405020304" pitchFamily="18" charset="0"/>
              </a:rPr>
              <a:t>()</a:t>
            </a:r>
            <a:r>
              <a:rPr kumimoji="0" lang="en-US" sz="2800" b="0" i="0" u="none" strike="noStrike" cap="none" normalizeH="0" baseline="0" dirty="0">
                <a:ln>
                  <a:noFill/>
                </a:ln>
                <a:solidFill>
                  <a:srgbClr val="374151"/>
                </a:solidFill>
                <a:effectLst/>
                <a:latin typeface="Times New Roman" panose="02020603050405020304" pitchFamily="18" charset="0"/>
                <a:cs typeface="Times New Roman" panose="02020603050405020304" pitchFamily="18" charset="0"/>
              </a:rPr>
              <a:t>: Create an image resource from a string.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5" name="TextBox 4"/>
          <p:cNvSpPr txBox="1"/>
          <p:nvPr/>
        </p:nvSpPr>
        <p:spPr>
          <a:xfrm>
            <a:off x="4210050" y="238125"/>
            <a:ext cx="5524500" cy="461665"/>
          </a:xfrm>
          <a:prstGeom prst="rect">
            <a:avLst/>
          </a:prstGeom>
          <a:noFill/>
        </p:spPr>
        <p:txBody>
          <a:bodyPr wrap="square" rtlCol="0">
            <a:spAutoFit/>
          </a:bodyPr>
          <a:lstStyle/>
          <a:p>
            <a:r>
              <a:rPr lang="en-US" sz="2400" b="1" dirty="0"/>
              <a:t>IMAGE CREATE FUNCTIONS</a:t>
            </a:r>
          </a:p>
        </p:txBody>
      </p:sp>
    </p:spTree>
    <p:extLst>
      <p:ext uri="{BB962C8B-B14F-4D97-AF65-F5344CB8AC3E}">
        <p14:creationId xmlns:p14="http://schemas.microsoft.com/office/powerpoint/2010/main" val="8351482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201064" y="293298"/>
            <a:ext cx="4408098" cy="584775"/>
          </a:xfrm>
          <a:prstGeom prst="rect">
            <a:avLst/>
          </a:prstGeom>
          <a:noFill/>
        </p:spPr>
        <p:txBody>
          <a:bodyPr wrap="square" rtlCol="0">
            <a:spAutoFit/>
          </a:bodyPr>
          <a:lstStyle/>
          <a:p>
            <a:r>
              <a:rPr lang="en-US" sz="3200" b="1" dirty="0" err="1"/>
              <a:t>Imagerotate</a:t>
            </a:r>
            <a:endParaRPr lang="en-US" sz="3200" b="1" dirty="0"/>
          </a:p>
        </p:txBody>
      </p:sp>
      <p:sp>
        <p:nvSpPr>
          <p:cNvPr id="3" name="Rectangle 2"/>
          <p:cNvSpPr/>
          <p:nvPr/>
        </p:nvSpPr>
        <p:spPr>
          <a:xfrm>
            <a:off x="382438" y="1097832"/>
            <a:ext cx="8226724" cy="5016758"/>
          </a:xfrm>
          <a:prstGeom prst="rect">
            <a:avLst/>
          </a:prstGeom>
        </p:spPr>
        <p:txBody>
          <a:bodyPr wrap="square">
            <a:spAutoFit/>
          </a:bodyPr>
          <a:lstStyle/>
          <a:p>
            <a:r>
              <a:rPr lang="en-US" sz="2000" dirty="0">
                <a:solidFill>
                  <a:srgbClr val="800000"/>
                </a:solidFill>
                <a:latin typeface="Consolas" panose="020B0609020204030204" pitchFamily="49" charset="0"/>
              </a:rPr>
              <a:t>&lt;?</a:t>
            </a:r>
            <a:r>
              <a:rPr lang="en-US" sz="2000" dirty="0" err="1">
                <a:solidFill>
                  <a:srgbClr val="800000"/>
                </a:solidFill>
                <a:latin typeface="Consolas" panose="020B0609020204030204" pitchFamily="49" charset="0"/>
              </a:rPr>
              <a:t>php</a:t>
            </a:r>
            <a:endParaRPr lang="en-US" sz="2000" dirty="0">
              <a:solidFill>
                <a:srgbClr val="000000"/>
              </a:solidFill>
              <a:latin typeface="Consolas" panose="020B0609020204030204" pitchFamily="49" charset="0"/>
            </a:endParaRPr>
          </a:p>
          <a:p>
            <a:r>
              <a:rPr lang="en-US" sz="2000" dirty="0">
                <a:solidFill>
                  <a:srgbClr val="008000"/>
                </a:solidFill>
                <a:latin typeface="Consolas" panose="020B0609020204030204" pitchFamily="49" charset="0"/>
              </a:rPr>
              <a:t>// File and rotation</a:t>
            </a:r>
            <a:endParaRPr lang="en-US" sz="2000" dirty="0">
              <a:solidFill>
                <a:srgbClr val="000000"/>
              </a:solidFill>
              <a:latin typeface="Consolas" panose="020B0609020204030204" pitchFamily="49" charset="0"/>
            </a:endParaRPr>
          </a:p>
          <a:p>
            <a:r>
              <a:rPr lang="en-US" sz="2000" dirty="0">
                <a:solidFill>
                  <a:srgbClr val="001080"/>
                </a:solidFill>
                <a:latin typeface="Consolas" panose="020B0609020204030204" pitchFamily="49" charset="0"/>
              </a:rPr>
              <a:t>$filename</a:t>
            </a:r>
            <a:r>
              <a:rPr lang="en-US" sz="2000" dirty="0">
                <a:solidFill>
                  <a:srgbClr val="000000"/>
                </a:solidFill>
                <a:latin typeface="Consolas" panose="020B0609020204030204" pitchFamily="49" charset="0"/>
              </a:rPr>
              <a:t> = </a:t>
            </a:r>
            <a:r>
              <a:rPr lang="en-US" sz="2000" dirty="0">
                <a:solidFill>
                  <a:srgbClr val="A31515"/>
                </a:solidFill>
                <a:latin typeface="Consolas" panose="020B0609020204030204" pitchFamily="49" charset="0"/>
              </a:rPr>
              <a:t>'test.jpg'</a:t>
            </a:r>
            <a:r>
              <a:rPr lang="en-US" sz="2000" dirty="0">
                <a:solidFill>
                  <a:srgbClr val="000000"/>
                </a:solidFill>
                <a:latin typeface="Consolas" panose="020B0609020204030204" pitchFamily="49" charset="0"/>
              </a:rPr>
              <a:t>;</a:t>
            </a:r>
          </a:p>
          <a:p>
            <a:r>
              <a:rPr lang="en-US" sz="2000" dirty="0">
                <a:solidFill>
                  <a:srgbClr val="001080"/>
                </a:solidFill>
                <a:latin typeface="Consolas" panose="020B0609020204030204" pitchFamily="49" charset="0"/>
              </a:rPr>
              <a:t>$degrees</a:t>
            </a:r>
            <a:r>
              <a:rPr lang="en-US" sz="2000" dirty="0">
                <a:solidFill>
                  <a:srgbClr val="000000"/>
                </a:solidFill>
                <a:latin typeface="Consolas" panose="020B0609020204030204" pitchFamily="49" charset="0"/>
              </a:rPr>
              <a:t> = </a:t>
            </a:r>
            <a:r>
              <a:rPr lang="en-US" sz="2000" dirty="0">
                <a:solidFill>
                  <a:srgbClr val="098658"/>
                </a:solidFill>
                <a:latin typeface="Consolas" panose="020B0609020204030204" pitchFamily="49" charset="0"/>
              </a:rPr>
              <a:t>45</a:t>
            </a:r>
            <a:r>
              <a:rPr lang="en-US" sz="2000" dirty="0">
                <a:solidFill>
                  <a:srgbClr val="000000"/>
                </a:solidFill>
                <a:latin typeface="Consolas" panose="020B0609020204030204" pitchFamily="49" charset="0"/>
              </a:rPr>
              <a:t>;</a:t>
            </a:r>
          </a:p>
          <a:p>
            <a:r>
              <a:rPr lang="en-US" sz="2000" dirty="0">
                <a:solidFill>
                  <a:srgbClr val="008000"/>
                </a:solidFill>
                <a:latin typeface="Consolas" panose="020B0609020204030204" pitchFamily="49" charset="0"/>
              </a:rPr>
              <a:t>// Content type</a:t>
            </a:r>
            <a:endParaRPr lang="en-US" sz="2000" dirty="0">
              <a:solidFill>
                <a:srgbClr val="000000"/>
              </a:solidFill>
              <a:latin typeface="Consolas" panose="020B0609020204030204" pitchFamily="49" charset="0"/>
            </a:endParaRPr>
          </a:p>
          <a:p>
            <a:r>
              <a:rPr lang="en-US" sz="2000" dirty="0">
                <a:solidFill>
                  <a:srgbClr val="795E26"/>
                </a:solidFill>
                <a:latin typeface="Consolas" panose="020B0609020204030204" pitchFamily="49" charset="0"/>
              </a:rPr>
              <a:t>header</a:t>
            </a:r>
            <a:r>
              <a:rPr lang="en-US" sz="2000" dirty="0">
                <a:solidFill>
                  <a:srgbClr val="000000"/>
                </a:solidFill>
                <a:latin typeface="Consolas" panose="020B0609020204030204" pitchFamily="49" charset="0"/>
              </a:rPr>
              <a:t>(</a:t>
            </a:r>
            <a:r>
              <a:rPr lang="en-US" sz="2000" dirty="0">
                <a:solidFill>
                  <a:srgbClr val="A31515"/>
                </a:solidFill>
                <a:latin typeface="Consolas" panose="020B0609020204030204" pitchFamily="49" charset="0"/>
              </a:rPr>
              <a:t>'Content-type: image/jpeg'</a:t>
            </a:r>
            <a:r>
              <a:rPr lang="en-US" sz="2000" dirty="0">
                <a:solidFill>
                  <a:srgbClr val="000000"/>
                </a:solidFill>
                <a:latin typeface="Consolas" panose="020B0609020204030204" pitchFamily="49" charset="0"/>
              </a:rPr>
              <a:t>);</a:t>
            </a:r>
          </a:p>
          <a:p>
            <a:r>
              <a:rPr lang="en-US" sz="2000" dirty="0">
                <a:solidFill>
                  <a:srgbClr val="008000"/>
                </a:solidFill>
                <a:latin typeface="Consolas" panose="020B0609020204030204" pitchFamily="49" charset="0"/>
              </a:rPr>
              <a:t>// Load</a:t>
            </a:r>
            <a:endParaRPr lang="en-US" sz="2000" dirty="0">
              <a:solidFill>
                <a:srgbClr val="000000"/>
              </a:solidFill>
              <a:latin typeface="Consolas" panose="020B0609020204030204" pitchFamily="49" charset="0"/>
            </a:endParaRPr>
          </a:p>
          <a:p>
            <a:r>
              <a:rPr lang="en-US" sz="2000" dirty="0">
                <a:solidFill>
                  <a:srgbClr val="001080"/>
                </a:solidFill>
                <a:latin typeface="Consolas" panose="020B0609020204030204" pitchFamily="49" charset="0"/>
              </a:rPr>
              <a:t>$source</a:t>
            </a:r>
            <a:r>
              <a:rPr lang="en-US" sz="2000" dirty="0">
                <a:solidFill>
                  <a:srgbClr val="000000"/>
                </a:solidFill>
                <a:latin typeface="Consolas" panose="020B0609020204030204" pitchFamily="49" charset="0"/>
              </a:rPr>
              <a:t> = </a:t>
            </a:r>
            <a:r>
              <a:rPr lang="en-US" sz="2000" dirty="0" err="1">
                <a:solidFill>
                  <a:srgbClr val="795E26"/>
                </a:solidFill>
                <a:latin typeface="Consolas" panose="020B0609020204030204" pitchFamily="49" charset="0"/>
              </a:rPr>
              <a:t>imagecreatefromjpeg</a:t>
            </a:r>
            <a:r>
              <a:rPr lang="en-US" sz="2000" dirty="0">
                <a:solidFill>
                  <a:srgbClr val="000000"/>
                </a:solidFill>
                <a:latin typeface="Consolas" panose="020B0609020204030204" pitchFamily="49" charset="0"/>
              </a:rPr>
              <a:t>(</a:t>
            </a:r>
            <a:r>
              <a:rPr lang="en-US" sz="2000" dirty="0">
                <a:solidFill>
                  <a:srgbClr val="001080"/>
                </a:solidFill>
                <a:latin typeface="Consolas" panose="020B0609020204030204" pitchFamily="49" charset="0"/>
              </a:rPr>
              <a:t>$filename</a:t>
            </a:r>
            <a:r>
              <a:rPr lang="en-US" sz="2000" dirty="0">
                <a:solidFill>
                  <a:srgbClr val="000000"/>
                </a:solidFill>
                <a:latin typeface="Consolas" panose="020B0609020204030204" pitchFamily="49" charset="0"/>
              </a:rPr>
              <a:t>);</a:t>
            </a:r>
          </a:p>
          <a:p>
            <a:r>
              <a:rPr lang="en-US" sz="2000" dirty="0">
                <a:solidFill>
                  <a:srgbClr val="008000"/>
                </a:solidFill>
                <a:latin typeface="Consolas" panose="020B0609020204030204" pitchFamily="49" charset="0"/>
              </a:rPr>
              <a:t>// Rotate</a:t>
            </a:r>
            <a:endParaRPr lang="en-US" sz="2000" dirty="0">
              <a:solidFill>
                <a:srgbClr val="000000"/>
              </a:solidFill>
              <a:latin typeface="Consolas" panose="020B0609020204030204" pitchFamily="49" charset="0"/>
            </a:endParaRPr>
          </a:p>
          <a:p>
            <a:r>
              <a:rPr lang="en-US" sz="2000" dirty="0">
                <a:solidFill>
                  <a:srgbClr val="001080"/>
                </a:solidFill>
                <a:latin typeface="Consolas" panose="020B0609020204030204" pitchFamily="49" charset="0"/>
              </a:rPr>
              <a:t>$rotate</a:t>
            </a:r>
            <a:r>
              <a:rPr lang="en-US" sz="2000" dirty="0">
                <a:solidFill>
                  <a:srgbClr val="000000"/>
                </a:solidFill>
                <a:latin typeface="Consolas" panose="020B0609020204030204" pitchFamily="49" charset="0"/>
              </a:rPr>
              <a:t> = </a:t>
            </a:r>
            <a:r>
              <a:rPr lang="en-US" sz="2000" dirty="0" err="1">
                <a:solidFill>
                  <a:srgbClr val="795E26"/>
                </a:solidFill>
                <a:latin typeface="Consolas" panose="020B0609020204030204" pitchFamily="49" charset="0"/>
              </a:rPr>
              <a:t>imagerotate</a:t>
            </a:r>
            <a:r>
              <a:rPr lang="en-US" sz="2000" dirty="0">
                <a:solidFill>
                  <a:srgbClr val="000000"/>
                </a:solidFill>
                <a:latin typeface="Consolas" panose="020B0609020204030204" pitchFamily="49" charset="0"/>
              </a:rPr>
              <a:t>(</a:t>
            </a:r>
            <a:r>
              <a:rPr lang="en-US" sz="2000" dirty="0">
                <a:solidFill>
                  <a:srgbClr val="001080"/>
                </a:solidFill>
                <a:latin typeface="Consolas" panose="020B0609020204030204" pitchFamily="49" charset="0"/>
              </a:rPr>
              <a:t>$source</a:t>
            </a:r>
            <a:r>
              <a:rPr lang="en-US" sz="2000" dirty="0">
                <a:solidFill>
                  <a:srgbClr val="000000"/>
                </a:solidFill>
                <a:latin typeface="Consolas" panose="020B0609020204030204" pitchFamily="49" charset="0"/>
              </a:rPr>
              <a:t>, </a:t>
            </a:r>
            <a:r>
              <a:rPr lang="en-US" sz="2000" dirty="0">
                <a:solidFill>
                  <a:srgbClr val="001080"/>
                </a:solidFill>
                <a:latin typeface="Consolas" panose="020B0609020204030204" pitchFamily="49" charset="0"/>
              </a:rPr>
              <a:t>$degrees</a:t>
            </a:r>
            <a:r>
              <a:rPr lang="en-US" sz="2000" dirty="0">
                <a:solidFill>
                  <a:srgbClr val="000000"/>
                </a:solidFill>
                <a:latin typeface="Consolas" panose="020B0609020204030204" pitchFamily="49" charset="0"/>
              </a:rPr>
              <a:t>, </a:t>
            </a:r>
            <a:r>
              <a:rPr lang="en-US" sz="2000" dirty="0">
                <a:solidFill>
                  <a:srgbClr val="098658"/>
                </a:solidFill>
                <a:latin typeface="Consolas" panose="020B0609020204030204" pitchFamily="49" charset="0"/>
              </a:rPr>
              <a:t>0</a:t>
            </a:r>
            <a:r>
              <a:rPr lang="en-US" sz="2000" dirty="0">
                <a:solidFill>
                  <a:srgbClr val="000000"/>
                </a:solidFill>
                <a:latin typeface="Consolas" panose="020B0609020204030204" pitchFamily="49" charset="0"/>
              </a:rPr>
              <a:t>);</a:t>
            </a:r>
          </a:p>
          <a:p>
            <a:r>
              <a:rPr lang="en-US" sz="2000" dirty="0">
                <a:solidFill>
                  <a:srgbClr val="008000"/>
                </a:solidFill>
                <a:latin typeface="Consolas" panose="020B0609020204030204" pitchFamily="49" charset="0"/>
              </a:rPr>
              <a:t>// Output</a:t>
            </a:r>
            <a:endParaRPr lang="en-US" sz="2000" dirty="0">
              <a:solidFill>
                <a:srgbClr val="000000"/>
              </a:solidFill>
              <a:latin typeface="Consolas" panose="020B0609020204030204" pitchFamily="49" charset="0"/>
            </a:endParaRPr>
          </a:p>
          <a:p>
            <a:r>
              <a:rPr lang="en-US" sz="2000" dirty="0" err="1">
                <a:solidFill>
                  <a:srgbClr val="795E26"/>
                </a:solidFill>
                <a:latin typeface="Consolas" panose="020B0609020204030204" pitchFamily="49" charset="0"/>
              </a:rPr>
              <a:t>imagejpeg</a:t>
            </a:r>
            <a:r>
              <a:rPr lang="en-US" sz="2000" dirty="0">
                <a:solidFill>
                  <a:srgbClr val="000000"/>
                </a:solidFill>
                <a:latin typeface="Consolas" panose="020B0609020204030204" pitchFamily="49" charset="0"/>
              </a:rPr>
              <a:t>(</a:t>
            </a:r>
            <a:r>
              <a:rPr lang="en-US" sz="2000" dirty="0">
                <a:solidFill>
                  <a:srgbClr val="001080"/>
                </a:solidFill>
                <a:latin typeface="Consolas" panose="020B0609020204030204" pitchFamily="49" charset="0"/>
              </a:rPr>
              <a:t>$rotate</a:t>
            </a:r>
            <a:r>
              <a:rPr lang="en-US" sz="2000" dirty="0">
                <a:solidFill>
                  <a:srgbClr val="000000"/>
                </a:solidFill>
                <a:latin typeface="Consolas" panose="020B0609020204030204" pitchFamily="49" charset="0"/>
              </a:rPr>
              <a:t>);</a:t>
            </a:r>
          </a:p>
          <a:p>
            <a:r>
              <a:rPr lang="en-US" sz="2000" dirty="0">
                <a:solidFill>
                  <a:srgbClr val="008000"/>
                </a:solidFill>
                <a:latin typeface="Consolas" panose="020B0609020204030204" pitchFamily="49" charset="0"/>
              </a:rPr>
              <a:t>// Free the memory</a:t>
            </a:r>
            <a:endParaRPr lang="en-US" sz="2000" dirty="0">
              <a:solidFill>
                <a:srgbClr val="000000"/>
              </a:solidFill>
              <a:latin typeface="Consolas" panose="020B0609020204030204" pitchFamily="49" charset="0"/>
            </a:endParaRPr>
          </a:p>
          <a:p>
            <a:r>
              <a:rPr lang="en-US" sz="2000" dirty="0" err="1">
                <a:solidFill>
                  <a:srgbClr val="795E26"/>
                </a:solidFill>
                <a:latin typeface="Consolas" panose="020B0609020204030204" pitchFamily="49" charset="0"/>
              </a:rPr>
              <a:t>imagedestroy</a:t>
            </a:r>
            <a:r>
              <a:rPr lang="en-US" sz="2000" dirty="0">
                <a:solidFill>
                  <a:srgbClr val="000000"/>
                </a:solidFill>
                <a:latin typeface="Consolas" panose="020B0609020204030204" pitchFamily="49" charset="0"/>
              </a:rPr>
              <a:t>(</a:t>
            </a:r>
            <a:r>
              <a:rPr lang="en-US" sz="2000" dirty="0">
                <a:solidFill>
                  <a:srgbClr val="001080"/>
                </a:solidFill>
                <a:latin typeface="Consolas" panose="020B0609020204030204" pitchFamily="49" charset="0"/>
              </a:rPr>
              <a:t>$source</a:t>
            </a:r>
            <a:r>
              <a:rPr lang="en-US" sz="2000" dirty="0">
                <a:solidFill>
                  <a:srgbClr val="000000"/>
                </a:solidFill>
                <a:latin typeface="Consolas" panose="020B0609020204030204" pitchFamily="49" charset="0"/>
              </a:rPr>
              <a:t>);</a:t>
            </a:r>
          </a:p>
          <a:p>
            <a:r>
              <a:rPr lang="en-US" sz="2000" dirty="0" err="1">
                <a:solidFill>
                  <a:srgbClr val="795E26"/>
                </a:solidFill>
                <a:latin typeface="Consolas" panose="020B0609020204030204" pitchFamily="49" charset="0"/>
              </a:rPr>
              <a:t>imagedestroy</a:t>
            </a:r>
            <a:r>
              <a:rPr lang="en-US" sz="2000" dirty="0">
                <a:solidFill>
                  <a:srgbClr val="000000"/>
                </a:solidFill>
                <a:latin typeface="Consolas" panose="020B0609020204030204" pitchFamily="49" charset="0"/>
              </a:rPr>
              <a:t>(</a:t>
            </a:r>
            <a:r>
              <a:rPr lang="en-US" sz="2000" dirty="0">
                <a:solidFill>
                  <a:srgbClr val="001080"/>
                </a:solidFill>
                <a:latin typeface="Consolas" panose="020B0609020204030204" pitchFamily="49" charset="0"/>
              </a:rPr>
              <a:t>$rotate</a:t>
            </a:r>
            <a:r>
              <a:rPr lang="en-US" sz="2000" dirty="0">
                <a:solidFill>
                  <a:srgbClr val="000000"/>
                </a:solidFill>
                <a:latin typeface="Consolas" panose="020B0609020204030204" pitchFamily="49" charset="0"/>
              </a:rPr>
              <a:t>);</a:t>
            </a:r>
          </a:p>
          <a:p>
            <a:r>
              <a:rPr lang="en-US" sz="2000" dirty="0">
                <a:solidFill>
                  <a:srgbClr val="800000"/>
                </a:solidFill>
                <a:latin typeface="Consolas" panose="020B0609020204030204" pitchFamily="49" charset="0"/>
              </a:rPr>
              <a:t>?&gt;</a:t>
            </a:r>
            <a:endParaRPr lang="en-US" sz="20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40566181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201064" y="293298"/>
            <a:ext cx="4408098" cy="584775"/>
          </a:xfrm>
          <a:prstGeom prst="rect">
            <a:avLst/>
          </a:prstGeom>
          <a:noFill/>
        </p:spPr>
        <p:txBody>
          <a:bodyPr wrap="square" rtlCol="0">
            <a:spAutoFit/>
          </a:bodyPr>
          <a:lstStyle/>
          <a:p>
            <a:r>
              <a:rPr lang="en-US" sz="3200" b="1" dirty="0"/>
              <a:t>OUTPUT</a:t>
            </a:r>
          </a:p>
        </p:txBody>
      </p:sp>
      <p:pic>
        <p:nvPicPr>
          <p:cNvPr id="2" name="Picture 1"/>
          <p:cNvPicPr>
            <a:picLocks noChangeAspect="1"/>
          </p:cNvPicPr>
          <p:nvPr/>
        </p:nvPicPr>
        <p:blipFill>
          <a:blip r:embed="rId3"/>
          <a:stretch>
            <a:fillRect/>
          </a:stretch>
        </p:blipFill>
        <p:spPr>
          <a:xfrm>
            <a:off x="2647110" y="878073"/>
            <a:ext cx="6104149" cy="5105842"/>
          </a:xfrm>
          <a:prstGeom prst="rect">
            <a:avLst/>
          </a:prstGeom>
        </p:spPr>
      </p:pic>
    </p:spTree>
    <p:extLst>
      <p:ext uri="{BB962C8B-B14F-4D97-AF65-F5344CB8AC3E}">
        <p14:creationId xmlns:p14="http://schemas.microsoft.com/office/powerpoint/2010/main" val="34075015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466725" y="431129"/>
            <a:ext cx="11239500" cy="5693866"/>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800" b="1" i="0" u="none" strike="noStrike" cap="none" normalizeH="0" baseline="0" dirty="0">
                <a:ln>
                  <a:noFill/>
                </a:ln>
                <a:solidFill>
                  <a:srgbClr val="374151"/>
                </a:solidFill>
                <a:effectLst/>
                <a:latin typeface="Times New Roman" panose="02020603050405020304" pitchFamily="18" charset="0"/>
                <a:cs typeface="Times New Roman" panose="02020603050405020304" pitchFamily="18" charset="0"/>
              </a:rPr>
              <a:t>     Drawing Basic Shapes</a:t>
            </a:r>
            <a:endParaRPr kumimoji="0" 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800" b="1" i="0" u="none" strike="noStrike" cap="none" normalizeH="0" baseline="0" dirty="0" err="1">
                <a:ln>
                  <a:noFill/>
                </a:ln>
                <a:solidFill>
                  <a:srgbClr val="374151"/>
                </a:solidFill>
                <a:effectLst/>
                <a:latin typeface="Times New Roman" panose="02020603050405020304" pitchFamily="18" charset="0"/>
                <a:cs typeface="Times New Roman" panose="02020603050405020304" pitchFamily="18" charset="0"/>
              </a:rPr>
              <a:t>imageline</a:t>
            </a:r>
            <a:r>
              <a:rPr kumimoji="0" lang="en-US" sz="2800" b="1" i="0" u="none" strike="noStrike" cap="none" normalizeH="0" baseline="0" dirty="0">
                <a:ln>
                  <a:noFill/>
                </a:ln>
                <a:solidFill>
                  <a:srgbClr val="374151"/>
                </a:solidFill>
                <a:effectLst/>
                <a:latin typeface="Times New Roman" panose="02020603050405020304" pitchFamily="18" charset="0"/>
                <a:cs typeface="Times New Roman" panose="02020603050405020304" pitchFamily="18" charset="0"/>
              </a:rPr>
              <a:t>()</a:t>
            </a:r>
            <a:r>
              <a:rPr kumimoji="0" lang="en-US" sz="2800" b="0" i="0" u="none" strike="noStrike" cap="none" normalizeH="0" baseline="0" dirty="0">
                <a:ln>
                  <a:noFill/>
                </a:ln>
                <a:solidFill>
                  <a:srgbClr val="374151"/>
                </a:solidFill>
                <a:effectLst/>
                <a:latin typeface="Times New Roman" panose="02020603050405020304" pitchFamily="18" charset="0"/>
                <a:cs typeface="Times New Roman" panose="02020603050405020304" pitchFamily="18" charset="0"/>
              </a:rPr>
              <a:t>: Draw a line.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2800" b="0" i="0" u="none" strike="noStrike" cap="none" normalizeH="0" baseline="0" dirty="0">
              <a:ln>
                <a:noFill/>
              </a:ln>
              <a:solidFill>
                <a:srgbClr val="37415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800" b="1" i="0" u="none" strike="noStrike" cap="none" normalizeH="0" baseline="0" dirty="0" err="1">
                <a:ln>
                  <a:noFill/>
                </a:ln>
                <a:solidFill>
                  <a:srgbClr val="374151"/>
                </a:solidFill>
                <a:effectLst/>
                <a:latin typeface="Times New Roman" panose="02020603050405020304" pitchFamily="18" charset="0"/>
                <a:cs typeface="Times New Roman" panose="02020603050405020304" pitchFamily="18" charset="0"/>
              </a:rPr>
              <a:t>imagerectangle</a:t>
            </a:r>
            <a:r>
              <a:rPr kumimoji="0" lang="en-US" sz="2800" b="1" i="0" u="none" strike="noStrike" cap="none" normalizeH="0" baseline="0" dirty="0">
                <a:ln>
                  <a:noFill/>
                </a:ln>
                <a:solidFill>
                  <a:srgbClr val="374151"/>
                </a:solidFill>
                <a:effectLst/>
                <a:latin typeface="Times New Roman" panose="02020603050405020304" pitchFamily="18" charset="0"/>
                <a:cs typeface="Times New Roman" panose="02020603050405020304" pitchFamily="18" charset="0"/>
              </a:rPr>
              <a:t>()</a:t>
            </a:r>
            <a:r>
              <a:rPr kumimoji="0" lang="en-US" sz="2800" b="0" i="0" u="none" strike="noStrike" cap="none" normalizeH="0" baseline="0" dirty="0">
                <a:ln>
                  <a:noFill/>
                </a:ln>
                <a:solidFill>
                  <a:srgbClr val="374151"/>
                </a:solidFill>
                <a:effectLst/>
                <a:latin typeface="Times New Roman" panose="02020603050405020304" pitchFamily="18" charset="0"/>
                <a:cs typeface="Times New Roman" panose="02020603050405020304" pitchFamily="18" charset="0"/>
              </a:rPr>
              <a:t>: Draw a rectangle.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2800" b="0" i="0" u="none" strike="noStrike" cap="none" normalizeH="0" baseline="0" dirty="0">
              <a:ln>
                <a:noFill/>
              </a:ln>
              <a:solidFill>
                <a:srgbClr val="37415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800" b="1" i="0" u="none" strike="noStrike" cap="none" normalizeH="0" baseline="0" dirty="0" err="1">
                <a:ln>
                  <a:noFill/>
                </a:ln>
                <a:solidFill>
                  <a:srgbClr val="374151"/>
                </a:solidFill>
                <a:effectLst/>
                <a:latin typeface="Times New Roman" panose="02020603050405020304" pitchFamily="18" charset="0"/>
                <a:cs typeface="Times New Roman" panose="02020603050405020304" pitchFamily="18" charset="0"/>
              </a:rPr>
              <a:t>imagefilledrectangle</a:t>
            </a:r>
            <a:r>
              <a:rPr kumimoji="0" lang="en-US" sz="2800" b="1" i="0" u="none" strike="noStrike" cap="none" normalizeH="0" baseline="0" dirty="0">
                <a:ln>
                  <a:noFill/>
                </a:ln>
                <a:solidFill>
                  <a:srgbClr val="374151"/>
                </a:solidFill>
                <a:effectLst/>
                <a:latin typeface="Times New Roman" panose="02020603050405020304" pitchFamily="18" charset="0"/>
                <a:cs typeface="Times New Roman" panose="02020603050405020304" pitchFamily="18" charset="0"/>
              </a:rPr>
              <a:t>()</a:t>
            </a:r>
            <a:r>
              <a:rPr kumimoji="0" lang="en-US" sz="2800" b="0" i="0" u="none" strike="noStrike" cap="none" normalizeH="0" baseline="0" dirty="0">
                <a:ln>
                  <a:noFill/>
                </a:ln>
                <a:solidFill>
                  <a:srgbClr val="374151"/>
                </a:solidFill>
                <a:effectLst/>
                <a:latin typeface="Times New Roman" panose="02020603050405020304" pitchFamily="18" charset="0"/>
                <a:cs typeface="Times New Roman" panose="02020603050405020304" pitchFamily="18" charset="0"/>
              </a:rPr>
              <a:t>: Draw and fill a rectangle.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2800" b="0" i="0" u="none" strike="noStrike" cap="none" normalizeH="0" baseline="0" dirty="0">
              <a:ln>
                <a:noFill/>
              </a:ln>
              <a:solidFill>
                <a:srgbClr val="37415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800" b="1" i="0" u="none" strike="noStrike" cap="none" normalizeH="0" baseline="0" dirty="0" err="1">
                <a:ln>
                  <a:noFill/>
                </a:ln>
                <a:solidFill>
                  <a:srgbClr val="374151"/>
                </a:solidFill>
                <a:effectLst/>
                <a:latin typeface="Times New Roman" panose="02020603050405020304" pitchFamily="18" charset="0"/>
                <a:cs typeface="Times New Roman" panose="02020603050405020304" pitchFamily="18" charset="0"/>
              </a:rPr>
              <a:t>imageellipse</a:t>
            </a:r>
            <a:r>
              <a:rPr kumimoji="0" lang="en-US" sz="2800" b="1" i="0" u="none" strike="noStrike" cap="none" normalizeH="0" baseline="0" dirty="0">
                <a:ln>
                  <a:noFill/>
                </a:ln>
                <a:solidFill>
                  <a:srgbClr val="374151"/>
                </a:solidFill>
                <a:effectLst/>
                <a:latin typeface="Times New Roman" panose="02020603050405020304" pitchFamily="18" charset="0"/>
                <a:cs typeface="Times New Roman" panose="02020603050405020304" pitchFamily="18" charset="0"/>
              </a:rPr>
              <a:t>()</a:t>
            </a:r>
            <a:r>
              <a:rPr kumimoji="0" lang="en-US" sz="2800" b="0" i="0" u="none" strike="noStrike" cap="none" normalizeH="0" baseline="0" dirty="0">
                <a:ln>
                  <a:noFill/>
                </a:ln>
                <a:solidFill>
                  <a:srgbClr val="374151"/>
                </a:solidFill>
                <a:effectLst/>
                <a:latin typeface="Times New Roman" panose="02020603050405020304" pitchFamily="18" charset="0"/>
                <a:cs typeface="Times New Roman" panose="02020603050405020304" pitchFamily="18" charset="0"/>
              </a:rPr>
              <a:t>: Draw an ellipse.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2800" b="0" i="0" u="none" strike="noStrike" cap="none" normalizeH="0" baseline="0" dirty="0">
              <a:ln>
                <a:noFill/>
              </a:ln>
              <a:solidFill>
                <a:srgbClr val="37415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800" b="1" i="0" u="none" strike="noStrike" cap="none" normalizeH="0" baseline="0" dirty="0" err="1">
                <a:ln>
                  <a:noFill/>
                </a:ln>
                <a:solidFill>
                  <a:srgbClr val="374151"/>
                </a:solidFill>
                <a:effectLst/>
                <a:latin typeface="Times New Roman" panose="02020603050405020304" pitchFamily="18" charset="0"/>
                <a:cs typeface="Times New Roman" panose="02020603050405020304" pitchFamily="18" charset="0"/>
              </a:rPr>
              <a:t>imagefilledellipse</a:t>
            </a:r>
            <a:r>
              <a:rPr kumimoji="0" lang="en-US" sz="2800" b="1" i="0" u="none" strike="noStrike" cap="none" normalizeH="0" baseline="0" dirty="0">
                <a:ln>
                  <a:noFill/>
                </a:ln>
                <a:solidFill>
                  <a:srgbClr val="374151"/>
                </a:solidFill>
                <a:effectLst/>
                <a:latin typeface="Times New Roman" panose="02020603050405020304" pitchFamily="18" charset="0"/>
                <a:cs typeface="Times New Roman" panose="02020603050405020304" pitchFamily="18" charset="0"/>
              </a:rPr>
              <a:t>()</a:t>
            </a:r>
            <a:r>
              <a:rPr kumimoji="0" lang="en-US" sz="2800" b="0" i="0" u="none" strike="noStrike" cap="none" normalizeH="0" baseline="0" dirty="0">
                <a:ln>
                  <a:noFill/>
                </a:ln>
                <a:solidFill>
                  <a:srgbClr val="374151"/>
                </a:solidFill>
                <a:effectLst/>
                <a:latin typeface="Times New Roman" panose="02020603050405020304" pitchFamily="18" charset="0"/>
                <a:cs typeface="Times New Roman" panose="02020603050405020304" pitchFamily="18" charset="0"/>
              </a:rPr>
              <a:t>: Draw and fill an ellipse.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2800" b="0" i="0" u="none" strike="noStrike" cap="none" normalizeH="0" baseline="0" dirty="0">
              <a:ln>
                <a:noFill/>
              </a:ln>
              <a:solidFill>
                <a:srgbClr val="37415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800" b="1" i="0" u="none" strike="noStrike" cap="none" normalizeH="0" baseline="0" dirty="0" err="1">
                <a:ln>
                  <a:noFill/>
                </a:ln>
                <a:solidFill>
                  <a:srgbClr val="374151"/>
                </a:solidFill>
                <a:effectLst/>
                <a:latin typeface="Times New Roman" panose="02020603050405020304" pitchFamily="18" charset="0"/>
                <a:cs typeface="Times New Roman" panose="02020603050405020304" pitchFamily="18" charset="0"/>
              </a:rPr>
              <a:t>imagearc</a:t>
            </a:r>
            <a:r>
              <a:rPr kumimoji="0" lang="en-US" sz="2800" b="1" i="0" u="none" strike="noStrike" cap="none" normalizeH="0" baseline="0" dirty="0">
                <a:ln>
                  <a:noFill/>
                </a:ln>
                <a:solidFill>
                  <a:srgbClr val="374151"/>
                </a:solidFill>
                <a:effectLst/>
                <a:latin typeface="Times New Roman" panose="02020603050405020304" pitchFamily="18" charset="0"/>
                <a:cs typeface="Times New Roman" panose="02020603050405020304" pitchFamily="18" charset="0"/>
              </a:rPr>
              <a:t>()</a:t>
            </a:r>
            <a:r>
              <a:rPr kumimoji="0" lang="en-US" sz="2800" b="0" i="0" u="none" strike="noStrike" cap="none" normalizeH="0" baseline="0" dirty="0">
                <a:ln>
                  <a:noFill/>
                </a:ln>
                <a:solidFill>
                  <a:srgbClr val="374151"/>
                </a:solidFill>
                <a:effectLst/>
                <a:latin typeface="Times New Roman" panose="02020603050405020304" pitchFamily="18" charset="0"/>
                <a:cs typeface="Times New Roman" panose="02020603050405020304" pitchFamily="18" charset="0"/>
              </a:rPr>
              <a:t>: Draw an arc.</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80678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771525" y="0"/>
            <a:ext cx="10287000" cy="7294820"/>
          </a:xfrm>
          <a:prstGeom prst="rect">
            <a:avLst/>
          </a:prstGeom>
          <a:noFill/>
          <a:ln>
            <a:noFill/>
          </a:ln>
          <a:effectLst/>
        </p:spPr>
        <p:txBody>
          <a:bodyPr vert="horz" wrap="square" lIns="0" tIns="198375" rIns="0" bIns="198375"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tabLst/>
            </a:pPr>
            <a:r>
              <a:rPr kumimoji="0" lang="en-US" sz="2800" b="1" i="0" u="none" strike="noStrike" cap="none" normalizeH="0" baseline="0" dirty="0">
                <a:ln>
                  <a:noFill/>
                </a:ln>
                <a:solidFill>
                  <a:srgbClr val="374151"/>
                </a:solidFill>
                <a:effectLst/>
                <a:latin typeface="Times New Roman" panose="02020603050405020304" pitchFamily="18" charset="0"/>
                <a:cs typeface="Times New Roman" panose="02020603050405020304" pitchFamily="18" charset="0"/>
              </a:rPr>
              <a:t>Drawing Complex Shapes</a:t>
            </a:r>
            <a:r>
              <a:rPr kumimoji="0" lang="en-US" sz="2800" b="0" i="0" u="none" strike="noStrike" cap="none" normalizeH="0" baseline="0" dirty="0">
                <a:ln>
                  <a:noFill/>
                </a:ln>
                <a:solidFill>
                  <a:srgbClr val="374151"/>
                </a:solidFill>
                <a:effectLst/>
                <a:latin typeface="Times New Roman" panose="02020603050405020304" pitchFamily="18" charset="0"/>
                <a:cs typeface="Times New Roman" panose="02020603050405020304" pitchFamily="18" charset="0"/>
              </a:rPr>
              <a:t>:</a:t>
            </a:r>
          </a:p>
          <a:p>
            <a:pPr marL="0" marR="0" lvl="0" indent="0" algn="ctr" defTabSz="914400" rtl="0" eaLnBrk="0" fontAlgn="base" latinLnBrk="0" hangingPunct="0">
              <a:lnSpc>
                <a:spcPct val="100000"/>
              </a:lnSpc>
              <a:spcBef>
                <a:spcPct val="0"/>
              </a:spcBef>
              <a:spcAft>
                <a:spcPct val="0"/>
              </a:spcAft>
              <a:buClrTx/>
              <a:buSzTx/>
              <a:tabLst/>
            </a:pPr>
            <a:endParaRPr kumimoji="0" lang="en-US" sz="2800" b="0" i="0" u="none" strike="noStrike" cap="none" normalizeH="0" baseline="0" dirty="0">
              <a:ln>
                <a:noFill/>
              </a:ln>
              <a:solidFill>
                <a:srgbClr val="37415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sz="2800" b="1" i="0" u="none" strike="noStrike" cap="none" normalizeH="0" baseline="0" dirty="0" err="1">
                <a:ln>
                  <a:noFill/>
                </a:ln>
                <a:solidFill>
                  <a:srgbClr val="374151"/>
                </a:solidFill>
                <a:effectLst/>
                <a:latin typeface="Times New Roman" panose="02020603050405020304" pitchFamily="18" charset="0"/>
                <a:cs typeface="Times New Roman" panose="02020603050405020304" pitchFamily="18" charset="0"/>
              </a:rPr>
              <a:t>imagepolygon</a:t>
            </a:r>
            <a:r>
              <a:rPr kumimoji="0" lang="en-US" sz="2800" b="1" i="0" u="none" strike="noStrike" cap="none" normalizeH="0" baseline="0" dirty="0">
                <a:ln>
                  <a:noFill/>
                </a:ln>
                <a:solidFill>
                  <a:srgbClr val="374151"/>
                </a:solidFill>
                <a:effectLst/>
                <a:latin typeface="Times New Roman" panose="02020603050405020304" pitchFamily="18" charset="0"/>
                <a:cs typeface="Times New Roman" panose="02020603050405020304" pitchFamily="18" charset="0"/>
              </a:rPr>
              <a:t>()</a:t>
            </a:r>
            <a:r>
              <a:rPr kumimoji="0" lang="en-US" sz="2800" b="0" i="0" u="none" strike="noStrike" cap="none" normalizeH="0" baseline="0" dirty="0">
                <a:ln>
                  <a:noFill/>
                </a:ln>
                <a:solidFill>
                  <a:srgbClr val="374151"/>
                </a:solidFill>
                <a:effectLst/>
                <a:latin typeface="Times New Roman" panose="02020603050405020304" pitchFamily="18" charset="0"/>
                <a:cs typeface="Times New Roman" panose="02020603050405020304" pitchFamily="18" charset="0"/>
              </a:rPr>
              <a:t>: Draw a polygon.</a:t>
            </a:r>
          </a:p>
          <a:p>
            <a:pPr marL="457200" marR="0" lvl="1" indent="0" algn="l" defTabSz="914400" rtl="0" eaLnBrk="0" fontAlgn="base" latinLnBrk="0" hangingPunct="0">
              <a:lnSpc>
                <a:spcPct val="100000"/>
              </a:lnSpc>
              <a:spcBef>
                <a:spcPct val="0"/>
              </a:spcBef>
              <a:spcAft>
                <a:spcPct val="0"/>
              </a:spcAft>
              <a:buClrTx/>
              <a:buSzTx/>
              <a:buFontTx/>
              <a:buChar char="•"/>
              <a:tabLst/>
            </a:pPr>
            <a:endParaRPr kumimoji="0" lang="en-US" sz="2800" b="0" i="0" u="none" strike="noStrike" cap="none" normalizeH="0" baseline="0" dirty="0">
              <a:ln>
                <a:noFill/>
              </a:ln>
              <a:solidFill>
                <a:srgbClr val="37415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sz="2800" b="1" i="0" u="none" strike="noStrike" cap="none" normalizeH="0" baseline="0" dirty="0" err="1">
                <a:ln>
                  <a:noFill/>
                </a:ln>
                <a:solidFill>
                  <a:srgbClr val="374151"/>
                </a:solidFill>
                <a:effectLst/>
                <a:latin typeface="Times New Roman" panose="02020603050405020304" pitchFamily="18" charset="0"/>
                <a:cs typeface="Times New Roman" panose="02020603050405020304" pitchFamily="18" charset="0"/>
              </a:rPr>
              <a:t>imagefilledpolygon</a:t>
            </a:r>
            <a:r>
              <a:rPr kumimoji="0" lang="en-US" sz="2800" b="1" i="0" u="none" strike="noStrike" cap="none" normalizeH="0" baseline="0" dirty="0">
                <a:ln>
                  <a:noFill/>
                </a:ln>
                <a:solidFill>
                  <a:srgbClr val="374151"/>
                </a:solidFill>
                <a:effectLst/>
                <a:latin typeface="Times New Roman" panose="02020603050405020304" pitchFamily="18" charset="0"/>
                <a:cs typeface="Times New Roman" panose="02020603050405020304" pitchFamily="18" charset="0"/>
              </a:rPr>
              <a:t>()</a:t>
            </a:r>
            <a:r>
              <a:rPr kumimoji="0" lang="en-US" sz="2800" b="0" i="0" u="none" strike="noStrike" cap="none" normalizeH="0" baseline="0" dirty="0">
                <a:ln>
                  <a:noFill/>
                </a:ln>
                <a:solidFill>
                  <a:srgbClr val="374151"/>
                </a:solidFill>
                <a:effectLst/>
                <a:latin typeface="Times New Roman" panose="02020603050405020304" pitchFamily="18" charset="0"/>
                <a:cs typeface="Times New Roman" panose="02020603050405020304" pitchFamily="18" charset="0"/>
              </a:rPr>
              <a:t>: Draw and fill a polygon.</a:t>
            </a:r>
          </a:p>
          <a:p>
            <a:pPr marL="457200" marR="0" lvl="1" indent="0" algn="l" defTabSz="914400" rtl="0" eaLnBrk="0" fontAlgn="base" latinLnBrk="0" hangingPunct="0">
              <a:lnSpc>
                <a:spcPct val="100000"/>
              </a:lnSpc>
              <a:spcBef>
                <a:spcPct val="0"/>
              </a:spcBef>
              <a:spcAft>
                <a:spcPct val="0"/>
              </a:spcAft>
              <a:buClrTx/>
              <a:buSzTx/>
              <a:buFontTx/>
              <a:buChar char="•"/>
              <a:tabLst/>
            </a:pPr>
            <a:endParaRPr kumimoji="0" lang="en-US" sz="2800" b="0" i="0" u="none" strike="noStrike" cap="none" normalizeH="0" baseline="0" dirty="0">
              <a:ln>
                <a:noFill/>
              </a:ln>
              <a:solidFill>
                <a:srgbClr val="37415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sz="2800" b="1" i="0" u="none" strike="noStrike" cap="none" normalizeH="0" baseline="0" dirty="0" err="1">
                <a:ln>
                  <a:noFill/>
                </a:ln>
                <a:solidFill>
                  <a:srgbClr val="374151"/>
                </a:solidFill>
                <a:effectLst/>
                <a:latin typeface="Times New Roman" panose="02020603050405020304" pitchFamily="18" charset="0"/>
                <a:cs typeface="Times New Roman" panose="02020603050405020304" pitchFamily="18" charset="0"/>
              </a:rPr>
              <a:t>imagecreatepolygon</a:t>
            </a:r>
            <a:r>
              <a:rPr kumimoji="0" lang="en-US" sz="2800" b="1" i="0" u="none" strike="noStrike" cap="none" normalizeH="0" baseline="0" dirty="0">
                <a:ln>
                  <a:noFill/>
                </a:ln>
                <a:solidFill>
                  <a:srgbClr val="374151"/>
                </a:solidFill>
                <a:effectLst/>
                <a:latin typeface="Times New Roman" panose="02020603050405020304" pitchFamily="18" charset="0"/>
                <a:cs typeface="Times New Roman" panose="02020603050405020304" pitchFamily="18" charset="0"/>
              </a:rPr>
              <a:t>()</a:t>
            </a:r>
            <a:r>
              <a:rPr kumimoji="0" lang="en-US" sz="2800" b="0" i="0" u="none" strike="noStrike" cap="none" normalizeH="0" baseline="0" dirty="0">
                <a:ln>
                  <a:noFill/>
                </a:ln>
                <a:solidFill>
                  <a:srgbClr val="374151"/>
                </a:solidFill>
                <a:effectLst/>
                <a:latin typeface="Times New Roman" panose="02020603050405020304" pitchFamily="18" charset="0"/>
                <a:cs typeface="Times New Roman" panose="02020603050405020304" pitchFamily="18" charset="0"/>
              </a:rPr>
              <a:t>: Create a new polygon.</a:t>
            </a:r>
          </a:p>
          <a:p>
            <a:pPr marL="457200" marR="0" lvl="1" indent="0" algn="l" defTabSz="914400" rtl="0" eaLnBrk="0" fontAlgn="base" latinLnBrk="0" hangingPunct="0">
              <a:lnSpc>
                <a:spcPct val="100000"/>
              </a:lnSpc>
              <a:spcBef>
                <a:spcPct val="0"/>
              </a:spcBef>
              <a:spcAft>
                <a:spcPct val="0"/>
              </a:spcAft>
              <a:buClrTx/>
              <a:buSzTx/>
              <a:buFontTx/>
              <a:buChar char="•"/>
              <a:tabLst/>
            </a:pPr>
            <a:endParaRPr lang="en-US" sz="2800" dirty="0">
              <a:solidFill>
                <a:srgbClr val="374151"/>
              </a:solidFill>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endParaRPr kumimoji="0" lang="en-US" sz="2800" b="0" i="0" u="none" strike="noStrike" cap="none" normalizeH="0" baseline="0" dirty="0">
              <a:ln>
                <a:noFill/>
              </a:ln>
              <a:solidFill>
                <a:srgbClr val="374151"/>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tabLst/>
            </a:pPr>
            <a:r>
              <a:rPr kumimoji="0" lang="en-US" sz="2800" b="1" i="0" u="none" strike="noStrike" cap="none" normalizeH="0" baseline="0" dirty="0">
                <a:ln>
                  <a:noFill/>
                </a:ln>
                <a:solidFill>
                  <a:srgbClr val="374151"/>
                </a:solidFill>
                <a:effectLst/>
                <a:latin typeface="Times New Roman" panose="02020603050405020304" pitchFamily="18" charset="0"/>
                <a:cs typeface="Times New Roman" panose="02020603050405020304" pitchFamily="18" charset="0"/>
              </a:rPr>
              <a:t>Drawing Text</a:t>
            </a:r>
            <a:r>
              <a:rPr kumimoji="0" lang="en-US" sz="2800" b="0" i="0" u="none" strike="noStrike" cap="none" normalizeH="0" baseline="0" dirty="0">
                <a:ln>
                  <a:noFill/>
                </a:ln>
                <a:solidFill>
                  <a:srgbClr val="374151"/>
                </a:solidFill>
                <a:effectLst/>
                <a:latin typeface="Times New Roman" panose="02020603050405020304" pitchFamily="18" charset="0"/>
                <a:cs typeface="Times New Roman" panose="02020603050405020304"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sz="2800" b="1" i="0" u="none" strike="noStrike" cap="none" normalizeH="0" baseline="0" dirty="0" err="1">
                <a:ln>
                  <a:noFill/>
                </a:ln>
                <a:solidFill>
                  <a:srgbClr val="374151"/>
                </a:solidFill>
                <a:effectLst/>
                <a:latin typeface="Times New Roman" panose="02020603050405020304" pitchFamily="18" charset="0"/>
                <a:cs typeface="Times New Roman" panose="02020603050405020304" pitchFamily="18" charset="0"/>
              </a:rPr>
              <a:t>imagettftext</a:t>
            </a:r>
            <a:r>
              <a:rPr kumimoji="0" lang="en-US" sz="2800" b="1" i="0" u="none" strike="noStrike" cap="none" normalizeH="0" baseline="0" dirty="0">
                <a:ln>
                  <a:noFill/>
                </a:ln>
                <a:solidFill>
                  <a:srgbClr val="374151"/>
                </a:solidFill>
                <a:effectLst/>
                <a:latin typeface="Times New Roman" panose="02020603050405020304" pitchFamily="18" charset="0"/>
                <a:cs typeface="Times New Roman" panose="02020603050405020304" pitchFamily="18" charset="0"/>
              </a:rPr>
              <a:t>()</a:t>
            </a:r>
            <a:r>
              <a:rPr kumimoji="0" lang="en-US" sz="2800" b="0" i="0" u="none" strike="noStrike" cap="none" normalizeH="0" baseline="0" dirty="0">
                <a:ln>
                  <a:noFill/>
                </a:ln>
                <a:solidFill>
                  <a:srgbClr val="374151"/>
                </a:solidFill>
                <a:effectLst/>
                <a:latin typeface="Times New Roman" panose="02020603050405020304" pitchFamily="18" charset="0"/>
                <a:cs typeface="Times New Roman" panose="02020603050405020304" pitchFamily="18" charset="0"/>
              </a:rPr>
              <a:t>: Draw TrueType text on an image.</a:t>
            </a:r>
          </a:p>
          <a:p>
            <a:pPr marL="457200" marR="0" lvl="1" indent="0" algn="l" defTabSz="914400" rtl="0" eaLnBrk="0" fontAlgn="base" latinLnBrk="0" hangingPunct="0">
              <a:lnSpc>
                <a:spcPct val="100000"/>
              </a:lnSpc>
              <a:spcBef>
                <a:spcPct val="0"/>
              </a:spcBef>
              <a:spcAft>
                <a:spcPct val="0"/>
              </a:spcAft>
              <a:buClrTx/>
              <a:buSzTx/>
              <a:buFontTx/>
              <a:buChar char="•"/>
              <a:tabLst/>
            </a:pPr>
            <a:endParaRPr kumimoji="0" lang="en-US" sz="2800" b="0" i="0" u="none" strike="noStrike" cap="none" normalizeH="0" baseline="0" dirty="0">
              <a:ln>
                <a:noFill/>
              </a:ln>
              <a:solidFill>
                <a:srgbClr val="37415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sz="2800" b="1" i="0" u="none" strike="noStrike" cap="none" normalizeH="0" baseline="0" dirty="0" err="1">
                <a:ln>
                  <a:noFill/>
                </a:ln>
                <a:solidFill>
                  <a:srgbClr val="374151"/>
                </a:solidFill>
                <a:effectLst/>
                <a:latin typeface="Times New Roman" panose="02020603050405020304" pitchFamily="18" charset="0"/>
                <a:cs typeface="Times New Roman" panose="02020603050405020304" pitchFamily="18" charset="0"/>
              </a:rPr>
              <a:t>imagestring</a:t>
            </a:r>
            <a:r>
              <a:rPr kumimoji="0" lang="en-US" sz="2800" b="1" i="0" u="none" strike="noStrike" cap="none" normalizeH="0" baseline="0" dirty="0">
                <a:ln>
                  <a:noFill/>
                </a:ln>
                <a:solidFill>
                  <a:srgbClr val="374151"/>
                </a:solidFill>
                <a:effectLst/>
                <a:latin typeface="Times New Roman" panose="02020603050405020304" pitchFamily="18" charset="0"/>
                <a:cs typeface="Times New Roman" panose="02020603050405020304" pitchFamily="18" charset="0"/>
              </a:rPr>
              <a:t>()</a:t>
            </a:r>
            <a:r>
              <a:rPr kumimoji="0" lang="en-US" sz="2800" b="0" i="0" u="none" strike="noStrike" cap="none" normalizeH="0" baseline="0" dirty="0">
                <a:ln>
                  <a:noFill/>
                </a:ln>
                <a:solidFill>
                  <a:srgbClr val="374151"/>
                </a:solidFill>
                <a:effectLst/>
                <a:latin typeface="Times New Roman" panose="02020603050405020304" pitchFamily="18" charset="0"/>
                <a:cs typeface="Times New Roman" panose="02020603050405020304" pitchFamily="18" charset="0"/>
              </a:rPr>
              <a:t>: Draw a string horizontally.</a:t>
            </a:r>
          </a:p>
          <a:p>
            <a:pPr marL="457200" marR="0" lvl="1" indent="0" algn="l" defTabSz="914400" rtl="0" eaLnBrk="0" fontAlgn="base" latinLnBrk="0" hangingPunct="0">
              <a:lnSpc>
                <a:spcPct val="100000"/>
              </a:lnSpc>
              <a:spcBef>
                <a:spcPct val="0"/>
              </a:spcBef>
              <a:spcAft>
                <a:spcPct val="0"/>
              </a:spcAft>
              <a:buClrTx/>
              <a:buSzTx/>
              <a:buFontTx/>
              <a:buChar char="•"/>
              <a:tabLst/>
            </a:pPr>
            <a:endParaRPr kumimoji="0" lang="en-US" sz="2800" b="0" i="0" u="none" strike="noStrike" cap="none" normalizeH="0" baseline="0" dirty="0">
              <a:ln>
                <a:noFill/>
              </a:ln>
              <a:solidFill>
                <a:srgbClr val="37415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sz="2800" b="1" i="0" u="none" strike="noStrike" cap="none" normalizeH="0" baseline="0" dirty="0" err="1">
                <a:ln>
                  <a:noFill/>
                </a:ln>
                <a:solidFill>
                  <a:srgbClr val="374151"/>
                </a:solidFill>
                <a:effectLst/>
                <a:latin typeface="Times New Roman" panose="02020603050405020304" pitchFamily="18" charset="0"/>
                <a:cs typeface="Times New Roman" panose="02020603050405020304" pitchFamily="18" charset="0"/>
              </a:rPr>
              <a:t>imagestringup</a:t>
            </a:r>
            <a:r>
              <a:rPr kumimoji="0" lang="en-US" sz="2800" b="1" i="0" u="none" strike="noStrike" cap="none" normalizeH="0" baseline="0" dirty="0">
                <a:ln>
                  <a:noFill/>
                </a:ln>
                <a:solidFill>
                  <a:srgbClr val="374151"/>
                </a:solidFill>
                <a:effectLst/>
                <a:latin typeface="Times New Roman" panose="02020603050405020304" pitchFamily="18" charset="0"/>
                <a:cs typeface="Times New Roman" panose="02020603050405020304" pitchFamily="18" charset="0"/>
              </a:rPr>
              <a:t>()</a:t>
            </a:r>
            <a:r>
              <a:rPr kumimoji="0" lang="en-US" sz="2800" b="0" i="0" u="none" strike="noStrike" cap="none" normalizeH="0" baseline="0" dirty="0">
                <a:ln>
                  <a:noFill/>
                </a:ln>
                <a:solidFill>
                  <a:srgbClr val="374151"/>
                </a:solidFill>
                <a:effectLst/>
                <a:latin typeface="Times New Roman" panose="02020603050405020304" pitchFamily="18" charset="0"/>
                <a:cs typeface="Times New Roman" panose="02020603050405020304" pitchFamily="18" charset="0"/>
              </a:rPr>
              <a:t>: Draw a string vertically.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111476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438150" y="246948"/>
            <a:ext cx="11201400" cy="6002158"/>
          </a:xfrm>
          <a:prstGeom prst="rect">
            <a:avLst/>
          </a:prstGeom>
          <a:noFill/>
          <a:ln>
            <a:noFill/>
          </a:ln>
          <a:effectLst/>
        </p:spPr>
        <p:txBody>
          <a:bodyPr vert="horz" wrap="square" lIns="0" tIns="198375" rIns="0" bIns="198375"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tabLst/>
            </a:pPr>
            <a:r>
              <a:rPr kumimoji="0" lang="en-US" sz="2800" b="1" i="0" u="none" strike="noStrike" cap="none" normalizeH="0" baseline="0" dirty="0">
                <a:ln>
                  <a:noFill/>
                </a:ln>
                <a:solidFill>
                  <a:srgbClr val="374151"/>
                </a:solidFill>
                <a:effectLst/>
                <a:latin typeface="Times New Roman" panose="02020603050405020304" pitchFamily="18" charset="0"/>
                <a:cs typeface="Times New Roman" panose="02020603050405020304" pitchFamily="18" charset="0"/>
              </a:rPr>
              <a:t>Image Manipulation</a:t>
            </a:r>
            <a:r>
              <a:rPr kumimoji="0" lang="en-US" sz="2800" b="0" i="0" u="none" strike="noStrike" cap="none" normalizeH="0" baseline="0" dirty="0">
                <a:ln>
                  <a:noFill/>
                </a:ln>
                <a:solidFill>
                  <a:srgbClr val="374151"/>
                </a:solidFill>
                <a:effectLst/>
                <a:latin typeface="Times New Roman" panose="02020603050405020304" pitchFamily="18" charset="0"/>
                <a:cs typeface="Times New Roman" panose="02020603050405020304"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sz="2800" b="1" i="0" u="none" strike="noStrike" cap="none" normalizeH="0" baseline="0" dirty="0" err="1">
                <a:ln>
                  <a:noFill/>
                </a:ln>
                <a:solidFill>
                  <a:srgbClr val="374151"/>
                </a:solidFill>
                <a:effectLst/>
                <a:latin typeface="Times New Roman" panose="02020603050405020304" pitchFamily="18" charset="0"/>
                <a:cs typeface="Times New Roman" panose="02020603050405020304" pitchFamily="18" charset="0"/>
              </a:rPr>
              <a:t>imagecopyresized</a:t>
            </a:r>
            <a:r>
              <a:rPr kumimoji="0" lang="en-US" sz="2800" b="1" i="0" u="none" strike="noStrike" cap="none" normalizeH="0" baseline="0" dirty="0">
                <a:ln>
                  <a:noFill/>
                </a:ln>
                <a:solidFill>
                  <a:srgbClr val="374151"/>
                </a:solidFill>
                <a:effectLst/>
                <a:latin typeface="Times New Roman" panose="02020603050405020304" pitchFamily="18" charset="0"/>
                <a:cs typeface="Times New Roman" panose="02020603050405020304" pitchFamily="18" charset="0"/>
              </a:rPr>
              <a:t>()</a:t>
            </a:r>
            <a:r>
              <a:rPr kumimoji="0" lang="en-US" sz="2800" b="0" i="0" u="none" strike="noStrike" cap="none" normalizeH="0" baseline="0" dirty="0">
                <a:ln>
                  <a:noFill/>
                </a:ln>
                <a:solidFill>
                  <a:srgbClr val="374151"/>
                </a:solidFill>
                <a:effectLst/>
                <a:latin typeface="Times New Roman" panose="02020603050405020304" pitchFamily="18" charset="0"/>
                <a:cs typeface="Times New Roman" panose="02020603050405020304" pitchFamily="18" charset="0"/>
              </a:rPr>
              <a:t>: Copy and resize part of an image.</a:t>
            </a:r>
          </a:p>
          <a:p>
            <a:pPr marL="457200" marR="0" lvl="1" indent="0" algn="l" defTabSz="914400" rtl="0" eaLnBrk="0" fontAlgn="base" latinLnBrk="0" hangingPunct="0">
              <a:lnSpc>
                <a:spcPct val="100000"/>
              </a:lnSpc>
              <a:spcBef>
                <a:spcPct val="0"/>
              </a:spcBef>
              <a:spcAft>
                <a:spcPct val="0"/>
              </a:spcAft>
              <a:buClrTx/>
              <a:buSzTx/>
              <a:buFontTx/>
              <a:buChar char="•"/>
              <a:tabLst/>
            </a:pPr>
            <a:endParaRPr kumimoji="0" lang="en-US" sz="2800" b="0" i="0" u="none" strike="noStrike" cap="none" normalizeH="0" baseline="0" dirty="0">
              <a:ln>
                <a:noFill/>
              </a:ln>
              <a:solidFill>
                <a:srgbClr val="37415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sz="2800" b="1" i="0" u="none" strike="noStrike" cap="none" normalizeH="0" baseline="0" dirty="0" err="1">
                <a:ln>
                  <a:noFill/>
                </a:ln>
                <a:solidFill>
                  <a:srgbClr val="374151"/>
                </a:solidFill>
                <a:effectLst/>
                <a:latin typeface="Times New Roman" panose="02020603050405020304" pitchFamily="18" charset="0"/>
                <a:cs typeface="Times New Roman" panose="02020603050405020304" pitchFamily="18" charset="0"/>
              </a:rPr>
              <a:t>imagecopyresampled</a:t>
            </a:r>
            <a:r>
              <a:rPr kumimoji="0" lang="en-US" sz="2800" b="1" i="0" u="none" strike="noStrike" cap="none" normalizeH="0" baseline="0" dirty="0">
                <a:ln>
                  <a:noFill/>
                </a:ln>
                <a:solidFill>
                  <a:srgbClr val="374151"/>
                </a:solidFill>
                <a:effectLst/>
                <a:latin typeface="Times New Roman" panose="02020603050405020304" pitchFamily="18" charset="0"/>
                <a:cs typeface="Times New Roman" panose="02020603050405020304" pitchFamily="18" charset="0"/>
              </a:rPr>
              <a:t>()</a:t>
            </a:r>
            <a:r>
              <a:rPr kumimoji="0" lang="en-US" sz="2800" b="0" i="0" u="none" strike="noStrike" cap="none" normalizeH="0" baseline="0" dirty="0">
                <a:ln>
                  <a:noFill/>
                </a:ln>
                <a:solidFill>
                  <a:srgbClr val="374151"/>
                </a:solidFill>
                <a:effectLst/>
                <a:latin typeface="Times New Roman" panose="02020603050405020304" pitchFamily="18" charset="0"/>
                <a:cs typeface="Times New Roman" panose="02020603050405020304" pitchFamily="18" charset="0"/>
              </a:rPr>
              <a:t>: Copy and resample part of an image.</a:t>
            </a:r>
          </a:p>
          <a:p>
            <a:pPr marL="457200" marR="0" lvl="1" indent="0" algn="l" defTabSz="914400" rtl="0" eaLnBrk="0" fontAlgn="base" latinLnBrk="0" hangingPunct="0">
              <a:lnSpc>
                <a:spcPct val="100000"/>
              </a:lnSpc>
              <a:spcBef>
                <a:spcPct val="0"/>
              </a:spcBef>
              <a:spcAft>
                <a:spcPct val="0"/>
              </a:spcAft>
              <a:buClrTx/>
              <a:buSzTx/>
              <a:buFontTx/>
              <a:buChar char="•"/>
              <a:tabLst/>
            </a:pPr>
            <a:endParaRPr kumimoji="0" lang="en-US" sz="2800" b="0" i="0" u="none" strike="noStrike" cap="none" normalizeH="0" baseline="0" dirty="0">
              <a:ln>
                <a:noFill/>
              </a:ln>
              <a:solidFill>
                <a:srgbClr val="37415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sz="2800" b="1" i="0" u="none" strike="noStrike" cap="none" normalizeH="0" baseline="0" dirty="0" err="1">
                <a:ln>
                  <a:noFill/>
                </a:ln>
                <a:solidFill>
                  <a:srgbClr val="374151"/>
                </a:solidFill>
                <a:effectLst/>
                <a:latin typeface="Times New Roman" panose="02020603050405020304" pitchFamily="18" charset="0"/>
                <a:cs typeface="Times New Roman" panose="02020603050405020304" pitchFamily="18" charset="0"/>
              </a:rPr>
              <a:t>imagecrop</a:t>
            </a:r>
            <a:r>
              <a:rPr kumimoji="0" lang="en-US" sz="2800" b="1" i="0" u="none" strike="noStrike" cap="none" normalizeH="0" baseline="0" dirty="0">
                <a:ln>
                  <a:noFill/>
                </a:ln>
                <a:solidFill>
                  <a:srgbClr val="374151"/>
                </a:solidFill>
                <a:effectLst/>
                <a:latin typeface="Times New Roman" panose="02020603050405020304" pitchFamily="18" charset="0"/>
                <a:cs typeface="Times New Roman" panose="02020603050405020304" pitchFamily="18" charset="0"/>
              </a:rPr>
              <a:t>()</a:t>
            </a:r>
            <a:r>
              <a:rPr kumimoji="0" lang="en-US" sz="2800" b="0" i="0" u="none" strike="noStrike" cap="none" normalizeH="0" baseline="0" dirty="0">
                <a:ln>
                  <a:noFill/>
                </a:ln>
                <a:solidFill>
                  <a:srgbClr val="374151"/>
                </a:solidFill>
                <a:effectLst/>
                <a:latin typeface="Times New Roman" panose="02020603050405020304" pitchFamily="18" charset="0"/>
                <a:cs typeface="Times New Roman" panose="02020603050405020304" pitchFamily="18" charset="0"/>
              </a:rPr>
              <a:t>: Crop an image to the given rectangle.</a:t>
            </a:r>
          </a:p>
          <a:p>
            <a:pPr marL="457200" marR="0" lvl="1" indent="0" algn="l" defTabSz="914400" rtl="0" eaLnBrk="0" fontAlgn="base" latinLnBrk="0" hangingPunct="0">
              <a:lnSpc>
                <a:spcPct val="100000"/>
              </a:lnSpc>
              <a:spcBef>
                <a:spcPct val="0"/>
              </a:spcBef>
              <a:spcAft>
                <a:spcPct val="0"/>
              </a:spcAft>
              <a:buClrTx/>
              <a:buSzTx/>
              <a:buFontTx/>
              <a:buChar char="•"/>
              <a:tabLst/>
            </a:pPr>
            <a:endParaRPr kumimoji="0" lang="en-US" sz="2800" b="0" i="0" u="none" strike="noStrike" cap="none" normalizeH="0" baseline="0" dirty="0">
              <a:ln>
                <a:noFill/>
              </a:ln>
              <a:solidFill>
                <a:srgbClr val="37415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sz="2800" b="1" i="0" u="none" strike="noStrike" cap="none" normalizeH="0" baseline="0" dirty="0" err="1">
                <a:ln>
                  <a:noFill/>
                </a:ln>
                <a:solidFill>
                  <a:srgbClr val="374151"/>
                </a:solidFill>
                <a:effectLst/>
                <a:latin typeface="Times New Roman" panose="02020603050405020304" pitchFamily="18" charset="0"/>
                <a:cs typeface="Times New Roman" panose="02020603050405020304" pitchFamily="18" charset="0"/>
              </a:rPr>
              <a:t>imagerotate</a:t>
            </a:r>
            <a:r>
              <a:rPr kumimoji="0" lang="en-US" sz="2800" b="1" i="0" u="none" strike="noStrike" cap="none" normalizeH="0" baseline="0" dirty="0">
                <a:ln>
                  <a:noFill/>
                </a:ln>
                <a:solidFill>
                  <a:srgbClr val="374151"/>
                </a:solidFill>
                <a:effectLst/>
                <a:latin typeface="Times New Roman" panose="02020603050405020304" pitchFamily="18" charset="0"/>
                <a:cs typeface="Times New Roman" panose="02020603050405020304" pitchFamily="18" charset="0"/>
              </a:rPr>
              <a:t>()</a:t>
            </a:r>
            <a:r>
              <a:rPr kumimoji="0" lang="en-US" sz="2800" b="0" i="0" u="none" strike="noStrike" cap="none" normalizeH="0" baseline="0" dirty="0">
                <a:ln>
                  <a:noFill/>
                </a:ln>
                <a:solidFill>
                  <a:srgbClr val="374151"/>
                </a:solidFill>
                <a:effectLst/>
                <a:latin typeface="Times New Roman" panose="02020603050405020304" pitchFamily="18" charset="0"/>
                <a:cs typeface="Times New Roman" panose="02020603050405020304" pitchFamily="18" charset="0"/>
              </a:rPr>
              <a:t>: Rotate an image.</a:t>
            </a:r>
          </a:p>
          <a:p>
            <a:pPr marL="457200" marR="0" lvl="1" indent="0" algn="l" defTabSz="914400" rtl="0" eaLnBrk="0" fontAlgn="base" latinLnBrk="0" hangingPunct="0">
              <a:lnSpc>
                <a:spcPct val="100000"/>
              </a:lnSpc>
              <a:spcBef>
                <a:spcPct val="0"/>
              </a:spcBef>
              <a:spcAft>
                <a:spcPct val="0"/>
              </a:spcAft>
              <a:buClrTx/>
              <a:buSzTx/>
              <a:buFontTx/>
              <a:buChar char="•"/>
              <a:tabLst/>
            </a:pPr>
            <a:endParaRPr lang="en-US" sz="2800" dirty="0">
              <a:solidFill>
                <a:srgbClr val="374151"/>
              </a:solidFill>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endParaRPr kumimoji="0" lang="en-US" sz="2800" b="0" i="0" u="none" strike="noStrike" cap="none" normalizeH="0" baseline="0" dirty="0">
              <a:ln>
                <a:noFill/>
              </a:ln>
              <a:solidFill>
                <a:srgbClr val="374151"/>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tabLst/>
            </a:pPr>
            <a:r>
              <a:rPr kumimoji="0" lang="en-US" sz="2800" b="1" i="0" u="none" strike="noStrike" cap="none" normalizeH="0" baseline="0" dirty="0">
                <a:ln>
                  <a:noFill/>
                </a:ln>
                <a:solidFill>
                  <a:srgbClr val="374151"/>
                </a:solidFill>
                <a:effectLst/>
                <a:latin typeface="Times New Roman" panose="02020603050405020304" pitchFamily="18" charset="0"/>
                <a:cs typeface="Times New Roman" panose="02020603050405020304" pitchFamily="18" charset="0"/>
              </a:rPr>
              <a:t>Image Filters</a:t>
            </a:r>
            <a:r>
              <a:rPr kumimoji="0" lang="en-US" sz="2800" b="0" i="0" u="none" strike="noStrike" cap="none" normalizeH="0" baseline="0" dirty="0">
                <a:ln>
                  <a:noFill/>
                </a:ln>
                <a:solidFill>
                  <a:srgbClr val="374151"/>
                </a:solidFill>
                <a:effectLst/>
                <a:latin typeface="Times New Roman" panose="02020603050405020304" pitchFamily="18" charset="0"/>
                <a:cs typeface="Times New Roman" panose="02020603050405020304"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sz="2800" b="1" i="0" u="none" strike="noStrike" cap="none" normalizeH="0" baseline="0" dirty="0" err="1">
                <a:ln>
                  <a:noFill/>
                </a:ln>
                <a:solidFill>
                  <a:srgbClr val="374151"/>
                </a:solidFill>
                <a:effectLst/>
                <a:latin typeface="Times New Roman" panose="02020603050405020304" pitchFamily="18" charset="0"/>
                <a:cs typeface="Times New Roman" panose="02020603050405020304" pitchFamily="18" charset="0"/>
              </a:rPr>
              <a:t>imagefilter</a:t>
            </a:r>
            <a:r>
              <a:rPr kumimoji="0" lang="en-US" sz="2800" b="1" i="0" u="none" strike="noStrike" cap="none" normalizeH="0" baseline="0" dirty="0">
                <a:ln>
                  <a:noFill/>
                </a:ln>
                <a:solidFill>
                  <a:srgbClr val="374151"/>
                </a:solidFill>
                <a:effectLst/>
                <a:latin typeface="Times New Roman" panose="02020603050405020304" pitchFamily="18" charset="0"/>
                <a:cs typeface="Times New Roman" panose="02020603050405020304" pitchFamily="18" charset="0"/>
              </a:rPr>
              <a:t>()</a:t>
            </a:r>
            <a:r>
              <a:rPr kumimoji="0" lang="en-US" sz="2800" b="0" i="0" u="none" strike="noStrike" cap="none" normalizeH="0" baseline="0" dirty="0">
                <a:ln>
                  <a:noFill/>
                </a:ln>
                <a:solidFill>
                  <a:srgbClr val="374151"/>
                </a:solidFill>
                <a:effectLst/>
                <a:latin typeface="Times New Roman" panose="02020603050405020304" pitchFamily="18" charset="0"/>
                <a:cs typeface="Times New Roman" panose="02020603050405020304" pitchFamily="18" charset="0"/>
              </a:rPr>
              <a:t>: Apply a filter to an image (e.g., blur, grayscale, contrast).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984526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981075" y="401609"/>
            <a:ext cx="10725150" cy="5140384"/>
          </a:xfrm>
          <a:prstGeom prst="rect">
            <a:avLst/>
          </a:prstGeom>
          <a:noFill/>
          <a:ln>
            <a:noFill/>
          </a:ln>
          <a:effectLst/>
        </p:spPr>
        <p:txBody>
          <a:bodyPr vert="horz" wrap="squar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tabLst/>
            </a:pPr>
            <a:r>
              <a:rPr kumimoji="0" lang="en-US" sz="2800" b="1" i="0" u="none" strike="noStrike" cap="none" normalizeH="0" baseline="0" dirty="0">
                <a:ln>
                  <a:noFill/>
                </a:ln>
                <a:solidFill>
                  <a:srgbClr val="374151"/>
                </a:solidFill>
                <a:effectLst/>
                <a:latin typeface="Times New Roman" panose="02020603050405020304" pitchFamily="18" charset="0"/>
                <a:cs typeface="Times New Roman" panose="02020603050405020304" pitchFamily="18" charset="0"/>
              </a:rPr>
              <a:t>Image Output</a:t>
            </a:r>
            <a:r>
              <a:rPr kumimoji="0" lang="en-US" sz="2800" b="0" i="0" u="none" strike="noStrike" cap="none" normalizeH="0" baseline="0" dirty="0">
                <a:ln>
                  <a:noFill/>
                </a:ln>
                <a:solidFill>
                  <a:srgbClr val="374151"/>
                </a:solidFill>
                <a:effectLst/>
                <a:latin typeface="Times New Roman" panose="02020603050405020304" pitchFamily="18" charset="0"/>
                <a:cs typeface="Times New Roman" panose="02020603050405020304"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sz="2800" b="1" i="0" u="none" strike="noStrike" cap="none" normalizeH="0" baseline="0" dirty="0" err="1">
                <a:ln>
                  <a:noFill/>
                </a:ln>
                <a:solidFill>
                  <a:srgbClr val="374151"/>
                </a:solidFill>
                <a:effectLst/>
                <a:latin typeface="Times New Roman" panose="02020603050405020304" pitchFamily="18" charset="0"/>
                <a:cs typeface="Times New Roman" panose="02020603050405020304" pitchFamily="18" charset="0"/>
              </a:rPr>
              <a:t>imagepng</a:t>
            </a:r>
            <a:r>
              <a:rPr kumimoji="0" lang="en-US" sz="2800" b="1" i="0" u="none" strike="noStrike" cap="none" normalizeH="0" baseline="0" dirty="0">
                <a:ln>
                  <a:noFill/>
                </a:ln>
                <a:solidFill>
                  <a:srgbClr val="374151"/>
                </a:solidFill>
                <a:effectLst/>
                <a:latin typeface="Times New Roman" panose="02020603050405020304" pitchFamily="18" charset="0"/>
                <a:cs typeface="Times New Roman" panose="02020603050405020304" pitchFamily="18" charset="0"/>
              </a:rPr>
              <a:t>()</a:t>
            </a:r>
            <a:r>
              <a:rPr kumimoji="0" lang="en-US" sz="2800" b="0" i="0" u="none" strike="noStrike" cap="none" normalizeH="0" baseline="0" dirty="0">
                <a:ln>
                  <a:noFill/>
                </a:ln>
                <a:solidFill>
                  <a:srgbClr val="374151"/>
                </a:solidFill>
                <a:effectLst/>
                <a:latin typeface="Times New Roman" panose="02020603050405020304" pitchFamily="18" charset="0"/>
                <a:cs typeface="Times New Roman" panose="02020603050405020304" pitchFamily="18" charset="0"/>
              </a:rPr>
              <a:t>: Output the image as a PNG file.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sz="2800" b="1" i="0" u="none" strike="noStrike" cap="none" normalizeH="0" baseline="0" dirty="0" err="1">
                <a:ln>
                  <a:noFill/>
                </a:ln>
                <a:solidFill>
                  <a:srgbClr val="374151"/>
                </a:solidFill>
                <a:effectLst/>
                <a:latin typeface="Times New Roman" panose="02020603050405020304" pitchFamily="18" charset="0"/>
                <a:cs typeface="Times New Roman" panose="02020603050405020304" pitchFamily="18" charset="0"/>
              </a:rPr>
              <a:t>imagejpeg</a:t>
            </a:r>
            <a:r>
              <a:rPr kumimoji="0" lang="en-US" sz="2800" b="1" i="0" u="none" strike="noStrike" cap="none" normalizeH="0" baseline="0" dirty="0">
                <a:ln>
                  <a:noFill/>
                </a:ln>
                <a:solidFill>
                  <a:srgbClr val="374151"/>
                </a:solidFill>
                <a:effectLst/>
                <a:latin typeface="Times New Roman" panose="02020603050405020304" pitchFamily="18" charset="0"/>
                <a:cs typeface="Times New Roman" panose="02020603050405020304" pitchFamily="18" charset="0"/>
              </a:rPr>
              <a:t>()</a:t>
            </a:r>
            <a:r>
              <a:rPr kumimoji="0" lang="en-US" sz="2800" b="0" i="0" u="none" strike="noStrike" cap="none" normalizeH="0" baseline="0" dirty="0">
                <a:ln>
                  <a:noFill/>
                </a:ln>
                <a:solidFill>
                  <a:srgbClr val="374151"/>
                </a:solidFill>
                <a:effectLst/>
                <a:latin typeface="Times New Roman" panose="02020603050405020304" pitchFamily="18" charset="0"/>
                <a:cs typeface="Times New Roman" panose="02020603050405020304" pitchFamily="18" charset="0"/>
              </a:rPr>
              <a:t>: Output the image as a JPEG file.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sz="2800" b="1" i="0" u="none" strike="noStrike" cap="none" normalizeH="0" baseline="0" dirty="0" err="1">
                <a:ln>
                  <a:noFill/>
                </a:ln>
                <a:solidFill>
                  <a:srgbClr val="374151"/>
                </a:solidFill>
                <a:effectLst/>
                <a:latin typeface="Times New Roman" panose="02020603050405020304" pitchFamily="18" charset="0"/>
                <a:cs typeface="Times New Roman" panose="02020603050405020304" pitchFamily="18" charset="0"/>
              </a:rPr>
              <a:t>imagegif</a:t>
            </a:r>
            <a:r>
              <a:rPr kumimoji="0" lang="en-US" sz="2800" b="1" i="0" u="none" strike="noStrike" cap="none" normalizeH="0" baseline="0" dirty="0">
                <a:ln>
                  <a:noFill/>
                </a:ln>
                <a:solidFill>
                  <a:srgbClr val="374151"/>
                </a:solidFill>
                <a:effectLst/>
                <a:latin typeface="Times New Roman" panose="02020603050405020304" pitchFamily="18" charset="0"/>
                <a:cs typeface="Times New Roman" panose="02020603050405020304" pitchFamily="18" charset="0"/>
              </a:rPr>
              <a:t>()</a:t>
            </a:r>
            <a:r>
              <a:rPr kumimoji="0" lang="en-US" sz="2800" b="0" i="0" u="none" strike="noStrike" cap="none" normalizeH="0" baseline="0" dirty="0">
                <a:ln>
                  <a:noFill/>
                </a:ln>
                <a:solidFill>
                  <a:srgbClr val="374151"/>
                </a:solidFill>
                <a:effectLst/>
                <a:latin typeface="Times New Roman" panose="02020603050405020304" pitchFamily="18" charset="0"/>
                <a:cs typeface="Times New Roman" panose="02020603050405020304" pitchFamily="18" charset="0"/>
              </a:rPr>
              <a:t>: Output the image as a GIF file.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sz="2800" b="1" i="0" u="none" strike="noStrike" cap="none" normalizeH="0" baseline="0" dirty="0" err="1">
                <a:ln>
                  <a:noFill/>
                </a:ln>
                <a:solidFill>
                  <a:srgbClr val="374151"/>
                </a:solidFill>
                <a:effectLst/>
                <a:latin typeface="Times New Roman" panose="02020603050405020304" pitchFamily="18" charset="0"/>
                <a:cs typeface="Times New Roman" panose="02020603050405020304" pitchFamily="18" charset="0"/>
              </a:rPr>
              <a:t>imagewbmp</a:t>
            </a:r>
            <a:r>
              <a:rPr kumimoji="0" lang="en-US" sz="2800" b="1" i="0" u="none" strike="noStrike" cap="none" normalizeH="0" baseline="0" dirty="0">
                <a:ln>
                  <a:noFill/>
                </a:ln>
                <a:solidFill>
                  <a:srgbClr val="374151"/>
                </a:solidFill>
                <a:effectLst/>
                <a:latin typeface="Times New Roman" panose="02020603050405020304" pitchFamily="18" charset="0"/>
                <a:cs typeface="Times New Roman" panose="02020603050405020304" pitchFamily="18" charset="0"/>
              </a:rPr>
              <a:t>()</a:t>
            </a:r>
            <a:r>
              <a:rPr kumimoji="0" lang="en-US" sz="2800" b="0" i="0" u="none" strike="noStrike" cap="none" normalizeH="0" baseline="0" dirty="0">
                <a:ln>
                  <a:noFill/>
                </a:ln>
                <a:solidFill>
                  <a:srgbClr val="374151"/>
                </a:solidFill>
                <a:effectLst/>
                <a:latin typeface="Times New Roman" panose="02020603050405020304" pitchFamily="18" charset="0"/>
                <a:cs typeface="Times New Roman" panose="02020603050405020304" pitchFamily="18" charset="0"/>
              </a:rPr>
              <a:t>: Output the image as a WBMP file.</a:t>
            </a:r>
          </a:p>
          <a:p>
            <a:pPr marL="457200" marR="0" lvl="1" indent="0" algn="l" defTabSz="914400" rtl="0" eaLnBrk="0" fontAlgn="base" latinLnBrk="0" hangingPunct="0">
              <a:lnSpc>
                <a:spcPct val="100000"/>
              </a:lnSpc>
              <a:spcBef>
                <a:spcPct val="0"/>
              </a:spcBef>
              <a:spcAft>
                <a:spcPct val="0"/>
              </a:spcAft>
              <a:buClrTx/>
              <a:buSzTx/>
              <a:buFontTx/>
              <a:buChar char="•"/>
              <a:tabLst/>
            </a:pPr>
            <a:endParaRPr lang="en-US" sz="2800" dirty="0">
              <a:solidFill>
                <a:srgbClr val="374151"/>
              </a:solidFill>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endParaRPr kumimoji="0" lang="en-US" sz="2800" b="0" i="0" u="none" strike="noStrike" cap="none" normalizeH="0" baseline="0" dirty="0">
              <a:ln>
                <a:noFill/>
              </a:ln>
              <a:solidFill>
                <a:srgbClr val="374151"/>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tabLst/>
            </a:pPr>
            <a:r>
              <a:rPr kumimoji="0" lang="en-US" sz="2800" b="1" i="0" u="none" strike="noStrike" cap="none" normalizeH="0" baseline="0" dirty="0">
                <a:ln>
                  <a:noFill/>
                </a:ln>
                <a:solidFill>
                  <a:srgbClr val="374151"/>
                </a:solidFill>
                <a:effectLst/>
                <a:latin typeface="Times New Roman" panose="02020603050405020304" pitchFamily="18" charset="0"/>
                <a:cs typeface="Times New Roman" panose="02020603050405020304" pitchFamily="18" charset="0"/>
              </a:rPr>
              <a:t>Resource Cleanup</a:t>
            </a:r>
            <a:r>
              <a:rPr kumimoji="0" lang="en-US" sz="2800" b="0" i="0" u="none" strike="noStrike" cap="none" normalizeH="0" baseline="0" dirty="0">
                <a:ln>
                  <a:noFill/>
                </a:ln>
                <a:solidFill>
                  <a:srgbClr val="374151"/>
                </a:solidFill>
                <a:effectLst/>
                <a:latin typeface="Times New Roman" panose="02020603050405020304" pitchFamily="18" charset="0"/>
                <a:cs typeface="Times New Roman" panose="02020603050405020304"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sz="2800" b="1" i="0" u="none" strike="noStrike" cap="none" normalizeH="0" baseline="0" dirty="0" err="1">
                <a:ln>
                  <a:noFill/>
                </a:ln>
                <a:solidFill>
                  <a:srgbClr val="374151"/>
                </a:solidFill>
                <a:effectLst/>
                <a:latin typeface="Times New Roman" panose="02020603050405020304" pitchFamily="18" charset="0"/>
                <a:cs typeface="Times New Roman" panose="02020603050405020304" pitchFamily="18" charset="0"/>
              </a:rPr>
              <a:t>imagedestroy</a:t>
            </a:r>
            <a:r>
              <a:rPr kumimoji="0" lang="en-US" sz="2800" b="1" i="0" u="none" strike="noStrike" cap="none" normalizeH="0" baseline="0" dirty="0">
                <a:ln>
                  <a:noFill/>
                </a:ln>
                <a:solidFill>
                  <a:srgbClr val="374151"/>
                </a:solidFill>
                <a:effectLst/>
                <a:latin typeface="Times New Roman" panose="02020603050405020304" pitchFamily="18" charset="0"/>
                <a:cs typeface="Times New Roman" panose="02020603050405020304" pitchFamily="18" charset="0"/>
              </a:rPr>
              <a:t>()</a:t>
            </a:r>
            <a:r>
              <a:rPr kumimoji="0" lang="en-US" sz="2800" b="0" i="0" u="none" strike="noStrike" cap="none" normalizeH="0" baseline="0" dirty="0">
                <a:ln>
                  <a:noFill/>
                </a:ln>
                <a:solidFill>
                  <a:srgbClr val="374151"/>
                </a:solidFill>
                <a:effectLst/>
                <a:latin typeface="Times New Roman" panose="02020603050405020304" pitchFamily="18" charset="0"/>
                <a:cs typeface="Times New Roman" panose="02020603050405020304" pitchFamily="18" charset="0"/>
              </a:rPr>
              <a:t>: </a:t>
            </a:r>
            <a:r>
              <a:rPr kumimoji="0" lang="en-US" sz="2800" b="0" i="0" u="none" strike="noStrike" cap="none" normalizeH="0" baseline="0" dirty="0" err="1">
                <a:ln>
                  <a:noFill/>
                </a:ln>
                <a:solidFill>
                  <a:srgbClr val="374151"/>
                </a:solidFill>
                <a:effectLst/>
                <a:latin typeface="Times New Roman" panose="02020603050405020304" pitchFamily="18" charset="0"/>
                <a:cs typeface="Times New Roman" panose="02020603050405020304" pitchFamily="18" charset="0"/>
              </a:rPr>
              <a:t>Deallocate</a:t>
            </a:r>
            <a:r>
              <a:rPr kumimoji="0" lang="en-US" sz="2800" b="0" i="0" u="none" strike="noStrike" cap="none" normalizeH="0" baseline="0" dirty="0">
                <a:ln>
                  <a:noFill/>
                </a:ln>
                <a:solidFill>
                  <a:srgbClr val="374151"/>
                </a:solidFill>
                <a:effectLst/>
                <a:latin typeface="Times New Roman" panose="02020603050405020304" pitchFamily="18" charset="0"/>
                <a:cs typeface="Times New Roman" panose="02020603050405020304" pitchFamily="18" charset="0"/>
              </a:rPr>
              <a:t> the image resource to free memory.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731522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819400" y="2362200"/>
            <a:ext cx="7543800" cy="1828800"/>
          </a:xfrm>
        </p:spPr>
        <p:txBody>
          <a:bodyPr>
            <a:noAutofit/>
          </a:bodyPr>
          <a:lstStyle/>
          <a:p>
            <a:pPr algn="ctr">
              <a:defRPr/>
            </a:pPr>
            <a:r>
              <a:rPr lang="en-US" sz="4000" u="sng" dirty="0">
                <a:latin typeface="Lucida Handwriting" pitchFamily="66" charset="0"/>
              </a:rPr>
              <a:t>IMAGES WITH TEXT</a:t>
            </a:r>
          </a:p>
        </p:txBody>
      </p:sp>
    </p:spTree>
    <p:extLst>
      <p:ext uri="{BB962C8B-B14F-4D97-AF65-F5344CB8AC3E}">
        <p14:creationId xmlns:p14="http://schemas.microsoft.com/office/powerpoint/2010/main" val="33708949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Content Placeholder 2"/>
          <p:cNvSpPr>
            <a:spLocks noGrp="1"/>
          </p:cNvSpPr>
          <p:nvPr>
            <p:ph idx="1"/>
          </p:nvPr>
        </p:nvSpPr>
        <p:spPr>
          <a:xfrm>
            <a:off x="295275" y="361950"/>
            <a:ext cx="11306176" cy="5143500"/>
          </a:xfrm>
        </p:spPr>
        <p:txBody>
          <a:bodyPr>
            <a:normAutofit fontScale="92500" lnSpcReduction="20000"/>
          </a:bodyPr>
          <a:lstStyle/>
          <a:p>
            <a:pPr algn="just">
              <a:lnSpc>
                <a:spcPct val="150000"/>
              </a:lnSpc>
            </a:pPr>
            <a:r>
              <a:rPr lang="en-IN" altLang="en-US" b="1" dirty="0" err="1"/>
              <a:t>Imagecreate</a:t>
            </a:r>
            <a:r>
              <a:rPr lang="en-IN" altLang="en-US" b="1" dirty="0"/>
              <a:t>(</a:t>
            </a:r>
            <a:r>
              <a:rPr lang="en-IN" altLang="en-US" b="1" dirty="0" err="1"/>
              <a:t>height,width</a:t>
            </a:r>
            <a:r>
              <a:rPr lang="en-IN" altLang="en-US" b="1" dirty="0"/>
              <a:t>)</a:t>
            </a:r>
          </a:p>
          <a:p>
            <a:pPr algn="just">
              <a:lnSpc>
                <a:spcPct val="150000"/>
              </a:lnSpc>
            </a:pPr>
            <a:r>
              <a:rPr lang="en-IN" altLang="en-US" b="1" dirty="0" err="1"/>
              <a:t>imagefilledrectangle</a:t>
            </a:r>
            <a:r>
              <a:rPr lang="en-IN" altLang="en-US" dirty="0"/>
              <a:t> ( resource $image , </a:t>
            </a:r>
            <a:r>
              <a:rPr lang="en-IN" altLang="en-US" dirty="0" err="1"/>
              <a:t>int</a:t>
            </a:r>
            <a:r>
              <a:rPr lang="en-IN" altLang="en-US" dirty="0"/>
              <a:t> $x1 , </a:t>
            </a:r>
            <a:r>
              <a:rPr lang="en-IN" altLang="en-US" dirty="0" err="1"/>
              <a:t>int</a:t>
            </a:r>
            <a:r>
              <a:rPr lang="en-IN" altLang="en-US" dirty="0"/>
              <a:t> $y1 , </a:t>
            </a:r>
            <a:r>
              <a:rPr lang="en-IN" altLang="en-US" dirty="0" err="1"/>
              <a:t>int</a:t>
            </a:r>
            <a:r>
              <a:rPr lang="en-IN" altLang="en-US" dirty="0"/>
              <a:t> $x2 , </a:t>
            </a:r>
            <a:r>
              <a:rPr lang="en-IN" altLang="en-US" dirty="0" err="1"/>
              <a:t>int</a:t>
            </a:r>
            <a:r>
              <a:rPr lang="en-IN" altLang="en-US" dirty="0"/>
              <a:t> $y2 , </a:t>
            </a:r>
            <a:r>
              <a:rPr lang="en-IN" altLang="en-US" dirty="0" err="1"/>
              <a:t>int</a:t>
            </a:r>
            <a:r>
              <a:rPr lang="en-IN" altLang="en-US" dirty="0"/>
              <a:t> $</a:t>
            </a:r>
            <a:r>
              <a:rPr lang="en-IN" altLang="en-US" dirty="0" err="1"/>
              <a:t>color</a:t>
            </a:r>
            <a:r>
              <a:rPr lang="en-IN" altLang="en-US" dirty="0"/>
              <a:t> )</a:t>
            </a:r>
          </a:p>
          <a:p>
            <a:pPr algn="just" eaLnBrk="1" hangingPunct="1">
              <a:lnSpc>
                <a:spcPct val="150000"/>
              </a:lnSpc>
              <a:buFont typeface="Wingdings" panose="05000000000000000000" pitchFamily="2" charset="2"/>
              <a:buNone/>
            </a:pPr>
            <a:r>
              <a:rPr lang="en-US" altLang="en-US" dirty="0"/>
              <a:t>	x1: x coordinate for point 1, y1: y coordinate for point 1.</a:t>
            </a:r>
          </a:p>
          <a:p>
            <a:pPr algn="just" eaLnBrk="1" hangingPunct="1">
              <a:lnSpc>
                <a:spcPct val="150000"/>
              </a:lnSpc>
              <a:buFont typeface="Wingdings" panose="05000000000000000000" pitchFamily="2" charset="2"/>
              <a:buNone/>
            </a:pPr>
            <a:r>
              <a:rPr lang="en-US" altLang="en-US" dirty="0"/>
              <a:t>	x2: x coordinate for point 2, y2: y coordinate for point 2.</a:t>
            </a:r>
          </a:p>
          <a:p>
            <a:pPr algn="just" eaLnBrk="1" hangingPunct="1">
              <a:lnSpc>
                <a:spcPct val="150000"/>
              </a:lnSpc>
              <a:buFont typeface="Wingdings" panose="05000000000000000000" pitchFamily="2" charset="2"/>
              <a:buNone/>
            </a:pPr>
            <a:endParaRPr lang="en-US" altLang="en-US" dirty="0"/>
          </a:p>
          <a:p>
            <a:pPr algn="just" eaLnBrk="1" hangingPunct="1">
              <a:lnSpc>
                <a:spcPct val="150000"/>
              </a:lnSpc>
            </a:pPr>
            <a:r>
              <a:rPr lang="en-IN" altLang="en-US" b="1" dirty="0" err="1"/>
              <a:t>imagettftext</a:t>
            </a:r>
            <a:r>
              <a:rPr lang="en-IN" altLang="en-US" dirty="0"/>
              <a:t> ( resource $image , $size , $angle , $x , $y , $</a:t>
            </a:r>
            <a:r>
              <a:rPr lang="en-IN" altLang="en-US" dirty="0" err="1"/>
              <a:t>color</a:t>
            </a:r>
            <a:r>
              <a:rPr lang="en-IN" altLang="en-US" dirty="0"/>
              <a:t> , $</a:t>
            </a:r>
            <a:r>
              <a:rPr lang="en-IN" altLang="en-US" dirty="0" err="1"/>
              <a:t>fontfile</a:t>
            </a:r>
            <a:r>
              <a:rPr lang="en-IN" altLang="en-US" dirty="0"/>
              <a:t> , $text ).</a:t>
            </a:r>
          </a:p>
          <a:p>
            <a:pPr algn="just" eaLnBrk="1" hangingPunct="1">
              <a:lnSpc>
                <a:spcPct val="150000"/>
              </a:lnSpc>
              <a:buFont typeface="Wingdings" panose="05000000000000000000" pitchFamily="2" charset="2"/>
              <a:buNone/>
            </a:pPr>
            <a:r>
              <a:rPr lang="en-US" altLang="en-US" dirty="0"/>
              <a:t>	</a:t>
            </a:r>
          </a:p>
          <a:p>
            <a:pPr algn="just" eaLnBrk="1" hangingPunct="1">
              <a:lnSpc>
                <a:spcPct val="150000"/>
              </a:lnSpc>
              <a:buFont typeface="Wingdings" panose="05000000000000000000" pitchFamily="2" charset="2"/>
              <a:buNone/>
            </a:pPr>
            <a:endParaRPr lang="en-IN" altLang="en-US" dirty="0"/>
          </a:p>
          <a:p>
            <a:pPr algn="just" eaLnBrk="1" hangingPunct="1">
              <a:lnSpc>
                <a:spcPct val="150000"/>
              </a:lnSpc>
            </a:pPr>
            <a:endParaRPr lang="en-US" altLang="en-US" dirty="0"/>
          </a:p>
        </p:txBody>
      </p:sp>
    </p:spTree>
    <p:extLst>
      <p:ext uri="{BB962C8B-B14F-4D97-AF65-F5344CB8AC3E}">
        <p14:creationId xmlns:p14="http://schemas.microsoft.com/office/powerpoint/2010/main" val="13173717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3A9C0-B72A-0306-E84D-21EA661678F4}"/>
              </a:ext>
            </a:extLst>
          </p:cNvPr>
          <p:cNvSpPr>
            <a:spLocks noGrp="1"/>
          </p:cNvSpPr>
          <p:nvPr>
            <p:ph type="title"/>
          </p:nvPr>
        </p:nvSpPr>
        <p:spPr/>
        <p:txBody>
          <a:bodyPr/>
          <a:lstStyle/>
          <a:p>
            <a:r>
              <a:rPr lang="en-US" dirty="0"/>
              <a:t>How to check if GD is installed or not</a:t>
            </a:r>
            <a:endParaRPr lang="en-IN" dirty="0"/>
          </a:p>
        </p:txBody>
      </p:sp>
      <p:pic>
        <p:nvPicPr>
          <p:cNvPr id="5" name="Content Placeholder 4">
            <a:extLst>
              <a:ext uri="{FF2B5EF4-FFF2-40B4-BE49-F238E27FC236}">
                <a16:creationId xmlns:a16="http://schemas.microsoft.com/office/drawing/2014/main" id="{1C9F5768-8A1B-3E43-BB22-80F0B4184B9B}"/>
              </a:ext>
            </a:extLst>
          </p:cNvPr>
          <p:cNvPicPr>
            <a:picLocks noGrp="1" noChangeAspect="1"/>
          </p:cNvPicPr>
          <p:nvPr>
            <p:ph idx="1"/>
          </p:nvPr>
        </p:nvPicPr>
        <p:blipFill>
          <a:blip r:embed="rId2"/>
          <a:stretch>
            <a:fillRect/>
          </a:stretch>
        </p:blipFill>
        <p:spPr>
          <a:xfrm>
            <a:off x="2163739" y="2530506"/>
            <a:ext cx="7864522" cy="2941575"/>
          </a:xfrm>
        </p:spPr>
      </p:pic>
    </p:spTree>
    <p:extLst>
      <p:ext uri="{BB962C8B-B14F-4D97-AF65-F5344CB8AC3E}">
        <p14:creationId xmlns:p14="http://schemas.microsoft.com/office/powerpoint/2010/main" val="39377453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Content Placeholder 2"/>
          <p:cNvSpPr>
            <a:spLocks noGrp="1"/>
          </p:cNvSpPr>
          <p:nvPr>
            <p:ph idx="1"/>
          </p:nvPr>
        </p:nvSpPr>
        <p:spPr>
          <a:xfrm>
            <a:off x="1828800" y="228600"/>
            <a:ext cx="8305800" cy="6400800"/>
          </a:xfrm>
        </p:spPr>
        <p:txBody>
          <a:bodyPr>
            <a:normAutofit fontScale="92500" lnSpcReduction="20000"/>
          </a:bodyPr>
          <a:lstStyle/>
          <a:p>
            <a:pPr algn="just" eaLnBrk="1" hangingPunct="1">
              <a:lnSpc>
                <a:spcPct val="150000"/>
              </a:lnSpc>
            </a:pPr>
            <a:r>
              <a:rPr lang="en-IN" altLang="en-US" b="1"/>
              <a:t>Imagecreate(height,width)</a:t>
            </a:r>
          </a:p>
          <a:p>
            <a:pPr algn="just" eaLnBrk="1" hangingPunct="1">
              <a:lnSpc>
                <a:spcPct val="150000"/>
              </a:lnSpc>
            </a:pPr>
            <a:r>
              <a:rPr lang="en-IN" altLang="en-US" b="1"/>
              <a:t>imagefilledrectangle</a:t>
            </a:r>
            <a:r>
              <a:rPr lang="en-IN" altLang="en-US"/>
              <a:t> ( resource $image , int $x1 , int $y1 , int $x2 , int $y2 , int $color )</a:t>
            </a:r>
          </a:p>
          <a:p>
            <a:pPr algn="just" eaLnBrk="1" hangingPunct="1">
              <a:lnSpc>
                <a:spcPct val="150000"/>
              </a:lnSpc>
              <a:buFont typeface="Wingdings" panose="05000000000000000000" pitchFamily="2" charset="2"/>
              <a:buNone/>
            </a:pPr>
            <a:r>
              <a:rPr lang="en-US" altLang="en-US"/>
              <a:t>	x1: x coordinate for point 1, y1: y coordinate for point 1.</a:t>
            </a:r>
          </a:p>
          <a:p>
            <a:pPr algn="just" eaLnBrk="1" hangingPunct="1">
              <a:lnSpc>
                <a:spcPct val="150000"/>
              </a:lnSpc>
              <a:buFont typeface="Wingdings" panose="05000000000000000000" pitchFamily="2" charset="2"/>
              <a:buNone/>
            </a:pPr>
            <a:r>
              <a:rPr lang="en-US" altLang="en-US"/>
              <a:t>	x2: x coordinate for point 2, y2: y coordinate for point 2.</a:t>
            </a:r>
          </a:p>
          <a:p>
            <a:pPr algn="just" eaLnBrk="1" hangingPunct="1">
              <a:lnSpc>
                <a:spcPct val="150000"/>
              </a:lnSpc>
            </a:pPr>
            <a:r>
              <a:rPr lang="en-IN" altLang="en-US" b="1"/>
              <a:t>imagettftext</a:t>
            </a:r>
            <a:r>
              <a:rPr lang="en-IN" altLang="en-US"/>
              <a:t> ( resource $image , $size , $angle , $x , $y , $color , $fontfile , $text ).</a:t>
            </a:r>
          </a:p>
          <a:p>
            <a:pPr algn="just" eaLnBrk="1" hangingPunct="1">
              <a:lnSpc>
                <a:spcPct val="150000"/>
              </a:lnSpc>
              <a:buFont typeface="Wingdings" panose="05000000000000000000" pitchFamily="2" charset="2"/>
              <a:buNone/>
            </a:pPr>
            <a:r>
              <a:rPr lang="en-US" altLang="en-US"/>
              <a:t>	</a:t>
            </a:r>
            <a:r>
              <a:rPr lang="en-IN" altLang="en-US"/>
              <a:t> The angle in degrees, with 0 degrees being left-to-right reading text. Higher values represent a counter-clockwise rotation. For example, a value of 90 would result in bottom-to-top reading text. </a:t>
            </a:r>
          </a:p>
          <a:p>
            <a:pPr algn="just" eaLnBrk="1" hangingPunct="1">
              <a:lnSpc>
                <a:spcPct val="150000"/>
              </a:lnSpc>
              <a:buFont typeface="Wingdings" panose="05000000000000000000" pitchFamily="2" charset="2"/>
              <a:buNone/>
            </a:pPr>
            <a:endParaRPr lang="en-US" altLang="en-US"/>
          </a:p>
          <a:p>
            <a:pPr algn="just" eaLnBrk="1" hangingPunct="1">
              <a:lnSpc>
                <a:spcPct val="150000"/>
              </a:lnSpc>
              <a:buFont typeface="Wingdings" panose="05000000000000000000" pitchFamily="2" charset="2"/>
              <a:buNone/>
            </a:pPr>
            <a:endParaRPr lang="en-IN" altLang="en-US"/>
          </a:p>
          <a:p>
            <a:pPr algn="just" eaLnBrk="1" hangingPunct="1">
              <a:lnSpc>
                <a:spcPct val="150000"/>
              </a:lnSpc>
            </a:pPr>
            <a:endParaRPr lang="en-US" altLang="en-US"/>
          </a:p>
        </p:txBody>
      </p:sp>
    </p:spTree>
    <p:extLst>
      <p:ext uri="{BB962C8B-B14F-4D97-AF65-F5344CB8AC3E}">
        <p14:creationId xmlns:p14="http://schemas.microsoft.com/office/powerpoint/2010/main" val="9767290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DC000-C910-44B6-8E17-FA10FC5DB98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A230A2E-7583-4E8A-985F-CAAE653C1B6A}"/>
              </a:ext>
            </a:extLst>
          </p:cNvPr>
          <p:cNvSpPr>
            <a:spLocks noGrp="1"/>
          </p:cNvSpPr>
          <p:nvPr>
            <p:ph idx="1"/>
          </p:nvPr>
        </p:nvSpPr>
        <p:spPr/>
        <p:txBody>
          <a:bodyPr/>
          <a:lstStyle/>
          <a:p>
            <a:r>
              <a:rPr lang="en-IN" sz="1800" b="0" i="0" dirty="0">
                <a:solidFill>
                  <a:srgbClr val="555555"/>
                </a:solidFill>
                <a:effectLst/>
                <a:latin typeface="TheSansMonoCd-W5Regular"/>
              </a:rPr>
              <a:t>&lt;?</a:t>
            </a:r>
            <a:r>
              <a:rPr lang="en-IN" sz="1800" b="0" i="0" dirty="0">
                <a:solidFill>
                  <a:srgbClr val="000088"/>
                </a:solidFill>
                <a:effectLst/>
                <a:latin typeface="TheSansMonoCd-W5Regular"/>
              </a:rPr>
              <a:t>php</a:t>
            </a:r>
            <a:br>
              <a:rPr lang="en-IN" sz="1800" b="0" i="0" dirty="0">
                <a:solidFill>
                  <a:srgbClr val="000088"/>
                </a:solidFill>
                <a:effectLst/>
                <a:latin typeface="TheSansMonoCd-W5Regular"/>
              </a:rPr>
            </a:br>
            <a:r>
              <a:rPr lang="en-IN" sz="1800" b="0" i="0" dirty="0">
                <a:solidFill>
                  <a:srgbClr val="003333"/>
                </a:solidFill>
                <a:effectLst/>
                <a:latin typeface="TheSansMonoCd-W5Regular"/>
              </a:rPr>
              <a:t>$image </a:t>
            </a:r>
            <a:r>
              <a:rPr lang="en-IN" sz="1800" b="0" i="0" dirty="0">
                <a:solidFill>
                  <a:srgbClr val="555555"/>
                </a:solidFill>
                <a:effectLst/>
                <a:latin typeface="TheSansMonoCd-W5Regular"/>
              </a:rPr>
              <a:t>= </a:t>
            </a:r>
            <a:r>
              <a:rPr lang="en-IN" sz="1800" b="0" i="0" dirty="0" err="1">
                <a:solidFill>
                  <a:srgbClr val="000088"/>
                </a:solidFill>
                <a:effectLst/>
                <a:latin typeface="TheSansMonoCd-W5Regular"/>
              </a:rPr>
              <a:t>imagecreate</a:t>
            </a:r>
            <a:r>
              <a:rPr lang="en-IN" sz="1800" b="0" i="0" dirty="0">
                <a:solidFill>
                  <a:srgbClr val="000000"/>
                </a:solidFill>
                <a:effectLst/>
                <a:latin typeface="TheSansMonoCd-W5Regular"/>
              </a:rPr>
              <a:t>(</a:t>
            </a:r>
            <a:r>
              <a:rPr lang="en-IN" sz="1800" b="0" i="0" dirty="0">
                <a:solidFill>
                  <a:srgbClr val="FF6600"/>
                </a:solidFill>
                <a:effectLst/>
                <a:latin typeface="TheSansMonoCd-W5Regular"/>
              </a:rPr>
              <a:t>200</a:t>
            </a:r>
            <a:r>
              <a:rPr lang="en-IN" sz="1800" b="0" i="0" dirty="0">
                <a:solidFill>
                  <a:srgbClr val="000000"/>
                </a:solidFill>
                <a:effectLst/>
                <a:latin typeface="TheSansMonoCd-W5Regular"/>
              </a:rPr>
              <a:t>, </a:t>
            </a:r>
            <a:r>
              <a:rPr lang="en-IN" sz="1800" b="0" i="0" dirty="0">
                <a:solidFill>
                  <a:srgbClr val="FF6600"/>
                </a:solidFill>
                <a:effectLst/>
                <a:latin typeface="TheSansMonoCd-W5Regular"/>
              </a:rPr>
              <a:t>200</a:t>
            </a:r>
            <a:r>
              <a:rPr lang="en-IN" sz="1800" b="0" i="0" dirty="0">
                <a:solidFill>
                  <a:srgbClr val="000000"/>
                </a:solidFill>
                <a:effectLst/>
                <a:latin typeface="TheSansMonoCd-W5Regular"/>
              </a:rPr>
              <a:t>);</a:t>
            </a:r>
            <a:br>
              <a:rPr lang="en-IN" sz="1800" b="0" i="0" dirty="0">
                <a:solidFill>
                  <a:srgbClr val="000000"/>
                </a:solidFill>
                <a:effectLst/>
                <a:latin typeface="TheSansMonoCd-W5Regular"/>
              </a:rPr>
            </a:br>
            <a:r>
              <a:rPr lang="en-IN" sz="1800" b="0" i="0" dirty="0">
                <a:solidFill>
                  <a:srgbClr val="003333"/>
                </a:solidFill>
                <a:effectLst/>
                <a:latin typeface="TheSansMonoCd-W5Regular"/>
              </a:rPr>
              <a:t>$white </a:t>
            </a:r>
            <a:r>
              <a:rPr lang="en-IN" sz="1800" b="0" i="0" dirty="0">
                <a:solidFill>
                  <a:srgbClr val="555555"/>
                </a:solidFill>
                <a:effectLst/>
                <a:latin typeface="TheSansMonoCd-W5Regular"/>
              </a:rPr>
              <a:t>= </a:t>
            </a:r>
            <a:r>
              <a:rPr lang="en-IN" sz="1800" b="0" i="0" dirty="0" err="1">
                <a:solidFill>
                  <a:srgbClr val="000088"/>
                </a:solidFill>
                <a:effectLst/>
                <a:latin typeface="TheSansMonoCd-W5Regular"/>
              </a:rPr>
              <a:t>imagecolorallocate</a:t>
            </a:r>
            <a:r>
              <a:rPr lang="en-IN" sz="1800" b="0" i="0" dirty="0">
                <a:solidFill>
                  <a:srgbClr val="000000"/>
                </a:solidFill>
                <a:effectLst/>
                <a:latin typeface="TheSansMonoCd-W5Regular"/>
              </a:rPr>
              <a:t>(</a:t>
            </a:r>
            <a:r>
              <a:rPr lang="en-IN" sz="1800" b="0" i="0" dirty="0">
                <a:solidFill>
                  <a:srgbClr val="003333"/>
                </a:solidFill>
                <a:effectLst/>
                <a:latin typeface="TheSansMonoCd-W5Regular"/>
              </a:rPr>
              <a:t>$image</a:t>
            </a:r>
            <a:r>
              <a:rPr lang="en-IN" sz="1800" b="0" i="0" dirty="0">
                <a:solidFill>
                  <a:srgbClr val="000000"/>
                </a:solidFill>
                <a:effectLst/>
                <a:latin typeface="TheSansMonoCd-W5Regular"/>
              </a:rPr>
              <a:t>, </a:t>
            </a:r>
            <a:r>
              <a:rPr lang="en-IN" sz="1800" b="0" i="0" dirty="0">
                <a:solidFill>
                  <a:srgbClr val="FF6600"/>
                </a:solidFill>
                <a:effectLst/>
                <a:latin typeface="TheSansMonoCd-W5Regular"/>
              </a:rPr>
              <a:t>0xFF</a:t>
            </a:r>
            <a:r>
              <a:rPr lang="en-IN" sz="1800" b="0" i="0" dirty="0">
                <a:solidFill>
                  <a:srgbClr val="000000"/>
                </a:solidFill>
                <a:effectLst/>
                <a:latin typeface="TheSansMonoCd-W5Regular"/>
              </a:rPr>
              <a:t>, </a:t>
            </a:r>
            <a:r>
              <a:rPr lang="en-IN" sz="1800" b="0" i="0" dirty="0">
                <a:solidFill>
                  <a:srgbClr val="FF6600"/>
                </a:solidFill>
                <a:effectLst/>
                <a:latin typeface="TheSansMonoCd-W5Regular"/>
              </a:rPr>
              <a:t>0xFF</a:t>
            </a:r>
            <a:r>
              <a:rPr lang="en-IN" sz="1800" b="0" i="0" dirty="0">
                <a:solidFill>
                  <a:srgbClr val="000000"/>
                </a:solidFill>
                <a:effectLst/>
                <a:latin typeface="TheSansMonoCd-W5Regular"/>
              </a:rPr>
              <a:t>, </a:t>
            </a:r>
            <a:r>
              <a:rPr lang="en-IN" sz="1800" b="0" i="0" dirty="0">
                <a:solidFill>
                  <a:srgbClr val="FF6600"/>
                </a:solidFill>
                <a:effectLst/>
                <a:latin typeface="TheSansMonoCd-W5Regular"/>
              </a:rPr>
              <a:t>0xFF</a:t>
            </a:r>
            <a:r>
              <a:rPr lang="en-IN" sz="1800" b="0" i="0" dirty="0">
                <a:solidFill>
                  <a:srgbClr val="000000"/>
                </a:solidFill>
                <a:effectLst/>
                <a:latin typeface="TheSansMonoCd-W5Regular"/>
              </a:rPr>
              <a:t>);</a:t>
            </a:r>
            <a:br>
              <a:rPr lang="en-IN" sz="1800" b="0" i="0" dirty="0">
                <a:solidFill>
                  <a:srgbClr val="000000"/>
                </a:solidFill>
                <a:effectLst/>
                <a:latin typeface="TheSansMonoCd-W5Regular"/>
              </a:rPr>
            </a:br>
            <a:r>
              <a:rPr lang="en-IN" sz="1800" b="0" i="0" dirty="0">
                <a:solidFill>
                  <a:srgbClr val="003333"/>
                </a:solidFill>
                <a:effectLst/>
                <a:latin typeface="TheSansMonoCd-W5Regular"/>
              </a:rPr>
              <a:t>$black </a:t>
            </a:r>
            <a:r>
              <a:rPr lang="en-IN" sz="1800" b="0" i="0" dirty="0">
                <a:solidFill>
                  <a:srgbClr val="555555"/>
                </a:solidFill>
                <a:effectLst/>
                <a:latin typeface="TheSansMonoCd-W5Regular"/>
              </a:rPr>
              <a:t>= </a:t>
            </a:r>
            <a:r>
              <a:rPr lang="en-IN" sz="1800" b="0" i="0" dirty="0" err="1">
                <a:solidFill>
                  <a:srgbClr val="000088"/>
                </a:solidFill>
                <a:effectLst/>
                <a:latin typeface="TheSansMonoCd-W5Regular"/>
              </a:rPr>
              <a:t>imagecolorallocate</a:t>
            </a:r>
            <a:r>
              <a:rPr lang="en-IN" sz="1800" b="0" i="0" dirty="0">
                <a:solidFill>
                  <a:srgbClr val="000000"/>
                </a:solidFill>
                <a:effectLst/>
                <a:latin typeface="TheSansMonoCd-W5Regular"/>
              </a:rPr>
              <a:t>(</a:t>
            </a:r>
            <a:r>
              <a:rPr lang="en-IN" sz="1800" b="0" i="0" dirty="0">
                <a:solidFill>
                  <a:srgbClr val="003333"/>
                </a:solidFill>
                <a:effectLst/>
                <a:latin typeface="TheSansMonoCd-W5Regular"/>
              </a:rPr>
              <a:t>$image</a:t>
            </a:r>
            <a:r>
              <a:rPr lang="en-IN" sz="1800" b="0" i="0" dirty="0">
                <a:solidFill>
                  <a:srgbClr val="000000"/>
                </a:solidFill>
                <a:effectLst/>
                <a:latin typeface="TheSansMonoCd-W5Regular"/>
              </a:rPr>
              <a:t>, </a:t>
            </a:r>
            <a:r>
              <a:rPr lang="en-IN" sz="1800" b="0" i="0" dirty="0">
                <a:solidFill>
                  <a:srgbClr val="FF6600"/>
                </a:solidFill>
                <a:effectLst/>
                <a:latin typeface="TheSansMonoCd-W5Regular"/>
              </a:rPr>
              <a:t>0x00</a:t>
            </a:r>
            <a:r>
              <a:rPr lang="en-IN" sz="1800" b="0" i="0" dirty="0">
                <a:solidFill>
                  <a:srgbClr val="000000"/>
                </a:solidFill>
                <a:effectLst/>
                <a:latin typeface="TheSansMonoCd-W5Regular"/>
              </a:rPr>
              <a:t>, </a:t>
            </a:r>
            <a:r>
              <a:rPr lang="en-IN" sz="1800" b="0" i="0" dirty="0">
                <a:solidFill>
                  <a:srgbClr val="FF6600"/>
                </a:solidFill>
                <a:effectLst/>
                <a:latin typeface="TheSansMonoCd-W5Regular"/>
              </a:rPr>
              <a:t>0x00</a:t>
            </a:r>
            <a:r>
              <a:rPr lang="en-IN" sz="1800" b="0" i="0" dirty="0">
                <a:solidFill>
                  <a:srgbClr val="000000"/>
                </a:solidFill>
                <a:effectLst/>
                <a:latin typeface="TheSansMonoCd-W5Regular"/>
              </a:rPr>
              <a:t>, </a:t>
            </a:r>
            <a:r>
              <a:rPr lang="en-IN" sz="1800" b="0" i="0" dirty="0">
                <a:solidFill>
                  <a:srgbClr val="FF6600"/>
                </a:solidFill>
                <a:effectLst/>
                <a:latin typeface="TheSansMonoCd-W5Regular"/>
              </a:rPr>
              <a:t>0x00</a:t>
            </a:r>
            <a:r>
              <a:rPr lang="en-IN" sz="1800" b="0" i="0" dirty="0">
                <a:solidFill>
                  <a:srgbClr val="000000"/>
                </a:solidFill>
                <a:effectLst/>
                <a:latin typeface="TheSansMonoCd-W5Regular"/>
              </a:rPr>
              <a:t>);</a:t>
            </a:r>
            <a:br>
              <a:rPr lang="en-IN" sz="1800" b="0" i="0" dirty="0">
                <a:solidFill>
                  <a:srgbClr val="000000"/>
                </a:solidFill>
                <a:effectLst/>
                <a:latin typeface="TheSansMonoCd-W5Regular"/>
              </a:rPr>
            </a:br>
            <a:r>
              <a:rPr lang="en-IN" sz="1800" b="0" i="0" dirty="0" err="1">
                <a:solidFill>
                  <a:srgbClr val="000088"/>
                </a:solidFill>
                <a:effectLst/>
                <a:latin typeface="TheSansMonoCd-W5Regular"/>
              </a:rPr>
              <a:t>imagefilledrectangle</a:t>
            </a:r>
            <a:r>
              <a:rPr lang="en-IN" sz="1800" b="0" i="0" dirty="0">
                <a:solidFill>
                  <a:srgbClr val="000000"/>
                </a:solidFill>
                <a:effectLst/>
                <a:latin typeface="TheSansMonoCd-W5Regular"/>
              </a:rPr>
              <a:t>(</a:t>
            </a:r>
            <a:r>
              <a:rPr lang="en-IN" sz="1800" b="0" i="0" dirty="0">
                <a:solidFill>
                  <a:srgbClr val="003333"/>
                </a:solidFill>
                <a:effectLst/>
                <a:latin typeface="TheSansMonoCd-W5Regular"/>
              </a:rPr>
              <a:t>$image</a:t>
            </a:r>
            <a:r>
              <a:rPr lang="en-IN" sz="1800" b="0" i="0" dirty="0">
                <a:solidFill>
                  <a:srgbClr val="000000"/>
                </a:solidFill>
                <a:effectLst/>
                <a:latin typeface="TheSansMonoCd-W5Regular"/>
              </a:rPr>
              <a:t>, </a:t>
            </a:r>
            <a:r>
              <a:rPr lang="en-IN" sz="1800" b="0" i="0" dirty="0">
                <a:solidFill>
                  <a:srgbClr val="FF6600"/>
                </a:solidFill>
                <a:effectLst/>
                <a:latin typeface="TheSansMonoCd-W5Regular"/>
              </a:rPr>
              <a:t>50</a:t>
            </a:r>
            <a:r>
              <a:rPr lang="en-IN" sz="1800" b="0" i="0" dirty="0">
                <a:solidFill>
                  <a:srgbClr val="000000"/>
                </a:solidFill>
                <a:effectLst/>
                <a:latin typeface="TheSansMonoCd-W5Regular"/>
              </a:rPr>
              <a:t>, </a:t>
            </a:r>
            <a:r>
              <a:rPr lang="en-IN" sz="1800" b="0" i="0" dirty="0">
                <a:solidFill>
                  <a:srgbClr val="FF6600"/>
                </a:solidFill>
                <a:effectLst/>
                <a:latin typeface="TheSansMonoCd-W5Regular"/>
              </a:rPr>
              <a:t>50</a:t>
            </a:r>
            <a:r>
              <a:rPr lang="en-IN" sz="1800" b="0" i="0" dirty="0">
                <a:solidFill>
                  <a:srgbClr val="000000"/>
                </a:solidFill>
                <a:effectLst/>
                <a:latin typeface="TheSansMonoCd-W5Regular"/>
              </a:rPr>
              <a:t>, </a:t>
            </a:r>
            <a:r>
              <a:rPr lang="en-IN" sz="1800" b="0" i="0" dirty="0">
                <a:solidFill>
                  <a:srgbClr val="FF6600"/>
                </a:solidFill>
                <a:effectLst/>
                <a:latin typeface="TheSansMonoCd-W5Regular"/>
              </a:rPr>
              <a:t>150</a:t>
            </a:r>
            <a:r>
              <a:rPr lang="en-IN" sz="1800" b="0" i="0" dirty="0">
                <a:solidFill>
                  <a:srgbClr val="000000"/>
                </a:solidFill>
                <a:effectLst/>
                <a:latin typeface="TheSansMonoCd-W5Regular"/>
              </a:rPr>
              <a:t>, </a:t>
            </a:r>
            <a:r>
              <a:rPr lang="en-IN" sz="1800" b="0" i="0" dirty="0">
                <a:solidFill>
                  <a:srgbClr val="FF6600"/>
                </a:solidFill>
                <a:effectLst/>
                <a:latin typeface="TheSansMonoCd-W5Regular"/>
              </a:rPr>
              <a:t>150</a:t>
            </a:r>
            <a:r>
              <a:rPr lang="en-IN" sz="1800" b="0" i="0" dirty="0">
                <a:solidFill>
                  <a:srgbClr val="000000"/>
                </a:solidFill>
                <a:effectLst/>
                <a:latin typeface="TheSansMonoCd-W5Regular"/>
              </a:rPr>
              <a:t>, </a:t>
            </a:r>
            <a:r>
              <a:rPr lang="en-IN" sz="1800" b="0" i="0" dirty="0">
                <a:solidFill>
                  <a:srgbClr val="003333"/>
                </a:solidFill>
                <a:effectLst/>
                <a:latin typeface="TheSansMonoCd-W5Regular"/>
              </a:rPr>
              <a:t>$black</a:t>
            </a:r>
            <a:r>
              <a:rPr lang="en-IN" sz="1800" b="0" i="0" dirty="0">
                <a:solidFill>
                  <a:srgbClr val="000000"/>
                </a:solidFill>
                <a:effectLst/>
                <a:latin typeface="TheSansMonoCd-W5Regular"/>
              </a:rPr>
              <a:t>);</a:t>
            </a:r>
            <a:br>
              <a:rPr lang="en-IN" sz="1800" b="0" i="0" dirty="0">
                <a:solidFill>
                  <a:srgbClr val="000000"/>
                </a:solidFill>
                <a:effectLst/>
                <a:latin typeface="TheSansMonoCd-W5Regular"/>
              </a:rPr>
            </a:br>
            <a:r>
              <a:rPr lang="en-IN" sz="1800" b="0" i="0" dirty="0" err="1">
                <a:solidFill>
                  <a:srgbClr val="000088"/>
                </a:solidFill>
                <a:effectLst/>
                <a:latin typeface="TheSansMonoCd-W5Regular"/>
              </a:rPr>
              <a:t>imagestring</a:t>
            </a:r>
            <a:r>
              <a:rPr lang="en-IN" sz="1800" b="0" i="0" dirty="0">
                <a:solidFill>
                  <a:srgbClr val="000000"/>
                </a:solidFill>
                <a:effectLst/>
                <a:latin typeface="TheSansMonoCd-W5Regular"/>
              </a:rPr>
              <a:t>(</a:t>
            </a:r>
            <a:r>
              <a:rPr lang="en-IN" sz="1800" b="0" i="0" dirty="0">
                <a:solidFill>
                  <a:srgbClr val="003333"/>
                </a:solidFill>
                <a:effectLst/>
                <a:latin typeface="TheSansMonoCd-W5Regular"/>
              </a:rPr>
              <a:t>$image</a:t>
            </a:r>
            <a:r>
              <a:rPr lang="en-IN" sz="1800" b="0" i="0" dirty="0">
                <a:solidFill>
                  <a:srgbClr val="000000"/>
                </a:solidFill>
                <a:effectLst/>
                <a:latin typeface="TheSansMonoCd-W5Regular"/>
              </a:rPr>
              <a:t>, </a:t>
            </a:r>
            <a:r>
              <a:rPr lang="en-IN" sz="1800" b="0" i="0" dirty="0">
                <a:solidFill>
                  <a:srgbClr val="FF6600"/>
                </a:solidFill>
                <a:effectLst/>
                <a:latin typeface="TheSansMonoCd-W5Regular"/>
              </a:rPr>
              <a:t>5</a:t>
            </a:r>
            <a:r>
              <a:rPr lang="en-IN" sz="1800" b="0" i="0" dirty="0">
                <a:solidFill>
                  <a:srgbClr val="000000"/>
                </a:solidFill>
                <a:effectLst/>
                <a:latin typeface="TheSansMonoCd-W5Regular"/>
              </a:rPr>
              <a:t>, </a:t>
            </a:r>
            <a:r>
              <a:rPr lang="en-IN" sz="1800" b="0" i="0" dirty="0">
                <a:solidFill>
                  <a:srgbClr val="FF6600"/>
                </a:solidFill>
                <a:effectLst/>
                <a:latin typeface="TheSansMonoCd-W5Regular"/>
              </a:rPr>
              <a:t>50</a:t>
            </a:r>
            <a:r>
              <a:rPr lang="en-IN" sz="1800" b="0" i="0" dirty="0">
                <a:solidFill>
                  <a:srgbClr val="000000"/>
                </a:solidFill>
                <a:effectLst/>
                <a:latin typeface="TheSansMonoCd-W5Regular"/>
              </a:rPr>
              <a:t>, </a:t>
            </a:r>
            <a:r>
              <a:rPr lang="en-IN" sz="1800" b="0" i="0" dirty="0">
                <a:solidFill>
                  <a:srgbClr val="FF6600"/>
                </a:solidFill>
                <a:effectLst/>
                <a:latin typeface="TheSansMonoCd-W5Regular"/>
              </a:rPr>
              <a:t>160</a:t>
            </a:r>
            <a:r>
              <a:rPr lang="en-IN" sz="1800" b="0" i="0" dirty="0">
                <a:solidFill>
                  <a:srgbClr val="000000"/>
                </a:solidFill>
                <a:effectLst/>
                <a:latin typeface="TheSansMonoCd-W5Regular"/>
              </a:rPr>
              <a:t>, </a:t>
            </a:r>
            <a:r>
              <a:rPr lang="en-IN" sz="1800" b="0" i="0" dirty="0">
                <a:solidFill>
                  <a:srgbClr val="CC3300"/>
                </a:solidFill>
                <a:effectLst/>
                <a:latin typeface="TheSansMonoCd-W5Regular"/>
              </a:rPr>
              <a:t>"A Black Box"</a:t>
            </a:r>
            <a:r>
              <a:rPr lang="en-IN" sz="1800" b="0" i="0" dirty="0">
                <a:solidFill>
                  <a:srgbClr val="000000"/>
                </a:solidFill>
                <a:effectLst/>
                <a:latin typeface="TheSansMonoCd-W5Regular"/>
              </a:rPr>
              <a:t>, </a:t>
            </a:r>
            <a:r>
              <a:rPr lang="en-IN" sz="1800" b="0" i="0" dirty="0">
                <a:solidFill>
                  <a:srgbClr val="003333"/>
                </a:solidFill>
                <a:effectLst/>
                <a:latin typeface="TheSansMonoCd-W5Regular"/>
              </a:rPr>
              <a:t>$black</a:t>
            </a:r>
            <a:r>
              <a:rPr lang="en-IN" sz="1800" b="0" i="0" dirty="0">
                <a:solidFill>
                  <a:srgbClr val="000000"/>
                </a:solidFill>
                <a:effectLst/>
                <a:latin typeface="TheSansMonoCd-W5Regular"/>
              </a:rPr>
              <a:t>);</a:t>
            </a:r>
            <a:br>
              <a:rPr lang="en-IN" sz="1800" b="0" i="0" dirty="0">
                <a:solidFill>
                  <a:srgbClr val="000000"/>
                </a:solidFill>
                <a:effectLst/>
                <a:latin typeface="TheSansMonoCd-W5Regular"/>
              </a:rPr>
            </a:br>
            <a:r>
              <a:rPr lang="en-IN" sz="1800" b="0" i="0" dirty="0">
                <a:solidFill>
                  <a:srgbClr val="000088"/>
                </a:solidFill>
                <a:effectLst/>
                <a:latin typeface="TheSansMonoCd-W5Regular"/>
              </a:rPr>
              <a:t>header</a:t>
            </a:r>
            <a:r>
              <a:rPr lang="en-IN" sz="1800" b="0" i="0" dirty="0">
                <a:solidFill>
                  <a:srgbClr val="000000"/>
                </a:solidFill>
                <a:effectLst/>
                <a:latin typeface="TheSansMonoCd-W5Regular"/>
              </a:rPr>
              <a:t>(</a:t>
            </a:r>
            <a:r>
              <a:rPr lang="en-IN" sz="1800" b="0" i="0" dirty="0">
                <a:solidFill>
                  <a:srgbClr val="CC3300"/>
                </a:solidFill>
                <a:effectLst/>
                <a:latin typeface="TheSansMonoCd-W5Regular"/>
              </a:rPr>
              <a:t>"Content-Type: image/</a:t>
            </a:r>
            <a:r>
              <a:rPr lang="en-IN" sz="1800" b="0" i="0" dirty="0" err="1">
                <a:solidFill>
                  <a:srgbClr val="CC3300"/>
                </a:solidFill>
                <a:effectLst/>
                <a:latin typeface="TheSansMonoCd-W5Regular"/>
              </a:rPr>
              <a:t>png</a:t>
            </a:r>
            <a:r>
              <a:rPr lang="en-IN" sz="1800" b="0" i="0" dirty="0">
                <a:solidFill>
                  <a:srgbClr val="CC3300"/>
                </a:solidFill>
                <a:effectLst/>
                <a:latin typeface="TheSansMonoCd-W5Regular"/>
              </a:rPr>
              <a:t>"</a:t>
            </a:r>
            <a:r>
              <a:rPr lang="en-IN" sz="1800" b="0" i="0" dirty="0">
                <a:solidFill>
                  <a:srgbClr val="000000"/>
                </a:solidFill>
                <a:effectLst/>
                <a:latin typeface="TheSansMonoCd-W5Regular"/>
              </a:rPr>
              <a:t>);</a:t>
            </a:r>
            <a:br>
              <a:rPr lang="en-IN" sz="1800" b="0" i="0" dirty="0">
                <a:solidFill>
                  <a:srgbClr val="000000"/>
                </a:solidFill>
                <a:effectLst/>
                <a:latin typeface="TheSansMonoCd-W5Regular"/>
              </a:rPr>
            </a:br>
            <a:r>
              <a:rPr lang="en-IN" sz="1800" b="0" i="0" dirty="0" err="1">
                <a:solidFill>
                  <a:srgbClr val="000088"/>
                </a:solidFill>
                <a:effectLst/>
                <a:latin typeface="TheSansMonoCd-W5Regular"/>
              </a:rPr>
              <a:t>imagepng</a:t>
            </a:r>
            <a:r>
              <a:rPr lang="en-IN" sz="1800" b="0" i="0" dirty="0">
                <a:solidFill>
                  <a:srgbClr val="000000"/>
                </a:solidFill>
                <a:effectLst/>
                <a:latin typeface="TheSansMonoCd-W5Regular"/>
              </a:rPr>
              <a:t>(</a:t>
            </a:r>
            <a:r>
              <a:rPr lang="en-IN" sz="1800" b="0" i="0" dirty="0">
                <a:solidFill>
                  <a:srgbClr val="003333"/>
                </a:solidFill>
                <a:effectLst/>
                <a:latin typeface="TheSansMonoCd-W5Regular"/>
              </a:rPr>
              <a:t>$image</a:t>
            </a:r>
            <a:r>
              <a:rPr lang="en-IN" sz="1800" b="0" i="0" dirty="0">
                <a:solidFill>
                  <a:srgbClr val="000000"/>
                </a:solidFill>
                <a:effectLst/>
                <a:latin typeface="TheSansMonoCd-W5Regular"/>
              </a:rPr>
              <a:t>);</a:t>
            </a:r>
            <a:r>
              <a:rPr lang="en-IN" dirty="0"/>
              <a:t> </a:t>
            </a:r>
            <a:br>
              <a:rPr lang="en-IN" dirty="0"/>
            </a:br>
            <a:endParaRPr lang="en-IN" dirty="0"/>
          </a:p>
        </p:txBody>
      </p:sp>
    </p:spTree>
    <p:extLst>
      <p:ext uri="{BB962C8B-B14F-4D97-AF65-F5344CB8AC3E}">
        <p14:creationId xmlns:p14="http://schemas.microsoft.com/office/powerpoint/2010/main" val="14144605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Content Placeholder 2"/>
          <p:cNvSpPr>
            <a:spLocks noGrp="1"/>
          </p:cNvSpPr>
          <p:nvPr>
            <p:ph idx="1"/>
          </p:nvPr>
        </p:nvSpPr>
        <p:spPr>
          <a:xfrm>
            <a:off x="1828800" y="228600"/>
            <a:ext cx="8305800" cy="6400800"/>
          </a:xfrm>
        </p:spPr>
        <p:txBody>
          <a:bodyPr/>
          <a:lstStyle/>
          <a:p>
            <a:pPr algn="ctr" eaLnBrk="1" hangingPunct="1">
              <a:buFont typeface="Wingdings" panose="05000000000000000000" pitchFamily="2" charset="2"/>
              <a:buNone/>
            </a:pPr>
            <a:r>
              <a:rPr lang="en-IN" altLang="en-US" b="1" i="1" u="sng" dirty="0"/>
              <a:t>Example : Adding text to an image</a:t>
            </a:r>
          </a:p>
          <a:p>
            <a:pPr eaLnBrk="1" hangingPunct="1">
              <a:buFont typeface="Wingdings" panose="05000000000000000000" pitchFamily="2" charset="2"/>
              <a:buNone/>
            </a:pPr>
            <a:r>
              <a:rPr lang="en-IN" altLang="en-US" dirty="0"/>
              <a:t>	</a:t>
            </a:r>
            <a:endParaRPr lang="en-US" altLang="en-US" dirty="0"/>
          </a:p>
        </p:txBody>
      </p:sp>
      <p:sp>
        <p:nvSpPr>
          <p:cNvPr id="5" name="TextBox 4">
            <a:extLst>
              <a:ext uri="{FF2B5EF4-FFF2-40B4-BE49-F238E27FC236}">
                <a16:creationId xmlns:a16="http://schemas.microsoft.com/office/drawing/2014/main" id="{CD64E588-C94C-46A4-9E37-BF552B6D4053}"/>
              </a:ext>
            </a:extLst>
          </p:cNvPr>
          <p:cNvSpPr txBox="1"/>
          <p:nvPr/>
        </p:nvSpPr>
        <p:spPr>
          <a:xfrm>
            <a:off x="3048778" y="1859340"/>
            <a:ext cx="6097554" cy="3139321"/>
          </a:xfrm>
          <a:prstGeom prst="rect">
            <a:avLst/>
          </a:prstGeom>
          <a:noFill/>
        </p:spPr>
        <p:txBody>
          <a:bodyPr wrap="square">
            <a:spAutoFit/>
          </a:bodyPr>
          <a:lstStyle/>
          <a:p>
            <a:r>
              <a:rPr lang="en-IN" sz="1800" b="0" i="0" dirty="0">
                <a:solidFill>
                  <a:srgbClr val="555555"/>
                </a:solidFill>
                <a:effectLst/>
                <a:latin typeface="TheSansMonoCd-W5Regular"/>
              </a:rPr>
              <a:t>&lt;?</a:t>
            </a:r>
            <a:r>
              <a:rPr lang="en-IN" sz="1800" b="0" i="0" dirty="0">
                <a:solidFill>
                  <a:srgbClr val="000088"/>
                </a:solidFill>
                <a:effectLst/>
                <a:latin typeface="TheSansMonoCd-W5Regular"/>
              </a:rPr>
              <a:t>php</a:t>
            </a:r>
            <a:br>
              <a:rPr lang="en-IN" sz="1800" b="0" i="0" dirty="0">
                <a:solidFill>
                  <a:srgbClr val="000088"/>
                </a:solidFill>
                <a:effectLst/>
                <a:latin typeface="TheSansMonoCd-W5Regular"/>
              </a:rPr>
            </a:br>
            <a:r>
              <a:rPr lang="en-IN" sz="1800" b="0" i="0" dirty="0">
                <a:solidFill>
                  <a:srgbClr val="003333"/>
                </a:solidFill>
                <a:effectLst/>
                <a:latin typeface="TheSansMonoCd-W5Regular"/>
              </a:rPr>
              <a:t>$image </a:t>
            </a:r>
            <a:r>
              <a:rPr lang="en-IN" sz="1800" b="0" i="0" dirty="0">
                <a:solidFill>
                  <a:srgbClr val="555555"/>
                </a:solidFill>
                <a:effectLst/>
                <a:latin typeface="TheSansMonoCd-W5Regular"/>
              </a:rPr>
              <a:t>= </a:t>
            </a:r>
            <a:r>
              <a:rPr lang="en-IN" sz="1800" b="0" i="0" dirty="0" err="1">
                <a:solidFill>
                  <a:srgbClr val="000088"/>
                </a:solidFill>
                <a:effectLst/>
                <a:latin typeface="TheSansMonoCd-W5Regular"/>
              </a:rPr>
              <a:t>imagecreate</a:t>
            </a:r>
            <a:r>
              <a:rPr lang="en-IN" sz="1800" b="0" i="0" dirty="0">
                <a:solidFill>
                  <a:srgbClr val="000000"/>
                </a:solidFill>
                <a:effectLst/>
                <a:latin typeface="TheSansMonoCd-W5Regular"/>
              </a:rPr>
              <a:t>(</a:t>
            </a:r>
            <a:r>
              <a:rPr lang="en-IN" sz="1800" b="0" i="0" dirty="0">
                <a:solidFill>
                  <a:srgbClr val="FF6600"/>
                </a:solidFill>
                <a:effectLst/>
                <a:latin typeface="TheSansMonoCd-W5Regular"/>
              </a:rPr>
              <a:t>350</a:t>
            </a:r>
            <a:r>
              <a:rPr lang="en-IN" sz="1800" b="0" i="0" dirty="0">
                <a:solidFill>
                  <a:srgbClr val="000000"/>
                </a:solidFill>
                <a:effectLst/>
                <a:latin typeface="TheSansMonoCd-W5Regular"/>
              </a:rPr>
              <a:t>, </a:t>
            </a:r>
            <a:r>
              <a:rPr lang="en-IN" sz="1800" b="0" i="0" dirty="0">
                <a:solidFill>
                  <a:srgbClr val="FF6600"/>
                </a:solidFill>
                <a:effectLst/>
                <a:latin typeface="TheSansMonoCd-W5Regular"/>
              </a:rPr>
              <a:t>70</a:t>
            </a:r>
            <a:r>
              <a:rPr lang="en-IN" sz="1800" b="0" i="0" dirty="0">
                <a:solidFill>
                  <a:srgbClr val="000000"/>
                </a:solidFill>
                <a:effectLst/>
                <a:latin typeface="TheSansMonoCd-W5Regular"/>
              </a:rPr>
              <a:t>);</a:t>
            </a:r>
            <a:br>
              <a:rPr lang="en-IN" sz="1800" b="0" i="0" dirty="0">
                <a:solidFill>
                  <a:srgbClr val="000000"/>
                </a:solidFill>
                <a:effectLst/>
                <a:latin typeface="TheSansMonoCd-W5Regular"/>
              </a:rPr>
            </a:br>
            <a:r>
              <a:rPr lang="en-IN" sz="1800" b="0" i="0" dirty="0">
                <a:solidFill>
                  <a:srgbClr val="003333"/>
                </a:solidFill>
                <a:effectLst/>
                <a:latin typeface="TheSansMonoCd-W5Regular"/>
              </a:rPr>
              <a:t>$white </a:t>
            </a:r>
            <a:r>
              <a:rPr lang="en-IN" sz="1800" b="0" i="0" dirty="0">
                <a:solidFill>
                  <a:srgbClr val="555555"/>
                </a:solidFill>
                <a:effectLst/>
                <a:latin typeface="TheSansMonoCd-W5Regular"/>
              </a:rPr>
              <a:t>= </a:t>
            </a:r>
            <a:r>
              <a:rPr lang="en-IN" sz="1800" b="0" i="0" dirty="0" err="1">
                <a:solidFill>
                  <a:srgbClr val="000088"/>
                </a:solidFill>
                <a:effectLst/>
                <a:latin typeface="TheSansMonoCd-W5Regular"/>
              </a:rPr>
              <a:t>imagecolorallocate</a:t>
            </a:r>
            <a:r>
              <a:rPr lang="en-IN" sz="1800" b="0" i="0" dirty="0">
                <a:solidFill>
                  <a:srgbClr val="000000"/>
                </a:solidFill>
                <a:effectLst/>
                <a:latin typeface="TheSansMonoCd-W5Regular"/>
              </a:rPr>
              <a:t>(</a:t>
            </a:r>
            <a:r>
              <a:rPr lang="en-IN" sz="1800" b="0" i="0" dirty="0">
                <a:solidFill>
                  <a:srgbClr val="003333"/>
                </a:solidFill>
                <a:effectLst/>
                <a:latin typeface="TheSansMonoCd-W5Regular"/>
              </a:rPr>
              <a:t>$image</a:t>
            </a:r>
            <a:r>
              <a:rPr lang="en-IN" sz="1800" b="0" i="0" dirty="0">
                <a:solidFill>
                  <a:srgbClr val="000000"/>
                </a:solidFill>
                <a:effectLst/>
                <a:latin typeface="TheSansMonoCd-W5Regular"/>
              </a:rPr>
              <a:t>, </a:t>
            </a:r>
            <a:r>
              <a:rPr lang="en-IN" sz="1800" b="0" i="0" dirty="0">
                <a:solidFill>
                  <a:srgbClr val="FF6600"/>
                </a:solidFill>
                <a:effectLst/>
                <a:latin typeface="TheSansMonoCd-W5Regular"/>
              </a:rPr>
              <a:t>0xFF</a:t>
            </a:r>
            <a:r>
              <a:rPr lang="en-IN" sz="1800" b="0" i="0" dirty="0">
                <a:solidFill>
                  <a:srgbClr val="000000"/>
                </a:solidFill>
                <a:effectLst/>
                <a:latin typeface="TheSansMonoCd-W5Regular"/>
              </a:rPr>
              <a:t>, </a:t>
            </a:r>
            <a:r>
              <a:rPr lang="en-IN" sz="1800" b="0" i="0" dirty="0">
                <a:solidFill>
                  <a:srgbClr val="FF6600"/>
                </a:solidFill>
                <a:effectLst/>
                <a:latin typeface="TheSansMonoCd-W5Regular"/>
              </a:rPr>
              <a:t>0xFF</a:t>
            </a:r>
            <a:r>
              <a:rPr lang="en-IN" sz="1800" b="0" i="0" dirty="0">
                <a:solidFill>
                  <a:srgbClr val="000000"/>
                </a:solidFill>
                <a:effectLst/>
                <a:latin typeface="TheSansMonoCd-W5Regular"/>
              </a:rPr>
              <a:t>, </a:t>
            </a:r>
            <a:r>
              <a:rPr lang="en-IN" sz="1800" b="0" i="0" dirty="0">
                <a:solidFill>
                  <a:srgbClr val="FF6600"/>
                </a:solidFill>
                <a:effectLst/>
                <a:latin typeface="TheSansMonoCd-W5Regular"/>
              </a:rPr>
              <a:t>0xFF</a:t>
            </a:r>
            <a:r>
              <a:rPr lang="en-IN" sz="1800" b="0" i="0" dirty="0">
                <a:solidFill>
                  <a:srgbClr val="000000"/>
                </a:solidFill>
                <a:effectLst/>
                <a:latin typeface="TheSansMonoCd-W5Regular"/>
              </a:rPr>
              <a:t>);</a:t>
            </a:r>
            <a:br>
              <a:rPr lang="en-IN" sz="1800" b="0" i="0" dirty="0">
                <a:solidFill>
                  <a:srgbClr val="000000"/>
                </a:solidFill>
                <a:effectLst/>
                <a:latin typeface="TheSansMonoCd-W5Regular"/>
              </a:rPr>
            </a:br>
            <a:r>
              <a:rPr lang="en-IN" sz="1800" b="0" i="0" dirty="0">
                <a:solidFill>
                  <a:srgbClr val="003333"/>
                </a:solidFill>
                <a:effectLst/>
                <a:latin typeface="TheSansMonoCd-W5Regular"/>
              </a:rPr>
              <a:t>$black </a:t>
            </a:r>
            <a:r>
              <a:rPr lang="en-IN" sz="1800" b="0" i="0" dirty="0">
                <a:solidFill>
                  <a:srgbClr val="555555"/>
                </a:solidFill>
                <a:effectLst/>
                <a:latin typeface="TheSansMonoCd-W5Regular"/>
              </a:rPr>
              <a:t>= </a:t>
            </a:r>
            <a:r>
              <a:rPr lang="en-IN" sz="1800" b="0" i="0" dirty="0" err="1">
                <a:solidFill>
                  <a:srgbClr val="000088"/>
                </a:solidFill>
                <a:effectLst/>
                <a:latin typeface="TheSansMonoCd-W5Regular"/>
              </a:rPr>
              <a:t>imagecolorallocate</a:t>
            </a:r>
            <a:r>
              <a:rPr lang="en-IN" sz="1800" b="0" i="0" dirty="0">
                <a:solidFill>
                  <a:srgbClr val="000000"/>
                </a:solidFill>
                <a:effectLst/>
                <a:latin typeface="TheSansMonoCd-W5Regular"/>
              </a:rPr>
              <a:t>(</a:t>
            </a:r>
            <a:r>
              <a:rPr lang="en-IN" sz="1800" b="0" i="0" dirty="0">
                <a:solidFill>
                  <a:srgbClr val="003333"/>
                </a:solidFill>
                <a:effectLst/>
                <a:latin typeface="TheSansMonoCd-W5Regular"/>
              </a:rPr>
              <a:t>$image</a:t>
            </a:r>
            <a:r>
              <a:rPr lang="en-IN" sz="1800" b="0" i="0" dirty="0">
                <a:solidFill>
                  <a:srgbClr val="000000"/>
                </a:solidFill>
                <a:effectLst/>
                <a:latin typeface="TheSansMonoCd-W5Regular"/>
              </a:rPr>
              <a:t>, </a:t>
            </a:r>
            <a:r>
              <a:rPr lang="en-IN" sz="1800" b="0" i="0" dirty="0">
                <a:solidFill>
                  <a:srgbClr val="FF6600"/>
                </a:solidFill>
                <a:effectLst/>
                <a:latin typeface="TheSansMonoCd-W5Regular"/>
              </a:rPr>
              <a:t>0x00</a:t>
            </a:r>
            <a:r>
              <a:rPr lang="en-IN" sz="1800" b="0" i="0" dirty="0">
                <a:solidFill>
                  <a:srgbClr val="000000"/>
                </a:solidFill>
                <a:effectLst/>
                <a:latin typeface="TheSansMonoCd-W5Regular"/>
              </a:rPr>
              <a:t>, </a:t>
            </a:r>
            <a:r>
              <a:rPr lang="en-IN" sz="1800" b="0" i="0" dirty="0">
                <a:solidFill>
                  <a:srgbClr val="FF6600"/>
                </a:solidFill>
                <a:effectLst/>
                <a:latin typeface="TheSansMonoCd-W5Regular"/>
              </a:rPr>
              <a:t>0x00</a:t>
            </a:r>
            <a:r>
              <a:rPr lang="en-IN" sz="1800" b="0" i="0" dirty="0">
                <a:solidFill>
                  <a:srgbClr val="000000"/>
                </a:solidFill>
                <a:effectLst/>
                <a:latin typeface="TheSansMonoCd-W5Regular"/>
              </a:rPr>
              <a:t>, </a:t>
            </a:r>
            <a:r>
              <a:rPr lang="en-IN" sz="1800" b="0" i="0" dirty="0">
                <a:solidFill>
                  <a:srgbClr val="FF6600"/>
                </a:solidFill>
                <a:effectLst/>
                <a:latin typeface="TheSansMonoCd-W5Regular"/>
              </a:rPr>
              <a:t>0x00</a:t>
            </a:r>
            <a:r>
              <a:rPr lang="en-IN" sz="1800" b="0" i="0" dirty="0">
                <a:solidFill>
                  <a:srgbClr val="000000"/>
                </a:solidFill>
                <a:effectLst/>
                <a:latin typeface="TheSansMonoCd-W5Regular"/>
              </a:rPr>
              <a:t>);</a:t>
            </a:r>
            <a:br>
              <a:rPr lang="en-IN" sz="1800" b="0" i="0" dirty="0">
                <a:solidFill>
                  <a:srgbClr val="000000"/>
                </a:solidFill>
                <a:effectLst/>
                <a:latin typeface="TheSansMonoCd-W5Regular"/>
              </a:rPr>
            </a:br>
            <a:r>
              <a:rPr lang="en-IN" sz="1800" b="0" i="1" dirty="0">
                <a:solidFill>
                  <a:srgbClr val="35586C"/>
                </a:solidFill>
                <a:effectLst/>
                <a:latin typeface="TheSansMonoCd-W5RegularItalic"/>
              </a:rPr>
              <a:t>// set the path for GD to look for TrueType paths</a:t>
            </a:r>
            <a:br>
              <a:rPr lang="en-IN" sz="1800" b="0" i="1" dirty="0">
                <a:solidFill>
                  <a:srgbClr val="35586C"/>
                </a:solidFill>
                <a:effectLst/>
                <a:latin typeface="TheSansMonoCd-W5RegularItalic"/>
              </a:rPr>
            </a:br>
            <a:r>
              <a:rPr lang="en-IN" sz="1800" b="0" i="0" dirty="0" err="1">
                <a:solidFill>
                  <a:srgbClr val="336666"/>
                </a:solidFill>
                <a:effectLst/>
                <a:latin typeface="TheSansMonoCd-W5Regular"/>
              </a:rPr>
              <a:t>putenv</a:t>
            </a:r>
            <a:r>
              <a:rPr lang="en-IN" sz="1800" b="0" i="0" dirty="0">
                <a:solidFill>
                  <a:srgbClr val="000000"/>
                </a:solidFill>
                <a:effectLst/>
                <a:latin typeface="TheSansMonoCd-W5Regular"/>
              </a:rPr>
              <a:t>(</a:t>
            </a:r>
            <a:r>
              <a:rPr lang="en-IN" sz="1800" b="0" i="0" dirty="0">
                <a:solidFill>
                  <a:srgbClr val="CC3300"/>
                </a:solidFill>
                <a:effectLst/>
                <a:latin typeface="TheSansMonoCd-W5Regular"/>
              </a:rPr>
              <a:t>"GDFONTPATH=" </a:t>
            </a:r>
            <a:r>
              <a:rPr lang="en-IN" sz="1800" b="0" i="0" dirty="0">
                <a:solidFill>
                  <a:srgbClr val="555555"/>
                </a:solidFill>
                <a:effectLst/>
                <a:latin typeface="TheSansMonoCd-W5Regular"/>
              </a:rPr>
              <a:t>. </a:t>
            </a:r>
            <a:r>
              <a:rPr lang="en-IN" sz="1800" b="0" i="0" dirty="0" err="1">
                <a:solidFill>
                  <a:srgbClr val="336666"/>
                </a:solidFill>
                <a:effectLst/>
                <a:latin typeface="TheSansMonoCd-W5Regular"/>
              </a:rPr>
              <a:t>realpath</a:t>
            </a:r>
            <a:r>
              <a:rPr lang="en-IN" sz="1800" b="0" i="0" dirty="0">
                <a:solidFill>
                  <a:srgbClr val="000000"/>
                </a:solidFill>
                <a:effectLst/>
                <a:latin typeface="TheSansMonoCd-W5Regular"/>
              </a:rPr>
              <a:t>(</a:t>
            </a:r>
            <a:r>
              <a:rPr lang="en-IN" sz="1800" b="0" i="0" dirty="0">
                <a:solidFill>
                  <a:srgbClr val="CC3300"/>
                </a:solidFill>
                <a:effectLst/>
                <a:latin typeface="TheSansMonoCd-W5Regular"/>
              </a:rPr>
              <a:t>'.'</a:t>
            </a:r>
            <a:r>
              <a:rPr lang="en-IN" sz="1800" b="0" i="0" dirty="0">
                <a:solidFill>
                  <a:srgbClr val="000000"/>
                </a:solidFill>
                <a:effectLst/>
                <a:latin typeface="TheSansMonoCd-W5Regular"/>
              </a:rPr>
              <a:t>));</a:t>
            </a:r>
            <a:br>
              <a:rPr lang="en-IN" sz="1800" b="0" i="0" dirty="0">
                <a:solidFill>
                  <a:srgbClr val="000000"/>
                </a:solidFill>
                <a:effectLst/>
                <a:latin typeface="TheSansMonoCd-W5Regular"/>
              </a:rPr>
            </a:br>
            <a:r>
              <a:rPr lang="en-IN" sz="1800" b="0" i="0" dirty="0" err="1">
                <a:solidFill>
                  <a:srgbClr val="000088"/>
                </a:solidFill>
                <a:effectLst/>
                <a:latin typeface="TheSansMonoCd-W5Regular"/>
              </a:rPr>
              <a:t>imagettftext</a:t>
            </a:r>
            <a:r>
              <a:rPr lang="en-IN" sz="1800" b="0" i="0" dirty="0">
                <a:solidFill>
                  <a:srgbClr val="000000"/>
                </a:solidFill>
                <a:effectLst/>
                <a:latin typeface="TheSansMonoCd-W5Regular"/>
              </a:rPr>
              <a:t>(</a:t>
            </a:r>
            <a:r>
              <a:rPr lang="en-IN" sz="1800" b="0" i="0" dirty="0">
                <a:solidFill>
                  <a:srgbClr val="003333"/>
                </a:solidFill>
                <a:effectLst/>
                <a:latin typeface="TheSansMonoCd-W5Regular"/>
              </a:rPr>
              <a:t>$image</a:t>
            </a:r>
            <a:r>
              <a:rPr lang="en-IN" sz="1800" b="0" i="0" dirty="0">
                <a:solidFill>
                  <a:srgbClr val="000000"/>
                </a:solidFill>
                <a:effectLst/>
                <a:latin typeface="TheSansMonoCd-W5Regular"/>
              </a:rPr>
              <a:t>, </a:t>
            </a:r>
            <a:r>
              <a:rPr lang="en-IN" sz="1800" b="0" i="0" dirty="0">
                <a:solidFill>
                  <a:srgbClr val="FF6600"/>
                </a:solidFill>
                <a:effectLst/>
                <a:latin typeface="TheSansMonoCd-W5Regular"/>
              </a:rPr>
              <a:t>20</a:t>
            </a:r>
            <a:r>
              <a:rPr lang="en-IN" sz="1800" b="0" i="0" dirty="0">
                <a:solidFill>
                  <a:srgbClr val="000000"/>
                </a:solidFill>
                <a:effectLst/>
                <a:latin typeface="TheSansMonoCd-W5Regular"/>
              </a:rPr>
              <a:t>, </a:t>
            </a:r>
            <a:r>
              <a:rPr lang="en-IN" sz="1800" b="0" i="0" dirty="0">
                <a:solidFill>
                  <a:srgbClr val="FF6600"/>
                </a:solidFill>
                <a:effectLst/>
                <a:latin typeface="TheSansMonoCd-W5Regular"/>
              </a:rPr>
              <a:t>0</a:t>
            </a:r>
            <a:r>
              <a:rPr lang="en-IN" sz="1800" b="0" i="0" dirty="0">
                <a:solidFill>
                  <a:srgbClr val="000000"/>
                </a:solidFill>
                <a:effectLst/>
                <a:latin typeface="TheSansMonoCd-W5Regular"/>
              </a:rPr>
              <a:t>, </a:t>
            </a:r>
            <a:r>
              <a:rPr lang="en-IN" sz="1800" b="0" i="0" dirty="0">
                <a:solidFill>
                  <a:srgbClr val="FF6600"/>
                </a:solidFill>
                <a:effectLst/>
                <a:latin typeface="TheSansMonoCd-W5Regular"/>
              </a:rPr>
              <a:t>10</a:t>
            </a:r>
            <a:r>
              <a:rPr lang="en-IN" sz="1800" b="0" i="0" dirty="0">
                <a:solidFill>
                  <a:srgbClr val="000000"/>
                </a:solidFill>
                <a:effectLst/>
                <a:latin typeface="TheSansMonoCd-W5Regular"/>
              </a:rPr>
              <a:t>, </a:t>
            </a:r>
            <a:r>
              <a:rPr lang="en-IN" sz="1800" b="0" i="0" dirty="0">
                <a:solidFill>
                  <a:srgbClr val="FF6600"/>
                </a:solidFill>
                <a:effectLst/>
                <a:latin typeface="TheSansMonoCd-W5Regular"/>
              </a:rPr>
              <a:t>40</a:t>
            </a:r>
            <a:r>
              <a:rPr lang="en-IN" sz="1800" b="0" i="0" dirty="0">
                <a:solidFill>
                  <a:srgbClr val="000000"/>
                </a:solidFill>
                <a:effectLst/>
                <a:latin typeface="TheSansMonoCd-W5Regular"/>
              </a:rPr>
              <a:t>, </a:t>
            </a:r>
            <a:r>
              <a:rPr lang="en-IN" sz="1800" b="0" i="0" dirty="0">
                <a:solidFill>
                  <a:srgbClr val="003333"/>
                </a:solidFill>
                <a:effectLst/>
                <a:latin typeface="TheSansMonoCd-W5Regular"/>
              </a:rPr>
              <a:t>$black</a:t>
            </a:r>
            <a:r>
              <a:rPr lang="en-IN" sz="1800" b="0" i="0" dirty="0">
                <a:solidFill>
                  <a:srgbClr val="000000"/>
                </a:solidFill>
                <a:effectLst/>
                <a:latin typeface="TheSansMonoCd-W5Regular"/>
              </a:rPr>
              <a:t>, </a:t>
            </a:r>
            <a:r>
              <a:rPr lang="en-IN" sz="1800" b="0" i="0" dirty="0">
                <a:solidFill>
                  <a:srgbClr val="CC3300"/>
                </a:solidFill>
                <a:effectLst/>
                <a:latin typeface="TheSansMonoCd-W5Regular"/>
              </a:rPr>
              <a:t>'</a:t>
            </a:r>
            <a:r>
              <a:rPr lang="en-IN" sz="1800" b="0" i="0" dirty="0" err="1">
                <a:solidFill>
                  <a:srgbClr val="CC3300"/>
                </a:solidFill>
                <a:effectLst/>
                <a:latin typeface="TheSansMonoCd-W5Regular"/>
              </a:rPr>
              <a:t>courbi</a:t>
            </a:r>
            <a:r>
              <a:rPr lang="en-IN" sz="1800" b="0" i="0" dirty="0">
                <a:solidFill>
                  <a:srgbClr val="CC3300"/>
                </a:solidFill>
                <a:effectLst/>
                <a:latin typeface="TheSansMonoCd-W5Regular"/>
              </a:rPr>
              <a:t>'</a:t>
            </a:r>
            <a:r>
              <a:rPr lang="en-IN" sz="1800" b="0" i="0" dirty="0">
                <a:solidFill>
                  <a:srgbClr val="000000"/>
                </a:solidFill>
                <a:effectLst/>
                <a:latin typeface="TheSansMonoCd-W5Regular"/>
              </a:rPr>
              <a:t>, </a:t>
            </a:r>
            <a:r>
              <a:rPr lang="en-IN" sz="1800" b="0" i="0" dirty="0">
                <a:solidFill>
                  <a:srgbClr val="CC3300"/>
                </a:solidFill>
                <a:effectLst/>
                <a:latin typeface="TheSansMonoCd-W5Regular"/>
              </a:rPr>
              <a:t>"Courier TrueType"</a:t>
            </a:r>
            <a:r>
              <a:rPr lang="en-IN" sz="1800" b="0" i="0" dirty="0">
                <a:solidFill>
                  <a:srgbClr val="000000"/>
                </a:solidFill>
                <a:effectLst/>
                <a:latin typeface="TheSansMonoCd-W5Regular"/>
              </a:rPr>
              <a:t>);</a:t>
            </a:r>
            <a:br>
              <a:rPr lang="en-IN" sz="1800" b="0" i="0" dirty="0">
                <a:solidFill>
                  <a:srgbClr val="000000"/>
                </a:solidFill>
                <a:effectLst/>
                <a:latin typeface="TheSansMonoCd-W5Regular"/>
              </a:rPr>
            </a:br>
            <a:r>
              <a:rPr lang="en-IN" sz="1800" b="0" i="0" dirty="0">
                <a:solidFill>
                  <a:srgbClr val="000088"/>
                </a:solidFill>
                <a:effectLst/>
                <a:latin typeface="TheSansMonoCd-W5Regular"/>
              </a:rPr>
              <a:t>header</a:t>
            </a:r>
            <a:r>
              <a:rPr lang="en-IN" sz="1800" b="0" i="0" dirty="0">
                <a:solidFill>
                  <a:srgbClr val="000000"/>
                </a:solidFill>
                <a:effectLst/>
                <a:latin typeface="TheSansMonoCd-W5Regular"/>
              </a:rPr>
              <a:t>(</a:t>
            </a:r>
            <a:r>
              <a:rPr lang="en-IN" sz="1800" b="0" i="0" dirty="0">
                <a:solidFill>
                  <a:srgbClr val="CC3300"/>
                </a:solidFill>
                <a:effectLst/>
                <a:latin typeface="TheSansMonoCd-W5Regular"/>
              </a:rPr>
              <a:t>"Content-Type: image/</a:t>
            </a:r>
            <a:r>
              <a:rPr lang="en-IN" sz="1800" b="0" i="0" dirty="0" err="1">
                <a:solidFill>
                  <a:srgbClr val="CC3300"/>
                </a:solidFill>
                <a:effectLst/>
                <a:latin typeface="TheSansMonoCd-W5Regular"/>
              </a:rPr>
              <a:t>png</a:t>
            </a:r>
            <a:r>
              <a:rPr lang="en-IN" sz="1800" b="0" i="0" dirty="0">
                <a:solidFill>
                  <a:srgbClr val="CC3300"/>
                </a:solidFill>
                <a:effectLst/>
                <a:latin typeface="TheSansMonoCd-W5Regular"/>
              </a:rPr>
              <a:t>"</a:t>
            </a:r>
            <a:r>
              <a:rPr lang="en-IN" sz="1800" b="0" i="0" dirty="0">
                <a:solidFill>
                  <a:srgbClr val="000000"/>
                </a:solidFill>
                <a:effectLst/>
                <a:latin typeface="TheSansMonoCd-W5Regular"/>
              </a:rPr>
              <a:t>);</a:t>
            </a:r>
            <a:br>
              <a:rPr lang="en-IN" sz="1800" b="0" i="0" dirty="0">
                <a:solidFill>
                  <a:srgbClr val="000000"/>
                </a:solidFill>
                <a:effectLst/>
                <a:latin typeface="TheSansMonoCd-W5Regular"/>
              </a:rPr>
            </a:br>
            <a:r>
              <a:rPr lang="en-IN" sz="1800" b="0" i="0" dirty="0" err="1">
                <a:solidFill>
                  <a:srgbClr val="000088"/>
                </a:solidFill>
                <a:effectLst/>
                <a:latin typeface="TheSansMonoCd-W5Regular"/>
              </a:rPr>
              <a:t>imagepng</a:t>
            </a:r>
            <a:r>
              <a:rPr lang="en-IN" sz="1800" b="0" i="0" dirty="0">
                <a:solidFill>
                  <a:srgbClr val="000000"/>
                </a:solidFill>
                <a:effectLst/>
                <a:latin typeface="TheSansMonoCd-W5Regular"/>
              </a:rPr>
              <a:t>(</a:t>
            </a:r>
            <a:r>
              <a:rPr lang="en-IN" sz="1800" b="0" i="0" dirty="0">
                <a:solidFill>
                  <a:srgbClr val="003333"/>
                </a:solidFill>
                <a:effectLst/>
                <a:latin typeface="TheSansMonoCd-W5Regular"/>
              </a:rPr>
              <a:t>$image</a:t>
            </a:r>
            <a:r>
              <a:rPr lang="en-IN" sz="1800" b="0" i="0" dirty="0">
                <a:solidFill>
                  <a:srgbClr val="000000"/>
                </a:solidFill>
                <a:effectLst/>
                <a:latin typeface="TheSansMonoCd-W5Regular"/>
              </a:rPr>
              <a:t>);</a:t>
            </a:r>
            <a:r>
              <a:rPr lang="en-IN" dirty="0"/>
              <a:t> </a:t>
            </a:r>
            <a:br>
              <a:rPr lang="en-IN" dirty="0"/>
            </a:br>
            <a:endParaRPr lang="en-IN" dirty="0"/>
          </a:p>
        </p:txBody>
      </p:sp>
    </p:spTree>
    <p:extLst>
      <p:ext uri="{BB962C8B-B14F-4D97-AF65-F5344CB8AC3E}">
        <p14:creationId xmlns:p14="http://schemas.microsoft.com/office/powerpoint/2010/main" val="41002234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78921" y="384699"/>
            <a:ext cx="11766899" cy="4031873"/>
          </a:xfrm>
          <a:prstGeom prst="rect">
            <a:avLst/>
          </a:prstGeom>
        </p:spPr>
        <p:txBody>
          <a:bodyPr wrap="square">
            <a:spAutoFit/>
          </a:bodyPr>
          <a:lstStyle/>
          <a:p>
            <a:r>
              <a:rPr lang="en-US" sz="3200" dirty="0"/>
              <a:t>&lt;?</a:t>
            </a:r>
            <a:r>
              <a:rPr lang="en-US" sz="3200" dirty="0" err="1"/>
              <a:t>php</a:t>
            </a:r>
            <a:endParaRPr lang="en-US" sz="3200" dirty="0"/>
          </a:p>
          <a:p>
            <a:r>
              <a:rPr lang="en-US" sz="3200" dirty="0"/>
              <a:t>	$</a:t>
            </a:r>
            <a:r>
              <a:rPr lang="en-US" sz="3200" dirty="0" err="1"/>
              <a:t>im</a:t>
            </a:r>
            <a:r>
              <a:rPr lang="en-US" sz="3200" dirty="0"/>
              <a:t> = </a:t>
            </a:r>
            <a:r>
              <a:rPr lang="en-US" sz="3200" dirty="0" err="1"/>
              <a:t>ImageCreate</a:t>
            </a:r>
            <a:r>
              <a:rPr lang="en-US" sz="3200" dirty="0"/>
              <a:t>(300,300);</a:t>
            </a:r>
          </a:p>
          <a:p>
            <a:r>
              <a:rPr lang="en-US" sz="3200" dirty="0"/>
              <a:t>	$black= </a:t>
            </a:r>
            <a:r>
              <a:rPr lang="en-US" sz="3200" dirty="0" err="1"/>
              <a:t>ImageColorallocate</a:t>
            </a:r>
            <a:r>
              <a:rPr lang="en-US" sz="3200" dirty="0"/>
              <a:t>($im,255,255,120);</a:t>
            </a:r>
          </a:p>
          <a:p>
            <a:r>
              <a:rPr lang="en-US" sz="3200" dirty="0"/>
              <a:t>	$red = </a:t>
            </a:r>
            <a:r>
              <a:rPr lang="en-US" sz="3200" dirty="0" err="1"/>
              <a:t>ImageColorAllocate</a:t>
            </a:r>
            <a:r>
              <a:rPr lang="en-US" sz="3200" dirty="0"/>
              <a:t>($im,255,0,0);</a:t>
            </a:r>
          </a:p>
          <a:p>
            <a:r>
              <a:rPr lang="en-US" sz="3200" dirty="0"/>
              <a:t>	</a:t>
            </a:r>
            <a:r>
              <a:rPr lang="en-US" sz="3200" dirty="0" err="1"/>
              <a:t>ImageString</a:t>
            </a:r>
            <a:r>
              <a:rPr lang="en-US" sz="3200" dirty="0"/>
              <a:t>($im,5,50,160,"hello how are </a:t>
            </a:r>
            <a:r>
              <a:rPr lang="en-US" sz="3200" dirty="0" err="1"/>
              <a:t>you",$red</a:t>
            </a:r>
            <a:r>
              <a:rPr lang="en-US" sz="3200" dirty="0"/>
              <a:t>);</a:t>
            </a:r>
          </a:p>
          <a:p>
            <a:r>
              <a:rPr lang="en-US" sz="3200" dirty="0"/>
              <a:t>	Header('Content-Type: image/</a:t>
            </a:r>
            <a:r>
              <a:rPr lang="en-US" sz="3200" dirty="0" err="1"/>
              <a:t>png</a:t>
            </a:r>
            <a:r>
              <a:rPr lang="en-US" sz="3200" dirty="0"/>
              <a:t>');</a:t>
            </a:r>
          </a:p>
          <a:p>
            <a:r>
              <a:rPr lang="en-US" sz="3200" dirty="0"/>
              <a:t>	</a:t>
            </a:r>
            <a:r>
              <a:rPr lang="en-US" sz="3200" dirty="0" err="1"/>
              <a:t>ImagePNG</a:t>
            </a:r>
            <a:r>
              <a:rPr lang="en-US" sz="3200" dirty="0"/>
              <a:t>($</a:t>
            </a:r>
            <a:r>
              <a:rPr lang="en-US" sz="3200" dirty="0" err="1"/>
              <a:t>im</a:t>
            </a:r>
            <a:r>
              <a:rPr lang="en-US" sz="3200" dirty="0"/>
              <a:t>);</a:t>
            </a:r>
          </a:p>
          <a:p>
            <a:r>
              <a:rPr lang="en-US" sz="3200" dirty="0"/>
              <a:t>	?&gt;</a:t>
            </a:r>
          </a:p>
        </p:txBody>
      </p:sp>
    </p:spTree>
    <p:extLst>
      <p:ext uri="{BB962C8B-B14F-4D97-AF65-F5344CB8AC3E}">
        <p14:creationId xmlns:p14="http://schemas.microsoft.com/office/powerpoint/2010/main" val="25810278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5274" y="0"/>
            <a:ext cx="11582401" cy="523220"/>
          </a:xfrm>
          <a:prstGeom prst="rect">
            <a:avLst/>
          </a:prstGeom>
        </p:spPr>
        <p:txBody>
          <a:bodyPr wrap="square">
            <a:spAutoFit/>
          </a:bodyPr>
          <a:lstStyle/>
          <a:p>
            <a:r>
              <a:rPr lang="en-US" sz="2800" dirty="0">
                <a:solidFill>
                  <a:srgbClr val="374151"/>
                </a:solidFill>
                <a:latin typeface="Söhne"/>
              </a:rPr>
              <a:t>Create a new PHP script for drawing an arc:</a:t>
            </a:r>
            <a:endParaRPr lang="en-US" sz="2800" dirty="0"/>
          </a:p>
        </p:txBody>
      </p:sp>
      <p:sp>
        <p:nvSpPr>
          <p:cNvPr id="3" name="Rectangle 2"/>
          <p:cNvSpPr/>
          <p:nvPr/>
        </p:nvSpPr>
        <p:spPr>
          <a:xfrm>
            <a:off x="123824" y="433745"/>
            <a:ext cx="10801351" cy="6247864"/>
          </a:xfrm>
          <a:prstGeom prst="rect">
            <a:avLst/>
          </a:prstGeom>
        </p:spPr>
        <p:txBody>
          <a:bodyPr wrap="square">
            <a:spAutoFit/>
          </a:bodyPr>
          <a:lstStyle/>
          <a:p>
            <a:r>
              <a:rPr lang="en-US" sz="1600" dirty="0"/>
              <a:t>&lt;?</a:t>
            </a:r>
            <a:r>
              <a:rPr lang="en-US" sz="1600" dirty="0" err="1"/>
              <a:t>php</a:t>
            </a:r>
            <a:endParaRPr lang="en-US" sz="1600" dirty="0"/>
          </a:p>
          <a:p>
            <a:r>
              <a:rPr lang="en-US" sz="1600" dirty="0"/>
              <a:t>// Create a blank image with a white background</a:t>
            </a:r>
          </a:p>
          <a:p>
            <a:r>
              <a:rPr lang="en-US" sz="1600" dirty="0"/>
              <a:t>$width = 400;</a:t>
            </a:r>
          </a:p>
          <a:p>
            <a:r>
              <a:rPr lang="en-US" sz="1600" dirty="0"/>
              <a:t>$height = 400;</a:t>
            </a:r>
          </a:p>
          <a:p>
            <a:r>
              <a:rPr lang="en-US" sz="1600" dirty="0"/>
              <a:t>$image = </a:t>
            </a:r>
            <a:r>
              <a:rPr lang="en-US" sz="1600" dirty="0" err="1"/>
              <a:t>imagecreatetruecolor</a:t>
            </a:r>
            <a:r>
              <a:rPr lang="en-US" sz="1600" dirty="0"/>
              <a:t>($width, $height);</a:t>
            </a:r>
          </a:p>
          <a:p>
            <a:r>
              <a:rPr lang="en-US" sz="1600" dirty="0"/>
              <a:t>$</a:t>
            </a:r>
            <a:r>
              <a:rPr lang="en-US" sz="1600" dirty="0" err="1"/>
              <a:t>bgColor</a:t>
            </a:r>
            <a:r>
              <a:rPr lang="en-US" sz="1600" dirty="0"/>
              <a:t> = </a:t>
            </a:r>
            <a:r>
              <a:rPr lang="en-US" sz="1600" dirty="0" err="1"/>
              <a:t>imagecolorallocate</a:t>
            </a:r>
            <a:r>
              <a:rPr lang="en-US" sz="1600" dirty="0"/>
              <a:t>($image, 255, 255, 255);</a:t>
            </a:r>
          </a:p>
          <a:p>
            <a:r>
              <a:rPr lang="en-US" sz="1600" dirty="0" err="1"/>
              <a:t>imagefill</a:t>
            </a:r>
            <a:r>
              <a:rPr lang="en-US" sz="1600" dirty="0"/>
              <a:t>($image, 0, 0, $</a:t>
            </a:r>
            <a:r>
              <a:rPr lang="en-US" sz="1600" dirty="0" err="1"/>
              <a:t>bgColor</a:t>
            </a:r>
            <a:r>
              <a:rPr lang="en-US" sz="1600" dirty="0"/>
              <a:t>);</a:t>
            </a:r>
          </a:p>
          <a:p>
            <a:r>
              <a:rPr lang="en-US" sz="1600" dirty="0"/>
              <a:t>// Define the arc color (e.g., red)</a:t>
            </a:r>
          </a:p>
          <a:p>
            <a:r>
              <a:rPr lang="en-US" sz="1600" dirty="0"/>
              <a:t>$</a:t>
            </a:r>
            <a:r>
              <a:rPr lang="en-US" sz="1600" dirty="0" err="1"/>
              <a:t>arcColor</a:t>
            </a:r>
            <a:r>
              <a:rPr lang="en-US" sz="1600" dirty="0"/>
              <a:t> = </a:t>
            </a:r>
            <a:r>
              <a:rPr lang="en-US" sz="1600" dirty="0" err="1"/>
              <a:t>imagecolorallocate</a:t>
            </a:r>
            <a:r>
              <a:rPr lang="en-US" sz="1600" dirty="0"/>
              <a:t>($image, 255, 0, 0);</a:t>
            </a:r>
          </a:p>
          <a:p>
            <a:r>
              <a:rPr lang="en-US" sz="1600" dirty="0"/>
              <a:t>// Draw an arc</a:t>
            </a:r>
          </a:p>
          <a:p>
            <a:r>
              <a:rPr lang="en-US" sz="1600" dirty="0"/>
              <a:t>$</a:t>
            </a:r>
            <a:r>
              <a:rPr lang="en-US" sz="1600" dirty="0" err="1"/>
              <a:t>startAngle</a:t>
            </a:r>
            <a:r>
              <a:rPr lang="en-US" sz="1600" dirty="0"/>
              <a:t> = 45; // Starting angle in degrees</a:t>
            </a:r>
          </a:p>
          <a:p>
            <a:r>
              <a:rPr lang="en-US" sz="1600" dirty="0"/>
              <a:t>$</a:t>
            </a:r>
            <a:r>
              <a:rPr lang="en-US" sz="1600" dirty="0" err="1"/>
              <a:t>endAngle</a:t>
            </a:r>
            <a:r>
              <a:rPr lang="en-US" sz="1600" dirty="0"/>
              <a:t> = 135; // Ending angle in degrees</a:t>
            </a:r>
          </a:p>
          <a:p>
            <a:r>
              <a:rPr lang="en-US" sz="1600" dirty="0"/>
              <a:t>$x = $width / 2; // X-coordinate of the arc's center</a:t>
            </a:r>
          </a:p>
          <a:p>
            <a:r>
              <a:rPr lang="en-US" sz="1600" dirty="0"/>
              <a:t>$y = $height / 2; // Y-coordinate of the arc's center</a:t>
            </a:r>
          </a:p>
          <a:p>
            <a:r>
              <a:rPr lang="en-US" sz="1600" dirty="0"/>
              <a:t>$</a:t>
            </a:r>
            <a:r>
              <a:rPr lang="en-US" sz="1600" dirty="0" err="1"/>
              <a:t>radiusX</a:t>
            </a:r>
            <a:r>
              <a:rPr lang="en-US" sz="1600" dirty="0"/>
              <a:t> = 150; // X-axis radius</a:t>
            </a:r>
          </a:p>
          <a:p>
            <a:r>
              <a:rPr lang="en-US" sz="1600" dirty="0"/>
              <a:t>$</a:t>
            </a:r>
            <a:r>
              <a:rPr lang="en-US" sz="1600" dirty="0" err="1"/>
              <a:t>radiusY</a:t>
            </a:r>
            <a:r>
              <a:rPr lang="en-US" sz="1600" dirty="0"/>
              <a:t> = 100; // Y-axis radius</a:t>
            </a:r>
          </a:p>
          <a:p>
            <a:r>
              <a:rPr lang="en-US" sz="1600" dirty="0" err="1"/>
              <a:t>imagearc</a:t>
            </a:r>
            <a:r>
              <a:rPr lang="en-US" sz="1600" dirty="0"/>
              <a:t>($image, $x, $y, $</a:t>
            </a:r>
            <a:r>
              <a:rPr lang="en-US" sz="1600" dirty="0" err="1"/>
              <a:t>radiusX</a:t>
            </a:r>
            <a:r>
              <a:rPr lang="en-US" sz="1600" dirty="0"/>
              <a:t>, $</a:t>
            </a:r>
            <a:r>
              <a:rPr lang="en-US" sz="1600" dirty="0" err="1"/>
              <a:t>radiusY</a:t>
            </a:r>
            <a:r>
              <a:rPr lang="en-US" sz="1600" dirty="0"/>
              <a:t>, $</a:t>
            </a:r>
            <a:r>
              <a:rPr lang="en-US" sz="1600" dirty="0" err="1"/>
              <a:t>startAngle</a:t>
            </a:r>
            <a:r>
              <a:rPr lang="en-US" sz="1600" dirty="0"/>
              <a:t>, $</a:t>
            </a:r>
            <a:r>
              <a:rPr lang="en-US" sz="1600" dirty="0" err="1"/>
              <a:t>endAngle</a:t>
            </a:r>
            <a:r>
              <a:rPr lang="en-US" sz="1600" dirty="0"/>
              <a:t>, $</a:t>
            </a:r>
            <a:r>
              <a:rPr lang="en-US" sz="1600" dirty="0" err="1"/>
              <a:t>arcColor</a:t>
            </a:r>
            <a:r>
              <a:rPr lang="en-US" sz="1600" dirty="0"/>
              <a:t>);</a:t>
            </a:r>
          </a:p>
          <a:p>
            <a:endParaRPr lang="en-US" sz="1600" dirty="0"/>
          </a:p>
          <a:p>
            <a:r>
              <a:rPr lang="en-US" sz="1600" dirty="0"/>
              <a:t>// Output the image to the browser</a:t>
            </a:r>
          </a:p>
          <a:p>
            <a:r>
              <a:rPr lang="en-US" sz="1600" dirty="0"/>
              <a:t>header("Content-type: image/</a:t>
            </a:r>
            <a:r>
              <a:rPr lang="en-US" sz="1600" dirty="0" err="1"/>
              <a:t>png</a:t>
            </a:r>
            <a:r>
              <a:rPr lang="en-US" sz="1600" dirty="0"/>
              <a:t>");</a:t>
            </a:r>
          </a:p>
          <a:p>
            <a:r>
              <a:rPr lang="en-US" sz="1600" dirty="0" err="1"/>
              <a:t>imagepng</a:t>
            </a:r>
            <a:r>
              <a:rPr lang="en-US" sz="1600" dirty="0"/>
              <a:t>($image);</a:t>
            </a:r>
          </a:p>
          <a:p>
            <a:endParaRPr lang="en-US" sz="1600" dirty="0"/>
          </a:p>
          <a:p>
            <a:r>
              <a:rPr lang="en-US" sz="1600" dirty="0"/>
              <a:t>// Clean up resources</a:t>
            </a:r>
          </a:p>
          <a:p>
            <a:r>
              <a:rPr lang="en-US" sz="1600" dirty="0" err="1"/>
              <a:t>imagedestroy</a:t>
            </a:r>
            <a:r>
              <a:rPr lang="en-US" sz="1600" dirty="0"/>
              <a:t>($image);</a:t>
            </a:r>
          </a:p>
          <a:p>
            <a:r>
              <a:rPr lang="en-US" sz="1600" dirty="0"/>
              <a:t>?&gt;</a:t>
            </a:r>
          </a:p>
        </p:txBody>
      </p:sp>
    </p:spTree>
    <p:extLst>
      <p:ext uri="{BB962C8B-B14F-4D97-AF65-F5344CB8AC3E}">
        <p14:creationId xmlns:p14="http://schemas.microsoft.com/office/powerpoint/2010/main" val="4851485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6687" y="0"/>
            <a:ext cx="7991963" cy="461665"/>
          </a:xfrm>
          <a:prstGeom prst="rect">
            <a:avLst/>
          </a:prstGeom>
        </p:spPr>
        <p:txBody>
          <a:bodyPr wrap="square">
            <a:spAutoFit/>
          </a:bodyPr>
          <a:lstStyle/>
          <a:p>
            <a:r>
              <a:rPr lang="en-US" sz="2400" dirty="0">
                <a:solidFill>
                  <a:srgbClr val="374151"/>
                </a:solidFill>
                <a:latin typeface="Söhne"/>
              </a:rPr>
              <a:t>To create a polygon in graphics using PHP </a:t>
            </a:r>
            <a:endParaRPr lang="en-US" sz="2400" dirty="0"/>
          </a:p>
        </p:txBody>
      </p:sp>
      <p:sp>
        <p:nvSpPr>
          <p:cNvPr id="5" name="Rectangle 4"/>
          <p:cNvSpPr/>
          <p:nvPr/>
        </p:nvSpPr>
        <p:spPr>
          <a:xfrm>
            <a:off x="256687" y="456605"/>
            <a:ext cx="10382251" cy="6001643"/>
          </a:xfrm>
          <a:prstGeom prst="rect">
            <a:avLst/>
          </a:prstGeom>
        </p:spPr>
        <p:txBody>
          <a:bodyPr wrap="square">
            <a:spAutoFit/>
          </a:bodyPr>
          <a:lstStyle/>
          <a:p>
            <a:r>
              <a:rPr lang="en-US" sz="1200" dirty="0"/>
              <a:t>&lt;?</a:t>
            </a:r>
            <a:r>
              <a:rPr lang="en-US" sz="1200" dirty="0" err="1"/>
              <a:t>php</a:t>
            </a:r>
            <a:endParaRPr lang="en-US" sz="1200" dirty="0"/>
          </a:p>
          <a:p>
            <a:r>
              <a:rPr lang="en-US" sz="1200" dirty="0"/>
              <a:t>// Create a blank image</a:t>
            </a:r>
          </a:p>
          <a:p>
            <a:r>
              <a:rPr lang="en-US" sz="1200" dirty="0"/>
              <a:t>$width = 400;</a:t>
            </a:r>
          </a:p>
          <a:p>
            <a:r>
              <a:rPr lang="en-US" sz="1200" dirty="0"/>
              <a:t>$height = 400;</a:t>
            </a:r>
          </a:p>
          <a:p>
            <a:r>
              <a:rPr lang="en-US" sz="1200" dirty="0"/>
              <a:t>$image = </a:t>
            </a:r>
            <a:r>
              <a:rPr lang="en-US" sz="1200" dirty="0" err="1"/>
              <a:t>imagecreatetruecolor</a:t>
            </a:r>
            <a:r>
              <a:rPr lang="en-US" sz="1200" dirty="0"/>
              <a:t>($width, $height);</a:t>
            </a:r>
          </a:p>
          <a:p>
            <a:endParaRPr lang="en-US" sz="1200" dirty="0"/>
          </a:p>
          <a:p>
            <a:r>
              <a:rPr lang="en-US" sz="1200" dirty="0"/>
              <a:t>// Define colors</a:t>
            </a:r>
          </a:p>
          <a:p>
            <a:r>
              <a:rPr lang="en-US" sz="1200" dirty="0"/>
              <a:t>$white = </a:t>
            </a:r>
            <a:r>
              <a:rPr lang="en-US" sz="1200" dirty="0" err="1"/>
              <a:t>imagecolorallocate</a:t>
            </a:r>
            <a:r>
              <a:rPr lang="en-US" sz="1200" dirty="0"/>
              <a:t>($image, 255, 255, 255);</a:t>
            </a:r>
          </a:p>
          <a:p>
            <a:r>
              <a:rPr lang="en-US" sz="1200" dirty="0"/>
              <a:t>$red = </a:t>
            </a:r>
            <a:r>
              <a:rPr lang="en-US" sz="1200" dirty="0" err="1"/>
              <a:t>imagecolorallocate</a:t>
            </a:r>
            <a:r>
              <a:rPr lang="en-US" sz="1200" dirty="0"/>
              <a:t>($image, 255, 0, 0);</a:t>
            </a:r>
          </a:p>
          <a:p>
            <a:endParaRPr lang="en-US" sz="1200" dirty="0"/>
          </a:p>
          <a:p>
            <a:r>
              <a:rPr lang="en-US" sz="1200" dirty="0"/>
              <a:t>// Fill the background with white</a:t>
            </a:r>
          </a:p>
          <a:p>
            <a:r>
              <a:rPr lang="en-US" sz="1200" dirty="0" err="1"/>
              <a:t>imagefill</a:t>
            </a:r>
            <a:r>
              <a:rPr lang="en-US" sz="1200" dirty="0"/>
              <a:t>($image, 0, 0, $white);</a:t>
            </a:r>
          </a:p>
          <a:p>
            <a:endParaRPr lang="en-US" sz="1200" dirty="0"/>
          </a:p>
          <a:p>
            <a:r>
              <a:rPr lang="en-US" sz="1200" dirty="0"/>
              <a:t>// Define polygon points</a:t>
            </a:r>
          </a:p>
          <a:p>
            <a:r>
              <a:rPr lang="en-US" sz="1200" dirty="0"/>
              <a:t>$points = array(</a:t>
            </a:r>
          </a:p>
          <a:p>
            <a:r>
              <a:rPr lang="en-US" sz="1200" dirty="0"/>
              <a:t>    200, 50,   // Point 1 (x, y)</a:t>
            </a:r>
          </a:p>
          <a:p>
            <a:r>
              <a:rPr lang="en-US" sz="1200" dirty="0"/>
              <a:t>    250, 100,  // Point 2</a:t>
            </a:r>
          </a:p>
          <a:p>
            <a:r>
              <a:rPr lang="en-US" sz="1200" dirty="0"/>
              <a:t>    300, 100,  // Point 3</a:t>
            </a:r>
          </a:p>
          <a:p>
            <a:r>
              <a:rPr lang="en-US" sz="1200" dirty="0"/>
              <a:t>    350, 50,   // Point 4</a:t>
            </a:r>
          </a:p>
          <a:p>
            <a:r>
              <a:rPr lang="en-US" sz="1200" dirty="0"/>
              <a:t>    300, 0    // Point 5</a:t>
            </a:r>
          </a:p>
          <a:p>
            <a:r>
              <a:rPr lang="en-US" sz="1200" dirty="0"/>
              <a:t>);</a:t>
            </a:r>
          </a:p>
          <a:p>
            <a:endParaRPr lang="en-US" sz="1200" dirty="0"/>
          </a:p>
          <a:p>
            <a:r>
              <a:rPr lang="en-US" sz="1200" dirty="0"/>
              <a:t>// Draw the polygon</a:t>
            </a:r>
          </a:p>
          <a:p>
            <a:r>
              <a:rPr lang="en-US" sz="1200" dirty="0" err="1"/>
              <a:t>imagepolygon</a:t>
            </a:r>
            <a:r>
              <a:rPr lang="en-US" sz="1200" dirty="0"/>
              <a:t>($image, $points, count($points) / 2, $red);</a:t>
            </a:r>
          </a:p>
          <a:p>
            <a:endParaRPr lang="en-US" sz="1200" dirty="0"/>
          </a:p>
          <a:p>
            <a:r>
              <a:rPr lang="en-US" sz="1200" dirty="0"/>
              <a:t>// Output the image to the browser</a:t>
            </a:r>
          </a:p>
          <a:p>
            <a:r>
              <a:rPr lang="en-US" sz="1200" dirty="0"/>
              <a:t>header("Content-type: image/</a:t>
            </a:r>
            <a:r>
              <a:rPr lang="en-US" sz="1200" dirty="0" err="1"/>
              <a:t>png</a:t>
            </a:r>
            <a:r>
              <a:rPr lang="en-US" sz="1200" dirty="0"/>
              <a:t>");</a:t>
            </a:r>
          </a:p>
          <a:p>
            <a:r>
              <a:rPr lang="en-US" sz="1200" dirty="0" err="1"/>
              <a:t>imagepng</a:t>
            </a:r>
            <a:r>
              <a:rPr lang="en-US" sz="1200" dirty="0"/>
              <a:t>($image);</a:t>
            </a:r>
          </a:p>
          <a:p>
            <a:endParaRPr lang="en-US" sz="1200" dirty="0"/>
          </a:p>
          <a:p>
            <a:r>
              <a:rPr lang="en-US" sz="1200" dirty="0"/>
              <a:t>// Clean up resources</a:t>
            </a:r>
          </a:p>
          <a:p>
            <a:r>
              <a:rPr lang="en-US" sz="1200" dirty="0" err="1"/>
              <a:t>imagedestroy</a:t>
            </a:r>
            <a:r>
              <a:rPr lang="en-US" sz="1200" dirty="0"/>
              <a:t>($image);</a:t>
            </a:r>
          </a:p>
          <a:p>
            <a:r>
              <a:rPr lang="en-US" sz="1200" dirty="0"/>
              <a:t>?&gt;</a:t>
            </a:r>
          </a:p>
        </p:txBody>
      </p:sp>
    </p:spTree>
    <p:extLst>
      <p:ext uri="{BB962C8B-B14F-4D97-AF65-F5344CB8AC3E}">
        <p14:creationId xmlns:p14="http://schemas.microsoft.com/office/powerpoint/2010/main" val="37298889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95137" y="234434"/>
            <a:ext cx="4989315" cy="400110"/>
          </a:xfrm>
          <a:prstGeom prst="rect">
            <a:avLst/>
          </a:prstGeom>
        </p:spPr>
        <p:txBody>
          <a:bodyPr wrap="none">
            <a:spAutoFit/>
          </a:bodyPr>
          <a:lstStyle/>
          <a:p>
            <a:r>
              <a:rPr lang="en-US" sz="2000" dirty="0">
                <a:solidFill>
                  <a:srgbClr val="374151"/>
                </a:solidFill>
                <a:latin typeface="Söhne"/>
              </a:rPr>
              <a:t>To create an ellipse in graphics using PHP</a:t>
            </a:r>
            <a:endParaRPr lang="en-US" sz="2000" dirty="0"/>
          </a:p>
        </p:txBody>
      </p:sp>
      <p:sp>
        <p:nvSpPr>
          <p:cNvPr id="3" name="Rectangle 2"/>
          <p:cNvSpPr/>
          <p:nvPr/>
        </p:nvSpPr>
        <p:spPr>
          <a:xfrm>
            <a:off x="333375" y="434489"/>
            <a:ext cx="9391650" cy="6340197"/>
          </a:xfrm>
          <a:prstGeom prst="rect">
            <a:avLst/>
          </a:prstGeom>
        </p:spPr>
        <p:txBody>
          <a:bodyPr wrap="square">
            <a:spAutoFit/>
          </a:bodyPr>
          <a:lstStyle/>
          <a:p>
            <a:r>
              <a:rPr lang="en-US" sz="1400" dirty="0"/>
              <a:t>&lt;?</a:t>
            </a:r>
            <a:r>
              <a:rPr lang="en-US" sz="1400" dirty="0" err="1"/>
              <a:t>php</a:t>
            </a:r>
            <a:endParaRPr lang="en-US" sz="1400" dirty="0"/>
          </a:p>
          <a:p>
            <a:r>
              <a:rPr lang="en-US" sz="1400" dirty="0"/>
              <a:t>// Create a blank image</a:t>
            </a:r>
          </a:p>
          <a:p>
            <a:r>
              <a:rPr lang="en-US" sz="1400" dirty="0"/>
              <a:t>$width = 400;</a:t>
            </a:r>
          </a:p>
          <a:p>
            <a:r>
              <a:rPr lang="en-US" sz="1400" dirty="0"/>
              <a:t>$height = 400;</a:t>
            </a:r>
          </a:p>
          <a:p>
            <a:r>
              <a:rPr lang="en-US" sz="1400" dirty="0"/>
              <a:t>$image = </a:t>
            </a:r>
            <a:r>
              <a:rPr lang="en-US" sz="1400" dirty="0" err="1"/>
              <a:t>imagecreatetruecolor</a:t>
            </a:r>
            <a:r>
              <a:rPr lang="en-US" sz="1400" dirty="0"/>
              <a:t>($width, $height);</a:t>
            </a:r>
          </a:p>
          <a:p>
            <a:endParaRPr lang="en-US" sz="1400" dirty="0"/>
          </a:p>
          <a:p>
            <a:r>
              <a:rPr lang="en-US" sz="1400" dirty="0"/>
              <a:t>// Define colors</a:t>
            </a:r>
          </a:p>
          <a:p>
            <a:r>
              <a:rPr lang="en-US" sz="1400" dirty="0"/>
              <a:t>$white = </a:t>
            </a:r>
            <a:r>
              <a:rPr lang="en-US" sz="1400" dirty="0" err="1"/>
              <a:t>imagecolorallocate</a:t>
            </a:r>
            <a:r>
              <a:rPr lang="en-US" sz="1400" dirty="0"/>
              <a:t>($image, 255, 255, 255);</a:t>
            </a:r>
          </a:p>
          <a:p>
            <a:r>
              <a:rPr lang="en-US" sz="1400" dirty="0"/>
              <a:t>$blue = </a:t>
            </a:r>
            <a:r>
              <a:rPr lang="en-US" sz="1400" dirty="0" err="1"/>
              <a:t>imagecolorallocate</a:t>
            </a:r>
            <a:r>
              <a:rPr lang="en-US" sz="1400" dirty="0"/>
              <a:t>($image, 0, 0, 255);</a:t>
            </a:r>
          </a:p>
          <a:p>
            <a:endParaRPr lang="en-US" sz="1400" dirty="0"/>
          </a:p>
          <a:p>
            <a:r>
              <a:rPr lang="en-US" sz="1400" dirty="0"/>
              <a:t>// Fill the background with white</a:t>
            </a:r>
          </a:p>
          <a:p>
            <a:r>
              <a:rPr lang="en-US" sz="1400" dirty="0" err="1"/>
              <a:t>imagefill</a:t>
            </a:r>
            <a:r>
              <a:rPr lang="en-US" sz="1400" dirty="0"/>
              <a:t>($image, 0, 0, $white);</a:t>
            </a:r>
          </a:p>
          <a:p>
            <a:endParaRPr lang="en-US" sz="1400" dirty="0"/>
          </a:p>
          <a:p>
            <a:r>
              <a:rPr lang="en-US" sz="1400" dirty="0"/>
              <a:t>// Define ellipse properties</a:t>
            </a:r>
          </a:p>
          <a:p>
            <a:r>
              <a:rPr lang="en-US" sz="1400" dirty="0"/>
              <a:t>$x = $width / 2; // X-coordinate of the ellipse's center</a:t>
            </a:r>
          </a:p>
          <a:p>
            <a:r>
              <a:rPr lang="en-US" sz="1400" dirty="0"/>
              <a:t>$y = $height / 2; // Y-coordinate of the ellipse's center</a:t>
            </a:r>
          </a:p>
          <a:p>
            <a:r>
              <a:rPr lang="en-US" sz="1400" dirty="0"/>
              <a:t>$</a:t>
            </a:r>
            <a:r>
              <a:rPr lang="en-US" sz="1400" dirty="0" err="1"/>
              <a:t>widthEllipse</a:t>
            </a:r>
            <a:r>
              <a:rPr lang="en-US" sz="1400" dirty="0"/>
              <a:t> = 200; // Width of the ellipse</a:t>
            </a:r>
          </a:p>
          <a:p>
            <a:r>
              <a:rPr lang="en-US" sz="1400" dirty="0"/>
              <a:t>$</a:t>
            </a:r>
            <a:r>
              <a:rPr lang="en-US" sz="1400" dirty="0" err="1"/>
              <a:t>heightEllipse</a:t>
            </a:r>
            <a:r>
              <a:rPr lang="en-US" sz="1400" dirty="0"/>
              <a:t> = 100; // Height of the ellipse</a:t>
            </a:r>
          </a:p>
          <a:p>
            <a:endParaRPr lang="en-US" sz="1400" dirty="0"/>
          </a:p>
          <a:p>
            <a:r>
              <a:rPr lang="en-US" sz="1400" dirty="0"/>
              <a:t>// Draw the ellipse</a:t>
            </a:r>
          </a:p>
          <a:p>
            <a:r>
              <a:rPr lang="en-US" sz="1400" dirty="0" err="1"/>
              <a:t>imageellipse</a:t>
            </a:r>
            <a:r>
              <a:rPr lang="en-US" sz="1400" dirty="0"/>
              <a:t>($image, $x, $y, $</a:t>
            </a:r>
            <a:r>
              <a:rPr lang="en-US" sz="1400" dirty="0" err="1"/>
              <a:t>widthEllipse</a:t>
            </a:r>
            <a:r>
              <a:rPr lang="en-US" sz="1400" dirty="0"/>
              <a:t>, $</a:t>
            </a:r>
            <a:r>
              <a:rPr lang="en-US" sz="1400" dirty="0" err="1"/>
              <a:t>heightEllipse</a:t>
            </a:r>
            <a:r>
              <a:rPr lang="en-US" sz="1400" dirty="0"/>
              <a:t>, $blue);</a:t>
            </a:r>
          </a:p>
          <a:p>
            <a:endParaRPr lang="en-US" sz="1400" dirty="0"/>
          </a:p>
          <a:p>
            <a:r>
              <a:rPr lang="en-US" sz="1400" dirty="0"/>
              <a:t>// Output the image to the browser</a:t>
            </a:r>
          </a:p>
          <a:p>
            <a:r>
              <a:rPr lang="en-US" sz="1400" dirty="0"/>
              <a:t>header("Content-type: image/</a:t>
            </a:r>
            <a:r>
              <a:rPr lang="en-US" sz="1400" dirty="0" err="1"/>
              <a:t>png</a:t>
            </a:r>
            <a:r>
              <a:rPr lang="en-US" sz="1400" dirty="0"/>
              <a:t>");</a:t>
            </a:r>
          </a:p>
          <a:p>
            <a:r>
              <a:rPr lang="en-US" sz="1400" dirty="0" err="1"/>
              <a:t>imagepng</a:t>
            </a:r>
            <a:r>
              <a:rPr lang="en-US" sz="1400" dirty="0"/>
              <a:t>($image);</a:t>
            </a:r>
          </a:p>
          <a:p>
            <a:endParaRPr lang="en-US" sz="1400" dirty="0"/>
          </a:p>
          <a:p>
            <a:r>
              <a:rPr lang="en-US" sz="1400" dirty="0"/>
              <a:t>// Clean up resources</a:t>
            </a:r>
          </a:p>
          <a:p>
            <a:r>
              <a:rPr lang="en-US" sz="1400" dirty="0" err="1"/>
              <a:t>imagedestroy</a:t>
            </a:r>
            <a:r>
              <a:rPr lang="en-US" sz="1400" dirty="0"/>
              <a:t>($image);</a:t>
            </a:r>
          </a:p>
          <a:p>
            <a:r>
              <a:rPr lang="en-US" sz="1400" dirty="0"/>
              <a:t>?&gt;</a:t>
            </a:r>
          </a:p>
        </p:txBody>
      </p:sp>
    </p:spTree>
    <p:extLst>
      <p:ext uri="{BB962C8B-B14F-4D97-AF65-F5344CB8AC3E}">
        <p14:creationId xmlns:p14="http://schemas.microsoft.com/office/powerpoint/2010/main" val="38072925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E1378-7AEC-4538-8DF2-6049B06E16A9}"/>
              </a:ext>
            </a:extLst>
          </p:cNvPr>
          <p:cNvSpPr>
            <a:spLocks noGrp="1"/>
          </p:cNvSpPr>
          <p:nvPr>
            <p:ph type="title"/>
          </p:nvPr>
        </p:nvSpPr>
        <p:spPr/>
        <p:txBody>
          <a:bodyPr/>
          <a:lstStyle/>
          <a:p>
            <a:r>
              <a:rPr lang="en-IN" sz="1800" b="1" i="0" dirty="0">
                <a:solidFill>
                  <a:srgbClr val="000000"/>
                </a:solidFill>
                <a:effectLst/>
                <a:latin typeface="MyriadPro-SemiboldCond"/>
              </a:rPr>
              <a:t>Scaling Images</a:t>
            </a:r>
            <a:r>
              <a:rPr lang="en-IN" dirty="0"/>
              <a:t> </a:t>
            </a:r>
            <a:br>
              <a:rPr lang="en-IN" dirty="0"/>
            </a:br>
            <a:endParaRPr lang="en-IN" dirty="0"/>
          </a:p>
        </p:txBody>
      </p:sp>
      <p:sp>
        <p:nvSpPr>
          <p:cNvPr id="3" name="Content Placeholder 2">
            <a:extLst>
              <a:ext uri="{FF2B5EF4-FFF2-40B4-BE49-F238E27FC236}">
                <a16:creationId xmlns:a16="http://schemas.microsoft.com/office/drawing/2014/main" id="{DAD7F8F7-7ABD-499B-BD16-88BDD6E317BB}"/>
              </a:ext>
            </a:extLst>
          </p:cNvPr>
          <p:cNvSpPr>
            <a:spLocks noGrp="1"/>
          </p:cNvSpPr>
          <p:nvPr>
            <p:ph idx="1"/>
          </p:nvPr>
        </p:nvSpPr>
        <p:spPr/>
        <p:txBody>
          <a:bodyPr/>
          <a:lstStyle/>
          <a:p>
            <a:r>
              <a:rPr lang="en-US" sz="2400" b="0" i="0" dirty="0">
                <a:solidFill>
                  <a:srgbClr val="000000"/>
                </a:solidFill>
                <a:effectLst/>
              </a:rPr>
              <a:t>There are two ways to change the size of an image. </a:t>
            </a:r>
          </a:p>
          <a:p>
            <a:r>
              <a:rPr lang="en-US" sz="2400" b="0" i="0" dirty="0">
                <a:solidFill>
                  <a:srgbClr val="000000"/>
                </a:solidFill>
                <a:effectLst/>
              </a:rPr>
              <a:t>The </a:t>
            </a:r>
            <a:r>
              <a:rPr lang="en-US" sz="2400" b="0" i="0" dirty="0" err="1">
                <a:solidFill>
                  <a:srgbClr val="000000"/>
                </a:solidFill>
                <a:effectLst/>
              </a:rPr>
              <a:t>imagecopyresized</a:t>
            </a:r>
            <a:r>
              <a:rPr lang="en-US" sz="2400" b="0" i="0" dirty="0">
                <a:solidFill>
                  <a:srgbClr val="000000"/>
                </a:solidFill>
                <a:effectLst/>
              </a:rPr>
              <a:t>() function is fast but crude, and may lead to jagged edges in your new images. </a:t>
            </a:r>
          </a:p>
          <a:p>
            <a:r>
              <a:rPr lang="en-US" sz="2400" b="0" i="0" dirty="0">
                <a:solidFill>
                  <a:srgbClr val="000000"/>
                </a:solidFill>
                <a:effectLst/>
              </a:rPr>
              <a:t>The </a:t>
            </a:r>
            <a:r>
              <a:rPr lang="en-US" sz="2400" b="0" i="0" dirty="0" err="1">
                <a:solidFill>
                  <a:srgbClr val="000000"/>
                </a:solidFill>
                <a:effectLst/>
              </a:rPr>
              <a:t>imagecopyresampled</a:t>
            </a:r>
            <a:r>
              <a:rPr lang="en-US" sz="2400" b="0" i="0" dirty="0">
                <a:solidFill>
                  <a:srgbClr val="000000"/>
                </a:solidFill>
                <a:effectLst/>
              </a:rPr>
              <a:t>() function is slower, but features pixel interpolation to give smooth edges and</a:t>
            </a:r>
            <a:br>
              <a:rPr lang="en-US" sz="2400" b="0" i="0" dirty="0">
                <a:solidFill>
                  <a:srgbClr val="000000"/>
                </a:solidFill>
                <a:effectLst/>
              </a:rPr>
            </a:br>
            <a:r>
              <a:rPr lang="en-US" sz="2400" b="0" i="0" dirty="0">
                <a:solidFill>
                  <a:srgbClr val="000000"/>
                </a:solidFill>
                <a:effectLst/>
              </a:rPr>
              <a:t>clarity to the resized image. </a:t>
            </a:r>
          </a:p>
          <a:p>
            <a:r>
              <a:rPr lang="en-US" sz="2400" b="0" i="0" dirty="0">
                <a:solidFill>
                  <a:srgbClr val="000000"/>
                </a:solidFill>
                <a:effectLst/>
              </a:rPr>
              <a:t>Both functions take the same arguments:</a:t>
            </a:r>
            <a:br>
              <a:rPr lang="en-US" sz="2400" b="0" i="0" dirty="0">
                <a:solidFill>
                  <a:srgbClr val="000000"/>
                </a:solidFill>
                <a:effectLst/>
              </a:rPr>
            </a:br>
            <a:r>
              <a:rPr lang="en-US" sz="2400" b="0" i="0" dirty="0">
                <a:solidFill>
                  <a:srgbClr val="000000"/>
                </a:solidFill>
                <a:effectLst/>
              </a:rPr>
              <a:t>	</a:t>
            </a:r>
            <a:r>
              <a:rPr lang="en-US" sz="2400" b="0" i="0" dirty="0" err="1">
                <a:solidFill>
                  <a:srgbClr val="000000"/>
                </a:solidFill>
                <a:effectLst/>
              </a:rPr>
              <a:t>imagecopyresized</a:t>
            </a:r>
            <a:r>
              <a:rPr lang="en-US" sz="2400" b="0" i="0" dirty="0">
                <a:solidFill>
                  <a:srgbClr val="000000"/>
                </a:solidFill>
                <a:effectLst/>
              </a:rPr>
              <a:t>(</a:t>
            </a:r>
            <a:r>
              <a:rPr lang="en-US" sz="2400" b="0" i="1" dirty="0" err="1">
                <a:solidFill>
                  <a:srgbClr val="000000"/>
                </a:solidFill>
                <a:effectLst/>
              </a:rPr>
              <a:t>dest</a:t>
            </a:r>
            <a:r>
              <a:rPr lang="en-US" sz="2400" b="0" i="0" dirty="0">
                <a:solidFill>
                  <a:srgbClr val="000000"/>
                </a:solidFill>
                <a:effectLst/>
              </a:rPr>
              <a:t>, </a:t>
            </a:r>
            <a:r>
              <a:rPr lang="en-US" sz="2400" b="0" i="1" dirty="0" err="1">
                <a:solidFill>
                  <a:srgbClr val="000000"/>
                </a:solidFill>
                <a:effectLst/>
              </a:rPr>
              <a:t>src</a:t>
            </a:r>
            <a:r>
              <a:rPr lang="en-US" sz="2400" b="0" i="0" dirty="0">
                <a:solidFill>
                  <a:srgbClr val="000000"/>
                </a:solidFill>
                <a:effectLst/>
              </a:rPr>
              <a:t>, </a:t>
            </a:r>
            <a:r>
              <a:rPr lang="en-US" sz="2400" b="0" i="1" dirty="0">
                <a:solidFill>
                  <a:srgbClr val="000000"/>
                </a:solidFill>
                <a:effectLst/>
              </a:rPr>
              <a:t>dx</a:t>
            </a:r>
            <a:r>
              <a:rPr lang="en-US" sz="2400" b="0" i="0" dirty="0">
                <a:solidFill>
                  <a:srgbClr val="000000"/>
                </a:solidFill>
                <a:effectLst/>
              </a:rPr>
              <a:t>, </a:t>
            </a:r>
            <a:r>
              <a:rPr lang="en-US" sz="2400" b="0" i="1" dirty="0" err="1">
                <a:solidFill>
                  <a:srgbClr val="000000"/>
                </a:solidFill>
                <a:effectLst/>
              </a:rPr>
              <a:t>dy</a:t>
            </a:r>
            <a:r>
              <a:rPr lang="en-US" sz="2400" b="0" i="0" dirty="0">
                <a:solidFill>
                  <a:srgbClr val="000000"/>
                </a:solidFill>
                <a:effectLst/>
              </a:rPr>
              <a:t>, </a:t>
            </a:r>
            <a:r>
              <a:rPr lang="en-US" sz="2400" b="0" i="1" dirty="0" err="1">
                <a:solidFill>
                  <a:srgbClr val="000000"/>
                </a:solidFill>
                <a:effectLst/>
              </a:rPr>
              <a:t>sx</a:t>
            </a:r>
            <a:r>
              <a:rPr lang="en-US" sz="2400" b="0" i="0" dirty="0">
                <a:solidFill>
                  <a:srgbClr val="000000"/>
                </a:solidFill>
                <a:effectLst/>
              </a:rPr>
              <a:t>, </a:t>
            </a:r>
            <a:r>
              <a:rPr lang="en-US" sz="2400" b="0" i="1" dirty="0" err="1">
                <a:solidFill>
                  <a:srgbClr val="000000"/>
                </a:solidFill>
                <a:effectLst/>
              </a:rPr>
              <a:t>sy</a:t>
            </a:r>
            <a:r>
              <a:rPr lang="en-US" sz="2400" b="0" i="0" dirty="0">
                <a:solidFill>
                  <a:srgbClr val="000000"/>
                </a:solidFill>
                <a:effectLst/>
              </a:rPr>
              <a:t>, </a:t>
            </a:r>
            <a:r>
              <a:rPr lang="en-US" sz="2400" b="0" i="1" dirty="0" err="1">
                <a:solidFill>
                  <a:srgbClr val="000000"/>
                </a:solidFill>
                <a:effectLst/>
              </a:rPr>
              <a:t>dw</a:t>
            </a:r>
            <a:r>
              <a:rPr lang="en-US" sz="2400" b="0" i="0" dirty="0">
                <a:solidFill>
                  <a:srgbClr val="000000"/>
                </a:solidFill>
                <a:effectLst/>
              </a:rPr>
              <a:t>, </a:t>
            </a:r>
            <a:r>
              <a:rPr lang="en-US" sz="2400" b="0" i="1" dirty="0">
                <a:solidFill>
                  <a:srgbClr val="000000"/>
                </a:solidFill>
                <a:effectLst/>
              </a:rPr>
              <a:t>dh</a:t>
            </a:r>
            <a:r>
              <a:rPr lang="en-US" sz="2400" b="0" i="0" dirty="0">
                <a:solidFill>
                  <a:srgbClr val="000000"/>
                </a:solidFill>
                <a:effectLst/>
              </a:rPr>
              <a:t>, </a:t>
            </a:r>
            <a:r>
              <a:rPr lang="en-US" sz="2400" b="0" i="1" dirty="0" err="1">
                <a:solidFill>
                  <a:srgbClr val="000000"/>
                </a:solidFill>
                <a:effectLst/>
              </a:rPr>
              <a:t>sw</a:t>
            </a:r>
            <a:r>
              <a:rPr lang="en-US" sz="2400" b="0" i="0" dirty="0">
                <a:solidFill>
                  <a:srgbClr val="000000"/>
                </a:solidFill>
                <a:effectLst/>
              </a:rPr>
              <a:t>, </a:t>
            </a:r>
            <a:r>
              <a:rPr lang="en-US" sz="2400" b="0" i="1" dirty="0" err="1">
                <a:solidFill>
                  <a:srgbClr val="000000"/>
                </a:solidFill>
                <a:effectLst/>
              </a:rPr>
              <a:t>sh</a:t>
            </a:r>
            <a:r>
              <a:rPr lang="en-US" sz="2400" b="0" i="0" dirty="0">
                <a:solidFill>
                  <a:srgbClr val="000000"/>
                </a:solidFill>
                <a:effectLst/>
              </a:rPr>
              <a:t>);</a:t>
            </a:r>
            <a:br>
              <a:rPr lang="en-US" sz="2400" b="0" i="0" dirty="0">
                <a:solidFill>
                  <a:srgbClr val="000000"/>
                </a:solidFill>
                <a:effectLst/>
              </a:rPr>
            </a:br>
            <a:r>
              <a:rPr lang="en-US" sz="2400" b="0" i="0" dirty="0">
                <a:solidFill>
                  <a:srgbClr val="000000"/>
                </a:solidFill>
                <a:effectLst/>
              </a:rPr>
              <a:t>	</a:t>
            </a:r>
            <a:r>
              <a:rPr lang="en-US" sz="2400" b="0" i="0" dirty="0" err="1">
                <a:solidFill>
                  <a:srgbClr val="000000"/>
                </a:solidFill>
                <a:effectLst/>
              </a:rPr>
              <a:t>imagecopyresampled</a:t>
            </a:r>
            <a:r>
              <a:rPr lang="en-US" sz="2400" b="0" i="0" dirty="0">
                <a:solidFill>
                  <a:srgbClr val="000000"/>
                </a:solidFill>
                <a:effectLst/>
              </a:rPr>
              <a:t>(</a:t>
            </a:r>
            <a:r>
              <a:rPr lang="en-US" sz="2400" b="0" i="1" dirty="0" err="1">
                <a:solidFill>
                  <a:srgbClr val="000000"/>
                </a:solidFill>
                <a:effectLst/>
              </a:rPr>
              <a:t>dest</a:t>
            </a:r>
            <a:r>
              <a:rPr lang="en-US" sz="2400" b="0" i="0" dirty="0">
                <a:solidFill>
                  <a:srgbClr val="000000"/>
                </a:solidFill>
                <a:effectLst/>
              </a:rPr>
              <a:t>, </a:t>
            </a:r>
            <a:r>
              <a:rPr lang="en-US" sz="2400" b="0" i="1" dirty="0" err="1">
                <a:solidFill>
                  <a:srgbClr val="000000"/>
                </a:solidFill>
                <a:effectLst/>
              </a:rPr>
              <a:t>src</a:t>
            </a:r>
            <a:r>
              <a:rPr lang="en-US" sz="2400" b="0" i="0" dirty="0">
                <a:solidFill>
                  <a:srgbClr val="000000"/>
                </a:solidFill>
                <a:effectLst/>
              </a:rPr>
              <a:t>, </a:t>
            </a:r>
            <a:r>
              <a:rPr lang="en-US" sz="2400" b="0" i="1" dirty="0">
                <a:solidFill>
                  <a:srgbClr val="000000"/>
                </a:solidFill>
                <a:effectLst/>
              </a:rPr>
              <a:t>dx</a:t>
            </a:r>
            <a:r>
              <a:rPr lang="en-US" sz="2400" b="0" i="0" dirty="0">
                <a:solidFill>
                  <a:srgbClr val="000000"/>
                </a:solidFill>
                <a:effectLst/>
              </a:rPr>
              <a:t>, </a:t>
            </a:r>
            <a:r>
              <a:rPr lang="en-US" sz="2400" b="0" i="1" dirty="0" err="1">
                <a:solidFill>
                  <a:srgbClr val="000000"/>
                </a:solidFill>
                <a:effectLst/>
              </a:rPr>
              <a:t>dy</a:t>
            </a:r>
            <a:r>
              <a:rPr lang="en-US" sz="2400" b="0" i="0" dirty="0">
                <a:solidFill>
                  <a:srgbClr val="000000"/>
                </a:solidFill>
                <a:effectLst/>
              </a:rPr>
              <a:t>, </a:t>
            </a:r>
            <a:r>
              <a:rPr lang="en-US" sz="2400" b="0" i="1" dirty="0" err="1">
                <a:solidFill>
                  <a:srgbClr val="000000"/>
                </a:solidFill>
                <a:effectLst/>
              </a:rPr>
              <a:t>sx</a:t>
            </a:r>
            <a:r>
              <a:rPr lang="en-US" sz="2400" b="0" i="0" dirty="0">
                <a:solidFill>
                  <a:srgbClr val="000000"/>
                </a:solidFill>
                <a:effectLst/>
              </a:rPr>
              <a:t>, </a:t>
            </a:r>
            <a:r>
              <a:rPr lang="en-US" sz="2400" b="0" i="1" dirty="0" err="1">
                <a:solidFill>
                  <a:srgbClr val="000000"/>
                </a:solidFill>
                <a:effectLst/>
              </a:rPr>
              <a:t>sy</a:t>
            </a:r>
            <a:r>
              <a:rPr lang="en-US" sz="2400" b="0" i="0" dirty="0">
                <a:solidFill>
                  <a:srgbClr val="000000"/>
                </a:solidFill>
                <a:effectLst/>
              </a:rPr>
              <a:t>, </a:t>
            </a:r>
            <a:r>
              <a:rPr lang="en-US" sz="2400" b="0" i="1" dirty="0" err="1">
                <a:solidFill>
                  <a:srgbClr val="000000"/>
                </a:solidFill>
                <a:effectLst/>
              </a:rPr>
              <a:t>dw</a:t>
            </a:r>
            <a:r>
              <a:rPr lang="en-US" sz="2400" b="0" i="0" dirty="0">
                <a:solidFill>
                  <a:srgbClr val="000000"/>
                </a:solidFill>
                <a:effectLst/>
              </a:rPr>
              <a:t>, </a:t>
            </a:r>
            <a:r>
              <a:rPr lang="en-US" sz="2400" b="0" i="1" dirty="0">
                <a:solidFill>
                  <a:srgbClr val="000000"/>
                </a:solidFill>
                <a:effectLst/>
              </a:rPr>
              <a:t>dh</a:t>
            </a:r>
            <a:r>
              <a:rPr lang="en-US" sz="2400" b="0" i="0" dirty="0">
                <a:solidFill>
                  <a:srgbClr val="000000"/>
                </a:solidFill>
                <a:effectLst/>
              </a:rPr>
              <a:t>, </a:t>
            </a:r>
            <a:r>
              <a:rPr lang="en-US" sz="2400" b="0" i="1" dirty="0" err="1">
                <a:solidFill>
                  <a:srgbClr val="000000"/>
                </a:solidFill>
                <a:effectLst/>
              </a:rPr>
              <a:t>sw</a:t>
            </a:r>
            <a:r>
              <a:rPr lang="en-US" sz="2400" b="0" i="0" dirty="0">
                <a:solidFill>
                  <a:srgbClr val="000000"/>
                </a:solidFill>
                <a:effectLst/>
              </a:rPr>
              <a:t>, </a:t>
            </a:r>
            <a:r>
              <a:rPr lang="en-US" sz="2400" b="0" i="1" dirty="0" err="1">
                <a:solidFill>
                  <a:srgbClr val="000000"/>
                </a:solidFill>
                <a:effectLst/>
              </a:rPr>
              <a:t>sh</a:t>
            </a:r>
            <a:r>
              <a:rPr lang="en-US" sz="2400" b="0" i="0" dirty="0">
                <a:solidFill>
                  <a:srgbClr val="000000"/>
                </a:solidFill>
                <a:effectLst/>
              </a:rPr>
              <a:t>);</a:t>
            </a:r>
            <a:r>
              <a:rPr lang="en-US" sz="2400" dirty="0"/>
              <a:t> </a:t>
            </a:r>
            <a:br>
              <a:rPr lang="en-US" dirty="0"/>
            </a:br>
            <a:endParaRPr lang="en-IN" dirty="0"/>
          </a:p>
        </p:txBody>
      </p:sp>
    </p:spTree>
    <p:extLst>
      <p:ext uri="{BB962C8B-B14F-4D97-AF65-F5344CB8AC3E}">
        <p14:creationId xmlns:p14="http://schemas.microsoft.com/office/powerpoint/2010/main" val="9873756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06B53-5B03-4F84-A9A2-4B84B1C79C8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C7F8FCF-CD0E-493D-9AAC-0AD4CC4D64BD}"/>
              </a:ext>
            </a:extLst>
          </p:cNvPr>
          <p:cNvSpPr>
            <a:spLocks noGrp="1"/>
          </p:cNvSpPr>
          <p:nvPr>
            <p:ph idx="1"/>
          </p:nvPr>
        </p:nvSpPr>
        <p:spPr/>
        <p:txBody>
          <a:bodyPr/>
          <a:lstStyle/>
          <a:p>
            <a:r>
              <a:rPr lang="en-IN" sz="1800" b="0" i="0" dirty="0">
                <a:solidFill>
                  <a:srgbClr val="555555"/>
                </a:solidFill>
                <a:effectLst/>
                <a:latin typeface="TheSansMonoCd-W5Regular"/>
              </a:rPr>
              <a:t>&lt;?</a:t>
            </a:r>
            <a:r>
              <a:rPr lang="en-IN" sz="1800" b="0" i="0" dirty="0">
                <a:solidFill>
                  <a:srgbClr val="000088"/>
                </a:solidFill>
                <a:effectLst/>
                <a:latin typeface="TheSansMonoCd-W5Regular"/>
              </a:rPr>
              <a:t>php</a:t>
            </a:r>
            <a:br>
              <a:rPr lang="en-IN" sz="1800" b="0" i="0" dirty="0">
                <a:solidFill>
                  <a:srgbClr val="000088"/>
                </a:solidFill>
                <a:effectLst/>
                <a:latin typeface="TheSansMonoCd-W5Regular"/>
              </a:rPr>
            </a:br>
            <a:r>
              <a:rPr lang="en-IN" sz="1800" b="0" i="0" dirty="0">
                <a:solidFill>
                  <a:srgbClr val="003333"/>
                </a:solidFill>
                <a:effectLst/>
                <a:latin typeface="TheSansMonoCd-W5Regular"/>
              </a:rPr>
              <a:t>$source </a:t>
            </a:r>
            <a:r>
              <a:rPr lang="en-IN" sz="1800" b="0" i="0" dirty="0">
                <a:solidFill>
                  <a:srgbClr val="555555"/>
                </a:solidFill>
                <a:effectLst/>
                <a:latin typeface="TheSansMonoCd-W5Regular"/>
              </a:rPr>
              <a:t>= </a:t>
            </a:r>
            <a:r>
              <a:rPr lang="en-IN" sz="1800" b="0" i="0" dirty="0" err="1">
                <a:solidFill>
                  <a:srgbClr val="000088"/>
                </a:solidFill>
                <a:effectLst/>
                <a:latin typeface="TheSansMonoCd-W5Regular"/>
              </a:rPr>
              <a:t>imagecreatefromjpeg</a:t>
            </a:r>
            <a:r>
              <a:rPr lang="en-IN" sz="1800" b="0" i="0" dirty="0">
                <a:solidFill>
                  <a:srgbClr val="000000"/>
                </a:solidFill>
                <a:effectLst/>
                <a:latin typeface="TheSansMonoCd-W5Regular"/>
              </a:rPr>
              <a:t>(</a:t>
            </a:r>
            <a:r>
              <a:rPr lang="en-IN" sz="1800" b="0" i="0" dirty="0">
                <a:solidFill>
                  <a:srgbClr val="CC3300"/>
                </a:solidFill>
                <a:effectLst/>
                <a:latin typeface="TheSansMonoCd-W5Regular"/>
              </a:rPr>
              <a:t>"php.jpg"</a:t>
            </a:r>
            <a:r>
              <a:rPr lang="en-IN" sz="1800" b="0" i="0" dirty="0">
                <a:solidFill>
                  <a:srgbClr val="000000"/>
                </a:solidFill>
                <a:effectLst/>
                <a:latin typeface="TheSansMonoCd-W5Regular"/>
              </a:rPr>
              <a:t>);</a:t>
            </a:r>
            <a:br>
              <a:rPr lang="en-IN" sz="1800" b="0" i="0" dirty="0">
                <a:solidFill>
                  <a:srgbClr val="000000"/>
                </a:solidFill>
                <a:effectLst/>
                <a:latin typeface="TheSansMonoCd-W5Regular"/>
              </a:rPr>
            </a:br>
            <a:r>
              <a:rPr lang="en-IN" sz="1800" b="0" i="0" dirty="0">
                <a:solidFill>
                  <a:srgbClr val="003333"/>
                </a:solidFill>
                <a:effectLst/>
                <a:latin typeface="TheSansMonoCd-W5Regular"/>
              </a:rPr>
              <a:t>$width </a:t>
            </a:r>
            <a:r>
              <a:rPr lang="en-IN" sz="1800" b="0" i="0" dirty="0">
                <a:solidFill>
                  <a:srgbClr val="555555"/>
                </a:solidFill>
                <a:effectLst/>
                <a:latin typeface="TheSansMonoCd-W5Regular"/>
              </a:rPr>
              <a:t>= </a:t>
            </a:r>
            <a:r>
              <a:rPr lang="en-IN" sz="1800" b="0" i="0" dirty="0" err="1">
                <a:solidFill>
                  <a:srgbClr val="000088"/>
                </a:solidFill>
                <a:effectLst/>
                <a:latin typeface="TheSansMonoCd-W5Regular"/>
              </a:rPr>
              <a:t>imagesx</a:t>
            </a:r>
            <a:r>
              <a:rPr lang="en-IN" sz="1800" b="0" i="0" dirty="0">
                <a:solidFill>
                  <a:srgbClr val="000000"/>
                </a:solidFill>
                <a:effectLst/>
                <a:latin typeface="TheSansMonoCd-W5Regular"/>
              </a:rPr>
              <a:t>(</a:t>
            </a:r>
            <a:r>
              <a:rPr lang="en-IN" sz="1800" b="0" i="0" dirty="0">
                <a:solidFill>
                  <a:srgbClr val="003333"/>
                </a:solidFill>
                <a:effectLst/>
                <a:latin typeface="TheSansMonoCd-W5Regular"/>
              </a:rPr>
              <a:t>$source</a:t>
            </a:r>
            <a:r>
              <a:rPr lang="en-IN" sz="1800" b="0" i="0" dirty="0">
                <a:solidFill>
                  <a:srgbClr val="000000"/>
                </a:solidFill>
                <a:effectLst/>
                <a:latin typeface="TheSansMonoCd-W5Regular"/>
              </a:rPr>
              <a:t>);</a:t>
            </a:r>
            <a:br>
              <a:rPr lang="en-IN" sz="1800" b="0" i="0" dirty="0">
                <a:solidFill>
                  <a:srgbClr val="000000"/>
                </a:solidFill>
                <a:effectLst/>
                <a:latin typeface="TheSansMonoCd-W5Regular"/>
              </a:rPr>
            </a:br>
            <a:r>
              <a:rPr lang="en-IN" sz="1800" b="0" i="0" dirty="0">
                <a:solidFill>
                  <a:srgbClr val="003333"/>
                </a:solidFill>
                <a:effectLst/>
                <a:latin typeface="TheSansMonoCd-W5Regular"/>
              </a:rPr>
              <a:t>$height </a:t>
            </a:r>
            <a:r>
              <a:rPr lang="en-IN" sz="1800" b="0" i="0" dirty="0">
                <a:solidFill>
                  <a:srgbClr val="555555"/>
                </a:solidFill>
                <a:effectLst/>
                <a:latin typeface="TheSansMonoCd-W5Regular"/>
              </a:rPr>
              <a:t>= </a:t>
            </a:r>
            <a:r>
              <a:rPr lang="en-IN" sz="1800" b="0" i="0" dirty="0" err="1">
                <a:solidFill>
                  <a:srgbClr val="000088"/>
                </a:solidFill>
                <a:effectLst/>
                <a:latin typeface="TheSansMonoCd-W5Regular"/>
              </a:rPr>
              <a:t>imagesy</a:t>
            </a:r>
            <a:r>
              <a:rPr lang="en-IN" sz="1800" b="0" i="0" dirty="0">
                <a:solidFill>
                  <a:srgbClr val="000000"/>
                </a:solidFill>
                <a:effectLst/>
                <a:latin typeface="TheSansMonoCd-W5Regular"/>
              </a:rPr>
              <a:t>(</a:t>
            </a:r>
            <a:r>
              <a:rPr lang="en-IN" sz="1800" b="0" i="0" dirty="0">
                <a:solidFill>
                  <a:srgbClr val="003333"/>
                </a:solidFill>
                <a:effectLst/>
                <a:latin typeface="TheSansMonoCd-W5Regular"/>
              </a:rPr>
              <a:t>$source</a:t>
            </a:r>
            <a:r>
              <a:rPr lang="en-IN" sz="1800" b="0" i="0" dirty="0">
                <a:solidFill>
                  <a:srgbClr val="000000"/>
                </a:solidFill>
                <a:effectLst/>
                <a:latin typeface="TheSansMonoCd-W5Regular"/>
              </a:rPr>
              <a:t>);</a:t>
            </a:r>
            <a:br>
              <a:rPr lang="en-IN" sz="1800" b="0" i="0" dirty="0">
                <a:solidFill>
                  <a:srgbClr val="000000"/>
                </a:solidFill>
                <a:effectLst/>
                <a:latin typeface="TheSansMonoCd-W5Regular"/>
              </a:rPr>
            </a:br>
            <a:r>
              <a:rPr lang="en-IN" sz="1800" b="0" i="0" dirty="0">
                <a:solidFill>
                  <a:srgbClr val="003333"/>
                </a:solidFill>
                <a:effectLst/>
                <a:latin typeface="TheSansMonoCd-W5Regular"/>
              </a:rPr>
              <a:t>$x </a:t>
            </a:r>
            <a:r>
              <a:rPr lang="en-IN" sz="1800" b="0" i="0" dirty="0">
                <a:solidFill>
                  <a:srgbClr val="555555"/>
                </a:solidFill>
                <a:effectLst/>
                <a:latin typeface="TheSansMonoCd-W5Regular"/>
              </a:rPr>
              <a:t>= </a:t>
            </a:r>
            <a:r>
              <a:rPr lang="en-IN" sz="1800" b="0" i="0" dirty="0">
                <a:solidFill>
                  <a:srgbClr val="003333"/>
                </a:solidFill>
                <a:effectLst/>
                <a:latin typeface="TheSansMonoCd-W5Regular"/>
              </a:rPr>
              <a:t>$width </a:t>
            </a:r>
            <a:r>
              <a:rPr lang="en-IN" sz="1800" b="0" i="0" dirty="0">
                <a:solidFill>
                  <a:srgbClr val="555555"/>
                </a:solidFill>
                <a:effectLst/>
                <a:latin typeface="TheSansMonoCd-W5Regular"/>
              </a:rPr>
              <a:t>/ </a:t>
            </a:r>
            <a:r>
              <a:rPr lang="en-IN" sz="1800" b="0" i="0" dirty="0">
                <a:solidFill>
                  <a:srgbClr val="FF6600"/>
                </a:solidFill>
                <a:effectLst/>
                <a:latin typeface="TheSansMonoCd-W5Regular"/>
              </a:rPr>
              <a:t>2</a:t>
            </a:r>
            <a:r>
              <a:rPr lang="en-IN" sz="1800" b="0" i="0" dirty="0">
                <a:solidFill>
                  <a:srgbClr val="000000"/>
                </a:solidFill>
                <a:effectLst/>
                <a:latin typeface="TheSansMonoCd-W5Regular"/>
              </a:rPr>
              <a:t>;</a:t>
            </a:r>
            <a:br>
              <a:rPr lang="en-IN" sz="1800" b="0" i="0" dirty="0">
                <a:solidFill>
                  <a:srgbClr val="000000"/>
                </a:solidFill>
                <a:effectLst/>
                <a:latin typeface="TheSansMonoCd-W5Regular"/>
              </a:rPr>
            </a:br>
            <a:r>
              <a:rPr lang="en-IN" sz="1800" b="0" i="0" dirty="0">
                <a:solidFill>
                  <a:srgbClr val="003333"/>
                </a:solidFill>
                <a:effectLst/>
                <a:latin typeface="TheSansMonoCd-W5Regular"/>
              </a:rPr>
              <a:t>$y </a:t>
            </a:r>
            <a:r>
              <a:rPr lang="en-IN" sz="1800" b="0" i="0" dirty="0">
                <a:solidFill>
                  <a:srgbClr val="555555"/>
                </a:solidFill>
                <a:effectLst/>
                <a:latin typeface="TheSansMonoCd-W5Regular"/>
              </a:rPr>
              <a:t>= </a:t>
            </a:r>
            <a:r>
              <a:rPr lang="en-IN" sz="1800" b="0" i="0" dirty="0">
                <a:solidFill>
                  <a:srgbClr val="003333"/>
                </a:solidFill>
                <a:effectLst/>
                <a:latin typeface="TheSansMonoCd-W5Regular"/>
              </a:rPr>
              <a:t>$height </a:t>
            </a:r>
            <a:r>
              <a:rPr lang="en-IN" sz="1800" b="0" i="0" dirty="0">
                <a:solidFill>
                  <a:srgbClr val="555555"/>
                </a:solidFill>
                <a:effectLst/>
                <a:latin typeface="TheSansMonoCd-W5Regular"/>
              </a:rPr>
              <a:t>/ </a:t>
            </a:r>
            <a:r>
              <a:rPr lang="en-IN" sz="1800" b="0" i="0" dirty="0">
                <a:solidFill>
                  <a:srgbClr val="FF6600"/>
                </a:solidFill>
                <a:effectLst/>
                <a:latin typeface="TheSansMonoCd-W5Regular"/>
              </a:rPr>
              <a:t>2</a:t>
            </a:r>
            <a:r>
              <a:rPr lang="en-IN" sz="1800" b="0" i="0" dirty="0">
                <a:solidFill>
                  <a:srgbClr val="000000"/>
                </a:solidFill>
                <a:effectLst/>
                <a:latin typeface="TheSansMonoCd-W5Regular"/>
              </a:rPr>
              <a:t>;</a:t>
            </a:r>
            <a:br>
              <a:rPr lang="en-IN" sz="1800" b="0" i="0" dirty="0">
                <a:solidFill>
                  <a:srgbClr val="000000"/>
                </a:solidFill>
                <a:effectLst/>
                <a:latin typeface="TheSansMonoCd-W5Regular"/>
              </a:rPr>
            </a:br>
            <a:r>
              <a:rPr lang="en-IN" sz="1800" b="0" i="0" dirty="0">
                <a:solidFill>
                  <a:srgbClr val="003333"/>
                </a:solidFill>
                <a:effectLst/>
                <a:latin typeface="TheSansMonoCd-W5Regular"/>
              </a:rPr>
              <a:t>$destination </a:t>
            </a:r>
            <a:r>
              <a:rPr lang="en-IN" sz="1800" b="0" i="0" dirty="0">
                <a:solidFill>
                  <a:srgbClr val="555555"/>
                </a:solidFill>
                <a:effectLst/>
                <a:latin typeface="TheSansMonoCd-W5Regular"/>
              </a:rPr>
              <a:t>= </a:t>
            </a:r>
            <a:r>
              <a:rPr lang="en-IN" sz="1800" b="0" i="0" dirty="0" err="1">
                <a:solidFill>
                  <a:srgbClr val="000088"/>
                </a:solidFill>
                <a:effectLst/>
                <a:latin typeface="TheSansMonoCd-W5Regular"/>
              </a:rPr>
              <a:t>imagecreatetruecolor</a:t>
            </a:r>
            <a:r>
              <a:rPr lang="en-IN" sz="1800" b="0" i="0" dirty="0">
                <a:solidFill>
                  <a:srgbClr val="000000"/>
                </a:solidFill>
                <a:effectLst/>
                <a:latin typeface="TheSansMonoCd-W5Regular"/>
              </a:rPr>
              <a:t>(</a:t>
            </a:r>
            <a:r>
              <a:rPr lang="en-IN" sz="1800" b="0" i="0" dirty="0">
                <a:solidFill>
                  <a:srgbClr val="003333"/>
                </a:solidFill>
                <a:effectLst/>
                <a:latin typeface="TheSansMonoCd-W5Regular"/>
              </a:rPr>
              <a:t>$x</a:t>
            </a:r>
            <a:r>
              <a:rPr lang="en-IN" sz="1800" b="0" i="0" dirty="0">
                <a:solidFill>
                  <a:srgbClr val="000000"/>
                </a:solidFill>
                <a:effectLst/>
                <a:latin typeface="TheSansMonoCd-W5Regular"/>
              </a:rPr>
              <a:t>, </a:t>
            </a:r>
            <a:r>
              <a:rPr lang="en-IN" sz="1800" b="0" i="0" dirty="0">
                <a:solidFill>
                  <a:srgbClr val="003333"/>
                </a:solidFill>
                <a:effectLst/>
                <a:latin typeface="TheSansMonoCd-W5Regular"/>
              </a:rPr>
              <a:t>$y</a:t>
            </a:r>
            <a:r>
              <a:rPr lang="en-IN" sz="1800" b="0" i="0" dirty="0">
                <a:solidFill>
                  <a:srgbClr val="000000"/>
                </a:solidFill>
                <a:effectLst/>
                <a:latin typeface="TheSansMonoCd-W5Regular"/>
              </a:rPr>
              <a:t>);</a:t>
            </a:r>
            <a:br>
              <a:rPr lang="en-IN" sz="1800" b="0" i="0" dirty="0">
                <a:solidFill>
                  <a:srgbClr val="000000"/>
                </a:solidFill>
                <a:effectLst/>
                <a:latin typeface="TheSansMonoCd-W5Regular"/>
              </a:rPr>
            </a:br>
            <a:r>
              <a:rPr lang="en-IN" sz="1800" b="0" i="0" dirty="0" err="1">
                <a:solidFill>
                  <a:srgbClr val="000088"/>
                </a:solidFill>
                <a:effectLst/>
                <a:latin typeface="TheSansMonoCd-W5Regular"/>
              </a:rPr>
              <a:t>imagecopyresampled</a:t>
            </a:r>
            <a:r>
              <a:rPr lang="en-IN" sz="1800" b="0" i="0" dirty="0">
                <a:solidFill>
                  <a:srgbClr val="000000"/>
                </a:solidFill>
                <a:effectLst/>
                <a:latin typeface="TheSansMonoCd-W5Regular"/>
              </a:rPr>
              <a:t>(</a:t>
            </a:r>
            <a:r>
              <a:rPr lang="en-IN" sz="1800" b="0" i="0" dirty="0">
                <a:solidFill>
                  <a:srgbClr val="003333"/>
                </a:solidFill>
                <a:effectLst/>
                <a:latin typeface="TheSansMonoCd-W5Regular"/>
              </a:rPr>
              <a:t>$destination</a:t>
            </a:r>
            <a:r>
              <a:rPr lang="en-IN" sz="1800" b="0" i="0" dirty="0">
                <a:solidFill>
                  <a:srgbClr val="000000"/>
                </a:solidFill>
                <a:effectLst/>
                <a:latin typeface="TheSansMonoCd-W5Regular"/>
              </a:rPr>
              <a:t>, </a:t>
            </a:r>
            <a:r>
              <a:rPr lang="en-IN" sz="1800" b="0" i="0" dirty="0">
                <a:solidFill>
                  <a:srgbClr val="003333"/>
                </a:solidFill>
                <a:effectLst/>
                <a:latin typeface="TheSansMonoCd-W5Regular"/>
              </a:rPr>
              <a:t>$source</a:t>
            </a:r>
            <a:r>
              <a:rPr lang="en-IN" sz="1800" b="0" i="0" dirty="0">
                <a:solidFill>
                  <a:srgbClr val="000000"/>
                </a:solidFill>
                <a:effectLst/>
                <a:latin typeface="TheSansMonoCd-W5Regular"/>
              </a:rPr>
              <a:t>, </a:t>
            </a:r>
            <a:r>
              <a:rPr lang="en-IN" sz="1800" b="0" i="0" dirty="0">
                <a:solidFill>
                  <a:srgbClr val="FF6600"/>
                </a:solidFill>
                <a:effectLst/>
                <a:latin typeface="TheSansMonoCd-W5Regular"/>
              </a:rPr>
              <a:t>0</a:t>
            </a:r>
            <a:r>
              <a:rPr lang="en-IN" sz="1800" b="0" i="0" dirty="0">
                <a:solidFill>
                  <a:srgbClr val="000000"/>
                </a:solidFill>
                <a:effectLst/>
                <a:latin typeface="TheSansMonoCd-W5Regular"/>
              </a:rPr>
              <a:t>, </a:t>
            </a:r>
            <a:r>
              <a:rPr lang="en-IN" sz="1800" b="0" i="0" dirty="0">
                <a:solidFill>
                  <a:srgbClr val="FF6600"/>
                </a:solidFill>
                <a:effectLst/>
                <a:latin typeface="TheSansMonoCd-W5Regular"/>
              </a:rPr>
              <a:t>0</a:t>
            </a:r>
            <a:r>
              <a:rPr lang="en-IN" sz="1800" b="0" i="0" dirty="0">
                <a:solidFill>
                  <a:srgbClr val="000000"/>
                </a:solidFill>
                <a:effectLst/>
                <a:latin typeface="TheSansMonoCd-W5Regular"/>
              </a:rPr>
              <a:t>, </a:t>
            </a:r>
            <a:r>
              <a:rPr lang="en-IN" sz="1800" b="0" i="0" dirty="0">
                <a:solidFill>
                  <a:srgbClr val="FF6600"/>
                </a:solidFill>
                <a:effectLst/>
                <a:latin typeface="TheSansMonoCd-W5Regular"/>
              </a:rPr>
              <a:t>0</a:t>
            </a:r>
            <a:r>
              <a:rPr lang="en-IN" sz="1800" b="0" i="0" dirty="0">
                <a:solidFill>
                  <a:srgbClr val="000000"/>
                </a:solidFill>
                <a:effectLst/>
                <a:latin typeface="TheSansMonoCd-W5Regular"/>
              </a:rPr>
              <a:t>, </a:t>
            </a:r>
            <a:r>
              <a:rPr lang="en-IN" sz="1800" b="0" i="0" dirty="0">
                <a:solidFill>
                  <a:srgbClr val="FF6600"/>
                </a:solidFill>
                <a:effectLst/>
                <a:latin typeface="TheSansMonoCd-W5Regular"/>
              </a:rPr>
              <a:t>0</a:t>
            </a:r>
            <a:r>
              <a:rPr lang="en-IN" sz="1800" b="0" i="0" dirty="0">
                <a:solidFill>
                  <a:srgbClr val="000000"/>
                </a:solidFill>
                <a:effectLst/>
                <a:latin typeface="TheSansMonoCd-W5Regular"/>
              </a:rPr>
              <a:t>, </a:t>
            </a:r>
            <a:r>
              <a:rPr lang="en-IN" sz="1800" b="0" i="0" dirty="0">
                <a:solidFill>
                  <a:srgbClr val="003333"/>
                </a:solidFill>
                <a:effectLst/>
                <a:latin typeface="TheSansMonoCd-W5Regular"/>
              </a:rPr>
              <a:t>$x</a:t>
            </a:r>
            <a:r>
              <a:rPr lang="en-IN" sz="1800" b="0" i="0" dirty="0">
                <a:solidFill>
                  <a:srgbClr val="000000"/>
                </a:solidFill>
                <a:effectLst/>
                <a:latin typeface="TheSansMonoCd-W5Regular"/>
              </a:rPr>
              <a:t>, </a:t>
            </a:r>
            <a:r>
              <a:rPr lang="en-IN" sz="1800" b="0" i="0" dirty="0">
                <a:solidFill>
                  <a:srgbClr val="003333"/>
                </a:solidFill>
                <a:effectLst/>
                <a:latin typeface="TheSansMonoCd-W5Regular"/>
              </a:rPr>
              <a:t>$y</a:t>
            </a:r>
            <a:r>
              <a:rPr lang="en-IN" sz="1800" b="0" i="0" dirty="0">
                <a:solidFill>
                  <a:srgbClr val="000000"/>
                </a:solidFill>
                <a:effectLst/>
                <a:latin typeface="TheSansMonoCd-W5Regular"/>
              </a:rPr>
              <a:t>, </a:t>
            </a:r>
            <a:r>
              <a:rPr lang="en-IN" sz="1800" b="0" i="0" dirty="0">
                <a:solidFill>
                  <a:srgbClr val="003333"/>
                </a:solidFill>
                <a:effectLst/>
                <a:latin typeface="TheSansMonoCd-W5Regular"/>
              </a:rPr>
              <a:t>$width</a:t>
            </a:r>
            <a:r>
              <a:rPr lang="en-IN" sz="1800" b="0" i="0" dirty="0">
                <a:solidFill>
                  <a:srgbClr val="000000"/>
                </a:solidFill>
                <a:effectLst/>
                <a:latin typeface="TheSansMonoCd-W5Regular"/>
              </a:rPr>
              <a:t>, </a:t>
            </a:r>
            <a:r>
              <a:rPr lang="en-IN" sz="1800" b="0" i="0" dirty="0">
                <a:solidFill>
                  <a:srgbClr val="003333"/>
                </a:solidFill>
                <a:effectLst/>
                <a:latin typeface="TheSansMonoCd-W5Regular"/>
              </a:rPr>
              <a:t>$height</a:t>
            </a:r>
            <a:r>
              <a:rPr lang="en-IN" sz="1800" b="0" i="0" dirty="0">
                <a:solidFill>
                  <a:srgbClr val="000000"/>
                </a:solidFill>
                <a:effectLst/>
                <a:latin typeface="TheSansMonoCd-W5Regular"/>
              </a:rPr>
              <a:t>);</a:t>
            </a:r>
            <a:br>
              <a:rPr lang="en-IN" sz="1800" b="0" i="0" dirty="0">
                <a:solidFill>
                  <a:srgbClr val="000000"/>
                </a:solidFill>
                <a:effectLst/>
                <a:latin typeface="TheSansMonoCd-W5Regular"/>
              </a:rPr>
            </a:br>
            <a:r>
              <a:rPr lang="en-IN" sz="1800" b="0" i="0" dirty="0">
                <a:solidFill>
                  <a:srgbClr val="000088"/>
                </a:solidFill>
                <a:effectLst/>
                <a:latin typeface="TheSansMonoCd-W5Regular"/>
              </a:rPr>
              <a:t>header</a:t>
            </a:r>
            <a:r>
              <a:rPr lang="en-IN" sz="1800" b="0" i="0" dirty="0">
                <a:solidFill>
                  <a:srgbClr val="000000"/>
                </a:solidFill>
                <a:effectLst/>
                <a:latin typeface="TheSansMonoCd-W5Regular"/>
              </a:rPr>
              <a:t>(</a:t>
            </a:r>
            <a:r>
              <a:rPr lang="en-IN" sz="1800" b="0" i="0" dirty="0">
                <a:solidFill>
                  <a:srgbClr val="CC3300"/>
                </a:solidFill>
                <a:effectLst/>
                <a:latin typeface="TheSansMonoCd-W5Regular"/>
              </a:rPr>
              <a:t>"Content-Type: image/</a:t>
            </a:r>
            <a:r>
              <a:rPr lang="en-IN" sz="1800" b="0" i="0" dirty="0" err="1">
                <a:solidFill>
                  <a:srgbClr val="CC3300"/>
                </a:solidFill>
                <a:effectLst/>
                <a:latin typeface="TheSansMonoCd-W5Regular"/>
              </a:rPr>
              <a:t>png</a:t>
            </a:r>
            <a:r>
              <a:rPr lang="en-IN" sz="1800" b="0" i="0" dirty="0">
                <a:solidFill>
                  <a:srgbClr val="CC3300"/>
                </a:solidFill>
                <a:effectLst/>
                <a:latin typeface="TheSansMonoCd-W5Regular"/>
              </a:rPr>
              <a:t>"</a:t>
            </a:r>
            <a:r>
              <a:rPr lang="en-IN" sz="1800" b="0" i="0" dirty="0">
                <a:solidFill>
                  <a:srgbClr val="000000"/>
                </a:solidFill>
                <a:effectLst/>
                <a:latin typeface="TheSansMonoCd-W5Regular"/>
              </a:rPr>
              <a:t>);</a:t>
            </a:r>
            <a:br>
              <a:rPr lang="en-IN" sz="1800" b="0" i="0" dirty="0">
                <a:solidFill>
                  <a:srgbClr val="000000"/>
                </a:solidFill>
                <a:effectLst/>
                <a:latin typeface="TheSansMonoCd-W5Regular"/>
              </a:rPr>
            </a:br>
            <a:r>
              <a:rPr lang="en-IN" sz="1800" b="0" i="0" dirty="0" err="1">
                <a:solidFill>
                  <a:srgbClr val="000088"/>
                </a:solidFill>
                <a:effectLst/>
                <a:latin typeface="TheSansMonoCd-W5Regular"/>
              </a:rPr>
              <a:t>imagepng</a:t>
            </a:r>
            <a:r>
              <a:rPr lang="en-IN" sz="1800" b="0" i="0" dirty="0">
                <a:solidFill>
                  <a:srgbClr val="000000"/>
                </a:solidFill>
                <a:effectLst/>
                <a:latin typeface="TheSansMonoCd-W5Regular"/>
              </a:rPr>
              <a:t>(</a:t>
            </a:r>
            <a:r>
              <a:rPr lang="en-IN" sz="1800" b="0" i="0" dirty="0">
                <a:solidFill>
                  <a:srgbClr val="003333"/>
                </a:solidFill>
                <a:effectLst/>
                <a:latin typeface="TheSansMonoCd-W5Regular"/>
              </a:rPr>
              <a:t>$destination</a:t>
            </a:r>
            <a:r>
              <a:rPr lang="en-IN" sz="1800" b="0" i="0" dirty="0">
                <a:solidFill>
                  <a:srgbClr val="000000"/>
                </a:solidFill>
                <a:effectLst/>
                <a:latin typeface="TheSansMonoCd-W5Regular"/>
              </a:rPr>
              <a:t>);</a:t>
            </a:r>
            <a:r>
              <a:rPr lang="en-IN" dirty="0"/>
              <a:t> </a:t>
            </a:r>
            <a:br>
              <a:rPr lang="en-IN" dirty="0"/>
            </a:br>
            <a:endParaRPr lang="en-IN" dirty="0"/>
          </a:p>
        </p:txBody>
      </p:sp>
    </p:spTree>
    <p:extLst>
      <p:ext uri="{BB962C8B-B14F-4D97-AF65-F5344CB8AC3E}">
        <p14:creationId xmlns:p14="http://schemas.microsoft.com/office/powerpoint/2010/main" val="41989691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3A9C0-B72A-0306-E84D-21EA661678F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AA5A846-93FE-DE87-5E3C-487AA9D5E2B7}"/>
              </a:ext>
            </a:extLst>
          </p:cNvPr>
          <p:cNvSpPr>
            <a:spLocks noGrp="1"/>
          </p:cNvSpPr>
          <p:nvPr>
            <p:ph idx="1"/>
          </p:nvPr>
        </p:nvSpPr>
        <p:spPr/>
        <p:txBody>
          <a:bodyPr/>
          <a:lstStyle/>
          <a:p>
            <a:r>
              <a:rPr lang="en-US" dirty="0"/>
              <a:t>If GD is not installed, you may need to enable it in your PHP configuration.</a:t>
            </a:r>
          </a:p>
          <a:p>
            <a:r>
              <a:rPr lang="en-US" dirty="0"/>
              <a:t>Open files C:\xampp\php </a:t>
            </a:r>
          </a:p>
          <a:p>
            <a:endParaRPr lang="en-IN" dirty="0"/>
          </a:p>
        </p:txBody>
      </p:sp>
      <p:pic>
        <p:nvPicPr>
          <p:cNvPr id="5" name="Picture 4">
            <a:extLst>
              <a:ext uri="{FF2B5EF4-FFF2-40B4-BE49-F238E27FC236}">
                <a16:creationId xmlns:a16="http://schemas.microsoft.com/office/drawing/2014/main" id="{526CCA87-42D6-EA1F-AEF8-EA518E7CEE77}"/>
              </a:ext>
            </a:extLst>
          </p:cNvPr>
          <p:cNvPicPr>
            <a:picLocks noChangeAspect="1"/>
          </p:cNvPicPr>
          <p:nvPr/>
        </p:nvPicPr>
        <p:blipFill>
          <a:blip r:embed="rId2"/>
          <a:stretch>
            <a:fillRect/>
          </a:stretch>
        </p:blipFill>
        <p:spPr>
          <a:xfrm>
            <a:off x="957787" y="3845901"/>
            <a:ext cx="7178662" cy="1348857"/>
          </a:xfrm>
          <a:prstGeom prst="rect">
            <a:avLst/>
          </a:prstGeom>
        </p:spPr>
      </p:pic>
      <p:pic>
        <p:nvPicPr>
          <p:cNvPr id="7" name="Picture 6">
            <a:extLst>
              <a:ext uri="{FF2B5EF4-FFF2-40B4-BE49-F238E27FC236}">
                <a16:creationId xmlns:a16="http://schemas.microsoft.com/office/drawing/2014/main" id="{89669A5B-2787-E655-9FD5-5197CC40D555}"/>
              </a:ext>
            </a:extLst>
          </p:cNvPr>
          <p:cNvPicPr>
            <a:picLocks noChangeAspect="1"/>
          </p:cNvPicPr>
          <p:nvPr/>
        </p:nvPicPr>
        <p:blipFill>
          <a:blip r:embed="rId3"/>
          <a:stretch>
            <a:fillRect/>
          </a:stretch>
        </p:blipFill>
        <p:spPr>
          <a:xfrm>
            <a:off x="5055780" y="3147035"/>
            <a:ext cx="2080440" cy="563929"/>
          </a:xfrm>
          <a:prstGeom prst="rect">
            <a:avLst/>
          </a:prstGeom>
        </p:spPr>
      </p:pic>
    </p:spTree>
    <p:extLst>
      <p:ext uri="{BB962C8B-B14F-4D97-AF65-F5344CB8AC3E}">
        <p14:creationId xmlns:p14="http://schemas.microsoft.com/office/powerpoint/2010/main" val="2254060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A5A846-93FE-DE87-5E3C-487AA9D5E2B7}"/>
              </a:ext>
            </a:extLst>
          </p:cNvPr>
          <p:cNvSpPr>
            <a:spLocks noGrp="1"/>
          </p:cNvSpPr>
          <p:nvPr>
            <p:ph idx="1"/>
          </p:nvPr>
        </p:nvSpPr>
        <p:spPr>
          <a:xfrm>
            <a:off x="967884" y="1750844"/>
            <a:ext cx="10058400" cy="4023360"/>
          </a:xfrm>
        </p:spPr>
        <p:txBody>
          <a:bodyPr>
            <a:normAutofit fontScale="92500" lnSpcReduction="20000"/>
          </a:bodyPr>
          <a:lstStyle/>
          <a:p>
            <a:r>
              <a:rPr lang="en-US" dirty="0"/>
              <a:t>Open PHP Config file </a:t>
            </a:r>
          </a:p>
          <a:p>
            <a:r>
              <a:rPr lang="en-US" dirty="0"/>
              <a:t>Search For GD</a:t>
            </a:r>
          </a:p>
          <a:p>
            <a:r>
              <a:rPr lang="en-US" dirty="0"/>
              <a:t>Enable GD extension by removing the semicolon from the front</a:t>
            </a:r>
          </a:p>
          <a:p>
            <a:endParaRPr lang="en-US" dirty="0"/>
          </a:p>
          <a:p>
            <a:endParaRPr lang="en-US" dirty="0"/>
          </a:p>
          <a:p>
            <a:endParaRPr lang="en-US" dirty="0"/>
          </a:p>
          <a:p>
            <a:endParaRPr lang="en-US" dirty="0"/>
          </a:p>
          <a:p>
            <a:r>
              <a:rPr lang="en-US" dirty="0"/>
              <a:t>Restart your </a:t>
            </a:r>
            <a:r>
              <a:rPr lang="en-US" dirty="0" err="1"/>
              <a:t>Xampp</a:t>
            </a:r>
            <a:r>
              <a:rPr lang="en-US" dirty="0"/>
              <a:t> Server and now your GD library is installed on the system.</a:t>
            </a:r>
          </a:p>
          <a:p>
            <a:r>
              <a:rPr lang="en-US" dirty="0"/>
              <a:t> </a:t>
            </a:r>
            <a:endParaRPr lang="en-IN" dirty="0"/>
          </a:p>
        </p:txBody>
      </p:sp>
      <p:pic>
        <p:nvPicPr>
          <p:cNvPr id="5" name="Picture 4">
            <a:extLst>
              <a:ext uri="{FF2B5EF4-FFF2-40B4-BE49-F238E27FC236}">
                <a16:creationId xmlns:a16="http://schemas.microsoft.com/office/drawing/2014/main" id="{210C6775-77D4-489B-402B-6E94417D8A68}"/>
              </a:ext>
            </a:extLst>
          </p:cNvPr>
          <p:cNvPicPr>
            <a:picLocks noChangeAspect="1"/>
          </p:cNvPicPr>
          <p:nvPr/>
        </p:nvPicPr>
        <p:blipFill>
          <a:blip r:embed="rId2"/>
          <a:stretch>
            <a:fillRect/>
          </a:stretch>
        </p:blipFill>
        <p:spPr>
          <a:xfrm>
            <a:off x="1304874" y="3575449"/>
            <a:ext cx="2987208" cy="996551"/>
          </a:xfrm>
          <a:prstGeom prst="rect">
            <a:avLst/>
          </a:prstGeom>
        </p:spPr>
      </p:pic>
    </p:spTree>
    <p:extLst>
      <p:ext uri="{BB962C8B-B14F-4D97-AF65-F5344CB8AC3E}">
        <p14:creationId xmlns:p14="http://schemas.microsoft.com/office/powerpoint/2010/main" val="35023639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3A9C0-B72A-0306-E84D-21EA661678F4}"/>
              </a:ext>
            </a:extLst>
          </p:cNvPr>
          <p:cNvSpPr>
            <a:spLocks noGrp="1"/>
          </p:cNvSpPr>
          <p:nvPr>
            <p:ph type="title"/>
          </p:nvPr>
        </p:nvSpPr>
        <p:spPr/>
        <p:txBody>
          <a:bodyPr/>
          <a:lstStyle/>
          <a:p>
            <a:r>
              <a:rPr lang="en-IN" dirty="0"/>
              <a:t>Creating an Image:</a:t>
            </a:r>
          </a:p>
        </p:txBody>
      </p:sp>
      <p:sp>
        <p:nvSpPr>
          <p:cNvPr id="3" name="Content Placeholder 2">
            <a:extLst>
              <a:ext uri="{FF2B5EF4-FFF2-40B4-BE49-F238E27FC236}">
                <a16:creationId xmlns:a16="http://schemas.microsoft.com/office/drawing/2014/main" id="{AAA5A846-93FE-DE87-5E3C-487AA9D5E2B7}"/>
              </a:ext>
            </a:extLst>
          </p:cNvPr>
          <p:cNvSpPr>
            <a:spLocks noGrp="1"/>
          </p:cNvSpPr>
          <p:nvPr>
            <p:ph idx="1"/>
          </p:nvPr>
        </p:nvSpPr>
        <p:spPr>
          <a:xfrm>
            <a:off x="1097279" y="1845734"/>
            <a:ext cx="10720909" cy="4023360"/>
          </a:xfrm>
        </p:spPr>
        <p:txBody>
          <a:bodyPr/>
          <a:lstStyle/>
          <a:p>
            <a:r>
              <a:rPr lang="en-US" dirty="0"/>
              <a:t>You can create a new image using the </a:t>
            </a:r>
            <a:r>
              <a:rPr lang="en-US" dirty="0" err="1"/>
              <a:t>imagecreate</a:t>
            </a:r>
            <a:r>
              <a:rPr lang="en-US" dirty="0"/>
              <a:t>() or  </a:t>
            </a:r>
            <a:r>
              <a:rPr lang="en-US" dirty="0" err="1"/>
              <a:t>imagecreatetruecolor</a:t>
            </a:r>
            <a:r>
              <a:rPr lang="en-US" dirty="0"/>
              <a:t> function, which creates a true-color image resource.</a:t>
            </a:r>
          </a:p>
          <a:p>
            <a:r>
              <a:rPr lang="en-US" b="0" i="0" dirty="0" err="1">
                <a:solidFill>
                  <a:srgbClr val="333333"/>
                </a:solidFill>
                <a:effectLst/>
                <a:latin typeface="Fira Sans" panose="020B0503050000020004" pitchFamily="34" charset="0"/>
              </a:rPr>
              <a:t>imagecreatetruecolor</a:t>
            </a:r>
            <a:r>
              <a:rPr lang="en-US" b="0" i="0" dirty="0">
                <a:solidFill>
                  <a:srgbClr val="333333"/>
                </a:solidFill>
                <a:effectLst/>
                <a:latin typeface="Fira Sans" panose="020B0503050000020004" pitchFamily="34" charset="0"/>
              </a:rPr>
              <a:t>() returns an image object representing a black image of the specified size.</a:t>
            </a:r>
            <a:endParaRPr lang="en-US" dirty="0"/>
          </a:p>
          <a:p>
            <a:endParaRPr lang="en-IN" dirty="0"/>
          </a:p>
        </p:txBody>
      </p:sp>
      <p:pic>
        <p:nvPicPr>
          <p:cNvPr id="6" name="Picture 5">
            <a:extLst>
              <a:ext uri="{FF2B5EF4-FFF2-40B4-BE49-F238E27FC236}">
                <a16:creationId xmlns:a16="http://schemas.microsoft.com/office/drawing/2014/main" id="{21D572B3-0734-8C05-49EF-3A5B27872AF4}"/>
              </a:ext>
            </a:extLst>
          </p:cNvPr>
          <p:cNvPicPr>
            <a:picLocks noChangeAspect="1"/>
          </p:cNvPicPr>
          <p:nvPr/>
        </p:nvPicPr>
        <p:blipFill>
          <a:blip r:embed="rId2"/>
          <a:stretch>
            <a:fillRect/>
          </a:stretch>
        </p:blipFill>
        <p:spPr>
          <a:xfrm>
            <a:off x="1310048" y="3993298"/>
            <a:ext cx="6492803" cy="2499577"/>
          </a:xfrm>
          <a:prstGeom prst="rect">
            <a:avLst/>
          </a:prstGeom>
        </p:spPr>
      </p:pic>
    </p:spTree>
    <p:extLst>
      <p:ext uri="{BB962C8B-B14F-4D97-AF65-F5344CB8AC3E}">
        <p14:creationId xmlns:p14="http://schemas.microsoft.com/office/powerpoint/2010/main" val="2336698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3A9C0-B72A-0306-E84D-21EA661678F4}"/>
              </a:ext>
            </a:extLst>
          </p:cNvPr>
          <p:cNvSpPr>
            <a:spLocks noGrp="1"/>
          </p:cNvSpPr>
          <p:nvPr>
            <p:ph type="title"/>
          </p:nvPr>
        </p:nvSpPr>
        <p:spPr/>
        <p:txBody>
          <a:bodyPr/>
          <a:lstStyle/>
          <a:p>
            <a:r>
              <a:rPr lang="en-IN" dirty="0"/>
              <a:t>Drawing on the Image:</a:t>
            </a:r>
          </a:p>
        </p:txBody>
      </p:sp>
      <p:sp>
        <p:nvSpPr>
          <p:cNvPr id="3" name="Content Placeholder 2">
            <a:extLst>
              <a:ext uri="{FF2B5EF4-FFF2-40B4-BE49-F238E27FC236}">
                <a16:creationId xmlns:a16="http://schemas.microsoft.com/office/drawing/2014/main" id="{AAA5A846-93FE-DE87-5E3C-487AA9D5E2B7}"/>
              </a:ext>
            </a:extLst>
          </p:cNvPr>
          <p:cNvSpPr>
            <a:spLocks noGrp="1"/>
          </p:cNvSpPr>
          <p:nvPr>
            <p:ph idx="1"/>
          </p:nvPr>
        </p:nvSpPr>
        <p:spPr/>
        <p:txBody>
          <a:bodyPr/>
          <a:lstStyle/>
          <a:p>
            <a:r>
              <a:rPr lang="en-US" dirty="0"/>
              <a:t>The </a:t>
            </a:r>
            <a:r>
              <a:rPr lang="en-US" dirty="0" err="1"/>
              <a:t>imagecolorallocate</a:t>
            </a:r>
            <a:r>
              <a:rPr lang="en-US" dirty="0"/>
              <a:t>() function can be used to create the link, and it requires four arguments</a:t>
            </a:r>
          </a:p>
          <a:p>
            <a:endParaRPr lang="en-IN" dirty="0"/>
          </a:p>
        </p:txBody>
      </p:sp>
      <p:pic>
        <p:nvPicPr>
          <p:cNvPr id="7" name="Picture 6">
            <a:extLst>
              <a:ext uri="{FF2B5EF4-FFF2-40B4-BE49-F238E27FC236}">
                <a16:creationId xmlns:a16="http://schemas.microsoft.com/office/drawing/2014/main" id="{FFF71A26-2BC7-0A0E-D12A-BF81AED57542}"/>
              </a:ext>
            </a:extLst>
          </p:cNvPr>
          <p:cNvPicPr>
            <a:picLocks noChangeAspect="1"/>
          </p:cNvPicPr>
          <p:nvPr/>
        </p:nvPicPr>
        <p:blipFill>
          <a:blip r:embed="rId2"/>
          <a:stretch>
            <a:fillRect/>
          </a:stretch>
        </p:blipFill>
        <p:spPr>
          <a:xfrm>
            <a:off x="838200" y="2827170"/>
            <a:ext cx="9953977" cy="2594443"/>
          </a:xfrm>
          <a:prstGeom prst="rect">
            <a:avLst/>
          </a:prstGeom>
        </p:spPr>
      </p:pic>
    </p:spTree>
    <p:extLst>
      <p:ext uri="{BB962C8B-B14F-4D97-AF65-F5344CB8AC3E}">
        <p14:creationId xmlns:p14="http://schemas.microsoft.com/office/powerpoint/2010/main" val="17002207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373874" y="113510"/>
            <a:ext cx="11012994" cy="6080256"/>
          </a:xfrm>
          <a:prstGeom prst="rect">
            <a:avLst/>
          </a:prstGeom>
        </p:spPr>
      </p:pic>
    </p:spTree>
    <p:extLst>
      <p:ext uri="{BB962C8B-B14F-4D97-AF65-F5344CB8AC3E}">
        <p14:creationId xmlns:p14="http://schemas.microsoft.com/office/powerpoint/2010/main" val="8335599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3A9C0-B72A-0306-E84D-21EA661678F4}"/>
              </a:ext>
            </a:extLst>
          </p:cNvPr>
          <p:cNvSpPr>
            <a:spLocks noGrp="1"/>
          </p:cNvSpPr>
          <p:nvPr>
            <p:ph type="title"/>
          </p:nvPr>
        </p:nvSpPr>
        <p:spPr/>
        <p:txBody>
          <a:bodyPr/>
          <a:lstStyle/>
          <a:p>
            <a:r>
              <a:rPr lang="en-US"/>
              <a:t>Working example</a:t>
            </a:r>
            <a:endParaRPr lang="en-IN"/>
          </a:p>
        </p:txBody>
      </p:sp>
      <p:pic>
        <p:nvPicPr>
          <p:cNvPr id="5" name="Content Placeholder 4">
            <a:extLst>
              <a:ext uri="{FF2B5EF4-FFF2-40B4-BE49-F238E27FC236}">
                <a16:creationId xmlns:a16="http://schemas.microsoft.com/office/drawing/2014/main" id="{D15FBD84-811C-F8E3-AD29-F5E5C03965F0}"/>
              </a:ext>
            </a:extLst>
          </p:cNvPr>
          <p:cNvPicPr>
            <a:picLocks noGrp="1" noChangeAspect="1"/>
          </p:cNvPicPr>
          <p:nvPr>
            <p:ph idx="1"/>
          </p:nvPr>
        </p:nvPicPr>
        <p:blipFill>
          <a:blip r:embed="rId2"/>
          <a:stretch>
            <a:fillRect/>
          </a:stretch>
        </p:blipFill>
        <p:spPr>
          <a:xfrm>
            <a:off x="1246406" y="1972722"/>
            <a:ext cx="5448772" cy="2743438"/>
          </a:xfrm>
        </p:spPr>
      </p:pic>
    </p:spTree>
    <p:extLst>
      <p:ext uri="{BB962C8B-B14F-4D97-AF65-F5344CB8AC3E}">
        <p14:creationId xmlns:p14="http://schemas.microsoft.com/office/powerpoint/2010/main" val="36613071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852</TotalTime>
  <Words>3135</Words>
  <Application>Microsoft Office PowerPoint</Application>
  <PresentationFormat>Widescreen</PresentationFormat>
  <Paragraphs>377</Paragraphs>
  <Slides>38</Slides>
  <Notes>12</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38</vt:i4>
      </vt:variant>
    </vt:vector>
  </HeadingPairs>
  <TitlesOfParts>
    <vt:vector size="54" baseType="lpstr">
      <vt:lpstr>Arial</vt:lpstr>
      <vt:lpstr>Calibri</vt:lpstr>
      <vt:lpstr>Calibri Light</vt:lpstr>
      <vt:lpstr>Consolas</vt:lpstr>
      <vt:lpstr>Fira Mono</vt:lpstr>
      <vt:lpstr>Fira Sans</vt:lpstr>
      <vt:lpstr>Lucida Handwriting</vt:lpstr>
      <vt:lpstr>MyriadPro-SemiboldCond</vt:lpstr>
      <vt:lpstr>Nunito</vt:lpstr>
      <vt:lpstr>Söhne</vt:lpstr>
      <vt:lpstr>Source Sans 3</vt:lpstr>
      <vt:lpstr>TheSansMonoCd-W5Regular</vt:lpstr>
      <vt:lpstr>TheSansMonoCd-W5RegularItalic</vt:lpstr>
      <vt:lpstr>Times New Roman</vt:lpstr>
      <vt:lpstr>Wingdings</vt:lpstr>
      <vt:lpstr>Office Theme</vt:lpstr>
      <vt:lpstr>Graphics And PHP</vt:lpstr>
      <vt:lpstr>PowerPoint Presentation</vt:lpstr>
      <vt:lpstr>How to check if GD is installed or not</vt:lpstr>
      <vt:lpstr>PowerPoint Presentation</vt:lpstr>
      <vt:lpstr>PowerPoint Presentation</vt:lpstr>
      <vt:lpstr>Creating an Image:</vt:lpstr>
      <vt:lpstr>Drawing on the Image:</vt:lpstr>
      <vt:lpstr>PowerPoint Presentation</vt:lpstr>
      <vt:lpstr>Working example</vt:lpstr>
      <vt:lpstr>PowerPoint Presentation</vt:lpstr>
      <vt:lpstr>PowerPoint Presentation</vt:lpstr>
      <vt:lpstr>Basic Drawing Functions</vt:lpstr>
      <vt:lpstr>Basic Drawing Functions</vt:lpstr>
      <vt:lpstr>Basic Drawing Functions</vt:lpstr>
      <vt:lpstr>PowerPoint Presentation</vt:lpstr>
      <vt:lpstr>PowerPoint Presentation</vt:lpstr>
      <vt:lpstr>PowerPoint Presentation</vt:lpstr>
      <vt:lpstr>PowerPoint Presentation</vt:lpstr>
      <vt:lpstr>Image manipulation</vt:lpstr>
      <vt:lpstr>function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IMAGES WITH TEXT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Scaling Images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Graphics And PHP</dc:title>
  <dc:creator>Bhawna Sharma</dc:creator>
  <cp:lastModifiedBy>boopathi2k3@gmail.com</cp:lastModifiedBy>
  <cp:revision>57</cp:revision>
  <dcterms:created xsi:type="dcterms:W3CDTF">2023-10-17T14:16:11Z</dcterms:created>
  <dcterms:modified xsi:type="dcterms:W3CDTF">2023-11-01T08:49:01Z</dcterms:modified>
</cp:coreProperties>
</file>