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1" r:id="rId3"/>
    <p:sldId id="293" r:id="rId4"/>
    <p:sldId id="305" r:id="rId5"/>
    <p:sldId id="309" r:id="rId6"/>
    <p:sldId id="310" r:id="rId7"/>
    <p:sldId id="306" r:id="rId8"/>
    <p:sldId id="307" r:id="rId9"/>
    <p:sldId id="308" r:id="rId10"/>
    <p:sldId id="292" r:id="rId11"/>
    <p:sldId id="296" r:id="rId12"/>
    <p:sldId id="294" r:id="rId13"/>
    <p:sldId id="295" r:id="rId14"/>
    <p:sldId id="298" r:id="rId15"/>
    <p:sldId id="299" r:id="rId16"/>
    <p:sldId id="300" r:id="rId17"/>
    <p:sldId id="301" r:id="rId18"/>
    <p:sldId id="302" r:id="rId19"/>
    <p:sldId id="303"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68" autoAdjust="0"/>
    <p:restoredTop sz="94660"/>
  </p:normalViewPr>
  <p:slideViewPr>
    <p:cSldViewPr snapToGrid="0">
      <p:cViewPr varScale="1">
        <p:scale>
          <a:sx n="77" d="100"/>
          <a:sy n="77"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893AFE-6F0E-4518-A462-F46D19782845}"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74108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93AFE-6F0E-4518-A462-F46D19782845}"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5256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93AFE-6F0E-4518-A462-F46D19782845}"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407975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93AFE-6F0E-4518-A462-F46D19782845}"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165529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93AFE-6F0E-4518-A462-F46D19782845}"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120817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893AFE-6F0E-4518-A462-F46D19782845}"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32013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893AFE-6F0E-4518-A462-F46D19782845}"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3436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893AFE-6F0E-4518-A462-F46D19782845}"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45482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93AFE-6F0E-4518-A462-F46D19782845}"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49010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93AFE-6F0E-4518-A462-F46D19782845}"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366572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93AFE-6F0E-4518-A462-F46D19782845}"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5E05B-D236-4D9A-BEE8-119A0D3AC11A}" type="slidenum">
              <a:rPr lang="en-US" smtClean="0"/>
              <a:t>‹#›</a:t>
            </a:fld>
            <a:endParaRPr lang="en-US"/>
          </a:p>
        </p:txBody>
      </p:sp>
    </p:spTree>
    <p:extLst>
      <p:ext uri="{BB962C8B-B14F-4D97-AF65-F5344CB8AC3E}">
        <p14:creationId xmlns:p14="http://schemas.microsoft.com/office/powerpoint/2010/main" val="181180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93AFE-6F0E-4518-A462-F46D19782845}" type="datetimeFigureOut">
              <a:rPr lang="en-US" smtClean="0"/>
              <a:t>11/4/2023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5E05B-D236-4D9A-BEE8-119A0D3AC11A}" type="slidenum">
              <a:rPr lang="en-US" smtClean="0"/>
              <a:t>‹#›</a:t>
            </a:fld>
            <a:endParaRPr lang="en-US"/>
          </a:p>
        </p:txBody>
      </p:sp>
    </p:spTree>
    <p:extLst>
      <p:ext uri="{BB962C8B-B14F-4D97-AF65-F5344CB8AC3E}">
        <p14:creationId xmlns:p14="http://schemas.microsoft.com/office/powerpoint/2010/main" val="1830649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fpdf.org/en/download.ph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PDF</a:t>
            </a:r>
          </a:p>
        </p:txBody>
      </p:sp>
    </p:spTree>
    <p:extLst>
      <p:ext uri="{BB962C8B-B14F-4D97-AF65-F5344CB8AC3E}">
        <p14:creationId xmlns:p14="http://schemas.microsoft.com/office/powerpoint/2010/main" val="286288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5049"/>
          </a:xfrm>
        </p:spPr>
        <p:txBody>
          <a:bodyPr/>
          <a:lstStyle/>
          <a:p>
            <a:pPr algn="ctr"/>
            <a:r>
              <a:rPr lang="en-US" b="1" dirty="0"/>
              <a:t>DOCUMENTS AND PAGES</a:t>
            </a:r>
          </a:p>
        </p:txBody>
      </p:sp>
      <p:sp>
        <p:nvSpPr>
          <p:cNvPr id="3" name="Content Placeholder 2"/>
          <p:cNvSpPr>
            <a:spLocks noGrp="1"/>
          </p:cNvSpPr>
          <p:nvPr>
            <p:ph idx="1"/>
          </p:nvPr>
        </p:nvSpPr>
        <p:spPr>
          <a:xfrm>
            <a:off x="0" y="695050"/>
            <a:ext cx="12192000" cy="6162950"/>
          </a:xfrm>
        </p:spPr>
        <p:txBody>
          <a:bodyPr>
            <a:normAutofit/>
          </a:bodyPr>
          <a:lstStyle/>
          <a:p>
            <a:r>
              <a:rPr lang="en-US" dirty="0"/>
              <a:t>&lt;?php </a:t>
            </a:r>
          </a:p>
          <a:p>
            <a:r>
              <a:rPr lang="en-US" dirty="0"/>
              <a:t>  require('</a:t>
            </a:r>
            <a:r>
              <a:rPr lang="en-US" dirty="0" err="1"/>
              <a:t>fpdf.php</a:t>
            </a:r>
            <a:r>
              <a:rPr lang="en-US" dirty="0"/>
              <a:t>'); </a:t>
            </a:r>
          </a:p>
          <a:p>
            <a:r>
              <a:rPr lang="en-US" dirty="0"/>
              <a:t>  $pdf = new FPDF(); </a:t>
            </a:r>
          </a:p>
          <a:p>
            <a:r>
              <a:rPr lang="en-US" dirty="0"/>
              <a:t>  $pdf-&gt;</a:t>
            </a:r>
            <a:r>
              <a:rPr lang="en-US" dirty="0" err="1"/>
              <a:t>AddPage</a:t>
            </a:r>
            <a:r>
              <a:rPr lang="en-US" dirty="0"/>
              <a:t>(); </a:t>
            </a:r>
          </a:p>
          <a:p>
            <a:r>
              <a:rPr lang="en-US" dirty="0"/>
              <a:t>  $pdf-&gt;</a:t>
            </a:r>
            <a:r>
              <a:rPr lang="en-US" dirty="0" err="1"/>
              <a:t>SetFont</a:t>
            </a:r>
            <a:r>
              <a:rPr lang="en-US" dirty="0"/>
              <a:t>('Times', 'B', 20); </a:t>
            </a:r>
          </a:p>
          <a:p>
            <a:r>
              <a:rPr lang="en-US" dirty="0"/>
              <a:t>  $pdf-&gt;Cell(176, 5, 'Welcome to PHP', 0, 0, 'C'); </a:t>
            </a:r>
          </a:p>
          <a:p>
            <a:r>
              <a:rPr lang="en-US" dirty="0"/>
              <a:t>  $pdf-&gt;Ln(); </a:t>
            </a:r>
          </a:p>
          <a:p>
            <a:r>
              <a:rPr lang="en-US" dirty="0"/>
              <a:t>  $pdf-&gt;</a:t>
            </a:r>
            <a:r>
              <a:rPr lang="en-US" dirty="0" err="1"/>
              <a:t>SetFont</a:t>
            </a:r>
            <a:r>
              <a:rPr lang="en-US" dirty="0"/>
              <a:t>('Times', 'B', 12); </a:t>
            </a:r>
          </a:p>
          <a:p>
            <a:r>
              <a:rPr lang="en-US" dirty="0"/>
              <a:t>  $pdf-&gt;Cell(176, 10, 'A Computer Science', 0, 0, 'C'); </a:t>
            </a:r>
          </a:p>
          <a:p>
            <a:r>
              <a:rPr lang="en-US" dirty="0"/>
              <a:t>  $pdf-&gt;Output(); </a:t>
            </a:r>
          </a:p>
          <a:p>
            <a:r>
              <a:rPr lang="en-US" dirty="0"/>
              <a:t>  ?&gt; </a:t>
            </a:r>
          </a:p>
        </p:txBody>
      </p:sp>
    </p:spTree>
    <p:extLst>
      <p:ext uri="{BB962C8B-B14F-4D97-AF65-F5344CB8AC3E}">
        <p14:creationId xmlns:p14="http://schemas.microsoft.com/office/powerpoint/2010/main" val="318416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Cell(</a:t>
            </a:r>
            <a:r>
              <a:rPr lang="en-US" b="1" dirty="0"/>
              <a:t>float</a:t>
            </a:r>
            <a:r>
              <a:rPr lang="en-US" dirty="0"/>
              <a:t> w , </a:t>
            </a:r>
            <a:r>
              <a:rPr lang="en-US" b="1" dirty="0"/>
              <a:t>float</a:t>
            </a:r>
            <a:r>
              <a:rPr lang="en-US" dirty="0"/>
              <a:t> h , </a:t>
            </a:r>
            <a:r>
              <a:rPr lang="en-US" b="1" dirty="0"/>
              <a:t>string</a:t>
            </a:r>
            <a:r>
              <a:rPr lang="en-US" dirty="0"/>
              <a:t> txt , </a:t>
            </a:r>
            <a:r>
              <a:rPr lang="en-US" b="1" dirty="0"/>
              <a:t>mixed</a:t>
            </a:r>
            <a:r>
              <a:rPr lang="en-US" dirty="0"/>
              <a:t> border , </a:t>
            </a:r>
            <a:r>
              <a:rPr lang="en-US" b="1" dirty="0" err="1"/>
              <a:t>int</a:t>
            </a:r>
            <a:r>
              <a:rPr lang="en-US" dirty="0"/>
              <a:t> </a:t>
            </a:r>
            <a:r>
              <a:rPr lang="en-US" dirty="0" err="1"/>
              <a:t>ln</a:t>
            </a:r>
            <a:r>
              <a:rPr lang="en-US" dirty="0"/>
              <a:t> , </a:t>
            </a:r>
            <a:r>
              <a:rPr lang="en-US" b="1" dirty="0"/>
              <a:t>string</a:t>
            </a:r>
            <a:r>
              <a:rPr lang="en-US" dirty="0"/>
              <a:t> align , </a:t>
            </a:r>
            <a:r>
              <a:rPr lang="en-US" b="1" dirty="0" err="1"/>
              <a:t>boolean</a:t>
            </a:r>
            <a:r>
              <a:rPr lang="en-US" dirty="0"/>
              <a:t> fill , </a:t>
            </a:r>
            <a:r>
              <a:rPr lang="en-US" b="1" dirty="0"/>
              <a:t>mixed</a:t>
            </a:r>
            <a:r>
              <a:rPr lang="en-US" dirty="0"/>
              <a:t> link)</a:t>
            </a:r>
          </a:p>
          <a:p>
            <a:pPr lvl="1" eaLnBrk="0" fontAlgn="base" hangingPunct="0">
              <a:lnSpc>
                <a:spcPct val="100000"/>
              </a:lnSpc>
              <a:spcBef>
                <a:spcPct val="0"/>
              </a:spcBef>
              <a:spcAft>
                <a:spcPct val="0"/>
              </a:spcAft>
            </a:pPr>
            <a:r>
              <a:rPr lang="en-US" dirty="0"/>
              <a:t>W = </a:t>
            </a:r>
            <a:r>
              <a:rPr lang="en-US" dirty="0">
                <a:solidFill>
                  <a:srgbClr val="000000"/>
                </a:solidFill>
                <a:cs typeface="Times New Roman" panose="02020603050405020304" pitchFamily="18" charset="0"/>
              </a:rPr>
              <a:t>Cell width. If </a:t>
            </a:r>
            <a:r>
              <a:rPr lang="en-US" dirty="0">
                <a:solidFill>
                  <a:srgbClr val="000000"/>
                </a:solidFill>
                <a:cs typeface="Courier New" panose="02070309020205020404" pitchFamily="49" charset="0"/>
              </a:rPr>
              <a:t>0</a:t>
            </a:r>
            <a:r>
              <a:rPr lang="en-US" dirty="0">
                <a:solidFill>
                  <a:srgbClr val="000000"/>
                </a:solidFill>
                <a:cs typeface="Times New Roman" panose="02020603050405020304" pitchFamily="18" charset="0"/>
              </a:rPr>
              <a:t>, the cell extends up to the right margin</a:t>
            </a:r>
            <a:r>
              <a:rPr lang="en-US" sz="800" dirty="0">
                <a:solidFill>
                  <a:srgbClr val="000000"/>
                </a:solidFill>
                <a:cs typeface="Times New Roman" panose="02020603050405020304" pitchFamily="18" charset="0"/>
              </a:rPr>
              <a:t>.</a:t>
            </a:r>
            <a:r>
              <a:rPr lang="en-US" sz="1400" dirty="0">
                <a:solidFill>
                  <a:prstClr val="black"/>
                </a:solidFill>
              </a:rPr>
              <a:t> .</a:t>
            </a:r>
          </a:p>
          <a:p>
            <a:pPr lvl="1" eaLnBrk="0" fontAlgn="base" hangingPunct="0">
              <a:lnSpc>
                <a:spcPct val="100000"/>
              </a:lnSpc>
              <a:spcBef>
                <a:spcPct val="0"/>
              </a:spcBef>
              <a:spcAft>
                <a:spcPct val="0"/>
              </a:spcAft>
            </a:pPr>
            <a:r>
              <a:rPr lang="en-US" dirty="0">
                <a:solidFill>
                  <a:prstClr val="black"/>
                </a:solidFill>
              </a:rPr>
              <a:t>H = </a:t>
            </a:r>
            <a:r>
              <a:rPr lang="en-US" dirty="0">
                <a:solidFill>
                  <a:srgbClr val="000000"/>
                </a:solidFill>
                <a:cs typeface="Times New Roman" panose="02020603050405020304" pitchFamily="18" charset="0"/>
              </a:rPr>
              <a:t>Cell height. Default value: </a:t>
            </a:r>
            <a:r>
              <a:rPr lang="en-US" dirty="0">
                <a:solidFill>
                  <a:srgbClr val="000000"/>
                </a:solidFill>
                <a:cs typeface="Courier New" panose="02070309020205020404" pitchFamily="49" charset="0"/>
              </a:rPr>
              <a:t>0</a:t>
            </a:r>
            <a:r>
              <a:rPr lang="en-US" dirty="0">
                <a:solidFill>
                  <a:srgbClr val="000000"/>
                </a:solidFill>
                <a:cs typeface="Times New Roman" panose="02020603050405020304" pitchFamily="18" charset="0"/>
              </a:rPr>
              <a:t>.</a:t>
            </a:r>
            <a:r>
              <a:rPr lang="en-US" dirty="0">
                <a:solidFill>
                  <a:prstClr val="black"/>
                </a:solidFill>
              </a:rPr>
              <a:t> </a:t>
            </a:r>
          </a:p>
          <a:p>
            <a:pPr lvl="1" eaLnBrk="0" fontAlgn="base" hangingPunct="0">
              <a:lnSpc>
                <a:spcPct val="100000"/>
              </a:lnSpc>
              <a:spcBef>
                <a:spcPct val="0"/>
              </a:spcBef>
              <a:spcAft>
                <a:spcPct val="0"/>
              </a:spcAft>
            </a:pPr>
            <a:r>
              <a:rPr lang="en-US" dirty="0">
                <a:solidFill>
                  <a:prstClr val="black"/>
                </a:solidFill>
              </a:rPr>
              <a:t>Txt = String to print. Default value empty</a:t>
            </a:r>
          </a:p>
          <a:p>
            <a:pPr lvl="1" eaLnBrk="0" fontAlgn="base" hangingPunct="0">
              <a:lnSpc>
                <a:spcPct val="100000"/>
              </a:lnSpc>
              <a:spcBef>
                <a:spcPct val="0"/>
              </a:spcBef>
              <a:spcAft>
                <a:spcPct val="0"/>
              </a:spcAft>
            </a:pPr>
            <a:r>
              <a:rPr lang="en-US" dirty="0">
                <a:solidFill>
                  <a:prstClr val="black"/>
                </a:solidFill>
              </a:rPr>
              <a:t>Border = (1,0), (L,T,R,B)</a:t>
            </a:r>
          </a:p>
          <a:p>
            <a:pPr lvl="1" eaLnBrk="0" fontAlgn="base" hangingPunct="0">
              <a:lnSpc>
                <a:spcPct val="100000"/>
              </a:lnSpc>
              <a:spcBef>
                <a:spcPct val="0"/>
              </a:spcBef>
              <a:spcAft>
                <a:spcPct val="0"/>
              </a:spcAft>
            </a:pPr>
            <a:r>
              <a:rPr lang="en-US" dirty="0">
                <a:solidFill>
                  <a:prstClr val="black"/>
                </a:solidFill>
              </a:rPr>
              <a:t>In = 0 to the right, 1 beginning of next line, 2 below</a:t>
            </a:r>
          </a:p>
          <a:p>
            <a:pPr lvl="1" eaLnBrk="0" fontAlgn="base" hangingPunct="0">
              <a:lnSpc>
                <a:spcPct val="100000"/>
              </a:lnSpc>
              <a:spcBef>
                <a:spcPct val="0"/>
              </a:spcBef>
              <a:spcAft>
                <a:spcPct val="0"/>
              </a:spcAft>
            </a:pPr>
            <a:r>
              <a:rPr lang="en-US" dirty="0">
                <a:solidFill>
                  <a:prstClr val="black"/>
                </a:solidFill>
              </a:rPr>
              <a:t>Align = L,R,C</a:t>
            </a:r>
          </a:p>
          <a:p>
            <a:pPr lvl="1" eaLnBrk="0" fontAlgn="base" hangingPunct="0">
              <a:lnSpc>
                <a:spcPct val="100000"/>
              </a:lnSpc>
              <a:spcBef>
                <a:spcPct val="0"/>
              </a:spcBef>
              <a:spcAft>
                <a:spcPct val="0"/>
              </a:spcAft>
            </a:pPr>
            <a:r>
              <a:rPr lang="en-US" dirty="0">
                <a:solidFill>
                  <a:prstClr val="black"/>
                </a:solidFill>
              </a:rPr>
              <a:t>Fill = cell background to be painted true or false</a:t>
            </a:r>
          </a:p>
          <a:p>
            <a:pPr lvl="1" eaLnBrk="0" fontAlgn="base" hangingPunct="0">
              <a:lnSpc>
                <a:spcPct val="100000"/>
              </a:lnSpc>
              <a:spcBef>
                <a:spcPct val="0"/>
              </a:spcBef>
              <a:spcAft>
                <a:spcPct val="0"/>
              </a:spcAft>
            </a:pPr>
            <a:r>
              <a:rPr lang="en-US" dirty="0">
                <a:solidFill>
                  <a:prstClr val="black"/>
                </a:solidFill>
              </a:rPr>
              <a:t>Mixed = </a:t>
            </a:r>
            <a:r>
              <a:rPr lang="en-US" dirty="0" err="1">
                <a:solidFill>
                  <a:prstClr val="black"/>
                </a:solidFill>
              </a:rPr>
              <a:t>url</a:t>
            </a:r>
            <a:r>
              <a:rPr lang="en-US" dirty="0">
                <a:solidFill>
                  <a:prstClr val="black"/>
                </a:solidFill>
              </a:rPr>
              <a:t> returned by </a:t>
            </a:r>
            <a:r>
              <a:rPr lang="en-US" dirty="0" err="1">
                <a:solidFill>
                  <a:prstClr val="black"/>
                </a:solidFill>
              </a:rPr>
              <a:t>addlink</a:t>
            </a:r>
            <a:r>
              <a:rPr lang="en-US" dirty="0">
                <a:solidFill>
                  <a:prstClr val="black"/>
                </a:solidFill>
              </a:rPr>
              <a:t>()</a:t>
            </a:r>
          </a:p>
          <a:p>
            <a:pPr marL="457200" lvl="1" indent="0" eaLnBrk="0" fontAlgn="base" hangingPunct="0">
              <a:lnSpc>
                <a:spcPct val="100000"/>
              </a:lnSpc>
              <a:spcBef>
                <a:spcPct val="0"/>
              </a:spcBef>
              <a:spcAft>
                <a:spcPct val="0"/>
              </a:spcAft>
              <a:buNone/>
            </a:pPr>
            <a:r>
              <a:rPr lang="en-US" b="0" i="0" dirty="0">
                <a:solidFill>
                  <a:srgbClr val="000000"/>
                </a:solidFill>
                <a:effectLst/>
                <a:latin typeface="Courier New" panose="02070309020205020404" pitchFamily="49" charset="0"/>
              </a:rPr>
              <a:t>	$pdf-&gt;Cell(20, 10, 'Title', 1, 1, 'C');</a:t>
            </a:r>
            <a:endParaRPr lang="en-US" dirty="0">
              <a:solidFill>
                <a:prstClr val="black"/>
              </a:solidFill>
            </a:endParaRPr>
          </a:p>
          <a:p>
            <a:pPr lvl="1" eaLnBrk="0" fontAlgn="base" hangingPunct="0">
              <a:lnSpc>
                <a:spcPct val="100000"/>
              </a:lnSpc>
              <a:spcBef>
                <a:spcPct val="0"/>
              </a:spcBef>
              <a:spcAft>
                <a:spcPct val="0"/>
              </a:spcAft>
            </a:pPr>
            <a:endParaRPr lang="en-US" dirty="0">
              <a:solidFill>
                <a:prstClr val="black"/>
              </a:solidFill>
            </a:endParaRPr>
          </a:p>
          <a:p>
            <a:pPr lvl="1"/>
            <a:endParaRPr lang="en-US" dirty="0"/>
          </a:p>
        </p:txBody>
      </p:sp>
    </p:spTree>
    <p:extLst>
      <p:ext uri="{BB962C8B-B14F-4D97-AF65-F5344CB8AC3E}">
        <p14:creationId xmlns:p14="http://schemas.microsoft.com/office/powerpoint/2010/main" val="190704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12192000" cy="6553200"/>
          </a:xfrm>
        </p:spPr>
        <p:txBody>
          <a:bodyPr>
            <a:normAutofit lnSpcReduction="10000"/>
          </a:bodyPr>
          <a:lstStyle/>
          <a:p>
            <a:pPr marL="0" indent="0">
              <a:buNone/>
            </a:pPr>
            <a:r>
              <a:rPr lang="en-US" sz="3400" b="1" dirty="0"/>
              <a:t>Text</a:t>
            </a:r>
          </a:p>
          <a:p>
            <a:pPr algn="just"/>
            <a:r>
              <a:rPr lang="en-US" dirty="0"/>
              <a:t>There are many options for changing the appearance and layout of text.</a:t>
            </a:r>
          </a:p>
          <a:p>
            <a:pPr marL="0" indent="0">
              <a:buNone/>
            </a:pPr>
            <a:r>
              <a:rPr lang="en-US" sz="3400" b="1" dirty="0"/>
              <a:t>Coordinates</a:t>
            </a:r>
          </a:p>
          <a:p>
            <a:pPr algn="just"/>
            <a:r>
              <a:rPr lang="en-US" dirty="0"/>
              <a:t>The origin (0,0) in a PDF document with the FPDF library is in the top-left corner of the defined page. </a:t>
            </a:r>
          </a:p>
          <a:p>
            <a:pPr algn="just"/>
            <a:r>
              <a:rPr lang="en-US" dirty="0"/>
              <a:t>All of the measurements are specified in points, millimeters, inches, or centimeters. A point (the default) is equal to 1/72 of an inch, or 0.35 mm</a:t>
            </a:r>
          </a:p>
          <a:p>
            <a:pPr marL="0" indent="0" algn="just">
              <a:buNone/>
            </a:pPr>
            <a:r>
              <a:rPr lang="en-US" sz="3400" b="1" dirty="0"/>
              <a:t>Text attributes</a:t>
            </a:r>
          </a:p>
          <a:p>
            <a:r>
              <a:rPr lang="en-US" dirty="0"/>
              <a:t>There are three common ways to alter the appearance of text: bold, underline, and italics.</a:t>
            </a:r>
          </a:p>
          <a:p>
            <a:r>
              <a:rPr lang="en-US" dirty="0" err="1"/>
              <a:t>Setfont</a:t>
            </a:r>
            <a:r>
              <a:rPr lang="en-US" dirty="0"/>
              <a:t>(</a:t>
            </a:r>
            <a:r>
              <a:rPr lang="en-US" b="1" dirty="0"/>
              <a:t>string</a:t>
            </a:r>
            <a:r>
              <a:rPr lang="en-US" dirty="0"/>
              <a:t> family , </a:t>
            </a:r>
            <a:r>
              <a:rPr lang="en-US" b="1" dirty="0"/>
              <a:t>string</a:t>
            </a:r>
            <a:r>
              <a:rPr lang="en-US" dirty="0"/>
              <a:t> style , </a:t>
            </a:r>
            <a:r>
              <a:rPr lang="en-US" b="1" dirty="0"/>
              <a:t>float</a:t>
            </a:r>
            <a:r>
              <a:rPr lang="en-US" dirty="0"/>
              <a:t> size);</a:t>
            </a:r>
          </a:p>
          <a:p>
            <a:pPr lvl="1"/>
            <a:r>
              <a:rPr lang="en-US" dirty="0"/>
              <a:t>Family =  Courier (fixed width), Helvetica or Arial (Sans Serif), Times (Serif), Symbol (Symbolic), </a:t>
            </a:r>
            <a:r>
              <a:rPr lang="en-US" dirty="0" err="1"/>
              <a:t>Zapfdingbats</a:t>
            </a:r>
            <a:r>
              <a:rPr lang="en-US" dirty="0"/>
              <a:t> (Symbolic)</a:t>
            </a:r>
          </a:p>
          <a:p>
            <a:pPr lvl="1"/>
            <a:r>
              <a:rPr lang="en-US" dirty="0"/>
              <a:t>Style = empty, B, I, U</a:t>
            </a:r>
          </a:p>
          <a:p>
            <a:pPr lvl="1"/>
            <a:r>
              <a:rPr lang="en-US" dirty="0"/>
              <a:t>Size = font size in point.</a:t>
            </a:r>
          </a:p>
        </p:txBody>
      </p:sp>
    </p:spTree>
    <p:extLst>
      <p:ext uri="{BB962C8B-B14F-4D97-AF65-F5344CB8AC3E}">
        <p14:creationId xmlns:p14="http://schemas.microsoft.com/office/powerpoint/2010/main" val="388208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err="1"/>
              <a:t>Addfont</a:t>
            </a:r>
            <a:r>
              <a:rPr lang="en-US" dirty="0"/>
              <a:t>(</a:t>
            </a:r>
            <a:r>
              <a:rPr lang="en-US" b="1" dirty="0"/>
              <a:t>string</a:t>
            </a:r>
            <a:r>
              <a:rPr lang="en-US" dirty="0"/>
              <a:t> family , </a:t>
            </a:r>
            <a:r>
              <a:rPr lang="en-US" b="1" dirty="0"/>
              <a:t>string</a:t>
            </a:r>
            <a:r>
              <a:rPr lang="en-US" dirty="0"/>
              <a:t> style , </a:t>
            </a:r>
            <a:r>
              <a:rPr lang="en-US" b="1" dirty="0"/>
              <a:t>string</a:t>
            </a:r>
            <a:r>
              <a:rPr lang="en-US" dirty="0"/>
              <a:t> file)</a:t>
            </a:r>
          </a:p>
          <a:p>
            <a:pPr lvl="1"/>
            <a:r>
              <a:rPr lang="en-US" dirty="0"/>
              <a:t>Family = font family name.</a:t>
            </a:r>
          </a:p>
          <a:p>
            <a:pPr lvl="1"/>
            <a:r>
              <a:rPr lang="en-US" dirty="0"/>
              <a:t>Style = empty, B, I, U</a:t>
            </a:r>
          </a:p>
          <a:p>
            <a:pPr lvl="1"/>
            <a:r>
              <a:rPr lang="en-US" dirty="0"/>
              <a:t>File = The font definition file.</a:t>
            </a:r>
          </a:p>
          <a:p>
            <a:r>
              <a:rPr lang="en-US" dirty="0" err="1"/>
              <a:t>Settextcolor</a:t>
            </a:r>
            <a:r>
              <a:rPr lang="en-US" dirty="0"/>
              <a:t>(</a:t>
            </a:r>
            <a:r>
              <a:rPr lang="en-US" b="1" dirty="0" err="1"/>
              <a:t>int</a:t>
            </a:r>
            <a:r>
              <a:rPr lang="en-US" dirty="0"/>
              <a:t> r , </a:t>
            </a:r>
            <a:r>
              <a:rPr lang="en-US" b="1" dirty="0" err="1"/>
              <a:t>int</a:t>
            </a:r>
            <a:r>
              <a:rPr lang="en-US" dirty="0"/>
              <a:t> g, </a:t>
            </a:r>
            <a:r>
              <a:rPr lang="en-US" b="1" dirty="0" err="1"/>
              <a:t>int</a:t>
            </a:r>
            <a:r>
              <a:rPr lang="en-US" dirty="0"/>
              <a:t> b)</a:t>
            </a:r>
          </a:p>
          <a:p>
            <a:pPr lvl="1"/>
            <a:r>
              <a:rPr lang="en-US" dirty="0"/>
              <a:t>r = red component (0 – 255)</a:t>
            </a:r>
          </a:p>
          <a:p>
            <a:pPr lvl="1"/>
            <a:r>
              <a:rPr lang="en-US" dirty="0"/>
              <a:t>g = green component (0 – 255)</a:t>
            </a:r>
          </a:p>
          <a:p>
            <a:pPr lvl="1"/>
            <a:r>
              <a:rPr lang="en-US" dirty="0"/>
              <a:t>b = blue component (0 – 255)</a:t>
            </a:r>
          </a:p>
          <a:p>
            <a:endParaRPr lang="en-US" dirty="0"/>
          </a:p>
          <a:p>
            <a:endParaRPr lang="en-US" dirty="0"/>
          </a:p>
        </p:txBody>
      </p:sp>
    </p:spTree>
    <p:extLst>
      <p:ext uri="{BB962C8B-B14F-4D97-AF65-F5344CB8AC3E}">
        <p14:creationId xmlns:p14="http://schemas.microsoft.com/office/powerpoint/2010/main" val="129713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7896"/>
          </a:xfrm>
        </p:spPr>
        <p:txBody>
          <a:bodyPr>
            <a:normAutofit/>
          </a:bodyPr>
          <a:lstStyle/>
          <a:p>
            <a:pPr algn="ctr"/>
            <a:r>
              <a:rPr lang="en-US" sz="3600" b="1" dirty="0"/>
              <a:t>IMAGE AND LINKS</a:t>
            </a:r>
          </a:p>
        </p:txBody>
      </p:sp>
      <p:sp>
        <p:nvSpPr>
          <p:cNvPr id="3" name="Content Placeholder 2"/>
          <p:cNvSpPr>
            <a:spLocks noGrp="1"/>
          </p:cNvSpPr>
          <p:nvPr>
            <p:ph idx="1"/>
          </p:nvPr>
        </p:nvSpPr>
        <p:spPr>
          <a:xfrm>
            <a:off x="0" y="636104"/>
            <a:ext cx="12192000" cy="6221896"/>
          </a:xfrm>
        </p:spPr>
        <p:txBody>
          <a:bodyPr/>
          <a:lstStyle/>
          <a:p>
            <a:r>
              <a:rPr lang="en-US" dirty="0"/>
              <a:t>The FPDF library can also handle image insertion and control links within the PDF document or externally to outside web addresses.</a:t>
            </a:r>
          </a:p>
          <a:p>
            <a:r>
              <a:rPr lang="en-US" dirty="0"/>
              <a:t>We have to specify an image file to use and to call the image() method to place the image on the PDF document.</a:t>
            </a:r>
          </a:p>
          <a:p>
            <a:r>
              <a:rPr lang="en-US" dirty="0"/>
              <a:t>image(file , </a:t>
            </a:r>
            <a:r>
              <a:rPr lang="en-US" b="1" dirty="0"/>
              <a:t>float</a:t>
            </a:r>
            <a:r>
              <a:rPr lang="en-US" dirty="0"/>
              <a:t> x , </a:t>
            </a:r>
            <a:r>
              <a:rPr lang="en-US" b="1" dirty="0"/>
              <a:t>float</a:t>
            </a:r>
            <a:r>
              <a:rPr lang="en-US" dirty="0"/>
              <a:t> y , </a:t>
            </a:r>
            <a:r>
              <a:rPr lang="en-US" b="1" dirty="0"/>
              <a:t>float</a:t>
            </a:r>
            <a:r>
              <a:rPr lang="en-US" dirty="0"/>
              <a:t> w , </a:t>
            </a:r>
            <a:r>
              <a:rPr lang="en-US" b="1" dirty="0"/>
              <a:t>float</a:t>
            </a:r>
            <a:r>
              <a:rPr lang="en-US" dirty="0"/>
              <a:t> h , </a:t>
            </a:r>
            <a:r>
              <a:rPr lang="en-US" b="1" dirty="0"/>
              <a:t>string</a:t>
            </a:r>
            <a:r>
              <a:rPr lang="en-US" dirty="0"/>
              <a:t> type , </a:t>
            </a:r>
            <a:r>
              <a:rPr lang="en-US" b="1" dirty="0"/>
              <a:t>mixed</a:t>
            </a:r>
            <a:r>
              <a:rPr lang="en-US" dirty="0"/>
              <a:t> link)</a:t>
            </a:r>
          </a:p>
          <a:p>
            <a:pPr marL="0" indent="0">
              <a:buNone/>
            </a:pPr>
            <a:r>
              <a:rPr lang="en-US" dirty="0"/>
              <a:t>File = Path or URL of the image.</a:t>
            </a:r>
          </a:p>
          <a:p>
            <a:pPr marL="0" indent="0">
              <a:buNone/>
            </a:pPr>
            <a:r>
              <a:rPr lang="en-US" dirty="0"/>
              <a:t>Float x = coordinate of the upper-left corner.</a:t>
            </a:r>
          </a:p>
          <a:p>
            <a:pPr marL="0" indent="0">
              <a:buNone/>
            </a:pPr>
            <a:r>
              <a:rPr lang="en-US" dirty="0"/>
              <a:t>Float y= coordinate of the upper-left corner.</a:t>
            </a:r>
          </a:p>
          <a:p>
            <a:pPr marL="0" indent="0">
              <a:buNone/>
            </a:pPr>
            <a:r>
              <a:rPr lang="en-US" dirty="0"/>
              <a:t>Float w= Width of the image in the page.</a:t>
            </a:r>
          </a:p>
          <a:p>
            <a:pPr marL="0" indent="0">
              <a:buNone/>
            </a:pPr>
            <a:r>
              <a:rPr lang="en-US" dirty="0"/>
              <a:t>Float h= Height of the image in the page.</a:t>
            </a:r>
          </a:p>
          <a:p>
            <a:pPr marL="0" lvl="0" indent="0" eaLnBrk="0" fontAlgn="base" hangingPunct="0">
              <a:lnSpc>
                <a:spcPct val="100000"/>
              </a:lnSpc>
              <a:spcBef>
                <a:spcPct val="0"/>
              </a:spcBef>
              <a:spcAft>
                <a:spcPct val="0"/>
              </a:spcAft>
              <a:buNone/>
            </a:pPr>
            <a:r>
              <a:rPr lang="en-US" dirty="0"/>
              <a:t>Type= Image format </a:t>
            </a:r>
            <a:r>
              <a:rPr lang="en-US" dirty="0">
                <a:solidFill>
                  <a:srgbClr val="000000"/>
                </a:solidFill>
                <a:cs typeface="Courier New" panose="02070309020205020404" pitchFamily="49" charset="0"/>
              </a:rPr>
              <a:t>JPG</a:t>
            </a:r>
            <a:r>
              <a:rPr lang="en-US" dirty="0">
                <a:solidFill>
                  <a:srgbClr val="000000"/>
                </a:solidFill>
                <a:cs typeface="Times New Roman" panose="02020603050405020304" pitchFamily="18" charset="0"/>
              </a:rPr>
              <a:t>, </a:t>
            </a:r>
            <a:r>
              <a:rPr lang="en-US" dirty="0">
                <a:solidFill>
                  <a:srgbClr val="000000"/>
                </a:solidFill>
                <a:cs typeface="Courier New" panose="02070309020205020404" pitchFamily="49" charset="0"/>
              </a:rPr>
              <a:t>JPEG</a:t>
            </a:r>
            <a:r>
              <a:rPr lang="en-US" dirty="0">
                <a:solidFill>
                  <a:srgbClr val="000000"/>
                </a:solidFill>
                <a:cs typeface="Times New Roman" panose="02020603050405020304" pitchFamily="18" charset="0"/>
              </a:rPr>
              <a:t>, </a:t>
            </a:r>
            <a:r>
              <a:rPr lang="en-US" dirty="0">
                <a:solidFill>
                  <a:srgbClr val="000000"/>
                </a:solidFill>
                <a:cs typeface="Courier New" panose="02070309020205020404" pitchFamily="49" charset="0"/>
              </a:rPr>
              <a:t>PNG</a:t>
            </a:r>
            <a:r>
              <a:rPr lang="en-US" dirty="0">
                <a:solidFill>
                  <a:srgbClr val="000000"/>
                </a:solidFill>
                <a:cs typeface="Times New Roman" panose="02020603050405020304" pitchFamily="18" charset="0"/>
              </a:rPr>
              <a:t> and </a:t>
            </a:r>
            <a:r>
              <a:rPr lang="en-US" dirty="0">
                <a:solidFill>
                  <a:srgbClr val="000000"/>
                </a:solidFill>
                <a:cs typeface="Courier New" panose="02070309020205020404" pitchFamily="49" charset="0"/>
              </a:rPr>
              <a:t>GIF</a:t>
            </a:r>
            <a:r>
              <a:rPr lang="en-US" dirty="0">
                <a:solidFill>
                  <a:srgbClr val="000000"/>
                </a:solidFill>
                <a:cs typeface="Times New Roman" panose="02020603050405020304" pitchFamily="18" charset="0"/>
              </a:rPr>
              <a:t>.</a:t>
            </a:r>
            <a:r>
              <a:rPr lang="en-US" dirty="0">
                <a:solidFill>
                  <a:prstClr val="black"/>
                </a:solidFill>
              </a:rPr>
              <a:t> </a:t>
            </a:r>
          </a:p>
          <a:p>
            <a:pPr marL="0" lvl="0" indent="0" eaLnBrk="0" fontAlgn="base" hangingPunct="0">
              <a:lnSpc>
                <a:spcPct val="100000"/>
              </a:lnSpc>
              <a:spcBef>
                <a:spcPct val="0"/>
              </a:spcBef>
              <a:spcAft>
                <a:spcPct val="0"/>
              </a:spcAft>
              <a:buNone/>
            </a:pPr>
            <a:r>
              <a:rPr lang="en-US" dirty="0">
                <a:solidFill>
                  <a:prstClr val="black"/>
                </a:solidFill>
              </a:rPr>
              <a:t>Link = </a:t>
            </a:r>
            <a:r>
              <a:rPr lang="en-US" dirty="0"/>
              <a:t>URL or identifier returned by </a:t>
            </a:r>
            <a:r>
              <a:rPr lang="en-US" dirty="0" err="1"/>
              <a:t>AddLink</a:t>
            </a:r>
            <a:r>
              <a:rPr lang="en-US" dirty="0"/>
              <a:t>().</a:t>
            </a:r>
            <a:endParaRPr lang="en-US" dirty="0">
              <a:solidFill>
                <a:prstClr val="black"/>
              </a:solidFill>
            </a:endParaRPr>
          </a:p>
          <a:p>
            <a:pPr marL="0" indent="0">
              <a:buNone/>
            </a:pPr>
            <a:endParaRPr lang="en-US"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700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827" y="119270"/>
            <a:ext cx="10880035" cy="6738730"/>
          </a:xfrm>
        </p:spPr>
        <p:txBody>
          <a:bodyPr/>
          <a:lstStyle/>
          <a:p>
            <a:r>
              <a:rPr lang="en-US" dirty="0"/>
              <a:t>FPDF can create two kinds of links. </a:t>
            </a:r>
          </a:p>
          <a:p>
            <a:pPr algn="just"/>
            <a:r>
              <a:rPr lang="en-US" dirty="0"/>
              <a:t>One kind is to have a link within the PDF document to another location within the same document (two pages later, or wherever you set the anchor for the link); this is called an internal link. </a:t>
            </a:r>
          </a:p>
          <a:p>
            <a:r>
              <a:rPr lang="en-US" dirty="0"/>
              <a:t>The other kind is an external web URL link.</a:t>
            </a:r>
          </a:p>
          <a:p>
            <a:pPr algn="just"/>
            <a:r>
              <a:rPr lang="en-US" dirty="0"/>
              <a:t>An internal link is created in two parts. First you define the starting point or origin for the link, and then you set the anchor, or destination, for where the link will take you when it is clicked.</a:t>
            </a:r>
          </a:p>
          <a:p>
            <a:pPr algn="just"/>
            <a:r>
              <a:rPr lang="en-US" dirty="0"/>
              <a:t>To set a link’s origin, use the </a:t>
            </a:r>
            <a:r>
              <a:rPr lang="en-US" dirty="0" err="1"/>
              <a:t>addLink</a:t>
            </a:r>
            <a:r>
              <a:rPr lang="en-US" dirty="0"/>
              <a:t>() method. Return a handle that you need to use when creating the destination portion of the link.</a:t>
            </a:r>
          </a:p>
          <a:p>
            <a:pPr algn="just"/>
            <a:r>
              <a:rPr lang="en-US" dirty="0"/>
              <a:t>We create the destination portion of the link with the </a:t>
            </a:r>
            <a:r>
              <a:rPr lang="en-US" dirty="0" err="1"/>
              <a:t>setLink</a:t>
            </a:r>
            <a:r>
              <a:rPr lang="en-US" dirty="0"/>
              <a:t>() method, which takes the origin’s link handle as its parameter, so that it can perform the join between the two steps.</a:t>
            </a:r>
          </a:p>
          <a:p>
            <a:endParaRPr lang="en-US" dirty="0"/>
          </a:p>
        </p:txBody>
      </p:sp>
    </p:spTree>
    <p:extLst>
      <p:ext uri="{BB962C8B-B14F-4D97-AF65-F5344CB8AC3E}">
        <p14:creationId xmlns:p14="http://schemas.microsoft.com/office/powerpoint/2010/main" val="296517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573" y="331304"/>
            <a:ext cx="11396869" cy="6526696"/>
          </a:xfrm>
        </p:spPr>
        <p:txBody>
          <a:bodyPr/>
          <a:lstStyle/>
          <a:p>
            <a:r>
              <a:rPr lang="en-US" dirty="0"/>
              <a:t>External URL type link, can be done in two ways.</a:t>
            </a:r>
          </a:p>
          <a:p>
            <a:r>
              <a:rPr lang="en-US" dirty="0"/>
              <a:t>If you are using an image as a link, you will need to use the image() method.</a:t>
            </a:r>
          </a:p>
          <a:p>
            <a:r>
              <a:rPr lang="en-US"/>
              <a:t>If </a:t>
            </a:r>
            <a:r>
              <a:rPr lang="en-US" dirty="0"/>
              <a:t>you want straight text to be used as a link, you need to use the cell() or write() method.</a:t>
            </a:r>
          </a:p>
        </p:txBody>
      </p:sp>
    </p:spTree>
    <p:extLst>
      <p:ext uri="{BB962C8B-B14F-4D97-AF65-F5344CB8AC3E}">
        <p14:creationId xmlns:p14="http://schemas.microsoft.com/office/powerpoint/2010/main" val="395742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9978" y="138825"/>
            <a:ext cx="4004430" cy="461665"/>
          </a:xfrm>
          <a:prstGeom prst="rect">
            <a:avLst/>
          </a:prstGeom>
        </p:spPr>
        <p:txBody>
          <a:bodyPr wrap="none">
            <a:spAutoFit/>
          </a:bodyPr>
          <a:lstStyle/>
          <a:p>
            <a:r>
              <a:rPr lang="en-US" sz="2400" dirty="0"/>
              <a:t>creating pdf documents in </a:t>
            </a:r>
            <a:r>
              <a:rPr lang="en-US" sz="2400" dirty="0" err="1"/>
              <a:t>php</a:t>
            </a:r>
            <a:endParaRPr lang="en-US" sz="2400" dirty="0"/>
          </a:p>
        </p:txBody>
      </p:sp>
      <p:pic>
        <p:nvPicPr>
          <p:cNvPr id="3" name="Picture 2"/>
          <p:cNvPicPr>
            <a:picLocks noChangeAspect="1"/>
          </p:cNvPicPr>
          <p:nvPr/>
        </p:nvPicPr>
        <p:blipFill>
          <a:blip r:embed="rId2"/>
          <a:stretch>
            <a:fillRect/>
          </a:stretch>
        </p:blipFill>
        <p:spPr>
          <a:xfrm>
            <a:off x="1026253" y="926117"/>
            <a:ext cx="9190498" cy="4543030"/>
          </a:xfrm>
          <a:prstGeom prst="rect">
            <a:avLst/>
          </a:prstGeom>
        </p:spPr>
      </p:pic>
    </p:spTree>
    <p:extLst>
      <p:ext uri="{BB962C8B-B14F-4D97-AF65-F5344CB8AC3E}">
        <p14:creationId xmlns:p14="http://schemas.microsoft.com/office/powerpoint/2010/main" val="2637350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9978" y="138825"/>
            <a:ext cx="4004430" cy="461665"/>
          </a:xfrm>
          <a:prstGeom prst="rect">
            <a:avLst/>
          </a:prstGeom>
        </p:spPr>
        <p:txBody>
          <a:bodyPr wrap="none">
            <a:spAutoFit/>
          </a:bodyPr>
          <a:lstStyle/>
          <a:p>
            <a:r>
              <a:rPr lang="en-US" sz="2400" dirty="0"/>
              <a:t>creating pdf documents in </a:t>
            </a:r>
            <a:r>
              <a:rPr lang="en-US" sz="2400" dirty="0" err="1"/>
              <a:t>php</a:t>
            </a:r>
            <a:endParaRPr lang="en-US" sz="2400" dirty="0"/>
          </a:p>
        </p:txBody>
      </p:sp>
      <p:pic>
        <p:nvPicPr>
          <p:cNvPr id="4" name="Picture 3"/>
          <p:cNvPicPr>
            <a:picLocks noChangeAspect="1"/>
          </p:cNvPicPr>
          <p:nvPr/>
        </p:nvPicPr>
        <p:blipFill>
          <a:blip r:embed="rId2"/>
          <a:stretch>
            <a:fillRect/>
          </a:stretch>
        </p:blipFill>
        <p:spPr>
          <a:xfrm>
            <a:off x="941953" y="726182"/>
            <a:ext cx="9066346" cy="4786097"/>
          </a:xfrm>
          <a:prstGeom prst="rect">
            <a:avLst/>
          </a:prstGeom>
        </p:spPr>
      </p:pic>
    </p:spTree>
    <p:extLst>
      <p:ext uri="{BB962C8B-B14F-4D97-AF65-F5344CB8AC3E}">
        <p14:creationId xmlns:p14="http://schemas.microsoft.com/office/powerpoint/2010/main" val="1742068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9978" y="138825"/>
            <a:ext cx="4004430" cy="461665"/>
          </a:xfrm>
          <a:prstGeom prst="rect">
            <a:avLst/>
          </a:prstGeom>
        </p:spPr>
        <p:txBody>
          <a:bodyPr wrap="none">
            <a:spAutoFit/>
          </a:bodyPr>
          <a:lstStyle/>
          <a:p>
            <a:r>
              <a:rPr lang="en-US" sz="2400" dirty="0"/>
              <a:t>creating pdf documents in </a:t>
            </a:r>
            <a:r>
              <a:rPr lang="en-US" sz="2400" dirty="0" err="1"/>
              <a:t>php</a:t>
            </a:r>
            <a:endParaRPr lang="en-US" sz="2400" dirty="0"/>
          </a:p>
        </p:txBody>
      </p:sp>
      <p:pic>
        <p:nvPicPr>
          <p:cNvPr id="3" name="Picture 2"/>
          <p:cNvPicPr>
            <a:picLocks noChangeAspect="1"/>
          </p:cNvPicPr>
          <p:nvPr/>
        </p:nvPicPr>
        <p:blipFill>
          <a:blip r:embed="rId2"/>
          <a:stretch>
            <a:fillRect/>
          </a:stretch>
        </p:blipFill>
        <p:spPr>
          <a:xfrm>
            <a:off x="1532521" y="1284519"/>
            <a:ext cx="8425715" cy="4460673"/>
          </a:xfrm>
          <a:prstGeom prst="rect">
            <a:avLst/>
          </a:prstGeom>
        </p:spPr>
      </p:pic>
    </p:spTree>
    <p:extLst>
      <p:ext uri="{BB962C8B-B14F-4D97-AF65-F5344CB8AC3E}">
        <p14:creationId xmlns:p14="http://schemas.microsoft.com/office/powerpoint/2010/main" val="358694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774" y="910942"/>
            <a:ext cx="11887200" cy="5947057"/>
          </a:xfrm>
        </p:spPr>
        <p:txBody>
          <a:bodyPr/>
          <a:lstStyle/>
          <a:p>
            <a:pPr algn="just"/>
            <a:r>
              <a:rPr lang="en-US" dirty="0"/>
              <a:t>Adobe’s Portable Document Format (PDF) provides a popular way to get a consistent look, both on screen and when printed, for documents.</a:t>
            </a:r>
            <a:br>
              <a:rPr lang="en-US" dirty="0"/>
            </a:br>
            <a:endParaRPr lang="en-US" dirty="0"/>
          </a:p>
          <a:p>
            <a:r>
              <a:rPr lang="en-US" dirty="0"/>
              <a:t>PHP has several libraries for generating PDF documents.</a:t>
            </a:r>
            <a:br>
              <a:rPr lang="en-US" dirty="0"/>
            </a:br>
            <a:endParaRPr lang="en-US" dirty="0"/>
          </a:p>
          <a:p>
            <a:pPr algn="just"/>
            <a:r>
              <a:rPr lang="en-US" dirty="0"/>
              <a:t>The FPDF library is a set of PHP code you include in your scripts with the require function, so it doesn’t require any server-side configuration or support, meaning you can use it even without support from your host.</a:t>
            </a:r>
          </a:p>
          <a:p>
            <a:pPr algn="just"/>
            <a:endParaRPr lang="en-US" dirty="0"/>
          </a:p>
          <a:p>
            <a:pPr algn="just"/>
            <a:r>
              <a:rPr lang="en-US" dirty="0">
                <a:hlinkClick r:id="rId2"/>
              </a:rPr>
              <a:t>http://www.fpdf.org/en/download.php</a:t>
            </a:r>
            <a:r>
              <a:rPr lang="en-US" dirty="0"/>
              <a:t> can be used to download the </a:t>
            </a:r>
            <a:r>
              <a:rPr lang="en-US" dirty="0" err="1"/>
              <a:t>fpdf</a:t>
            </a:r>
            <a:r>
              <a:rPr lang="en-US" dirty="0"/>
              <a:t> library (v 1.81, ZIP)</a:t>
            </a:r>
          </a:p>
          <a:p>
            <a:pPr algn="just"/>
            <a:endParaRPr lang="en-US" dirty="0"/>
          </a:p>
        </p:txBody>
      </p:sp>
      <p:sp>
        <p:nvSpPr>
          <p:cNvPr id="4" name="TextBox 3"/>
          <p:cNvSpPr txBox="1"/>
          <p:nvPr/>
        </p:nvSpPr>
        <p:spPr>
          <a:xfrm>
            <a:off x="331304" y="172278"/>
            <a:ext cx="11516139" cy="738664"/>
          </a:xfrm>
          <a:prstGeom prst="rect">
            <a:avLst/>
          </a:prstGeom>
          <a:noFill/>
        </p:spPr>
        <p:txBody>
          <a:bodyPr wrap="square" rtlCol="0">
            <a:spAutoFit/>
          </a:bodyPr>
          <a:lstStyle/>
          <a:p>
            <a:pPr algn="ctr"/>
            <a:r>
              <a:rPr lang="en-US" sz="4200" b="1" cap="all" dirty="0"/>
              <a:t>PDF Extensions</a:t>
            </a:r>
          </a:p>
        </p:txBody>
      </p:sp>
    </p:spTree>
    <p:extLst>
      <p:ext uri="{BB962C8B-B14F-4D97-AF65-F5344CB8AC3E}">
        <p14:creationId xmlns:p14="http://schemas.microsoft.com/office/powerpoint/2010/main" val="2357719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592" y="148471"/>
            <a:ext cx="9650083" cy="6709529"/>
          </a:xfrm>
          <a:prstGeom prst="rect">
            <a:avLst/>
          </a:prstGeom>
        </p:spPr>
        <p:txBody>
          <a:bodyPr wrap="square">
            <a:spAutoFit/>
          </a:bodyPr>
          <a:lstStyle/>
          <a:p>
            <a:r>
              <a:rPr lang="en-US" sz="1600" dirty="0"/>
              <a:t>&lt;?</a:t>
            </a:r>
            <a:r>
              <a:rPr lang="en-US" sz="1600" dirty="0" err="1"/>
              <a:t>php</a:t>
            </a:r>
            <a:endParaRPr lang="en-US" sz="1600" dirty="0"/>
          </a:p>
          <a:p>
            <a:r>
              <a:rPr lang="en-US" sz="1600" dirty="0"/>
              <a:t>if(!empty($_POST['submit']))</a:t>
            </a:r>
          </a:p>
          <a:p>
            <a:r>
              <a:rPr lang="en-US" sz="1600" dirty="0"/>
              <a:t>{</a:t>
            </a:r>
          </a:p>
          <a:p>
            <a:r>
              <a:rPr lang="en-US" sz="1600" dirty="0"/>
              <a:t>$roll= $_POST['</a:t>
            </a:r>
            <a:r>
              <a:rPr lang="en-US" sz="1600" dirty="0" err="1"/>
              <a:t>rollno</a:t>
            </a:r>
            <a:r>
              <a:rPr lang="en-US" sz="1600" dirty="0"/>
              <a:t>'];</a:t>
            </a:r>
          </a:p>
          <a:p>
            <a:r>
              <a:rPr lang="en-US" sz="1600" dirty="0"/>
              <a:t>$</a:t>
            </a:r>
            <a:r>
              <a:rPr lang="en-US" sz="1600" dirty="0" err="1"/>
              <a:t>F_name</a:t>
            </a:r>
            <a:r>
              <a:rPr lang="en-US" sz="1600" dirty="0"/>
              <a:t>= $_POST['</a:t>
            </a:r>
            <a:r>
              <a:rPr lang="en-US" sz="1600" dirty="0" err="1"/>
              <a:t>firstname</a:t>
            </a:r>
            <a:r>
              <a:rPr lang="en-US" sz="1600" dirty="0"/>
              <a:t>];</a:t>
            </a:r>
          </a:p>
          <a:p>
            <a:r>
              <a:rPr lang="en-US" sz="1600" dirty="0"/>
              <a:t>$</a:t>
            </a:r>
            <a:r>
              <a:rPr lang="en-US" sz="1600" dirty="0" err="1"/>
              <a:t>l_name</a:t>
            </a:r>
            <a:r>
              <a:rPr lang="en-US" sz="1600" dirty="0"/>
              <a:t>= $_POST['</a:t>
            </a:r>
            <a:r>
              <a:rPr lang="en-US" sz="1600" dirty="0" err="1"/>
              <a:t>lastname</a:t>
            </a:r>
            <a:r>
              <a:rPr lang="en-US" sz="1600" dirty="0"/>
              <a:t>'];$</a:t>
            </a:r>
          </a:p>
          <a:p>
            <a:r>
              <a:rPr lang="en-US" sz="1600" dirty="0"/>
              <a:t>$email= $_POST['email'];</a:t>
            </a:r>
          </a:p>
          <a:p>
            <a:endParaRPr lang="en-US" sz="1600" dirty="0"/>
          </a:p>
          <a:p>
            <a:r>
              <a:rPr lang="en-US" sz="1600" dirty="0"/>
              <a:t>require("</a:t>
            </a:r>
            <a:r>
              <a:rPr lang="en-US" sz="1600" dirty="0" err="1"/>
              <a:t>fpdf.php</a:t>
            </a:r>
            <a:r>
              <a:rPr lang="en-US" sz="1600" dirty="0"/>
              <a:t>");</a:t>
            </a:r>
          </a:p>
          <a:p>
            <a:endParaRPr lang="en-US" sz="1600" dirty="0"/>
          </a:p>
          <a:p>
            <a:r>
              <a:rPr lang="en-US" sz="1600" dirty="0"/>
              <a:t>$pdf = new FPDF();</a:t>
            </a:r>
          </a:p>
          <a:p>
            <a:r>
              <a:rPr lang="en-US" sz="1600" dirty="0"/>
              <a:t>$pdf-&gt;</a:t>
            </a:r>
            <a:r>
              <a:rPr lang="en-US" sz="1600" dirty="0" err="1"/>
              <a:t>Addpage</a:t>
            </a:r>
            <a:r>
              <a:rPr lang="en-US" sz="1600" dirty="0"/>
              <a:t>();</a:t>
            </a:r>
          </a:p>
          <a:p>
            <a:r>
              <a:rPr lang="en-US" sz="1600" dirty="0"/>
              <a:t>$pdf=</a:t>
            </a:r>
            <a:r>
              <a:rPr lang="en-US" sz="1600" dirty="0" err="1"/>
              <a:t>SetFont</a:t>
            </a:r>
            <a:r>
              <a:rPr lang="en-US" sz="1600" dirty="0"/>
              <a:t>("arial","",16);</a:t>
            </a:r>
          </a:p>
          <a:p>
            <a:r>
              <a:rPr lang="en-US" sz="1600" dirty="0"/>
              <a:t>$pdf-&gt;Cell(0,10,"Registartion Details",1,1,'C');</a:t>
            </a:r>
          </a:p>
          <a:p>
            <a:r>
              <a:rPr lang="en-US" sz="1600" dirty="0"/>
              <a:t>$pdf-&gt;Cell(20,10,"Roll No.",1,0);</a:t>
            </a:r>
          </a:p>
          <a:p>
            <a:r>
              <a:rPr lang="en-US" sz="1600" dirty="0"/>
              <a:t>$pdf-&gt;Cell(45,10,"first Name",1,0);</a:t>
            </a:r>
          </a:p>
          <a:p>
            <a:r>
              <a:rPr lang="en-US" sz="1600" dirty="0"/>
              <a:t>$pdf-&gt;Cell(45,10,"Last name",1,0);</a:t>
            </a:r>
          </a:p>
          <a:p>
            <a:r>
              <a:rPr lang="en-US" sz="1600" dirty="0"/>
              <a:t>$pdf-&gt;Cell(0,10,"Email",1,0);</a:t>
            </a:r>
          </a:p>
          <a:p>
            <a:endParaRPr lang="en-US" sz="1600" dirty="0"/>
          </a:p>
          <a:p>
            <a:r>
              <a:rPr lang="en-US" sz="1600" dirty="0"/>
              <a:t>$pdf-&gt;Cell(20,10,$roll,1,0);</a:t>
            </a:r>
          </a:p>
          <a:p>
            <a:r>
              <a:rPr lang="en-US" sz="1600" dirty="0"/>
              <a:t>$pdf-&gt;Cell(45,10,$fname,1,0);</a:t>
            </a:r>
          </a:p>
          <a:p>
            <a:r>
              <a:rPr lang="en-US" sz="1600" dirty="0"/>
              <a:t>$pdf-&gt;Cell(45,10,$lname,1,0);</a:t>
            </a:r>
          </a:p>
          <a:p>
            <a:r>
              <a:rPr lang="en-US" sz="1600" dirty="0"/>
              <a:t>$pdf-&gt;Cell(0,10,$email,1,0);</a:t>
            </a:r>
          </a:p>
          <a:p>
            <a:endParaRPr lang="en-US" sz="1600" dirty="0"/>
          </a:p>
          <a:p>
            <a:r>
              <a:rPr lang="en-US" sz="1600" dirty="0"/>
              <a:t>$pdf-&gt;output();</a:t>
            </a:r>
          </a:p>
          <a:p>
            <a:r>
              <a:rPr lang="en-US" sz="1600" dirty="0"/>
              <a:t>?&gt;</a:t>
            </a:r>
          </a:p>
        </p:txBody>
      </p:sp>
    </p:spTree>
    <p:extLst>
      <p:ext uri="{BB962C8B-B14F-4D97-AF65-F5344CB8AC3E}">
        <p14:creationId xmlns:p14="http://schemas.microsoft.com/office/powerpoint/2010/main" val="210039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668545"/>
          </a:xfrm>
        </p:spPr>
        <p:txBody>
          <a:bodyPr>
            <a:normAutofit fontScale="90000"/>
          </a:bodyPr>
          <a:lstStyle/>
          <a:p>
            <a:pPr algn="ctr"/>
            <a:r>
              <a:rPr lang="en-US" b="1" dirty="0"/>
              <a:t>FPDF LIBRARY</a:t>
            </a:r>
          </a:p>
        </p:txBody>
      </p:sp>
      <p:sp>
        <p:nvSpPr>
          <p:cNvPr id="3" name="Content Placeholder 2"/>
          <p:cNvSpPr>
            <a:spLocks noGrp="1"/>
          </p:cNvSpPr>
          <p:nvPr>
            <p:ph idx="1"/>
          </p:nvPr>
        </p:nvSpPr>
        <p:spPr>
          <a:xfrm>
            <a:off x="0" y="668544"/>
            <a:ext cx="12192000" cy="6189455"/>
          </a:xfrm>
        </p:spPr>
        <p:txBody>
          <a:bodyPr>
            <a:normAutofit/>
          </a:bodyPr>
          <a:lstStyle/>
          <a:p>
            <a:r>
              <a:rPr lang="en-US" dirty="0"/>
              <a:t>FPDF is a PHP class which allows to generate PDF files with pure PHP, that is to say without using the </a:t>
            </a:r>
            <a:r>
              <a:rPr lang="en-US" dirty="0" err="1"/>
              <a:t>PDFlib</a:t>
            </a:r>
            <a:r>
              <a:rPr lang="en-US" dirty="0"/>
              <a:t> library. </a:t>
            </a:r>
          </a:p>
          <a:p>
            <a:r>
              <a:rPr lang="en-US" dirty="0"/>
              <a:t>F from FPDF stands for Free: you may use it for any kind of usage and modify it to suit your needs.</a:t>
            </a:r>
          </a:p>
          <a:p>
            <a:r>
              <a:rPr lang="en-US" dirty="0"/>
              <a:t>FPDF has other advantages: high level functions. Here is a list :-</a:t>
            </a:r>
          </a:p>
          <a:p>
            <a:pPr lvl="1"/>
            <a:r>
              <a:rPr lang="en-US" dirty="0"/>
              <a:t>Choice of measure unit, page format and margins</a:t>
            </a:r>
          </a:p>
          <a:p>
            <a:pPr lvl="1"/>
            <a:r>
              <a:rPr lang="en-US" dirty="0"/>
              <a:t>Page header and footer management</a:t>
            </a:r>
          </a:p>
          <a:p>
            <a:pPr lvl="1"/>
            <a:r>
              <a:rPr lang="en-US" dirty="0"/>
              <a:t>Automatic page break</a:t>
            </a:r>
          </a:p>
          <a:p>
            <a:pPr lvl="1"/>
            <a:r>
              <a:rPr lang="en-US" dirty="0"/>
              <a:t>Automatic line break and text justification</a:t>
            </a:r>
          </a:p>
          <a:p>
            <a:pPr lvl="1"/>
            <a:r>
              <a:rPr lang="en-US" dirty="0"/>
              <a:t>Image support (JPEG, PNG and GIF)</a:t>
            </a:r>
          </a:p>
          <a:p>
            <a:pPr lvl="1"/>
            <a:r>
              <a:rPr lang="en-US" dirty="0"/>
              <a:t>Colors</a:t>
            </a:r>
          </a:p>
          <a:p>
            <a:pPr lvl="1"/>
            <a:r>
              <a:rPr lang="en-US" dirty="0"/>
              <a:t>Links</a:t>
            </a:r>
          </a:p>
          <a:p>
            <a:pPr lvl="1"/>
            <a:r>
              <a:rPr lang="en-US" dirty="0"/>
              <a:t>TrueType, Type1 and encoding support</a:t>
            </a:r>
          </a:p>
          <a:p>
            <a:pPr lvl="1"/>
            <a:r>
              <a:rPr lang="en-US" dirty="0"/>
              <a:t>Page compression</a:t>
            </a:r>
          </a:p>
          <a:p>
            <a:endParaRPr lang="en-US" dirty="0"/>
          </a:p>
        </p:txBody>
      </p:sp>
    </p:spTree>
    <p:extLst>
      <p:ext uri="{BB962C8B-B14F-4D97-AF65-F5344CB8AC3E}">
        <p14:creationId xmlns:p14="http://schemas.microsoft.com/office/powerpoint/2010/main" val="244349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BD81-C5A9-45AA-9AB3-29B768BE13A8}"/>
              </a:ext>
            </a:extLst>
          </p:cNvPr>
          <p:cNvSpPr>
            <a:spLocks noGrp="1"/>
          </p:cNvSpPr>
          <p:nvPr>
            <p:ph type="title"/>
          </p:nvPr>
        </p:nvSpPr>
        <p:spPr/>
        <p:txBody>
          <a:bodyPr/>
          <a:lstStyle/>
          <a:p>
            <a:r>
              <a:rPr lang="en-IN" b="0" i="0">
                <a:solidFill>
                  <a:srgbClr val="312F3A"/>
                </a:solidFill>
                <a:effectLst/>
                <a:latin typeface="-apple-system"/>
              </a:rPr>
              <a:t>Creating a Basic PDF</a:t>
            </a:r>
          </a:p>
        </p:txBody>
      </p:sp>
      <p:sp>
        <p:nvSpPr>
          <p:cNvPr id="3" name="Content Placeholder 2">
            <a:extLst>
              <a:ext uri="{FF2B5EF4-FFF2-40B4-BE49-F238E27FC236}">
                <a16:creationId xmlns:a16="http://schemas.microsoft.com/office/drawing/2014/main" id="{B0E3D07D-1742-4960-9AF8-CCE73B4B1914}"/>
              </a:ext>
            </a:extLst>
          </p:cNvPr>
          <p:cNvSpPr>
            <a:spLocks noGrp="1"/>
          </p:cNvSpPr>
          <p:nvPr>
            <p:ph idx="1"/>
          </p:nvPr>
        </p:nvSpPr>
        <p:spPr/>
        <p:txBody>
          <a:bodyPr>
            <a:normAutofit fontScale="92500" lnSpcReduction="20000"/>
          </a:bodyPr>
          <a:lstStyle/>
          <a:p>
            <a:r>
              <a:rPr lang="en-US" dirty="0"/>
              <a:t>Create a new PHP file and include the FPDF library. Then, create a new instance of the FPDF class:</a:t>
            </a:r>
          </a:p>
          <a:p>
            <a:pPr lvl="1"/>
            <a:r>
              <a:rPr lang="en-US" dirty="0"/>
              <a:t>require 'path/to/</a:t>
            </a:r>
            <a:r>
              <a:rPr lang="en-US" dirty="0" err="1"/>
              <a:t>fpdf.php</a:t>
            </a:r>
            <a:r>
              <a:rPr lang="en-US" dirty="0"/>
              <a:t>';</a:t>
            </a:r>
          </a:p>
          <a:p>
            <a:pPr lvl="1"/>
            <a:r>
              <a:rPr lang="en-US" dirty="0"/>
              <a:t>$pdf = new FPDF();</a:t>
            </a:r>
          </a:p>
          <a:p>
            <a:r>
              <a:rPr lang="en-US" dirty="0"/>
              <a:t>add a new page to the PDF document:</a:t>
            </a:r>
          </a:p>
          <a:p>
            <a:pPr lvl="1"/>
            <a:r>
              <a:rPr lang="en-US" dirty="0"/>
              <a:t>$pdf-&gt;</a:t>
            </a:r>
            <a:r>
              <a:rPr lang="en-US" dirty="0" err="1"/>
              <a:t>AddPage</a:t>
            </a:r>
            <a:r>
              <a:rPr lang="en-US" dirty="0"/>
              <a:t>();</a:t>
            </a:r>
          </a:p>
          <a:p>
            <a:pPr lvl="1"/>
            <a:r>
              <a:rPr lang="en-US" b="0" i="0" dirty="0">
                <a:solidFill>
                  <a:srgbClr val="000000"/>
                </a:solidFill>
                <a:effectLst/>
                <a:latin typeface="Times New Roman" panose="02020603050405020304" pitchFamily="18" charset="0"/>
              </a:rPr>
              <a:t>Adds a new page to the document. If a page is already present, the Footer() method is called first to output the footer. </a:t>
            </a:r>
          </a:p>
          <a:p>
            <a:pPr lvl="1"/>
            <a:r>
              <a:rPr lang="en-US" b="0" i="0" dirty="0">
                <a:solidFill>
                  <a:srgbClr val="000000"/>
                </a:solidFill>
                <a:effectLst/>
                <a:latin typeface="Times New Roman" panose="02020603050405020304" pitchFamily="18" charset="0"/>
              </a:rPr>
              <a:t>Then the page is added, the current position set to the top-left corner according to the left and top margins, and Header() is called to display the header.</a:t>
            </a:r>
            <a:endParaRPr lang="en-US" dirty="0"/>
          </a:p>
          <a:p>
            <a:r>
              <a:rPr lang="en-US" b="0" i="0" dirty="0">
                <a:solidFill>
                  <a:srgbClr val="312F3A"/>
                </a:solidFill>
                <a:effectLst/>
                <a:latin typeface="-apple-system"/>
              </a:rPr>
              <a:t>Adding Text to the PDF</a:t>
            </a:r>
          </a:p>
          <a:p>
            <a:pPr lvl="1"/>
            <a:r>
              <a:rPr lang="en-US" dirty="0"/>
              <a:t>To add text to the PDF, use the Cell() method:</a:t>
            </a:r>
          </a:p>
          <a:p>
            <a:pPr lvl="2"/>
            <a:r>
              <a:rPr lang="en-US" dirty="0"/>
              <a:t>$pdf-&gt;Cell(0, 10, 'Hello World!', 0, 1)</a:t>
            </a:r>
            <a:endParaRPr lang="en-IN" dirty="0"/>
          </a:p>
        </p:txBody>
      </p:sp>
    </p:spTree>
    <p:extLst>
      <p:ext uri="{BB962C8B-B14F-4D97-AF65-F5344CB8AC3E}">
        <p14:creationId xmlns:p14="http://schemas.microsoft.com/office/powerpoint/2010/main" val="348315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F30FB43-5DD1-41F6-908D-6ADFF8292C62}"/>
              </a:ext>
            </a:extLst>
          </p:cNvPr>
          <p:cNvSpPr>
            <a:spLocks noGrp="1" noChangeArrowheads="1"/>
          </p:cNvSpPr>
          <p:nvPr>
            <p:ph idx="1"/>
          </p:nvPr>
        </p:nvSpPr>
        <p:spPr bwMode="auto">
          <a:xfrm>
            <a:off x="838200" y="-495388"/>
            <a:ext cx="10701130" cy="764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orientation</a:t>
            </a:r>
            <a:endParaRPr kumimoji="0" lang="en-US" altLang="en-US" sz="1800" b="0"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Default page orientation. Possible values are (case insensitive):</a:t>
            </a: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Portrait</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Landscape</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Default value is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unit</a:t>
            </a:r>
            <a:endParaRPr kumimoji="0" lang="en-US" altLang="en-US" sz="1800" b="0"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 unit. Possible values are:</a:t>
            </a: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point</a:t>
            </a: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millimeter</a:t>
            </a: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centimeter</a:t>
            </a: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inch</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point equals 1/72 of inch, that is to say about 0.35 mm (an inch being 2.54 cm).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is a very common unit in typography; font sizes are expressed in that unit.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Default value is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size</a:t>
            </a:r>
            <a:endParaRPr kumimoji="0" lang="en-US" altLang="en-US" sz="1800" b="0"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size used for pages. It can be either one of the following values (case insensitive):</a:t>
            </a: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A3</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A4</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A5</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Letter</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914400" marR="0" lvl="2" indent="-91440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Legal</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 an array containing the width and the height (expressed in the unit given by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Default value is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A4</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BFD1CD0-DC46-4D7E-9E30-EBFD0B375111}"/>
              </a:ext>
            </a:extLst>
          </p:cNvPr>
          <p:cNvSpPr txBox="1"/>
          <p:nvPr/>
        </p:nvSpPr>
        <p:spPr>
          <a:xfrm>
            <a:off x="5851663" y="1221721"/>
            <a:ext cx="6097656" cy="369332"/>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$pdf = new FPDF('P', 'mm', array(100,150));</a:t>
            </a:r>
            <a:endParaRPr lang="en-IN" dirty="0"/>
          </a:p>
        </p:txBody>
      </p:sp>
    </p:spTree>
    <p:extLst>
      <p:ext uri="{BB962C8B-B14F-4D97-AF65-F5344CB8AC3E}">
        <p14:creationId xmlns:p14="http://schemas.microsoft.com/office/powerpoint/2010/main" val="70271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9B0A-F6F8-4661-A6ED-9123A142A8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275D03-8BC6-40AA-8DE4-EF3CDD8685CA}"/>
              </a:ext>
            </a:extLst>
          </p:cNvPr>
          <p:cNvSpPr>
            <a:spLocks noGrp="1"/>
          </p:cNvSpPr>
          <p:nvPr>
            <p:ph idx="1"/>
          </p:nvPr>
        </p:nvSpPr>
        <p:spPr/>
        <p:txBody>
          <a:bodyPr/>
          <a:lstStyle/>
          <a:p>
            <a:r>
              <a:rPr lang="en-US" dirty="0"/>
              <a:t>Ln</a:t>
            </a:r>
          </a:p>
          <a:p>
            <a:pPr lvl="1"/>
            <a:r>
              <a:rPr lang="en-US" dirty="0"/>
              <a:t>Ln([float h])</a:t>
            </a:r>
          </a:p>
          <a:p>
            <a:pPr lvl="1"/>
            <a:r>
              <a:rPr lang="en-US" dirty="0"/>
              <a:t>Description</a:t>
            </a:r>
          </a:p>
          <a:p>
            <a:pPr lvl="2"/>
            <a:r>
              <a:rPr lang="en-US" dirty="0"/>
              <a:t>Performs a line break. The current abscissa goes back to the left margin and the ordinate increases by the amount passed in parameter.</a:t>
            </a:r>
            <a:endParaRPr lang="en-IN" dirty="0"/>
          </a:p>
        </p:txBody>
      </p:sp>
    </p:spTree>
    <p:extLst>
      <p:ext uri="{BB962C8B-B14F-4D97-AF65-F5344CB8AC3E}">
        <p14:creationId xmlns:p14="http://schemas.microsoft.com/office/powerpoint/2010/main" val="339031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CA3A6-4F22-4194-BEC3-B31877CDDD2C}"/>
              </a:ext>
            </a:extLst>
          </p:cNvPr>
          <p:cNvSpPr>
            <a:spLocks noGrp="1"/>
          </p:cNvSpPr>
          <p:nvPr>
            <p:ph idx="1"/>
          </p:nvPr>
        </p:nvSpPr>
        <p:spPr>
          <a:xfrm>
            <a:off x="838200" y="477078"/>
            <a:ext cx="10515600" cy="5699885"/>
          </a:xfrm>
        </p:spPr>
        <p:txBody>
          <a:bodyPr/>
          <a:lstStyle/>
          <a:p>
            <a:r>
              <a:rPr lang="en-US" dirty="0"/>
              <a:t>The Cell() method takes the following parameters:</a:t>
            </a:r>
          </a:p>
          <a:p>
            <a:pPr lvl="1"/>
            <a:r>
              <a:rPr lang="en-US" dirty="0"/>
              <a:t>Width: Width of the cell</a:t>
            </a:r>
          </a:p>
          <a:p>
            <a:pPr lvl="1"/>
            <a:r>
              <a:rPr lang="en-US" dirty="0"/>
              <a:t>Height: Height of the cell</a:t>
            </a:r>
          </a:p>
          <a:p>
            <a:pPr lvl="1"/>
            <a:r>
              <a:rPr lang="en-US" dirty="0"/>
              <a:t>Text: The content of the cell</a:t>
            </a:r>
          </a:p>
          <a:p>
            <a:pPr lvl="1"/>
            <a:r>
              <a:rPr lang="en-US" dirty="0"/>
              <a:t>Border: Border type (0 for no border, 1 for a full border)</a:t>
            </a:r>
          </a:p>
          <a:p>
            <a:pPr lvl="1"/>
            <a:r>
              <a:rPr lang="en-US" dirty="0"/>
              <a:t>Next line: Where the cursor should move after the cell (0 for right, 1 for a new line)</a:t>
            </a:r>
          </a:p>
          <a:p>
            <a:r>
              <a:rPr lang="en-US" dirty="0"/>
              <a:t>Styling Text</a:t>
            </a:r>
          </a:p>
          <a:p>
            <a:pPr lvl="1"/>
            <a:r>
              <a:rPr lang="en-US" dirty="0"/>
              <a:t>You can style the text using the </a:t>
            </a:r>
            <a:r>
              <a:rPr lang="en-US" dirty="0" err="1"/>
              <a:t>SetFont</a:t>
            </a:r>
            <a:r>
              <a:rPr lang="en-US" dirty="0"/>
              <a:t>() method. The first parameter sets the font family, the second parameter sets the font style, and the third parameter sets the font size:</a:t>
            </a:r>
          </a:p>
          <a:p>
            <a:pPr lvl="1"/>
            <a:r>
              <a:rPr lang="en-US" dirty="0"/>
              <a:t>$pdf-&gt;</a:t>
            </a:r>
            <a:r>
              <a:rPr lang="en-US" dirty="0" err="1"/>
              <a:t>SetFont</a:t>
            </a:r>
            <a:r>
              <a:rPr lang="en-US" dirty="0"/>
              <a:t>('Arial', 'B', 14);</a:t>
            </a:r>
            <a:endParaRPr lang="en-IN" dirty="0"/>
          </a:p>
        </p:txBody>
      </p:sp>
    </p:spTree>
    <p:extLst>
      <p:ext uri="{BB962C8B-B14F-4D97-AF65-F5344CB8AC3E}">
        <p14:creationId xmlns:p14="http://schemas.microsoft.com/office/powerpoint/2010/main" val="108587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659C-6594-446C-B51C-BC056507FC14}"/>
              </a:ext>
            </a:extLst>
          </p:cNvPr>
          <p:cNvSpPr>
            <a:spLocks noGrp="1"/>
          </p:cNvSpPr>
          <p:nvPr>
            <p:ph type="title"/>
          </p:nvPr>
        </p:nvSpPr>
        <p:spPr/>
        <p:txBody>
          <a:bodyPr/>
          <a:lstStyle/>
          <a:p>
            <a:r>
              <a:rPr lang="en-US" dirty="0"/>
              <a:t>Adding Images to the PDF</a:t>
            </a:r>
            <a:br>
              <a:rPr lang="en-US" dirty="0"/>
            </a:br>
            <a:endParaRPr lang="en-IN" dirty="0"/>
          </a:p>
        </p:txBody>
      </p:sp>
      <p:sp>
        <p:nvSpPr>
          <p:cNvPr id="3" name="Content Placeholder 2">
            <a:extLst>
              <a:ext uri="{FF2B5EF4-FFF2-40B4-BE49-F238E27FC236}">
                <a16:creationId xmlns:a16="http://schemas.microsoft.com/office/drawing/2014/main" id="{8EAB30A9-9DD7-4EB6-8E72-1BAFC7CE1E8F}"/>
              </a:ext>
            </a:extLst>
          </p:cNvPr>
          <p:cNvSpPr>
            <a:spLocks noGrp="1"/>
          </p:cNvSpPr>
          <p:nvPr>
            <p:ph idx="1"/>
          </p:nvPr>
        </p:nvSpPr>
        <p:spPr/>
        <p:txBody>
          <a:bodyPr>
            <a:normAutofit/>
          </a:bodyPr>
          <a:lstStyle/>
          <a:p>
            <a:r>
              <a:rPr lang="en-US" dirty="0"/>
              <a:t>To add an image to the PDF, use the Image() method:</a:t>
            </a:r>
          </a:p>
          <a:p>
            <a:pPr lvl="1"/>
            <a:r>
              <a:rPr lang="en-US" dirty="0"/>
              <a:t>$pdf-&gt;Image('path/to/image.jpg', 10, 30, 50, 50);</a:t>
            </a:r>
          </a:p>
          <a:p>
            <a:r>
              <a:rPr lang="en-US" dirty="0"/>
              <a:t>The Image() method takes the following parameters:</a:t>
            </a:r>
          </a:p>
          <a:p>
            <a:pPr lvl="1"/>
            <a:r>
              <a:rPr lang="en-US" dirty="0"/>
              <a:t>File: Path to the image file</a:t>
            </a:r>
          </a:p>
          <a:p>
            <a:pPr lvl="1"/>
            <a:r>
              <a:rPr lang="en-US" dirty="0"/>
              <a:t>X: X-coordinate of the upper-left corner of the image</a:t>
            </a:r>
          </a:p>
          <a:p>
            <a:pPr lvl="1"/>
            <a:r>
              <a:rPr lang="en-US" dirty="0"/>
              <a:t>Y: Y-coordinate of the upper-left corner of the image</a:t>
            </a:r>
          </a:p>
          <a:p>
            <a:pPr lvl="1"/>
            <a:r>
              <a:rPr lang="en-US" dirty="0"/>
              <a:t>Width: Width of the image</a:t>
            </a:r>
          </a:p>
          <a:p>
            <a:pPr lvl="1"/>
            <a:r>
              <a:rPr lang="en-US" dirty="0"/>
              <a:t>Height: Height of the image</a:t>
            </a:r>
            <a:endParaRPr lang="en-IN" dirty="0"/>
          </a:p>
        </p:txBody>
      </p:sp>
    </p:spTree>
    <p:extLst>
      <p:ext uri="{BB962C8B-B14F-4D97-AF65-F5344CB8AC3E}">
        <p14:creationId xmlns:p14="http://schemas.microsoft.com/office/powerpoint/2010/main" val="136718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4D7C-9009-4146-B05C-EF2EFA0B9664}"/>
              </a:ext>
            </a:extLst>
          </p:cNvPr>
          <p:cNvSpPr>
            <a:spLocks noGrp="1"/>
          </p:cNvSpPr>
          <p:nvPr>
            <p:ph type="title"/>
          </p:nvPr>
        </p:nvSpPr>
        <p:spPr/>
        <p:txBody>
          <a:bodyPr/>
          <a:lstStyle/>
          <a:p>
            <a:r>
              <a:rPr lang="en-US" dirty="0"/>
              <a:t>Generating and Saving the PDF</a:t>
            </a:r>
            <a:br>
              <a:rPr lang="en-US" dirty="0"/>
            </a:br>
            <a:endParaRPr lang="en-IN" dirty="0"/>
          </a:p>
        </p:txBody>
      </p:sp>
      <p:sp>
        <p:nvSpPr>
          <p:cNvPr id="3" name="Content Placeholder 2">
            <a:extLst>
              <a:ext uri="{FF2B5EF4-FFF2-40B4-BE49-F238E27FC236}">
                <a16:creationId xmlns:a16="http://schemas.microsoft.com/office/drawing/2014/main" id="{9B5F4410-FFF5-4300-BB1C-2F97B6888E7B}"/>
              </a:ext>
            </a:extLst>
          </p:cNvPr>
          <p:cNvSpPr>
            <a:spLocks noGrp="1"/>
          </p:cNvSpPr>
          <p:nvPr>
            <p:ph idx="1"/>
          </p:nvPr>
        </p:nvSpPr>
        <p:spPr/>
        <p:txBody>
          <a:bodyPr>
            <a:normAutofit/>
          </a:bodyPr>
          <a:lstStyle/>
          <a:p>
            <a:r>
              <a:rPr lang="en-US" dirty="0"/>
              <a:t>Finally, generate the PDF and save it to a file or output it to the browser:</a:t>
            </a:r>
          </a:p>
          <a:p>
            <a:pPr lvl="1"/>
            <a:r>
              <a:rPr lang="en-US" dirty="0"/>
              <a:t>// Save the PDF to a file</a:t>
            </a:r>
          </a:p>
          <a:p>
            <a:pPr lvl="2"/>
            <a:r>
              <a:rPr lang="en-US" dirty="0"/>
              <a:t>$pdf-&gt;Output('F', 'filename.pdf');</a:t>
            </a:r>
          </a:p>
          <a:p>
            <a:pPr lvl="1"/>
            <a:r>
              <a:rPr lang="en-US" dirty="0"/>
              <a:t>// Output the PDF to the browser</a:t>
            </a:r>
          </a:p>
          <a:p>
            <a:pPr lvl="2"/>
            <a:r>
              <a:rPr lang="en-US" dirty="0"/>
              <a:t>$pdf-&gt;Output('I’);</a:t>
            </a:r>
          </a:p>
          <a:p>
            <a:pPr lvl="2"/>
            <a:r>
              <a:rPr lang="en-US" dirty="0"/>
              <a:t>I: send the file inline to the browser. The PDF viewer is used if available.</a:t>
            </a:r>
          </a:p>
          <a:p>
            <a:pPr lvl="2"/>
            <a:r>
              <a:rPr lang="en-US" dirty="0"/>
              <a:t>D: send to the browser and force a file download with the name given by name.</a:t>
            </a:r>
          </a:p>
          <a:p>
            <a:pPr lvl="2"/>
            <a:r>
              <a:rPr lang="en-US" dirty="0"/>
              <a:t>F: save to a local file with the name given by name (may include a path).</a:t>
            </a:r>
          </a:p>
          <a:p>
            <a:pPr lvl="2"/>
            <a:r>
              <a:rPr lang="en-US" dirty="0"/>
              <a:t>S: return the document as a string.</a:t>
            </a:r>
          </a:p>
          <a:p>
            <a:pPr lvl="3"/>
            <a:r>
              <a:rPr lang="en-US" dirty="0"/>
              <a:t>The default value is I.</a:t>
            </a:r>
            <a:endParaRPr lang="en-IN" dirty="0"/>
          </a:p>
        </p:txBody>
      </p:sp>
    </p:spTree>
    <p:extLst>
      <p:ext uri="{BB962C8B-B14F-4D97-AF65-F5344CB8AC3E}">
        <p14:creationId xmlns:p14="http://schemas.microsoft.com/office/powerpoint/2010/main" val="1166941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1894</Words>
  <Application>Microsoft Office PowerPoint</Application>
  <PresentationFormat>Widescreen</PresentationFormat>
  <Paragraphs>177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Courier New</vt:lpstr>
      <vt:lpstr>Times New Roman</vt:lpstr>
      <vt:lpstr>Office Theme</vt:lpstr>
      <vt:lpstr>PDF</vt:lpstr>
      <vt:lpstr>PowerPoint Presentation</vt:lpstr>
      <vt:lpstr>FPDF LIBRARY</vt:lpstr>
      <vt:lpstr>Creating a Basic PDF</vt:lpstr>
      <vt:lpstr>PowerPoint Presentation</vt:lpstr>
      <vt:lpstr>PowerPoint Presentation</vt:lpstr>
      <vt:lpstr>PowerPoint Presentation</vt:lpstr>
      <vt:lpstr>Adding Images to the PDF </vt:lpstr>
      <vt:lpstr>Generating and Saving the PDF </vt:lpstr>
      <vt:lpstr>DOCUMENTS AND PAGES</vt:lpstr>
      <vt:lpstr>PowerPoint Presentation</vt:lpstr>
      <vt:lpstr>PowerPoint Presentation</vt:lpstr>
      <vt:lpstr>PowerPoint Presentation</vt:lpstr>
      <vt:lpstr>IMAGE AND LINKS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PHP</dc:title>
  <dc:creator>Sarabjit Kumar</dc:creator>
  <cp:lastModifiedBy>boopathi2k3@gmail.com</cp:lastModifiedBy>
  <cp:revision>131</cp:revision>
  <dcterms:created xsi:type="dcterms:W3CDTF">2016-02-04T06:01:16Z</dcterms:created>
  <dcterms:modified xsi:type="dcterms:W3CDTF">2023-11-04T05:08:30Z</dcterms:modified>
</cp:coreProperties>
</file>