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61CC-11FA-4209-9C9A-AD19A3905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BE2F9-F05D-4AD3-BF4D-8A04AC724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D9A8-4D7A-464F-BE4B-3B9D00D0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787C-D057-476C-ADF9-0D60410ABDF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BDCD-11FB-472F-8874-8CE43F81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E3B36-9828-498A-BCA9-66E3EC20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A39-FEB9-424C-BAEA-342C4E8BC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1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321D-861A-4079-8D53-CC955A9A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5539C-2A22-4F36-9F05-889FA0289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0A1AC-0223-4184-9024-514C8A4B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787C-D057-476C-ADF9-0D60410ABDF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02855-3F3F-4D36-9EE7-0E8399C7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90176-C08E-4A43-9A8E-B1DFC852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A39-FEB9-424C-BAEA-342C4E8BC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3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67BCC-7CBC-4971-865D-2A6DE4032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2DF62-223C-44E4-BAD0-88E59A955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F7F3-DB09-4874-9AE5-9BDE4147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787C-D057-476C-ADF9-0D60410ABDF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A1825-FAEC-41F4-8685-C124A4E6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84F1D-3272-4260-B975-B70940AC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A39-FEB9-424C-BAEA-342C4E8BC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61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2DFF-0B11-45BC-AFC8-C751D7E2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C9BD-C571-4D8D-8711-52C879A22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626C6-41B1-421E-9523-851ACFF1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787C-D057-476C-ADF9-0D60410ABDF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7213-A677-458B-B4F1-BD767E19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D80D-E3C6-48F0-8636-12F42A56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A39-FEB9-424C-BAEA-342C4E8BC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84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9755-8B67-4A7C-B5CA-4EFFA7FC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7216F-ED2C-42C1-A2D4-0B1923848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95FE8-09B3-4C25-80A8-E3E726DF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787C-D057-476C-ADF9-0D60410ABDF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409A6-03F7-4B60-8514-C87F9544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ADB52-B3F8-4F22-9424-FEBBA431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A39-FEB9-424C-BAEA-342C4E8BC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01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AFDC-683E-430C-B842-985491F3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CA07-233F-4538-82FA-1F44C4CC1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FF389-43B9-47FF-8E84-E9AC82C80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3E1DA-199B-4C2B-AFAC-2084058A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787C-D057-476C-ADF9-0D60410ABDF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8ABA5-7094-4231-BB14-DDBA1AD9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11D47-56B2-46AE-85D3-1B47CABC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A39-FEB9-424C-BAEA-342C4E8BC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71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01C0-FE7B-4692-B7AD-0CF2E3F9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5402C-D3E3-4F92-8E67-DA0614672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2909-F53B-4296-A61E-6591C4D50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12607-20B5-4706-87B5-C869B84B0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8783E-362E-49E1-A929-AC7022460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EA85C-5EEB-4ED8-8EB1-84901D80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787C-D057-476C-ADF9-0D60410ABDF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A91D3-5E20-4851-95DC-95A5156E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DB597-35F1-46DA-8523-74877CAB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A39-FEB9-424C-BAEA-342C4E8BC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39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35E4-FF2C-49B5-B5C2-DDC6507A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A396E-48E6-4619-BF9E-67DD4F57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787C-D057-476C-ADF9-0D60410ABDF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28276-8872-4D1C-B6C4-3C9DC5C1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80939-1CC1-45EE-BBD2-D10BA52C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A39-FEB9-424C-BAEA-342C4E8BC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28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B0F20-4F29-49FB-85A0-2A8CCF28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787C-D057-476C-ADF9-0D60410ABDF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A8E3F-D7C6-4F7C-B0DB-9D1EB780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2FAD7-C6BC-45CB-81DE-D13C6A3F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A39-FEB9-424C-BAEA-342C4E8BC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49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35BC-583F-4879-8C19-9902908B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99DD-78DF-450F-9485-7D6B478D9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40D1B-2676-4665-803C-2B8C2B2E2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0658E-9A15-4E99-B6A9-11204B59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787C-D057-476C-ADF9-0D60410ABDF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702BA-EF41-4AD7-84E7-CE4942CD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2DE10-D3B4-4657-9511-85FE5EF0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A39-FEB9-424C-BAEA-342C4E8BC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21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9B79-0F3D-49FA-B3A1-16479BD3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6AAF1-B743-47B6-A1D3-8950846F9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D3A50-BA3B-40DC-8278-2F020BE84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2F7F0-AE89-4A9D-94AB-ACCB6247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787C-D057-476C-ADF9-0D60410ABDF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EDC04-BF3B-439F-87A8-D09408E9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182F7-13D3-4A09-A970-25CAB88B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A39-FEB9-424C-BAEA-342C4E8BC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52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88A9E-BF63-4433-A9EF-20A284E1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FC1FB-4E36-4676-8FDC-7A216BCBA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650D-8863-4601-8B57-AA90182C7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2787C-D057-476C-ADF9-0D60410ABDF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4C68-B150-479F-9696-66B0F751E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B58B-B50D-4E30-853A-00BB3419B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0A39-FEB9-424C-BAEA-342C4E8BC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7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359EAF-50F5-457E-8C7F-1B1434E7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HTML forms with PHP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376A1E-685C-4F86-843C-7CBD98E2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PHP was designed as a web-scripting language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dynamic website may have forms, sessions, and sometimes redirection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session is a way to store information (in variables) to be used across multiple pages.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Session variables hold information about one single user, and are available to all pages in one application.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HTTP Basics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Birka"/>
              </a:rPr>
              <a:t>When a web browser requests a web page, it sends an HTTP request message to a web server. The request message always includes some header information, and it sometimes also includes a body. 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TheSansMonoCd-W5Regular"/>
              </a:rPr>
              <a:t>GET /index.html HTTP/1.1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94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1C51-F6B9-49F7-BBEC-6EBAB985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10DF-F463-4484-8E19-A7B2214A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 a webpage for Arithmetic calculator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4F9B4-FD20-465B-9F9B-25D9EC417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0" t="28708" r="27142" b="25578"/>
          <a:stretch/>
        </p:blipFill>
        <p:spPr>
          <a:xfrm>
            <a:off x="3181739" y="2677884"/>
            <a:ext cx="6354147" cy="313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51FEF9-E3EB-4FCC-ACCE-73AC4D933598}"/>
              </a:ext>
            </a:extLst>
          </p:cNvPr>
          <p:cNvSpPr txBox="1"/>
          <p:nvPr/>
        </p:nvSpPr>
        <p:spPr>
          <a:xfrm>
            <a:off x="634482" y="802433"/>
            <a:ext cx="851185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&lt;?php</a:t>
            </a:r>
          </a:p>
          <a:p>
            <a:r>
              <a:rPr lang="en-IN" sz="3200" dirty="0"/>
              <a:t>if(</a:t>
            </a:r>
            <a:r>
              <a:rPr lang="en-IN" sz="3200" dirty="0" err="1"/>
              <a:t>isset</a:t>
            </a:r>
            <a:r>
              <a:rPr lang="en-IN" sz="3200" dirty="0"/>
              <a:t>($_GET['submit']))</a:t>
            </a:r>
          </a:p>
          <a:p>
            <a:r>
              <a:rPr lang="en-IN" sz="3200" dirty="0"/>
              <a:t>{</a:t>
            </a:r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}</a:t>
            </a:r>
          </a:p>
          <a:p>
            <a:r>
              <a:rPr lang="en-IN" sz="32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87983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4402-24CB-44AF-9AC2-CD8EABA9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12C9-79D8-4A4A-ABD0-7AC2540B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Contact Form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Create a contact form on a website that allows visitors to send messages or inquiries. PHP can be used to process the form and send emails.</a:t>
            </a:r>
          </a:p>
          <a:p>
            <a:r>
              <a:rPr lang="en-US" b="1" i="0" dirty="0">
                <a:effectLst/>
                <a:latin typeface="Söhne"/>
              </a:rPr>
              <a:t>Online Quiz or Survey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Develop an online quiz or survey application where users can answer questions and see their results. PHP can score quizzes and store survey responses.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44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3F5E-46B1-4B48-AABC-CDFB1A00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0CAFE-1119-4C63-99EE-F6DC31D51E7E}"/>
              </a:ext>
            </a:extLst>
          </p:cNvPr>
          <p:cNvSpPr txBox="1"/>
          <p:nvPr/>
        </p:nvSpPr>
        <p:spPr>
          <a:xfrm>
            <a:off x="3048778" y="474345"/>
            <a:ext cx="609755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&lt;script type="text/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&lt;/script&gt;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&lt;FORM method="post"&gt;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: &lt;input type="text" name="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&lt;input type="submit" name="Submit1" value="Login"&gt;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&lt;/FORM&gt;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$S=$_POST["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"];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 "&lt;script&gt;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('$S');&lt;/script&gt;";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7723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59CB-EC45-4C3A-BC82-5B18B0E5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000000"/>
                </a:solidFill>
                <a:effectLst/>
                <a:latin typeface="MyriadPro-SemiboldCond"/>
              </a:rPr>
              <a:t>Sticky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FFB6-8971-476A-9D2F-E7AD01975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0796" cy="4351338"/>
          </a:xfrm>
        </p:spPr>
        <p:txBody>
          <a:bodyPr/>
          <a:lstStyle/>
          <a:p>
            <a:br>
              <a:rPr lang="en-US" sz="1800" b="1" i="0" dirty="0">
                <a:solidFill>
                  <a:srgbClr val="000000"/>
                </a:solidFill>
                <a:effectLst/>
                <a:latin typeface="MyriadPro-SemiboldCon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Birka"/>
              </a:rPr>
              <a:t>Many websites use a technique known as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Birka-Italic"/>
              </a:rPr>
              <a:t>sticky forms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irka"/>
              </a:rPr>
              <a:t>, in which the results of a query are accompanied by a search form whose default values are those of the previous query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0F1A8-2B9D-48BC-9583-92F4528437CB}"/>
              </a:ext>
            </a:extLst>
          </p:cNvPr>
          <p:cNvSpPr txBox="1"/>
          <p:nvPr/>
        </p:nvSpPr>
        <p:spPr>
          <a:xfrm>
            <a:off x="6094446" y="860564"/>
            <a:ext cx="60975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&lt;head&gt;&lt;title&gt;Temperature Conversion&lt;/title&gt;&lt;/head&gt;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&lt;?php $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$_GET['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']; ?&gt;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&lt;form action="&lt;?php echo $_SERVER['PHP_SELF']; ?&gt;" method="GET"&gt;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Fahrenheit temperature: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&lt;input type="text" name="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value="&lt;?php echo $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?&gt;" /&gt;&lt;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&lt;input type="submit" value="Convert to Celsius!" /&gt;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&lt;/form&gt;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&lt;?php if (!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($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- 32) * 5 / 9;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("%.2fF is %.2fC", $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?&gt;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6714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E8DA-7479-4060-B46B-17A5CDE5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16FDD-5F57-4FC3-B29F-479C85EDAD37}"/>
              </a:ext>
            </a:extLst>
          </p:cNvPr>
          <p:cNvSpPr txBox="1"/>
          <p:nvPr/>
        </p:nvSpPr>
        <p:spPr>
          <a:xfrm>
            <a:off x="4886908" y="197346"/>
            <a:ext cx="609755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&lt;head&gt;&lt;title&gt;Personality&lt;/title&gt;&lt;/head&gt;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&lt;form action="&lt;?php echo $_SERVER['PHP_SELF']; ?&gt;" method="GET"&gt;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your personality attributes:&lt;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&lt;select name="attributes[]" multiple&gt;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&lt;option value="perky"&gt;Perky&lt;/option&gt;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&lt;option value="morose"&gt;Morose&lt;/option&gt;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&lt;option value="thinking"&gt;Thinking&lt;/option&gt;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&lt;option value="feeling"&gt;Feeling&lt;/option&gt;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&lt;option value="thrifty"&gt;Spend-thrift&lt;/option&gt;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&lt;option value="shopper"&gt;Shopper&lt;/option&gt;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&lt;/select&gt;&lt;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&lt;input type="submit" name="s" value="Record my personality!" /&gt;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&lt;/form&gt;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&lt;?php if 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array_key_exists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('s', $_GET))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$description = join(' ', $_GET['attributes']);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 "You have a {$description} personality.";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?&gt;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4214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8D727-4A82-41FA-8908-EAED7D92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878"/>
            <a:ext cx="10515600" cy="575708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Birka"/>
              </a:rPr>
              <a:t>The two most common HTTP methods are GET and POST.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Birka"/>
              </a:rPr>
              <a:t>The GET method is designed for retrieving information, such as a document, an image, or the results of a</a:t>
            </a:r>
            <a:br>
              <a:rPr lang="en-US" b="0" i="0" dirty="0">
                <a:solidFill>
                  <a:srgbClr val="000000"/>
                </a:solidFill>
                <a:effectLst/>
                <a:latin typeface="Birka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Birka"/>
              </a:rPr>
              <a:t>database query, from the server.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Birka"/>
              </a:rPr>
              <a:t>The POST method is meant for posting information, such as a credit card number or information that is to be stored in a database, to the server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04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3C78-B0D0-425A-83A1-2B0879C4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MyriadPro-SemiboldCond"/>
              </a:rPr>
              <a:t>Variables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0960-1F94-4CBD-A346-9C70971D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0" i="1" dirty="0">
                <a:solidFill>
                  <a:srgbClr val="000000"/>
                </a:solidFill>
                <a:effectLst/>
                <a:latin typeface="Birka-Italic"/>
              </a:rPr>
              <a:t>EGPCS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irka"/>
              </a:rPr>
              <a:t>(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Birka-Italic"/>
              </a:rPr>
              <a:t>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irka"/>
              </a:rPr>
              <a:t>nvironment,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Birka-Italic"/>
              </a:rPr>
              <a:t>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irka"/>
              </a:rPr>
              <a:t>ET,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Birka-Italic"/>
              </a:rPr>
              <a:t>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irka"/>
              </a:rPr>
              <a:t>OST,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Birka-Italic"/>
              </a:rPr>
              <a:t>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irka"/>
              </a:rPr>
              <a:t>ookies, and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Birka-Italic"/>
              </a:rPr>
              <a:t>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irka"/>
              </a:rPr>
              <a:t>erver)</a:t>
            </a:r>
            <a:r>
              <a:rPr lang="en-US" dirty="0"/>
              <a:t> </a:t>
            </a:r>
          </a:p>
          <a:p>
            <a:r>
              <a:rPr lang="en-US" sz="2200" b="0" i="0" dirty="0">
                <a:solidFill>
                  <a:srgbClr val="FF0000"/>
                </a:solidFill>
                <a:effectLst/>
                <a:latin typeface="TheSansMonoCd-W5Regular"/>
              </a:rPr>
              <a:t>$_COOKIE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TheSansMonoCd-W5Regular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Birka"/>
              </a:rPr>
              <a:t>Contains any cookie values passed as part of the request, where the keys of the array are the names of the cookies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Birka"/>
              </a:rPr>
            </a:br>
            <a:r>
              <a:rPr lang="en-US" sz="2200" b="0" i="0" dirty="0">
                <a:solidFill>
                  <a:srgbClr val="FF0000"/>
                </a:solidFill>
                <a:effectLst/>
                <a:latin typeface="TheSansMonoCd-W5Regular"/>
              </a:rPr>
              <a:t>$_GET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TheSansMonoCd-W5Regular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Birka"/>
              </a:rPr>
              <a:t>Contains any parameters that are part of a GET request, where the keys of the array are the names of the form parameters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Birka"/>
              </a:rPr>
            </a:br>
            <a:r>
              <a:rPr lang="en-US" sz="2200" b="0" i="0" dirty="0">
                <a:solidFill>
                  <a:srgbClr val="FF0000"/>
                </a:solidFill>
                <a:effectLst/>
                <a:latin typeface="TheSansMonoCd-W5Regular"/>
              </a:rPr>
              <a:t>$_POST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TheSansMonoCd-W5Regular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Birka"/>
              </a:rPr>
              <a:t>Contains any parameters that are part of a POST request, where the keys of the array are the names of the form parameters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Birka"/>
              </a:rPr>
            </a:br>
            <a:r>
              <a:rPr lang="en-US" sz="2200" b="0" i="0" dirty="0">
                <a:solidFill>
                  <a:srgbClr val="FF0000"/>
                </a:solidFill>
                <a:effectLst/>
                <a:latin typeface="TheSansMonoCd-W5Regular"/>
              </a:rPr>
              <a:t>$_FILES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TheSansMonoCd-W5Regular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Birka"/>
              </a:rPr>
              <a:t>Contains information about any uploaded files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Birka"/>
              </a:rPr>
            </a:br>
            <a:r>
              <a:rPr lang="en-US" sz="2200" b="0" i="0" dirty="0">
                <a:solidFill>
                  <a:srgbClr val="FF0000"/>
                </a:solidFill>
                <a:effectLst/>
                <a:latin typeface="TheSansMonoCd-W5Regular"/>
              </a:rPr>
              <a:t>$_SERVER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TheSansMonoCd-W5Regular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Birka"/>
              </a:rPr>
              <a:t>Contains useful information about the web server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Birka"/>
              </a:rPr>
            </a:br>
            <a:r>
              <a:rPr lang="en-US" sz="2200" b="0" i="0" dirty="0">
                <a:solidFill>
                  <a:srgbClr val="FF0000"/>
                </a:solidFill>
                <a:effectLst/>
                <a:latin typeface="TheSansMonoCd-W5Regular"/>
              </a:rPr>
              <a:t>$_ENV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TheSansMonoCd-W5Regular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Birka"/>
              </a:rPr>
              <a:t>Contains the values of any environment variables, where the keys of the array are the names of the environment variables</a:t>
            </a:r>
            <a:r>
              <a:rPr lang="en-US" sz="2200" dirty="0"/>
              <a:t> </a:t>
            </a:r>
            <a:br>
              <a:rPr lang="en-US" sz="22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2368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5CE5-AEFC-4B81-B9FC-6983DFFB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HTML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7C2C-DD86-4B1C-B93F-2E4E96BE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Both GET and POST create an array (e.g. array( key1 =&gt; value1, key2 =&gt; value2, key3 =&gt; value3, ...)).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keys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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names of the form controls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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input data from the user.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and POST are treated as $_GET and $_POST.</a:t>
            </a: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$_GET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an array of variables passed to the current script via the URL parameters.</a:t>
            </a: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$_POST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an array of variables passed to the current script via the HTTP POST method.</a:t>
            </a: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$_REQUEST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Contains the values of both the $_GET and $_POST arrays combined, along with the values of the $_COOKIE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superglobal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array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08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22EB-E4F3-405D-886F-4AA63BB8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8D43F-517C-4CB3-B8BC-B54B9604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Information sent from a form with the GET method is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visible to everyone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variable names and values are displayed in the URL.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also has limits on the amount of information to send. The limitation is about 2000 characters.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may be used for sending non-sensitive data.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should NEVER be used for sending passwords or other sensitive information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60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E1F2-5C6D-46E5-9CCA-2F29590E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6F41-19CB-4285-ADD9-66B8A7060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Information sent from a form with the POST method is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invisible to others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names/values are embedded within the body of the HTTP request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 limits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on the amount of information to send.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Moreover POST supports advanced functionality such as support for multi-part binary input while uploading files to server.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However, because the variables are not displayed in the URL, it is not possible to bookmark the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64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7C1D-ECEA-4E05-AD13-9473771C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241"/>
            <a:ext cx="10515600" cy="58597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inherit"/>
              </a:rPr>
              <a:t>html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1F1E1E"/>
                </a:solidFill>
                <a:effectLst/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inherit"/>
              </a:rPr>
              <a:t>head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1F1E1E"/>
                </a:solidFill>
                <a:effectLst/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inherit"/>
              </a:rPr>
              <a:t>title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1F1E1E"/>
                </a:solidFill>
                <a:effectLst/>
                <a:latin typeface="Menlo"/>
              </a:rPr>
              <a:t>My First HTML web page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&lt;/</a:t>
            </a:r>
            <a:r>
              <a:rPr lang="en-IN" b="0" i="0" dirty="0">
                <a:solidFill>
                  <a:srgbClr val="990055"/>
                </a:solidFill>
                <a:effectLst/>
                <a:latin typeface="inherit"/>
              </a:rPr>
              <a:t>title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&gt;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F1E1E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183D86"/>
                </a:solidFill>
                <a:effectLst/>
                <a:latin typeface="inherit"/>
              </a:rPr>
              <a:t>&lt;?php</a:t>
            </a:r>
            <a:r>
              <a:rPr lang="en-IN" b="0" i="0" dirty="0">
                <a:solidFill>
                  <a:srgbClr val="1F1E1E"/>
                </a:solidFill>
                <a:effectLst/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C72C4C"/>
                </a:solidFill>
                <a:effectLst/>
                <a:latin typeface="inherit"/>
              </a:rPr>
              <a:t>echo</a:t>
            </a:r>
            <a:r>
              <a:rPr lang="en-IN" b="0" i="0" dirty="0">
                <a:solidFill>
                  <a:srgbClr val="1F1E1E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F18106"/>
                </a:solidFill>
                <a:effectLst/>
                <a:latin typeface="inherit"/>
              </a:rPr>
              <a:t>$_GET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[</a:t>
            </a:r>
            <a:r>
              <a:rPr lang="en-IN" b="0" i="0" dirty="0">
                <a:solidFill>
                  <a:srgbClr val="407B08"/>
                </a:solidFill>
                <a:effectLst/>
                <a:latin typeface="inherit"/>
              </a:rPr>
              <a:t>"name"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];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C72C4C"/>
                </a:solidFill>
                <a:effectLst/>
                <a:latin typeface="inherit"/>
              </a:rPr>
              <a:t>echo</a:t>
            </a:r>
            <a:r>
              <a:rPr lang="en-IN" b="0" i="0" dirty="0">
                <a:solidFill>
                  <a:srgbClr val="1F1E1E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F18106"/>
                </a:solidFill>
                <a:effectLst/>
                <a:latin typeface="inherit"/>
              </a:rPr>
              <a:t>$_GET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[</a:t>
            </a:r>
            <a:r>
              <a:rPr lang="en-IN" b="0" i="0" dirty="0">
                <a:solidFill>
                  <a:srgbClr val="407B08"/>
                </a:solidFill>
                <a:effectLst/>
                <a:latin typeface="inherit"/>
              </a:rPr>
              <a:t>“city"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];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F1E1E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183D86"/>
                </a:solidFill>
                <a:effectLst/>
                <a:latin typeface="inherit"/>
              </a:rPr>
              <a:t>?&gt;</a:t>
            </a:r>
            <a:r>
              <a:rPr lang="en-IN" b="0" i="0" dirty="0">
                <a:solidFill>
                  <a:srgbClr val="1F1E1E"/>
                </a:solidFill>
                <a:effectLst/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&lt;/</a:t>
            </a:r>
            <a:r>
              <a:rPr lang="en-IN" b="0" i="0" dirty="0">
                <a:solidFill>
                  <a:srgbClr val="990055"/>
                </a:solidFill>
                <a:effectLst/>
                <a:latin typeface="inherit"/>
              </a:rPr>
              <a:t>head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1F1E1E"/>
                </a:solidFill>
                <a:effectLst/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inherit"/>
              </a:rPr>
              <a:t>body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&gt;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F1E1E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inherit"/>
              </a:rPr>
              <a:t>FORM</a:t>
            </a:r>
            <a:r>
              <a:rPr lang="en-IN" b="0" i="0" dirty="0">
                <a:solidFill>
                  <a:srgbClr val="990055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407B08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="</a:t>
            </a:r>
            <a:r>
              <a:rPr lang="en-IN" b="0" i="0" dirty="0">
                <a:solidFill>
                  <a:srgbClr val="0077AA"/>
                </a:solidFill>
                <a:effectLst/>
                <a:latin typeface="inherit"/>
              </a:rPr>
              <a:t>form1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"</a:t>
            </a:r>
            <a:r>
              <a:rPr lang="en-IN" b="0" i="0" dirty="0">
                <a:solidFill>
                  <a:srgbClr val="990055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407B08"/>
                </a:solidFill>
                <a:effectLst/>
                <a:latin typeface="inherit"/>
              </a:rPr>
              <a:t>action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="</a:t>
            </a:r>
            <a:r>
              <a:rPr lang="en-IN" b="0" i="0" dirty="0" err="1">
                <a:solidFill>
                  <a:srgbClr val="0077AA"/>
                </a:solidFill>
                <a:effectLst/>
                <a:latin typeface="inherit"/>
              </a:rPr>
              <a:t>firstexample.php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"</a:t>
            </a:r>
            <a:r>
              <a:rPr lang="en-IN" b="0" i="0" dirty="0">
                <a:solidFill>
                  <a:srgbClr val="990055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407B08"/>
                </a:solidFill>
                <a:effectLst/>
                <a:latin typeface="inherit"/>
              </a:rPr>
              <a:t>method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="</a:t>
            </a:r>
            <a:r>
              <a:rPr lang="en-IN" b="0" i="0" dirty="0">
                <a:solidFill>
                  <a:srgbClr val="0077AA"/>
                </a:solidFill>
                <a:effectLst/>
                <a:latin typeface="inherit"/>
              </a:rPr>
              <a:t>GET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"&gt;</a:t>
            </a:r>
            <a:r>
              <a:rPr lang="en-IN" b="0" i="0" dirty="0">
                <a:solidFill>
                  <a:srgbClr val="1F1E1E"/>
                </a:solidFill>
                <a:effectLst/>
                <a:latin typeface="Menlo"/>
              </a:rPr>
              <a:t> Name : 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inherit"/>
              </a:rPr>
              <a:t>input</a:t>
            </a:r>
            <a:r>
              <a:rPr lang="en-IN" b="0" i="0" dirty="0">
                <a:solidFill>
                  <a:srgbClr val="990055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407B08"/>
                </a:solidFill>
                <a:effectLst/>
                <a:latin typeface="inherit"/>
              </a:rPr>
              <a:t>type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="</a:t>
            </a:r>
            <a:r>
              <a:rPr lang="en-IN" b="0" i="0" dirty="0">
                <a:solidFill>
                  <a:srgbClr val="0077AA"/>
                </a:solidFill>
                <a:effectLst/>
                <a:latin typeface="inherit"/>
              </a:rPr>
              <a:t>text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"</a:t>
            </a:r>
            <a:r>
              <a:rPr lang="en-IN" b="0" i="0" dirty="0">
                <a:solidFill>
                  <a:srgbClr val="990055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407B08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="</a:t>
            </a:r>
            <a:r>
              <a:rPr lang="en-IN" b="0" i="0" dirty="0">
                <a:solidFill>
                  <a:srgbClr val="0077AA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"&gt;&lt;</a:t>
            </a:r>
            <a:r>
              <a:rPr lang="en-IN" b="0" i="0" dirty="0" err="1">
                <a:solidFill>
                  <a:srgbClr val="990055"/>
                </a:solidFill>
                <a:effectLst/>
                <a:latin typeface="inherit"/>
              </a:rPr>
              <a:t>br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1F1E1E"/>
                </a:solidFill>
                <a:effectLst/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1F1E1E"/>
                </a:solidFill>
                <a:latin typeface="Menlo"/>
              </a:rPr>
              <a:t>City</a:t>
            </a:r>
            <a:r>
              <a:rPr lang="en-IN" b="0" i="0" dirty="0">
                <a:solidFill>
                  <a:srgbClr val="1F1E1E"/>
                </a:solidFill>
                <a:effectLst/>
                <a:latin typeface="Menlo"/>
              </a:rPr>
              <a:t> : 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inherit"/>
              </a:rPr>
              <a:t>input</a:t>
            </a:r>
            <a:r>
              <a:rPr lang="en-IN" b="0" i="0" dirty="0">
                <a:solidFill>
                  <a:srgbClr val="990055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407B08"/>
                </a:solidFill>
                <a:effectLst/>
                <a:latin typeface="inherit"/>
              </a:rPr>
              <a:t>type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="</a:t>
            </a:r>
            <a:r>
              <a:rPr lang="en-IN" b="0" i="0" dirty="0">
                <a:solidFill>
                  <a:srgbClr val="0077AA"/>
                </a:solidFill>
                <a:effectLst/>
                <a:latin typeface="inherit"/>
              </a:rPr>
              <a:t>text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"</a:t>
            </a:r>
            <a:r>
              <a:rPr lang="en-IN" b="0" i="0" dirty="0">
                <a:solidFill>
                  <a:srgbClr val="990055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407B08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="</a:t>
            </a:r>
            <a:r>
              <a:rPr lang="en-IN" b="0" i="0" dirty="0">
                <a:solidFill>
                  <a:srgbClr val="0077AA"/>
                </a:solidFill>
                <a:effectLst/>
                <a:latin typeface="inherit"/>
              </a:rPr>
              <a:t>city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"&gt;&lt;</a:t>
            </a:r>
            <a:r>
              <a:rPr lang="en-IN" b="0" i="0" dirty="0" err="1">
                <a:solidFill>
                  <a:srgbClr val="990055"/>
                </a:solidFill>
                <a:effectLst/>
                <a:latin typeface="inherit"/>
              </a:rPr>
              <a:t>br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1F1E1E"/>
                </a:solidFill>
                <a:effectLst/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inherit"/>
              </a:rPr>
              <a:t>input</a:t>
            </a:r>
            <a:r>
              <a:rPr lang="en-IN" b="0" i="0" dirty="0">
                <a:solidFill>
                  <a:srgbClr val="990055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407B08"/>
                </a:solidFill>
                <a:effectLst/>
                <a:latin typeface="inherit"/>
              </a:rPr>
              <a:t>type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="</a:t>
            </a:r>
            <a:r>
              <a:rPr lang="en-IN" b="0" i="0" dirty="0">
                <a:solidFill>
                  <a:srgbClr val="0077AA"/>
                </a:solidFill>
                <a:effectLst/>
                <a:latin typeface="inherit"/>
              </a:rPr>
              <a:t>submit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"</a:t>
            </a:r>
            <a:r>
              <a:rPr lang="en-IN" b="0" i="0" dirty="0">
                <a:solidFill>
                  <a:srgbClr val="990055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407B08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="</a:t>
            </a:r>
            <a:r>
              <a:rPr lang="en-IN" b="0" i="0" dirty="0">
                <a:solidFill>
                  <a:srgbClr val="0077AA"/>
                </a:solidFill>
                <a:effectLst/>
                <a:latin typeface="inherit"/>
              </a:rPr>
              <a:t>Submit1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"</a:t>
            </a:r>
            <a:r>
              <a:rPr lang="en-IN" b="0" i="0" dirty="0">
                <a:solidFill>
                  <a:srgbClr val="990055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407B08"/>
                </a:solidFill>
                <a:effectLst/>
                <a:latin typeface="inherit"/>
              </a:rPr>
              <a:t>value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="</a:t>
            </a:r>
            <a:r>
              <a:rPr lang="en-IN" b="0" i="0" dirty="0">
                <a:solidFill>
                  <a:srgbClr val="0077AA"/>
                </a:solidFill>
                <a:effectLst/>
                <a:latin typeface="inherit"/>
              </a:rPr>
              <a:t>Login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"&gt;</a:t>
            </a:r>
            <a:r>
              <a:rPr lang="en-IN" b="0" i="0" dirty="0">
                <a:solidFill>
                  <a:srgbClr val="1F1E1E"/>
                </a:solidFill>
                <a:effectLst/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&lt;/</a:t>
            </a:r>
            <a:r>
              <a:rPr lang="en-IN" b="0" i="0" dirty="0">
                <a:solidFill>
                  <a:srgbClr val="990055"/>
                </a:solidFill>
                <a:effectLst/>
                <a:latin typeface="inherit"/>
              </a:rPr>
              <a:t>FORM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1F1E1E"/>
                </a:solidFill>
                <a:effectLst/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&lt;/</a:t>
            </a:r>
            <a:r>
              <a:rPr lang="en-IN" b="0" i="0" dirty="0">
                <a:solidFill>
                  <a:srgbClr val="990055"/>
                </a:solidFill>
                <a:effectLst/>
                <a:latin typeface="inherit"/>
              </a:rPr>
              <a:t>body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&gt;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F1E1E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&lt;/</a:t>
            </a:r>
            <a:r>
              <a:rPr lang="en-IN" b="0" i="0" dirty="0">
                <a:solidFill>
                  <a:srgbClr val="990055"/>
                </a:solidFill>
                <a:effectLst/>
                <a:latin typeface="inherit"/>
              </a:rPr>
              <a:t>html</a:t>
            </a:r>
            <a:r>
              <a:rPr lang="en-IN" b="0" i="0" dirty="0">
                <a:solidFill>
                  <a:srgbClr val="5F5F5F"/>
                </a:solidFill>
                <a:effectLst/>
                <a:latin typeface="inherit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85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5AAF6-ACDB-4DA0-88B2-56F1F948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216"/>
            <a:ext cx="10515600" cy="5775747"/>
          </a:xfrm>
        </p:spPr>
        <p:txBody>
          <a:bodyPr>
            <a:normAutofit fontScale="55000" lnSpcReduction="20000"/>
          </a:bodyPr>
          <a:lstStyle/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 Form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 Form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welcome.php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Message: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1304F-FF74-4295-BA89-FFCC5B0B3467}"/>
              </a:ext>
            </a:extLst>
          </p:cNvPr>
          <p:cNvSpPr txBox="1"/>
          <p:nvPr/>
        </p:nvSpPr>
        <p:spPr>
          <a:xfrm>
            <a:off x="7368851" y="65217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$name = $_POST["name"];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$email = $_POST["email"];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$message = $_POST["message"];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// Display the submitted data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echo "Name: " . $name . "&lt;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&gt;";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echo "Email: " . $email . "&lt;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&gt;";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echo "Message: " . $message . "&lt;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&gt;";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23057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2EBD-0B71-499C-A2A6-BC8A07B9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80424-B5A4-449C-8724-71790C9BD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header("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location:add.php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Birka"/>
              </a:rPr>
              <a:t>The type of method that was used to request a PHP page is available through</a:t>
            </a:r>
            <a:br>
              <a:rPr lang="en-US" b="0" i="0" dirty="0">
                <a:solidFill>
                  <a:srgbClr val="000000"/>
                </a:solidFill>
                <a:effectLst/>
                <a:latin typeface="Birka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heSansMonoCd-W5Regular"/>
              </a:rPr>
              <a:t>$_SERVER['REQUEST_METHOD']</a:t>
            </a:r>
            <a:r>
              <a:rPr lang="en-US" b="0" i="0" dirty="0">
                <a:solidFill>
                  <a:srgbClr val="000000"/>
                </a:solidFill>
                <a:effectLst/>
                <a:latin typeface="Birka"/>
              </a:rPr>
              <a:t>. For example:</a:t>
            </a:r>
            <a:br>
              <a:rPr lang="en-US" b="0" i="0" dirty="0">
                <a:solidFill>
                  <a:srgbClr val="000000"/>
                </a:solidFill>
                <a:effectLst/>
                <a:latin typeface="Birka"/>
              </a:rPr>
            </a:br>
            <a:r>
              <a:rPr lang="en-US" b="1" i="0" dirty="0">
                <a:solidFill>
                  <a:srgbClr val="006699"/>
                </a:solidFill>
                <a:effectLst/>
                <a:latin typeface="TheSansMonoCd-W7Bold"/>
              </a:rPr>
              <a:t>if </a:t>
            </a:r>
            <a:r>
              <a:rPr lang="en-US" b="0" i="0" dirty="0">
                <a:solidFill>
                  <a:srgbClr val="000000"/>
                </a:solidFill>
                <a:effectLst/>
                <a:latin typeface="TheSansMonoCd-W5Regular"/>
              </a:rPr>
              <a:t>(</a:t>
            </a:r>
            <a:r>
              <a:rPr lang="en-US" b="0" i="0" dirty="0">
                <a:solidFill>
                  <a:srgbClr val="003333"/>
                </a:solidFill>
                <a:effectLst/>
                <a:latin typeface="TheSansMonoCd-W5Regular"/>
              </a:rPr>
              <a:t>$_SERVER</a:t>
            </a:r>
            <a:r>
              <a:rPr lang="en-US" b="0" i="0" dirty="0">
                <a:solidFill>
                  <a:srgbClr val="000000"/>
                </a:solidFill>
                <a:effectLst/>
                <a:latin typeface="TheSansMonoCd-W5Regular"/>
              </a:rPr>
              <a:t>[</a:t>
            </a:r>
            <a:r>
              <a:rPr lang="en-US" b="0" i="0" dirty="0">
                <a:solidFill>
                  <a:srgbClr val="CC3300"/>
                </a:solidFill>
                <a:effectLst/>
                <a:latin typeface="TheSansMonoCd-W5Regular"/>
              </a:rPr>
              <a:t>'REQUEST_METHOD'</a:t>
            </a:r>
            <a:r>
              <a:rPr lang="en-US" b="0" i="0" dirty="0">
                <a:solidFill>
                  <a:srgbClr val="000000"/>
                </a:solidFill>
                <a:effectLst/>
                <a:latin typeface="TheSansMonoCd-W5Regular"/>
              </a:rPr>
              <a:t>] </a:t>
            </a:r>
            <a:r>
              <a:rPr lang="en-US" b="0" i="0" dirty="0">
                <a:solidFill>
                  <a:srgbClr val="555555"/>
                </a:solidFill>
                <a:effectLst/>
                <a:latin typeface="TheSansMonoCd-W5Regular"/>
              </a:rPr>
              <a:t>== </a:t>
            </a:r>
            <a:r>
              <a:rPr lang="en-US" b="0" i="0" dirty="0">
                <a:solidFill>
                  <a:srgbClr val="CC3300"/>
                </a:solidFill>
                <a:effectLst/>
                <a:latin typeface="TheSansMonoCd-W5Regular"/>
              </a:rPr>
              <a:t>'GET'</a:t>
            </a:r>
            <a:r>
              <a:rPr lang="en-US" b="0" i="0" dirty="0">
                <a:solidFill>
                  <a:srgbClr val="000000"/>
                </a:solidFill>
                <a:effectLst/>
                <a:latin typeface="TheSansMonoCd-W5Regular"/>
              </a:rPr>
              <a:t>) {</a:t>
            </a:r>
            <a:br>
              <a:rPr lang="en-US" b="0" i="0" dirty="0">
                <a:solidFill>
                  <a:srgbClr val="000000"/>
                </a:solidFill>
                <a:effectLst/>
                <a:latin typeface="TheSansMonoCd-W5Regular"/>
              </a:rPr>
            </a:br>
            <a:r>
              <a:rPr lang="en-US" b="0" i="1" dirty="0">
                <a:solidFill>
                  <a:srgbClr val="35586C"/>
                </a:solidFill>
                <a:effectLst/>
                <a:latin typeface="TheSansMonoCd-W5RegularItalic"/>
              </a:rPr>
              <a:t>// handle a GET request</a:t>
            </a:r>
            <a:br>
              <a:rPr lang="en-US" b="0" i="1" dirty="0">
                <a:solidFill>
                  <a:srgbClr val="35586C"/>
                </a:solidFill>
                <a:effectLst/>
                <a:latin typeface="TheSansMonoCd-W5RegularItalic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heSansMonoCd-W5Regular"/>
              </a:rPr>
              <a:t>}</a:t>
            </a:r>
            <a:br>
              <a:rPr lang="en-US" b="0" i="0" dirty="0">
                <a:solidFill>
                  <a:srgbClr val="000000"/>
                </a:solidFill>
                <a:effectLst/>
                <a:latin typeface="TheSansMonoCd-W5Regular"/>
              </a:rPr>
            </a:br>
            <a:r>
              <a:rPr lang="en-US" b="1" i="0" dirty="0">
                <a:solidFill>
                  <a:srgbClr val="006699"/>
                </a:solidFill>
                <a:effectLst/>
                <a:latin typeface="TheSansMonoCd-W7Bold"/>
              </a:rPr>
              <a:t>else </a:t>
            </a:r>
            <a:r>
              <a:rPr lang="en-US" b="0" i="0" dirty="0">
                <a:solidFill>
                  <a:srgbClr val="000000"/>
                </a:solidFill>
                <a:effectLst/>
                <a:latin typeface="TheSansMonoCd-W5Regular"/>
              </a:rPr>
              <a:t>{</a:t>
            </a:r>
            <a:br>
              <a:rPr lang="en-US" b="0" i="0" dirty="0">
                <a:solidFill>
                  <a:srgbClr val="000000"/>
                </a:solidFill>
                <a:effectLst/>
                <a:latin typeface="TheSansMonoCd-W5Regular"/>
              </a:rPr>
            </a:br>
            <a:r>
              <a:rPr lang="en-US" b="1" i="0" dirty="0">
                <a:solidFill>
                  <a:srgbClr val="006699"/>
                </a:solidFill>
                <a:effectLst/>
                <a:latin typeface="TheSansMonoCd-W7Bold"/>
              </a:rPr>
              <a:t>die</a:t>
            </a:r>
            <a:r>
              <a:rPr lang="en-US" b="0" i="0" dirty="0">
                <a:solidFill>
                  <a:srgbClr val="000000"/>
                </a:solidFill>
                <a:effectLst/>
                <a:latin typeface="TheSansMonoCd-W5Regular"/>
              </a:rPr>
              <a:t>(</a:t>
            </a:r>
            <a:r>
              <a:rPr lang="en-US" b="0" i="0" dirty="0">
                <a:solidFill>
                  <a:srgbClr val="CC3300"/>
                </a:solidFill>
                <a:effectLst/>
                <a:latin typeface="TheSansMonoCd-W5Regular"/>
              </a:rPr>
              <a:t>"You may only GET this page."</a:t>
            </a:r>
            <a:r>
              <a:rPr lang="en-US" b="0" i="0" dirty="0">
                <a:solidFill>
                  <a:srgbClr val="000000"/>
                </a:solidFill>
                <a:effectLst/>
                <a:latin typeface="TheSansMonoCd-W5Regular"/>
              </a:rPr>
              <a:t>);</a:t>
            </a:r>
            <a:br>
              <a:rPr lang="en-US" b="0" i="0" dirty="0">
                <a:solidFill>
                  <a:srgbClr val="000000"/>
                </a:solidFill>
                <a:effectLst/>
                <a:latin typeface="TheSansMonoCd-W5Regular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heSansMonoCd-W5Regular"/>
              </a:rPr>
              <a:t>}</a:t>
            </a:r>
            <a:r>
              <a:rPr lang="en-US" dirty="0"/>
              <a:t> </a:t>
            </a:r>
          </a:p>
          <a:p>
            <a:r>
              <a:rPr lang="en-US" sz="1800" b="0" i="0" dirty="0">
                <a:solidFill>
                  <a:srgbClr val="000088"/>
                </a:solidFill>
                <a:effectLst/>
                <a:latin typeface="TheSansMonoCd-W5Regular"/>
              </a:rPr>
              <a:t>header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heSansMonoCd-W5Regular"/>
              </a:rPr>
              <a:t>(</a:t>
            </a:r>
            <a:r>
              <a:rPr lang="en-US" sz="1800" b="0" i="0" dirty="0">
                <a:solidFill>
                  <a:srgbClr val="CC3300"/>
                </a:solidFill>
                <a:effectLst/>
                <a:latin typeface="TheSansMonoCd-W5Regular"/>
              </a:rPr>
              <a:t>"Expires: Fri, 18 Jan 2006 05:30:00 GMT"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heSansMonoCd-W5Regular"/>
              </a:rPr>
              <a:t>);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73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1641</Words>
  <Application>Microsoft Office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Birka</vt:lpstr>
      <vt:lpstr>Birka-Italic</vt:lpstr>
      <vt:lpstr>Calibri</vt:lpstr>
      <vt:lpstr>Calibri Light</vt:lpstr>
      <vt:lpstr>Consolas</vt:lpstr>
      <vt:lpstr>inherit</vt:lpstr>
      <vt:lpstr>Menlo</vt:lpstr>
      <vt:lpstr>MyriadPro-SemiboldCond</vt:lpstr>
      <vt:lpstr>Söhne</vt:lpstr>
      <vt:lpstr>TheSansMonoCd-W5Regular</vt:lpstr>
      <vt:lpstr>TheSansMonoCd-W5RegularItalic</vt:lpstr>
      <vt:lpstr>TheSansMonoCd-W7Bold</vt:lpstr>
      <vt:lpstr>Verdana</vt:lpstr>
      <vt:lpstr>Office Theme</vt:lpstr>
      <vt:lpstr>Handling HTML forms with PHP</vt:lpstr>
      <vt:lpstr>PowerPoint Presentation</vt:lpstr>
      <vt:lpstr>Variables </vt:lpstr>
      <vt:lpstr>Handling HTML forms</vt:lpstr>
      <vt:lpstr>Get Method</vt:lpstr>
      <vt:lpstr>post</vt:lpstr>
      <vt:lpstr>PowerPoint Presentation</vt:lpstr>
      <vt:lpstr>PowerPoint Presentation</vt:lpstr>
      <vt:lpstr>redirection</vt:lpstr>
      <vt:lpstr>Question </vt:lpstr>
      <vt:lpstr>PowerPoint Presentation</vt:lpstr>
      <vt:lpstr>PowerPoint Presentation</vt:lpstr>
      <vt:lpstr>Call JS</vt:lpstr>
      <vt:lpstr>Sticky Forms</vt:lpstr>
      <vt:lpstr>Multi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boopathi2k3@gmail.com</dc:creator>
  <cp:lastModifiedBy>boopathi2k3@gmail.com</cp:lastModifiedBy>
  <cp:revision>23</cp:revision>
  <dcterms:created xsi:type="dcterms:W3CDTF">2023-09-22T03:31:04Z</dcterms:created>
  <dcterms:modified xsi:type="dcterms:W3CDTF">2023-10-04T05:24:39Z</dcterms:modified>
</cp:coreProperties>
</file>