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314" r:id="rId3"/>
    <p:sldId id="333" r:id="rId4"/>
    <p:sldId id="272" r:id="rId5"/>
    <p:sldId id="274" r:id="rId6"/>
    <p:sldId id="268" r:id="rId7"/>
    <p:sldId id="273" r:id="rId8"/>
    <p:sldId id="276" r:id="rId9"/>
    <p:sldId id="306" r:id="rId10"/>
    <p:sldId id="281" r:id="rId11"/>
    <p:sldId id="305" r:id="rId12"/>
    <p:sldId id="30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46870-690E-4C00-8706-5AE73B82E68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31FC2-0894-495E-941D-4A83F4DC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5445A-7309-FEC0-7C81-4CC7B4275BD5}"/>
              </a:ext>
            </a:extLst>
          </p:cNvPr>
          <p:cNvSpPr txBox="1"/>
          <p:nvPr userDrawn="1"/>
        </p:nvSpPr>
        <p:spPr>
          <a:xfrm rot="19902846">
            <a:off x="-243071" y="515428"/>
            <a:ext cx="321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By Dr. Sanjeev Kumar Mandal</a:t>
            </a:r>
          </a:p>
        </p:txBody>
      </p:sp>
    </p:spTree>
    <p:extLst>
      <p:ext uri="{BB962C8B-B14F-4D97-AF65-F5344CB8AC3E}">
        <p14:creationId xmlns:p14="http://schemas.microsoft.com/office/powerpoint/2010/main" val="170444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0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455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8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50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72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8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2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3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F2BD8-424E-4929-AE64-3176000DDB7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FDC6-AADF-4B73-A755-A78DB2354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83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F002-DCFA-9B7E-2D85-AB0862642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722" y="2164702"/>
            <a:ext cx="10206135" cy="1477345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 Module-2 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Introduction to cryptography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A3D6B-3452-CC8B-74B3-42E68EAD0BE1}"/>
              </a:ext>
            </a:extLst>
          </p:cNvPr>
          <p:cNvSpPr txBox="1"/>
          <p:nvPr/>
        </p:nvSpPr>
        <p:spPr>
          <a:xfrm>
            <a:off x="8164286" y="6354147"/>
            <a:ext cx="4208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By Dr. Sanjeev Kumar Mandal</a:t>
            </a:r>
          </a:p>
        </p:txBody>
      </p:sp>
    </p:spTree>
    <p:extLst>
      <p:ext uri="{BB962C8B-B14F-4D97-AF65-F5344CB8AC3E}">
        <p14:creationId xmlns:p14="http://schemas.microsoft.com/office/powerpoint/2010/main" val="3897852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4D2B-FE90-465D-8FA4-948E4899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306" y="184107"/>
            <a:ext cx="7055380" cy="42548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sz="3200" b="1" i="1" dirty="0">
                <a:latin typeface="Bembo-BoldItalic"/>
              </a:rPr>
              <a:t>VERNAM CIPHER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8390-E815-47B3-95C1-1964E82C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512" y="867168"/>
            <a:ext cx="9353264" cy="5132415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Vernam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Cipher is based on the principle that each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character from a message is 'mixed' with one character from 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731E6-ACDD-4731-94A3-B22A18152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877" y="1717861"/>
            <a:ext cx="4519685" cy="1963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CDCD9C-1B91-46AD-893C-E1589AF2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46" y="3884490"/>
            <a:ext cx="2462995" cy="6104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55149F-FADF-42E8-BB75-5356E6B9C791}"/>
              </a:ext>
            </a:extLst>
          </p:cNvPr>
          <p:cNvSpPr txBox="1"/>
          <p:nvPr/>
        </p:nvSpPr>
        <p:spPr>
          <a:xfrm>
            <a:off x="1631503" y="3939160"/>
            <a:ext cx="9686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Plain: sanjeev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 Value is:  01110011 01100001 01101110 01101010 01100101 01100101 01110110</a:t>
            </a:r>
          </a:p>
          <a:p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Key: 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jain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Binary Value: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01101010 01100001 01101001 01101110</a:t>
            </a:r>
          </a:p>
          <a:p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Afetr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 XOR Encryption </a:t>
            </a:r>
          </a:p>
          <a:p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Ciphertext: 00-00-00-01-01-00-00-01-00-00-00-00-00-00-00-00-00-00-00-00-00-00-00-01-01-01-00-00-00-00-00-00-01-00-00-10-01-00-01-01-00-00-00-11-10-01-00-01-00-00-01-01-11-10-01-00-01-00-00-01-00-10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81AF4A-24F4-42EF-A589-E22A34C7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857" y="0"/>
            <a:ext cx="9009062" cy="5762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chemeClr val="bg2"/>
                </a:solidFill>
                <a:latin typeface="Conv_segoeui_regular"/>
              </a:rPr>
              <a:t>Asymmetric </a:t>
            </a:r>
            <a:r>
              <a:rPr lang="en-IN" b="1" dirty="0">
                <a:solidFill>
                  <a:schemeClr val="bg2"/>
                </a:solidFill>
                <a:latin typeface="Conv_segoeui_regular"/>
              </a:rPr>
              <a:t>Encryption</a:t>
            </a:r>
            <a:endParaRPr lang="en-IN" sz="4000" dirty="0">
              <a:solidFill>
                <a:schemeClr val="bg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36A59A-976A-4BB7-A79A-6C76BB9A2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25" y="3905482"/>
            <a:ext cx="7658279" cy="262181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1C8554-A890-4D30-B256-C4A945F51721}"/>
              </a:ext>
            </a:extLst>
          </p:cNvPr>
          <p:cNvSpPr txBox="1"/>
          <p:nvPr/>
        </p:nvSpPr>
        <p:spPr>
          <a:xfrm>
            <a:off x="541176" y="2318959"/>
            <a:ext cx="213671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Diffie Hellman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89BBB-191C-4EBB-B15A-87210404A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41" y="889179"/>
            <a:ext cx="7945925" cy="24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49812B-083A-440E-9A7C-12A34C068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89" y="2414194"/>
            <a:ext cx="8631594" cy="26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2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CE85-AADA-48E1-93B6-F7AF1A15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C1BD-2A7F-4113-BDFB-F7DC01571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28" y="1556793"/>
            <a:ext cx="8496944" cy="48484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/>
              <a:t>Computer Security</a:t>
            </a:r>
            <a:r>
              <a:rPr lang="en-US" altLang="en-US" dirty="0"/>
              <a:t> - </a:t>
            </a:r>
            <a:r>
              <a:rPr lang="en-AU" altLang="en-US" dirty="0"/>
              <a:t>generic name for the </a:t>
            </a:r>
            <a:r>
              <a:rPr lang="en-AU" altLang="en-US" b="1" dirty="0"/>
              <a:t>collection of tools designed to protect data </a:t>
            </a:r>
            <a:r>
              <a:rPr lang="en-AU" altLang="en-US" dirty="0"/>
              <a:t>and to thwart hackers</a:t>
            </a:r>
          </a:p>
          <a:p>
            <a:pPr>
              <a:lnSpc>
                <a:spcPct val="150000"/>
              </a:lnSpc>
            </a:pPr>
            <a:r>
              <a:rPr lang="en-US" altLang="en-US" b="1" dirty="0"/>
              <a:t>Network Security</a:t>
            </a:r>
            <a:r>
              <a:rPr lang="en-US" altLang="en-US" dirty="0"/>
              <a:t> - </a:t>
            </a:r>
            <a:r>
              <a:rPr lang="en-AU" altLang="en-US" dirty="0"/>
              <a:t>measures to </a:t>
            </a:r>
            <a:r>
              <a:rPr lang="en-AU" altLang="en-US" b="1" dirty="0"/>
              <a:t>protect data during their transmission</a:t>
            </a:r>
          </a:p>
          <a:p>
            <a:pPr>
              <a:lnSpc>
                <a:spcPct val="150000"/>
              </a:lnSpc>
            </a:pPr>
            <a:r>
              <a:rPr lang="en-US" altLang="en-US" b="1" dirty="0"/>
              <a:t>Internet Security</a:t>
            </a:r>
            <a:r>
              <a:rPr lang="en-US" altLang="en-US" dirty="0"/>
              <a:t> - </a:t>
            </a:r>
            <a:r>
              <a:rPr lang="en-AU" altLang="en-US" dirty="0"/>
              <a:t>measures to </a:t>
            </a:r>
            <a:r>
              <a:rPr lang="en-AU" altLang="en-US" b="1" dirty="0"/>
              <a:t>protect data during their transmission over a collection of interconnected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9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3FA4-A97F-4CC2-A5D1-FB958C92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962" y="111358"/>
            <a:ext cx="7055380" cy="62576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AU" altLang="en-US" dirty="0"/>
              <a:t>Some Basic Terminology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1CAB-2D06-4C91-A5FB-F45D8A67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180" y="830424"/>
            <a:ext cx="9461240" cy="58389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AU" altLang="en-US" b="1" dirty="0"/>
              <a:t>Plaintext</a:t>
            </a:r>
            <a:r>
              <a:rPr lang="en-AU" altLang="en-US" dirty="0"/>
              <a:t> - original message </a:t>
            </a:r>
          </a:p>
          <a:p>
            <a:pPr>
              <a:lnSpc>
                <a:spcPct val="150000"/>
              </a:lnSpc>
            </a:pPr>
            <a:r>
              <a:rPr lang="en-AU" altLang="en-US" b="1" dirty="0"/>
              <a:t>Ciphertext</a:t>
            </a:r>
            <a:r>
              <a:rPr lang="en-AU" altLang="en-US" dirty="0"/>
              <a:t> – a coded message </a:t>
            </a:r>
          </a:p>
          <a:p>
            <a:pPr>
              <a:lnSpc>
                <a:spcPct val="150000"/>
              </a:lnSpc>
            </a:pPr>
            <a:r>
              <a:rPr lang="en-AU" altLang="en-US" b="1" dirty="0"/>
              <a:t>Cipher</a:t>
            </a:r>
            <a:r>
              <a:rPr lang="en-AU" altLang="en-US" dirty="0"/>
              <a:t> - algorithm for transforming plaintext to ciphertext </a:t>
            </a:r>
          </a:p>
          <a:p>
            <a:pPr>
              <a:lnSpc>
                <a:spcPct val="150000"/>
              </a:lnSpc>
            </a:pPr>
            <a:r>
              <a:rPr lang="en-AU" altLang="en-US" b="1" dirty="0"/>
              <a:t>key</a:t>
            </a:r>
            <a:r>
              <a:rPr lang="en-AU" altLang="en-US" dirty="0"/>
              <a:t> - info used in cipher known only to sender/receiver </a:t>
            </a:r>
          </a:p>
          <a:p>
            <a:pPr>
              <a:lnSpc>
                <a:spcPct val="150000"/>
              </a:lnSpc>
            </a:pPr>
            <a:r>
              <a:rPr lang="en-AU" altLang="en-US" b="1" dirty="0"/>
              <a:t>Encipher (encrypt)</a:t>
            </a:r>
            <a:r>
              <a:rPr lang="en-AU" altLang="en-US" dirty="0"/>
              <a:t> - converting plaintext to ciphertext </a:t>
            </a:r>
          </a:p>
          <a:p>
            <a:pPr>
              <a:lnSpc>
                <a:spcPct val="150000"/>
              </a:lnSpc>
            </a:pPr>
            <a:r>
              <a:rPr lang="en-AU" altLang="en-US" b="1" dirty="0"/>
              <a:t>Decipher (decrypt)</a:t>
            </a:r>
            <a:r>
              <a:rPr lang="en-AU" altLang="en-US" dirty="0"/>
              <a:t> - recovering ciphertext from plaintext</a:t>
            </a:r>
          </a:p>
          <a:p>
            <a:pPr>
              <a:lnSpc>
                <a:spcPct val="150000"/>
              </a:lnSpc>
            </a:pPr>
            <a:r>
              <a:rPr lang="en-AU" altLang="en-US" b="1" dirty="0"/>
              <a:t>Cryptography</a:t>
            </a:r>
            <a:r>
              <a:rPr lang="en-AU" altLang="en-US" dirty="0"/>
              <a:t> – the study of encryption principles/methods</a:t>
            </a:r>
          </a:p>
          <a:p>
            <a:pPr>
              <a:lnSpc>
                <a:spcPct val="150000"/>
              </a:lnSpc>
            </a:pPr>
            <a:r>
              <a:rPr lang="en-AU" altLang="en-US" b="1" dirty="0"/>
              <a:t>Cryptanalysis (codebreaking)</a:t>
            </a:r>
            <a:r>
              <a:rPr lang="en-AU" altLang="en-US" dirty="0"/>
              <a:t> – the study of principles/ methods of deciphering ciphertext </a:t>
            </a:r>
            <a:r>
              <a:rPr lang="en-AU" altLang="en-US" i="1" dirty="0"/>
              <a:t>without</a:t>
            </a:r>
            <a:r>
              <a:rPr lang="en-AU" altLang="en-US" dirty="0"/>
              <a:t> knowing key</a:t>
            </a:r>
          </a:p>
          <a:p>
            <a:pPr>
              <a:lnSpc>
                <a:spcPct val="150000"/>
              </a:lnSpc>
            </a:pPr>
            <a:r>
              <a:rPr lang="en-AU" altLang="en-US" b="1" dirty="0"/>
              <a:t>Cryptology</a:t>
            </a:r>
            <a:r>
              <a:rPr lang="en-AU" altLang="en-US" dirty="0"/>
              <a:t> - field of both cryptography and cryptanalysis</a:t>
            </a:r>
            <a:endParaRPr lang="en-AU" altLang="en-US" sz="18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1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80E17F-2A65-4BD0-AB44-BD4735D62C1C}"/>
              </a:ext>
            </a:extLst>
          </p:cNvPr>
          <p:cNvSpPr txBox="1"/>
          <p:nvPr/>
        </p:nvSpPr>
        <p:spPr>
          <a:xfrm>
            <a:off x="1809597" y="1538342"/>
            <a:ext cx="849694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what keeps your personal data secure when you're shopping or banking online. It scrambles data like your credit card details and home address to ensure hackers can't misuse this information.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06BDC0-0021-44D3-9C4D-B4B62161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7055380" cy="66247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Why Encryption?</a:t>
            </a:r>
            <a:endParaRPr lang="en-IN" sz="2800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1D3D5-699B-4318-A34C-0005A8909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852" y="37206"/>
            <a:ext cx="2401818" cy="1501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428D41-A42A-A7CE-E627-53BF61F6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93" y="3132784"/>
            <a:ext cx="9818050" cy="3584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43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D750-D683-498C-A18B-BEA9CCC8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310" y="143399"/>
            <a:ext cx="7055380" cy="5843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What is Cryptography?</a:t>
            </a:r>
            <a:endParaRPr lang="en-IN" sz="28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DD29-163D-4F7E-B7B8-1918A602D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04" y="933061"/>
            <a:ext cx="8784976" cy="445917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Calibri" panose="020F0502020204030204" pitchFamily="34" charset="0"/>
              </a:rPr>
              <a:t>The art and science of concealing the messages to introduce secrecy in information security is recognized as cryptography.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0895C-5290-499B-8A4A-AEDA0C6DED37}"/>
              </a:ext>
            </a:extLst>
          </p:cNvPr>
          <p:cNvSpPr txBox="1"/>
          <p:nvPr/>
        </p:nvSpPr>
        <p:spPr>
          <a:xfrm>
            <a:off x="1991544" y="4115206"/>
            <a:ext cx="4991876" cy="336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Plaintext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Encryption Algorithm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Ciphertext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Decryption Algorithm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Plaintext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37488-A1BD-452B-4605-7DA5FA237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890581"/>
            <a:ext cx="9074562" cy="2682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98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32316D-AEDB-49C2-9BD1-5C846588E7D2}"/>
              </a:ext>
            </a:extLst>
          </p:cNvPr>
          <p:cNvSpPr txBox="1"/>
          <p:nvPr/>
        </p:nvSpPr>
        <p:spPr>
          <a:xfrm>
            <a:off x="1530389" y="5380672"/>
            <a:ext cx="9131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Cryptography is divided into 3 into depended dimensions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arenR"/>
            </a:pPr>
            <a:r>
              <a:rPr lang="en-IN" b="1" dirty="0"/>
              <a:t>Operation is used to transform plaintext into ciphertext(Substitution &amp; transposition)</a:t>
            </a:r>
          </a:p>
          <a:p>
            <a:pPr marL="342900" indent="-342900">
              <a:buAutoNum type="arabicParenR"/>
            </a:pPr>
            <a:r>
              <a:rPr lang="en-IN" b="1" dirty="0"/>
              <a:t>The Number of Key (Symmetric/Asymmetric)</a:t>
            </a:r>
          </a:p>
          <a:p>
            <a:pPr marL="342900" indent="-342900">
              <a:buAutoNum type="arabicParenR"/>
            </a:pPr>
            <a:r>
              <a:rPr lang="en-IN" b="1" dirty="0"/>
              <a:t>The way in which the plaintext is processed (Block/Steam)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F5A8F-F0E8-BA2F-83D4-33A1DAF6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07" y="0"/>
            <a:ext cx="9573208" cy="5380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449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F61B-9BB9-4B8B-8351-12DDDE1C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014" y="37294"/>
            <a:ext cx="7055380" cy="60567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2"/>
                </a:solidFill>
                <a:latin typeface="Conv_segoeui_regular"/>
              </a:rPr>
              <a:t>Symmetric Encryption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9CCFC-0A05-4ACB-8A0D-7234339511B7}"/>
              </a:ext>
            </a:extLst>
          </p:cNvPr>
          <p:cNvSpPr txBox="1"/>
          <p:nvPr/>
        </p:nvSpPr>
        <p:spPr>
          <a:xfrm>
            <a:off x="1703512" y="1112747"/>
            <a:ext cx="8640960" cy="87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Lato"/>
              </a:rPr>
              <a:t>A </a:t>
            </a:r>
            <a:r>
              <a:rPr lang="en-US" b="1" dirty="0">
                <a:latin typeface="Lato"/>
              </a:rPr>
              <a:t>symmetric encryption</a:t>
            </a:r>
            <a:r>
              <a:rPr lang="en-US" dirty="0">
                <a:latin typeface="Lato"/>
              </a:rPr>
              <a:t> is any technique where the same key is used to both encrypt and decrypt the data. 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86549-481A-4B42-A916-EAA5C41F81A4}"/>
              </a:ext>
            </a:extLst>
          </p:cNvPr>
          <p:cNvSpPr txBox="1"/>
          <p:nvPr/>
        </p:nvSpPr>
        <p:spPr>
          <a:xfrm>
            <a:off x="1794789" y="4936316"/>
            <a:ext cx="58133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dirty="0">
                <a:latin typeface="Lato"/>
              </a:rPr>
              <a:t>Types</a:t>
            </a:r>
            <a:br>
              <a:rPr lang="en-IN" b="1" dirty="0">
                <a:latin typeface="Lato"/>
              </a:rPr>
            </a:br>
            <a:endParaRPr lang="en-IN" b="1" dirty="0"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Lato"/>
              </a:rPr>
              <a:t>Classical Cryptographic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Lato"/>
              </a:rPr>
              <a:t>Modern Cryptography</a:t>
            </a:r>
          </a:p>
          <a:p>
            <a:pPr algn="l"/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94D82-CF4B-E932-55F4-597F690B5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14" y="2163590"/>
            <a:ext cx="7903028" cy="2530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604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A6CA-9585-4625-8650-95E2F273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0"/>
            <a:ext cx="7055380" cy="51318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Cipher Technique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BF8E-1C5D-498B-A66F-5D89E88BA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19" y="620688"/>
            <a:ext cx="9094643" cy="6237312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Caesar Cipher: </a:t>
            </a:r>
            <a:r>
              <a:rPr lang="en-US" sz="1800" dirty="0">
                <a:latin typeface="TimesTen-Roman"/>
              </a:rPr>
              <a:t>The Caesar cipher involves replacing each letter of the alphabet with the letter standing three places further down the alphabet. </a:t>
            </a:r>
          </a:p>
          <a:p>
            <a:pPr marL="0" indent="0">
              <a:buNone/>
            </a:pPr>
            <a:r>
              <a:rPr lang="en-US" sz="1800" dirty="0">
                <a:latin typeface="TimesTen-Roman"/>
              </a:rPr>
              <a:t>For example: Shift &lt;&lt; 3</a:t>
            </a:r>
          </a:p>
          <a:p>
            <a:pPr algn="l"/>
            <a:r>
              <a:rPr lang="en-US" sz="1800" dirty="0">
                <a:latin typeface="Courier"/>
              </a:rPr>
              <a:t>plain: MEET ME AFTER THE TOGA PARTY</a:t>
            </a:r>
          </a:p>
          <a:p>
            <a:pPr algn="l"/>
            <a:r>
              <a:rPr lang="en-IN" sz="1800" dirty="0" err="1">
                <a:latin typeface="Courier"/>
              </a:rPr>
              <a:t>cipher:PHHW</a:t>
            </a:r>
            <a:r>
              <a:rPr lang="en-IN" sz="1800" dirty="0">
                <a:latin typeface="Courier"/>
              </a:rPr>
              <a:t> PH DIWHU WKH WRJD SDUWB</a:t>
            </a:r>
          </a:p>
          <a:p>
            <a:pPr marL="0" indent="0">
              <a:buNone/>
            </a:pPr>
            <a:r>
              <a:rPr lang="en-US" sz="1800" dirty="0">
                <a:latin typeface="TimesTen-Roman"/>
              </a:rPr>
              <a:t>Algorithm can be expressed as follows. For each </a:t>
            </a:r>
            <a:r>
              <a:rPr lang="en-US" sz="1800" b="1" dirty="0">
                <a:latin typeface="TimesTen-Roman"/>
              </a:rPr>
              <a:t>plaintext letter  p, Key K</a:t>
            </a:r>
            <a:r>
              <a:rPr lang="en-US" sz="1800" dirty="0">
                <a:latin typeface="TimesTen-Roman"/>
              </a:rPr>
              <a:t> and C</a:t>
            </a:r>
            <a:r>
              <a:rPr lang="en-IN" sz="1800" b="1" dirty="0" err="1">
                <a:latin typeface="TimesTen-Roman"/>
              </a:rPr>
              <a:t>iphertext</a:t>
            </a:r>
            <a:r>
              <a:rPr lang="en-IN" sz="1800" b="1" dirty="0">
                <a:latin typeface="TimesTen-Roman"/>
              </a:rPr>
              <a:t> letter C.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da-DK" sz="1800" dirty="0">
              <a:solidFill>
                <a:srgbClr val="FF99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da-DK" sz="1800" dirty="0">
              <a:solidFill>
                <a:srgbClr val="FF99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da-DK" sz="1800" dirty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:- C = E(k, p) = (p + k) mod 26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a-DK" sz="1800" i="1" dirty="0">
                <a:latin typeface="TimesTen-Italic"/>
              </a:rPr>
              <a:t>C </a:t>
            </a:r>
            <a:r>
              <a:rPr lang="da-DK" sz="1800" dirty="0">
                <a:latin typeface="Optr2k"/>
              </a:rPr>
              <a:t>= </a:t>
            </a:r>
            <a:r>
              <a:rPr lang="da-DK" sz="1800" dirty="0">
                <a:latin typeface="TimesTen-Roman"/>
              </a:rPr>
              <a:t>E(3, </a:t>
            </a:r>
            <a:r>
              <a:rPr lang="da-DK" sz="1800" i="1" dirty="0">
                <a:latin typeface="TimesTen-Italic"/>
              </a:rPr>
              <a:t>m</a:t>
            </a:r>
            <a:r>
              <a:rPr lang="da-DK" sz="1800" dirty="0">
                <a:latin typeface="TimesTen-Roman"/>
              </a:rPr>
              <a:t>) </a:t>
            </a:r>
            <a:r>
              <a:rPr lang="da-DK" sz="1800" dirty="0">
                <a:latin typeface="Optr2k"/>
              </a:rPr>
              <a:t>= </a:t>
            </a:r>
            <a:r>
              <a:rPr lang="da-DK" sz="1800" dirty="0">
                <a:latin typeface="TimesTen-Roman"/>
              </a:rPr>
              <a:t>(</a:t>
            </a:r>
            <a:r>
              <a:rPr lang="da-DK" sz="1800" i="1" dirty="0">
                <a:latin typeface="TimesTen-Italic"/>
              </a:rPr>
              <a:t>12 </a:t>
            </a:r>
            <a:r>
              <a:rPr lang="da-DK" sz="1800" dirty="0">
                <a:latin typeface="Optr2k"/>
              </a:rPr>
              <a:t>+ </a:t>
            </a:r>
            <a:r>
              <a:rPr lang="da-DK" sz="1800" dirty="0">
                <a:latin typeface="TimesTen-Roman"/>
              </a:rPr>
              <a:t>3) mod 26 = 15 ------&gt; Letter p</a:t>
            </a:r>
            <a:endParaRPr lang="da-DK" sz="1800" dirty="0">
              <a:solidFill>
                <a:srgbClr val="FF99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da-DK" sz="1800" dirty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Decryption :- p = D(k, C) = (C - k) mod 26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29A59-EF16-4C33-82BC-1A3309267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82" y="3739344"/>
            <a:ext cx="6172200" cy="10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AF2DC-9310-4921-8777-500311DDA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7" y="516742"/>
            <a:ext cx="9713166" cy="5866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D9491-0186-4E8B-BB1E-96719F2F4899}"/>
              </a:ext>
            </a:extLst>
          </p:cNvPr>
          <p:cNvSpPr txBox="1"/>
          <p:nvPr/>
        </p:nvSpPr>
        <p:spPr>
          <a:xfrm>
            <a:off x="1631504" y="11663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Example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7285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479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Bembo-BoldItalic</vt:lpstr>
      <vt:lpstr>Calibri</vt:lpstr>
      <vt:lpstr>Conv_segoeui_regular</vt:lpstr>
      <vt:lpstr>Courier</vt:lpstr>
      <vt:lpstr>Lato</vt:lpstr>
      <vt:lpstr>Optr2k</vt:lpstr>
      <vt:lpstr>Times New Roman</vt:lpstr>
      <vt:lpstr>TimesTen-Italic</vt:lpstr>
      <vt:lpstr>TimesTen-Roman</vt:lpstr>
      <vt:lpstr>Tw Cen MT</vt:lpstr>
      <vt:lpstr>Wingdings</vt:lpstr>
      <vt:lpstr>Circuit</vt:lpstr>
      <vt:lpstr> Module-2   Introduction to cryptography</vt:lpstr>
      <vt:lpstr>Definitions</vt:lpstr>
      <vt:lpstr>Some Basic Terminology</vt:lpstr>
      <vt:lpstr>Why Encryption?</vt:lpstr>
      <vt:lpstr>What is Cryptography?</vt:lpstr>
      <vt:lpstr>PowerPoint Presentation</vt:lpstr>
      <vt:lpstr>Symmetric Encryption</vt:lpstr>
      <vt:lpstr>Substitution Cipher Technique</vt:lpstr>
      <vt:lpstr>PowerPoint Presentation</vt:lpstr>
      <vt:lpstr>VERNAM CIPHER</vt:lpstr>
      <vt:lpstr>Asymmetric Encryption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Module-2   Cryptography</dc:title>
  <dc:creator>sanjeev mandal</dc:creator>
  <cp:lastModifiedBy>sanjeev mandal</cp:lastModifiedBy>
  <cp:revision>29</cp:revision>
  <dcterms:created xsi:type="dcterms:W3CDTF">2022-08-01T04:31:47Z</dcterms:created>
  <dcterms:modified xsi:type="dcterms:W3CDTF">2022-12-01T09:13:56Z</dcterms:modified>
</cp:coreProperties>
</file>