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336" r:id="rId8"/>
    <p:sldId id="262" r:id="rId9"/>
    <p:sldId id="263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6" r:id="rId18"/>
    <p:sldId id="281" r:id="rId19"/>
    <p:sldId id="835" r:id="rId20"/>
    <p:sldId id="911" r:id="rId21"/>
    <p:sldId id="849" r:id="rId22"/>
    <p:sldId id="850" r:id="rId23"/>
    <p:sldId id="851" r:id="rId24"/>
    <p:sldId id="880" r:id="rId25"/>
    <p:sldId id="917" r:id="rId26"/>
    <p:sldId id="881" r:id="rId27"/>
    <p:sldId id="882" r:id="rId28"/>
    <p:sldId id="852" r:id="rId29"/>
    <p:sldId id="918" r:id="rId30"/>
    <p:sldId id="919" r:id="rId31"/>
    <p:sldId id="854" r:id="rId32"/>
    <p:sldId id="883" r:id="rId33"/>
    <p:sldId id="884" r:id="rId34"/>
    <p:sldId id="885" r:id="rId35"/>
    <p:sldId id="855" r:id="rId36"/>
    <p:sldId id="856" r:id="rId37"/>
    <p:sldId id="284" r:id="rId38"/>
    <p:sldId id="285" r:id="rId39"/>
    <p:sldId id="286" r:id="rId40"/>
    <p:sldId id="287" r:id="rId41"/>
    <p:sldId id="288" r:id="rId42"/>
    <p:sldId id="289" r:id="rId43"/>
    <p:sldId id="291" r:id="rId44"/>
    <p:sldId id="292" r:id="rId45"/>
    <p:sldId id="296" r:id="rId46"/>
    <p:sldId id="297" r:id="rId47"/>
    <p:sldId id="298" r:id="rId48"/>
    <p:sldId id="302" r:id="rId49"/>
    <p:sldId id="303" r:id="rId50"/>
    <p:sldId id="333" r:id="rId51"/>
    <p:sldId id="334" r:id="rId52"/>
    <p:sldId id="335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82" d="100"/>
          <a:sy n="82" d="100"/>
        </p:scale>
        <p:origin x="16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296D2-B78A-4BF0-B050-8BA11EFFB9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3633F-6F8B-43C0-9881-13BC0EEE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C437A2E-B7CE-30A9-4DFD-DAECA45F0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DBE91-DEFD-4F1C-8845-B7D9CAFD12F3}" type="slidenum">
              <a:rPr lang="en-US" altLang="en-US" sz="1200" b="0" baseline="0">
                <a:latin typeface="Times New Roman" panose="02020603050405020304" pitchFamily="18" charset="0"/>
              </a:rPr>
              <a:pPr/>
              <a:t>19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6D7AE3E-7281-5C57-39EF-75B40196C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EED9F8B-DA84-3438-9820-082F9B53A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EE6D5A4-0F75-29FE-63CE-CD5695DB5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022188-D6F4-4245-B1A8-F17C1C449EBC}" type="slidenum">
              <a:rPr lang="en-US" altLang="en-US" sz="1200" b="0" baseline="0">
                <a:latin typeface="Times New Roman" panose="02020603050405020304" pitchFamily="18" charset="0"/>
              </a:rPr>
              <a:pPr/>
              <a:t>28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46537AD-311B-5CF9-8B22-3E81751C10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AA4D447-84EF-1D48-B80F-6693748B0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365C074-40DF-DA08-5BD6-7BC7217C17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F0B40C-1922-42DB-AE06-34E528F9D7E2}" type="slidenum">
              <a:rPr lang="en-US" altLang="en-US" sz="1200" b="0" baseline="0">
                <a:latin typeface="Times New Roman" panose="02020603050405020304" pitchFamily="18" charset="0"/>
              </a:rPr>
              <a:pPr/>
              <a:t>31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ADFA7EB-4EC8-E753-AA48-899D5EC713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60EE917-F9A0-B161-82FF-1CE35DBF6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C205F9E-09AB-BD5B-6ABA-BF21ED5A0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24DBC0-A1DF-4058-8CF5-B84DE8406F04}" type="slidenum">
              <a:rPr lang="en-US" altLang="en-US" sz="1200" b="0" baseline="0">
                <a:latin typeface="Times New Roman" panose="02020603050405020304" pitchFamily="18" charset="0"/>
              </a:rPr>
              <a:pPr/>
              <a:t>32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9427387-F742-6FF4-52A9-0ACFC8A21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C0E02C3-0472-DF4B-CAF3-1136EDB29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82DE3B0-447E-A3E6-7ACD-374B1425C0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8FAB8E-D49C-44B1-8843-E18AC0A4186A}" type="slidenum">
              <a:rPr lang="en-US" altLang="en-US" sz="1200" b="0" baseline="0">
                <a:latin typeface="Times New Roman" panose="02020603050405020304" pitchFamily="18" charset="0"/>
              </a:rPr>
              <a:pPr/>
              <a:t>33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A2869EE-4BAB-6DFB-A799-44212CE22E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BEF3240-95CE-D546-7A5E-9B98746EF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6C201E6-F4D1-4AF5-2C3F-4D178FCB9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E63BF3-E492-46A6-BB26-26C1CABE9DC7}" type="slidenum">
              <a:rPr lang="en-US" altLang="en-US" sz="1200" b="0" baseline="0">
                <a:latin typeface="Times New Roman" panose="02020603050405020304" pitchFamily="18" charset="0"/>
              </a:rPr>
              <a:pPr/>
              <a:t>34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1C6EB61-6F62-EC05-53EB-816D84DC9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F029E5B-9DD3-5357-2972-AB76C3ABD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ED4BC39-30BE-7752-0D93-9191D5A86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401875-2CE6-4827-8A26-4220B24F56AE}" type="slidenum">
              <a:rPr lang="en-US" altLang="en-US" sz="1200" b="0" baseline="0">
                <a:latin typeface="Times New Roman" panose="02020603050405020304" pitchFamily="18" charset="0"/>
              </a:rPr>
              <a:pPr/>
              <a:t>35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C02CC82-8EDD-85CD-F66B-1BE72ACFD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F2CCAE4-7DC0-632C-BD21-1A704FA0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75A1089-1C78-78E0-CE52-6EFD3E58ED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3B770B-508A-4AB4-9D25-5EFF52A6B1B6}" type="slidenum">
              <a:rPr lang="en-US" altLang="en-US" sz="1200" b="0" baseline="0">
                <a:latin typeface="Times New Roman" panose="02020603050405020304" pitchFamily="18" charset="0"/>
              </a:rPr>
              <a:pPr/>
              <a:t>36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B71F82E-C8C4-6D42-4955-C02A81C134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9B6C5E0-DEA0-65E1-353D-A37856E14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6224267-977D-865E-4629-9BE9DD2A52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F4C8FE-494D-412E-8321-4721970AEC6D}" type="slidenum">
              <a:rPr lang="en-US" altLang="en-US" sz="1200" b="0" baseline="0">
                <a:latin typeface="Times New Roman" panose="02020603050405020304" pitchFamily="18" charset="0"/>
              </a:rPr>
              <a:pPr/>
              <a:t>20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D2D79B9-7B02-594C-7033-3853A182A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EFAA174-9F29-857A-328A-6DFDA6FC7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A2EC4AB-3382-81DF-7146-1576ABA8A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AA14DD-126D-41FB-A7B1-D93E36073D20}" type="slidenum">
              <a:rPr lang="en-US" altLang="en-US" sz="1200" b="0" baseline="0">
                <a:latin typeface="Times New Roman" panose="02020603050405020304" pitchFamily="18" charset="0"/>
              </a:rPr>
              <a:pPr/>
              <a:t>21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453E383-36C2-2F97-EA61-BA60A288F0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78C4FFE-73EC-A1DC-7F9C-C06AF8DC7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CDC9933-A986-9712-8221-E59571BEFF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180E3-20C3-40EF-8DFC-03E0340BBB5D}" type="slidenum">
              <a:rPr lang="en-US" altLang="en-US" sz="1200" b="0" baseline="0">
                <a:latin typeface="Times New Roman" panose="02020603050405020304" pitchFamily="18" charset="0"/>
              </a:rPr>
              <a:pPr/>
              <a:t>22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5DF7A89-8F80-4E12-2A30-D7A3363A8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CE46AB3-DB6F-0A71-31EA-5F0954559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A370D9D-1223-EF11-5DB2-18798D1E9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60E6E-E933-40C1-ABB4-853C839E3EBC}" type="slidenum">
              <a:rPr lang="en-US" altLang="en-US" sz="1200" b="0" baseline="0">
                <a:latin typeface="Times New Roman" panose="02020603050405020304" pitchFamily="18" charset="0"/>
              </a:rPr>
              <a:pPr/>
              <a:t>23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6D40587-E93F-5E2C-CD5B-2FF5CEE24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8830760-1426-2843-3943-CE57372CF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F06D3F8-46B4-E9B6-9EAA-F03424380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5B0AA6-8409-4F66-8269-60C61D974528}" type="slidenum">
              <a:rPr lang="en-US" altLang="en-US" sz="1200" b="0" baseline="0">
                <a:latin typeface="Times New Roman" panose="02020603050405020304" pitchFamily="18" charset="0"/>
              </a:rPr>
              <a:pPr/>
              <a:t>24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DABD6FE-93E3-B690-5B7F-FA0FC2E2A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8D16984-00BE-5B0C-3937-F18DDD3E7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38AE788-94EC-8D58-08F4-05A034604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09BD88-9BD0-4D91-95FE-3BA1E25E48DF}" type="slidenum">
              <a:rPr lang="en-US" altLang="en-US" sz="1200" b="0" baseline="0">
                <a:latin typeface="Times New Roman" panose="02020603050405020304" pitchFamily="18" charset="0"/>
              </a:rPr>
              <a:pPr/>
              <a:t>25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FBD413A-500A-DDBD-7046-148BCB4CED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F0BFEBB-B3D7-D2EA-6FED-2F682F52E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9B8FCDA-4EB0-8EE8-C36C-6B966219AF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3382FF-D12E-40ED-9220-925772E6B7BD}" type="slidenum">
              <a:rPr lang="en-US" altLang="en-US" sz="1200" b="0" baseline="0">
                <a:latin typeface="Times New Roman" panose="02020603050405020304" pitchFamily="18" charset="0"/>
              </a:rPr>
              <a:pPr/>
              <a:t>26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8B1C1B2-83F5-1B2E-8199-51B1C1DB8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84A2586-3DBF-41E7-B96B-3F13B3D9E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27FCC2E-C237-88B6-A09C-8C8773302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99F01-210E-41DB-8DA7-CAE14F605E63}" type="slidenum">
              <a:rPr lang="en-US" altLang="en-US" sz="1200" b="0" baseline="0">
                <a:latin typeface="Times New Roman" panose="02020603050405020304" pitchFamily="18" charset="0"/>
              </a:rPr>
              <a:pPr/>
              <a:t>27</a:t>
            </a:fld>
            <a:endParaRPr lang="en-US" altLang="en-US" sz="1200" b="0" baseline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AF5C8F3-C423-34B0-BC16-96626A2D3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9785151-4E78-0A5D-FAE6-D2D09C787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399364"/>
            <a:ext cx="807211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5"/>
              </a:lnSpc>
            </a:pPr>
            <a:fld id="{81D60167-4931-47E6-BA6A-407CBD079E47}" type="slidenum">
              <a:rPr spc="-195" dirty="0"/>
              <a:t>‹#›</a:t>
            </a:fld>
            <a:endParaRPr spc="-1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5"/>
              </a:lnSpc>
            </a:pPr>
            <a:fld id="{81D60167-4931-47E6-BA6A-407CBD079E47}" type="slidenum">
              <a:rPr spc="-195" dirty="0"/>
              <a:t>‹#›</a:t>
            </a:fld>
            <a:endParaRPr spc="-1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5"/>
              </a:lnSpc>
            </a:pPr>
            <a:fld id="{81D60167-4931-47E6-BA6A-407CBD079E47}" type="slidenum">
              <a:rPr spc="-195" dirty="0"/>
              <a:t>‹#›</a:t>
            </a:fld>
            <a:endParaRPr spc="-1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5"/>
              </a:lnSpc>
            </a:pPr>
            <a:fld id="{81D60167-4931-47E6-BA6A-407CBD079E47}" type="slidenum">
              <a:rPr spc="-195" dirty="0"/>
              <a:t>‹#›</a:t>
            </a:fld>
            <a:endParaRPr spc="-1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5"/>
              </a:lnSpc>
            </a:pPr>
            <a:fld id="{81D60167-4931-47E6-BA6A-407CBD079E47}" type="slidenum">
              <a:rPr spc="-195" dirty="0"/>
              <a:t>‹#›</a:t>
            </a:fld>
            <a:endParaRPr spc="-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72262" y="82676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812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836" y="888872"/>
            <a:ext cx="465328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807" y="1639671"/>
            <a:ext cx="8314385" cy="403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82609" y="6533103"/>
            <a:ext cx="167640" cy="16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5"/>
              </a:lnSpc>
            </a:pPr>
            <a:fld id="{81D60167-4931-47E6-BA6A-407CBD079E47}" type="slidenum">
              <a:rPr spc="-195" dirty="0"/>
              <a:t>‹#›</a:t>
            </a:fld>
            <a:endParaRPr spc="-1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youtube.com/watch?v=blV7WUZpkC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3132201"/>
            <a:ext cx="5918835" cy="23183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ct val="89300"/>
              </a:lnSpc>
              <a:spcBef>
                <a:spcPts val="790"/>
              </a:spcBef>
              <a:tabLst>
                <a:tab pos="2145665" algn="l"/>
              </a:tabLst>
            </a:pPr>
            <a:r>
              <a:rPr sz="5400" b="0" spc="-5" dirty="0">
                <a:solidFill>
                  <a:srgbClr val="1E46C0"/>
                </a:solidFill>
                <a:latin typeface="Times New Roman"/>
                <a:cs typeface="Times New Roman"/>
              </a:rPr>
              <a:t>Unit</a:t>
            </a:r>
            <a:r>
              <a:rPr sz="5400" b="0" spc="5" dirty="0">
                <a:solidFill>
                  <a:srgbClr val="1E46C0"/>
                </a:solidFill>
                <a:latin typeface="Times New Roman"/>
                <a:cs typeface="Times New Roman"/>
              </a:rPr>
              <a:t> </a:t>
            </a:r>
            <a:r>
              <a:rPr sz="5400" b="0" spc="-5" dirty="0">
                <a:solidFill>
                  <a:srgbClr val="1E46C0"/>
                </a:solidFill>
                <a:latin typeface="Times New Roman"/>
                <a:cs typeface="Times New Roman"/>
              </a:rPr>
              <a:t>-</a:t>
            </a:r>
            <a:r>
              <a:rPr lang="en-US" sz="5400" b="0" spc="-5" dirty="0">
                <a:solidFill>
                  <a:srgbClr val="1E46C0"/>
                </a:solidFill>
                <a:latin typeface="Times New Roman"/>
                <a:cs typeface="Times New Roman"/>
              </a:rPr>
              <a:t>5</a:t>
            </a:r>
            <a:r>
              <a:rPr sz="5400" b="0" spc="-5" dirty="0">
                <a:solidFill>
                  <a:srgbClr val="1E46C0"/>
                </a:solidFill>
                <a:latin typeface="Times New Roman"/>
                <a:cs typeface="Times New Roman"/>
              </a:rPr>
              <a:t>	Process-to-  </a:t>
            </a:r>
            <a:r>
              <a:rPr sz="5400" b="0" spc="-10" dirty="0">
                <a:solidFill>
                  <a:srgbClr val="1E46C0"/>
                </a:solidFill>
                <a:latin typeface="Times New Roman"/>
                <a:cs typeface="Times New Roman"/>
              </a:rPr>
              <a:t>Process </a:t>
            </a:r>
            <a:r>
              <a:rPr sz="5400" b="0" dirty="0">
                <a:solidFill>
                  <a:srgbClr val="1E46C0"/>
                </a:solidFill>
                <a:latin typeface="Times New Roman"/>
                <a:cs typeface="Times New Roman"/>
              </a:rPr>
              <a:t>Delivery  </a:t>
            </a:r>
            <a:r>
              <a:rPr sz="5400" b="0" spc="-200" dirty="0">
                <a:solidFill>
                  <a:srgbClr val="1E46C0"/>
                </a:solidFill>
                <a:latin typeface="Times New Roman"/>
                <a:cs typeface="Times New Roman"/>
              </a:rPr>
              <a:t>UDP, TCP, </a:t>
            </a:r>
            <a:r>
              <a:rPr sz="5400" b="0" dirty="0">
                <a:solidFill>
                  <a:srgbClr val="1E46C0"/>
                </a:solidFill>
                <a:latin typeface="Times New Roman"/>
                <a:cs typeface="Times New Roman"/>
              </a:rPr>
              <a:t>and</a:t>
            </a:r>
            <a:r>
              <a:rPr sz="5400" b="0" spc="125" dirty="0">
                <a:solidFill>
                  <a:srgbClr val="1E46C0"/>
                </a:solidFill>
                <a:latin typeface="Times New Roman"/>
                <a:cs typeface="Times New Roman"/>
              </a:rPr>
              <a:t> </a:t>
            </a:r>
            <a:r>
              <a:rPr sz="5400" b="0" spc="-5" dirty="0">
                <a:solidFill>
                  <a:srgbClr val="1E46C0"/>
                </a:solidFill>
                <a:latin typeface="Times New Roman"/>
                <a:cs typeface="Times New Roman"/>
              </a:rPr>
              <a:t>SCTP</a:t>
            </a:r>
            <a:endParaRPr sz="5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705" y="162813"/>
            <a:ext cx="6737984" cy="123317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 marR="5080" indent="714375">
              <a:lnSpc>
                <a:spcPts val="4220"/>
              </a:lnSpc>
              <a:spcBef>
                <a:spcPts val="1125"/>
              </a:spcBef>
            </a:pPr>
            <a:r>
              <a:rPr spc="-915" dirty="0"/>
              <a:t>CONNECTIONLESS </a:t>
            </a:r>
            <a:r>
              <a:rPr spc="-1000" dirty="0"/>
              <a:t>VERSUS  </a:t>
            </a:r>
            <a:r>
              <a:rPr spc="-805" dirty="0"/>
              <a:t>CONNECTION-ORIENTED</a:t>
            </a:r>
            <a:r>
              <a:rPr spc="-495" dirty="0"/>
              <a:t> </a:t>
            </a:r>
            <a:r>
              <a:rPr spc="-894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81" y="1477136"/>
            <a:ext cx="87826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solidFill>
                  <a:srgbClr val="308A70"/>
                </a:solidFill>
                <a:latin typeface="Georgia"/>
                <a:cs typeface="Georgia"/>
              </a:rPr>
              <a:t>A </a:t>
            </a:r>
            <a:r>
              <a:rPr sz="2200" spc="-10" dirty="0">
                <a:solidFill>
                  <a:srgbClr val="308A70"/>
                </a:solidFill>
                <a:latin typeface="Georgia"/>
                <a:cs typeface="Georgia"/>
              </a:rPr>
              <a:t>transport layer </a:t>
            </a:r>
            <a:r>
              <a:rPr sz="2200" spc="-5" dirty="0">
                <a:solidFill>
                  <a:srgbClr val="308A70"/>
                </a:solidFill>
                <a:latin typeface="Georgia"/>
                <a:cs typeface="Georgia"/>
              </a:rPr>
              <a:t>protocol </a:t>
            </a:r>
            <a:r>
              <a:rPr sz="2200" spc="-10" dirty="0">
                <a:solidFill>
                  <a:srgbClr val="308A70"/>
                </a:solidFill>
                <a:latin typeface="Georgia"/>
                <a:cs typeface="Georgia"/>
              </a:rPr>
              <a:t>can either be connectionless </a:t>
            </a:r>
            <a:r>
              <a:rPr sz="2200" spc="-5" dirty="0">
                <a:solidFill>
                  <a:srgbClr val="308A70"/>
                </a:solidFill>
                <a:latin typeface="Georgia"/>
                <a:cs typeface="Georgia"/>
              </a:rPr>
              <a:t>or</a:t>
            </a:r>
            <a:r>
              <a:rPr sz="2200" spc="215" dirty="0">
                <a:solidFill>
                  <a:srgbClr val="308A70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308A70"/>
                </a:solidFill>
                <a:latin typeface="Georgia"/>
                <a:cs typeface="Georgia"/>
              </a:rPr>
              <a:t>connection-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81" y="1635023"/>
            <a:ext cx="8947785" cy="4968668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25"/>
              </a:spcBef>
            </a:pPr>
            <a:r>
              <a:rPr sz="2200" spc="-10" dirty="0">
                <a:solidFill>
                  <a:srgbClr val="308A70"/>
                </a:solidFill>
                <a:latin typeface="Georgia"/>
                <a:cs typeface="Georgia"/>
              </a:rPr>
              <a:t>oriented.</a:t>
            </a:r>
            <a:endParaRPr sz="2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10" dirty="0">
                <a:solidFill>
                  <a:srgbClr val="FF0000"/>
                </a:solidFill>
                <a:latin typeface="Georgia"/>
                <a:cs typeface="Georgia"/>
              </a:rPr>
              <a:t>Connectionless</a:t>
            </a:r>
            <a:r>
              <a:rPr sz="2200" spc="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Georgia"/>
                <a:cs typeface="Georgia"/>
              </a:rPr>
              <a:t>Service</a:t>
            </a:r>
            <a:endParaRPr sz="2200" dirty="0">
              <a:latin typeface="Georgia"/>
              <a:cs typeface="Georgia"/>
            </a:endParaRPr>
          </a:p>
          <a:p>
            <a:pPr marL="403860" indent="-264160">
              <a:lnSpc>
                <a:spcPts val="2280"/>
              </a:lnSpc>
              <a:spcBef>
                <a:spcPts val="165"/>
              </a:spcBef>
              <a:buClr>
                <a:srgbClr val="1CACE3"/>
              </a:buClr>
              <a:buFont typeface="Wingdings"/>
              <a:buChar char=""/>
              <a:tabLst>
                <a:tab pos="404495" algn="l"/>
              </a:tabLst>
            </a:pPr>
            <a:r>
              <a:rPr sz="2000" dirty="0">
                <a:latin typeface="Georgia"/>
                <a:cs typeface="Georgia"/>
              </a:rPr>
              <a:t>In a </a:t>
            </a:r>
            <a:r>
              <a:rPr sz="2000" spc="-5" dirty="0">
                <a:latin typeface="Georgia"/>
                <a:cs typeface="Georgia"/>
              </a:rPr>
              <a:t>connectionless service, the </a:t>
            </a:r>
            <a:r>
              <a:rPr sz="2000" b="1" spc="-5" dirty="0">
                <a:latin typeface="Georgia"/>
                <a:cs typeface="Georgia"/>
              </a:rPr>
              <a:t>packets are sent from one party to</a:t>
            </a:r>
            <a:r>
              <a:rPr sz="2000" b="1" spc="40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another</a:t>
            </a:r>
            <a:r>
              <a:rPr lang="en-US" sz="2000" b="1" spc="-5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with </a:t>
            </a:r>
            <a:r>
              <a:rPr sz="2000" b="1" dirty="0">
                <a:latin typeface="Georgia"/>
                <a:cs typeface="Georgia"/>
              </a:rPr>
              <a:t>no need </a:t>
            </a:r>
            <a:r>
              <a:rPr sz="2000" b="1" spc="-5" dirty="0">
                <a:latin typeface="Georgia"/>
                <a:cs typeface="Georgia"/>
              </a:rPr>
              <a:t>for connection </a:t>
            </a:r>
            <a:r>
              <a:rPr sz="2000" b="1" dirty="0">
                <a:latin typeface="Georgia"/>
                <a:cs typeface="Georgia"/>
              </a:rPr>
              <a:t>establishment </a:t>
            </a:r>
            <a:r>
              <a:rPr sz="2000" dirty="0">
                <a:latin typeface="Georgia"/>
                <a:cs typeface="Georgia"/>
              </a:rPr>
              <a:t>or </a:t>
            </a:r>
            <a:r>
              <a:rPr sz="2000" spc="-5" dirty="0">
                <a:latin typeface="Georgia"/>
                <a:cs typeface="Georgia"/>
              </a:rPr>
              <a:t>connection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release.</a:t>
            </a:r>
          </a:p>
          <a:p>
            <a:pPr marL="277495" marR="5080" indent="-137160">
              <a:lnSpc>
                <a:spcPts val="2160"/>
              </a:lnSpc>
              <a:spcBef>
                <a:spcPts val="635"/>
              </a:spcBef>
              <a:buClr>
                <a:srgbClr val="1CACE3"/>
              </a:buClr>
              <a:buFont typeface="Wingdings"/>
              <a:buChar char=""/>
              <a:tabLst>
                <a:tab pos="343535" algn="l"/>
              </a:tabLst>
            </a:pPr>
            <a:r>
              <a:rPr sz="2000" spc="-5" dirty="0">
                <a:latin typeface="Georgia"/>
                <a:cs typeface="Georgia"/>
              </a:rPr>
              <a:t>The packets are </a:t>
            </a:r>
            <a:r>
              <a:rPr sz="2000" dirty="0">
                <a:latin typeface="Georgia"/>
                <a:cs typeface="Georgia"/>
              </a:rPr>
              <a:t>not numbered; </a:t>
            </a:r>
            <a:r>
              <a:rPr sz="2000" spc="-5" dirty="0">
                <a:latin typeface="Georgia"/>
                <a:cs typeface="Georgia"/>
              </a:rPr>
              <a:t>they </a:t>
            </a:r>
            <a:r>
              <a:rPr sz="2000" dirty="0">
                <a:latin typeface="Georgia"/>
                <a:cs typeface="Georgia"/>
              </a:rPr>
              <a:t>may </a:t>
            </a:r>
            <a:r>
              <a:rPr sz="2000" spc="-5" dirty="0">
                <a:latin typeface="Georgia"/>
                <a:cs typeface="Georgia"/>
              </a:rPr>
              <a:t>be </a:t>
            </a:r>
            <a:r>
              <a:rPr sz="2000" dirty="0">
                <a:latin typeface="Georgia"/>
                <a:cs typeface="Georgia"/>
              </a:rPr>
              <a:t>delayed </a:t>
            </a:r>
            <a:r>
              <a:rPr sz="2000" spc="-5" dirty="0">
                <a:latin typeface="Georgia"/>
                <a:cs typeface="Georgia"/>
              </a:rPr>
              <a:t>or lost or </a:t>
            </a:r>
            <a:r>
              <a:rPr sz="2000" dirty="0">
                <a:latin typeface="Georgia"/>
                <a:cs typeface="Georgia"/>
              </a:rPr>
              <a:t>may arrive </a:t>
            </a:r>
            <a:r>
              <a:rPr sz="2000" spc="-5" dirty="0">
                <a:latin typeface="Georgia"/>
                <a:cs typeface="Georgia"/>
              </a:rPr>
              <a:t>out  of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sequence.</a:t>
            </a:r>
            <a:endParaRPr sz="2000" dirty="0">
              <a:latin typeface="Georgia"/>
              <a:cs typeface="Georgia"/>
            </a:endParaRPr>
          </a:p>
          <a:p>
            <a:pPr marL="343535" indent="-20320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Wingdings"/>
              <a:buChar char=""/>
              <a:tabLst>
                <a:tab pos="343535" algn="l"/>
              </a:tabLst>
            </a:pPr>
            <a:r>
              <a:rPr sz="2000" spc="-5" dirty="0">
                <a:latin typeface="Georgia"/>
                <a:cs typeface="Georgia"/>
              </a:rPr>
              <a:t>There </a:t>
            </a:r>
            <a:r>
              <a:rPr sz="2000" dirty="0">
                <a:latin typeface="Georgia"/>
                <a:cs typeface="Georgia"/>
              </a:rPr>
              <a:t>is no acknowledgment.</a:t>
            </a: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lang="en-US" sz="2200" spc="-5" dirty="0" err="1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lang="en-US" sz="2200" spc="-5" dirty="0" err="1">
                <a:solidFill>
                  <a:srgbClr val="FF0000"/>
                </a:solidFill>
                <a:latin typeface="Georgia"/>
                <a:cs typeface="Georgia"/>
              </a:rPr>
              <a:t>Connection</a:t>
            </a:r>
            <a:r>
              <a:rPr sz="2200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Georgia"/>
                <a:cs typeface="Georgia"/>
              </a:rPr>
              <a:t>Oriented</a:t>
            </a:r>
            <a:r>
              <a:rPr sz="2200" spc="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Georgia"/>
                <a:cs typeface="Georgia"/>
              </a:rPr>
              <a:t>Service</a:t>
            </a:r>
            <a:endParaRPr sz="2200" dirty="0">
              <a:latin typeface="Georgia"/>
              <a:cs typeface="Georgia"/>
            </a:endParaRPr>
          </a:p>
          <a:p>
            <a:pPr marL="277495" marR="325755" indent="-137160">
              <a:lnSpc>
                <a:spcPts val="2160"/>
              </a:lnSpc>
              <a:spcBef>
                <a:spcPts val="434"/>
              </a:spcBef>
              <a:buClr>
                <a:srgbClr val="1CACE3"/>
              </a:buClr>
              <a:buFont typeface="Wingdings"/>
              <a:buChar char=""/>
              <a:tabLst>
                <a:tab pos="343535" algn="l"/>
              </a:tabLst>
            </a:pPr>
            <a:r>
              <a:rPr sz="2000" dirty="0">
                <a:latin typeface="Georgia"/>
                <a:cs typeface="Georgia"/>
              </a:rPr>
              <a:t>In a </a:t>
            </a:r>
            <a:r>
              <a:rPr sz="2000" spc="-5" dirty="0">
                <a:latin typeface="Georgia"/>
                <a:cs typeface="Georgia"/>
              </a:rPr>
              <a:t>connection-oriented service,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connection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first </a:t>
            </a:r>
            <a:r>
              <a:rPr sz="2000" dirty="0">
                <a:latin typeface="Georgia"/>
                <a:cs typeface="Georgia"/>
              </a:rPr>
              <a:t>established between  </a:t>
            </a:r>
            <a:r>
              <a:rPr sz="2000" spc="-5" dirty="0">
                <a:latin typeface="Georgia"/>
                <a:cs typeface="Georgia"/>
              </a:rPr>
              <a:t>the sender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receiver.</a:t>
            </a:r>
          </a:p>
          <a:p>
            <a:pPr marL="343535" indent="-20320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Wingdings"/>
              <a:buChar char=""/>
              <a:tabLst>
                <a:tab pos="343535" algn="l"/>
              </a:tabLst>
            </a:pPr>
            <a:r>
              <a:rPr sz="2000" spc="-5" dirty="0">
                <a:latin typeface="Georgia"/>
                <a:cs typeface="Georgia"/>
              </a:rPr>
              <a:t>Data are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transferred.</a:t>
            </a:r>
            <a:endParaRPr sz="2000" dirty="0">
              <a:latin typeface="Georgia"/>
              <a:cs typeface="Georgia"/>
            </a:endParaRPr>
          </a:p>
          <a:p>
            <a:pPr marL="343535" indent="-203835">
              <a:lnSpc>
                <a:spcPts val="2280"/>
              </a:lnSpc>
              <a:spcBef>
                <a:spcPts val="325"/>
              </a:spcBef>
              <a:buClr>
                <a:srgbClr val="1CACE3"/>
              </a:buClr>
              <a:buFont typeface="Wingdings"/>
              <a:buChar char=""/>
              <a:tabLst>
                <a:tab pos="344170" algn="l"/>
              </a:tabLst>
            </a:pPr>
            <a:r>
              <a:rPr sz="2000" dirty="0">
                <a:latin typeface="Georgia"/>
                <a:cs typeface="Georgia"/>
              </a:rPr>
              <a:t>At </a:t>
            </a:r>
            <a:r>
              <a:rPr sz="2000" spc="-5" dirty="0">
                <a:latin typeface="Georgia"/>
                <a:cs typeface="Georgia"/>
              </a:rPr>
              <a:t>the end, the connection </a:t>
            </a:r>
            <a:r>
              <a:rPr sz="2000" dirty="0">
                <a:latin typeface="Georgia"/>
                <a:cs typeface="Georgia"/>
              </a:rPr>
              <a:t>is released. </a:t>
            </a:r>
            <a:r>
              <a:rPr sz="2000" spc="-125" dirty="0">
                <a:latin typeface="Arial"/>
                <a:cs typeface="Arial"/>
              </a:rPr>
              <a:t>( </a:t>
            </a:r>
            <a:r>
              <a:rPr sz="2000" spc="-55" dirty="0">
                <a:latin typeface="Arial"/>
                <a:cs typeface="Arial"/>
              </a:rPr>
              <a:t>virtual </a:t>
            </a:r>
            <a:r>
              <a:rPr sz="2000" spc="-155" dirty="0">
                <a:latin typeface="Arial"/>
                <a:cs typeface="Arial"/>
              </a:rPr>
              <a:t>connection </a:t>
            </a:r>
            <a:r>
              <a:rPr sz="2000" spc="-120" dirty="0">
                <a:latin typeface="Arial"/>
                <a:cs typeface="Arial"/>
              </a:rPr>
              <a:t>, not 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50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physical</a:t>
            </a:r>
            <a:endParaRPr sz="2000" dirty="0">
              <a:latin typeface="Arial"/>
              <a:cs typeface="Arial"/>
            </a:endParaRPr>
          </a:p>
          <a:p>
            <a:pPr marL="277495">
              <a:lnSpc>
                <a:spcPts val="2280"/>
              </a:lnSpc>
            </a:pPr>
            <a:r>
              <a:rPr sz="2000" spc="-150" dirty="0">
                <a:latin typeface="Arial"/>
                <a:cs typeface="Arial"/>
              </a:rPr>
              <a:t>connection)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34" y="532637"/>
            <a:ext cx="764931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5" dirty="0"/>
              <a:t>R</a:t>
            </a:r>
            <a:r>
              <a:rPr lang="en-US" sz="4000" spc="-805" dirty="0"/>
              <a:t>  </a:t>
            </a:r>
            <a:r>
              <a:rPr sz="4000" spc="-805" dirty="0"/>
              <a:t>E</a:t>
            </a:r>
            <a:r>
              <a:rPr lang="en-US" sz="4000" spc="-805" dirty="0"/>
              <a:t>  </a:t>
            </a:r>
            <a:r>
              <a:rPr sz="4000" spc="-805" dirty="0"/>
              <a:t>L</a:t>
            </a:r>
            <a:r>
              <a:rPr lang="en-US" sz="4000" spc="-805" dirty="0"/>
              <a:t>  </a:t>
            </a:r>
            <a:r>
              <a:rPr sz="4000" spc="-805" dirty="0"/>
              <a:t>I</a:t>
            </a:r>
            <a:r>
              <a:rPr lang="en-US" sz="4000" spc="-805" dirty="0"/>
              <a:t>  </a:t>
            </a:r>
            <a:r>
              <a:rPr sz="4000" spc="-805" dirty="0"/>
              <a:t>AB</a:t>
            </a:r>
            <a:r>
              <a:rPr lang="en-US" sz="4000" spc="-805" dirty="0"/>
              <a:t> </a:t>
            </a:r>
            <a:r>
              <a:rPr sz="4000" spc="-805" dirty="0"/>
              <a:t>LE </a:t>
            </a:r>
            <a:r>
              <a:rPr lang="en-US" sz="4000" spc="-805" dirty="0"/>
              <a:t>  </a:t>
            </a:r>
            <a:r>
              <a:rPr sz="4000" spc="-910" dirty="0"/>
              <a:t>VERSUS</a:t>
            </a:r>
            <a:r>
              <a:rPr lang="en-US" sz="4000" spc="-910" dirty="0"/>
              <a:t>      </a:t>
            </a:r>
            <a:r>
              <a:rPr sz="4000" spc="-785" dirty="0"/>
              <a:t> U</a:t>
            </a:r>
            <a:r>
              <a:rPr lang="en-US" sz="4000" spc="-785" dirty="0"/>
              <a:t>  </a:t>
            </a:r>
            <a:r>
              <a:rPr sz="4000" spc="-785" dirty="0"/>
              <a:t>N</a:t>
            </a:r>
            <a:r>
              <a:rPr lang="en-US" sz="4000" spc="-785" dirty="0"/>
              <a:t> </a:t>
            </a:r>
            <a:r>
              <a:rPr sz="4000" spc="-785" dirty="0"/>
              <a:t>R</a:t>
            </a:r>
            <a:r>
              <a:rPr lang="en-US" sz="4000" spc="-785" dirty="0"/>
              <a:t> </a:t>
            </a:r>
            <a:r>
              <a:rPr sz="4000" spc="-785" dirty="0"/>
              <a:t>E</a:t>
            </a:r>
            <a:r>
              <a:rPr lang="en-US" sz="4000" spc="-785" dirty="0"/>
              <a:t>  </a:t>
            </a:r>
            <a:r>
              <a:rPr sz="4000" spc="-785" dirty="0"/>
              <a:t>L</a:t>
            </a:r>
            <a:r>
              <a:rPr lang="en-US" sz="4000" spc="-785" dirty="0"/>
              <a:t> </a:t>
            </a:r>
            <a:r>
              <a:rPr sz="4000" spc="-785" dirty="0"/>
              <a:t>I</a:t>
            </a:r>
            <a:r>
              <a:rPr lang="en-US" sz="4000" spc="-785" dirty="0"/>
              <a:t>  </a:t>
            </a:r>
            <a:r>
              <a:rPr sz="4000" spc="-785" dirty="0"/>
              <a:t>A</a:t>
            </a:r>
            <a:r>
              <a:rPr lang="en-US" sz="4000" spc="-785" dirty="0"/>
              <a:t>  </a:t>
            </a:r>
            <a:r>
              <a:rPr sz="4000" spc="-785" dirty="0"/>
              <a:t>B</a:t>
            </a:r>
            <a:r>
              <a:rPr lang="en-US" sz="4000" spc="-785" dirty="0"/>
              <a:t> </a:t>
            </a:r>
            <a:r>
              <a:rPr sz="4000" spc="-785" dirty="0"/>
              <a:t>L</a:t>
            </a:r>
            <a:r>
              <a:rPr lang="en-US" sz="4000" spc="-785" dirty="0"/>
              <a:t> </a:t>
            </a:r>
            <a:r>
              <a:rPr sz="4000" spc="-785" dirty="0"/>
              <a:t>E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257418" y="3986582"/>
            <a:ext cx="612164" cy="228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4856" y="1405280"/>
            <a:ext cx="8390890" cy="458914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b="1" spc="-10" dirty="0">
                <a:solidFill>
                  <a:srgbClr val="308A70"/>
                </a:solidFill>
                <a:latin typeface="Georgia"/>
                <a:cs typeface="Georgia"/>
              </a:rPr>
              <a:t>The transport layer </a:t>
            </a:r>
            <a:r>
              <a:rPr sz="2200" b="1" spc="-5" dirty="0">
                <a:solidFill>
                  <a:srgbClr val="308A70"/>
                </a:solidFill>
                <a:latin typeface="Georgia"/>
                <a:cs typeface="Georgia"/>
              </a:rPr>
              <a:t>service </a:t>
            </a:r>
            <a:r>
              <a:rPr sz="2200" b="1" spc="-10" dirty="0">
                <a:solidFill>
                  <a:srgbClr val="308A70"/>
                </a:solidFill>
                <a:latin typeface="Georgia"/>
                <a:cs typeface="Georgia"/>
              </a:rPr>
              <a:t>can </a:t>
            </a:r>
            <a:r>
              <a:rPr sz="2200" b="1" spc="-5" dirty="0">
                <a:solidFill>
                  <a:srgbClr val="308A70"/>
                </a:solidFill>
                <a:latin typeface="Georgia"/>
                <a:cs typeface="Georgia"/>
              </a:rPr>
              <a:t>be </a:t>
            </a:r>
            <a:r>
              <a:rPr sz="2200" b="1" spc="-10" dirty="0">
                <a:solidFill>
                  <a:srgbClr val="308A70"/>
                </a:solidFill>
                <a:latin typeface="Georgia"/>
                <a:cs typeface="Georgia"/>
              </a:rPr>
              <a:t>reliable </a:t>
            </a:r>
            <a:r>
              <a:rPr sz="2200" b="1" spc="-5" dirty="0">
                <a:solidFill>
                  <a:srgbClr val="308A70"/>
                </a:solidFill>
                <a:latin typeface="Georgia"/>
                <a:cs typeface="Georgia"/>
              </a:rPr>
              <a:t>or</a:t>
            </a:r>
            <a:r>
              <a:rPr sz="2200" b="1" spc="280" dirty="0">
                <a:solidFill>
                  <a:srgbClr val="308A70"/>
                </a:solidFill>
                <a:latin typeface="Georgia"/>
                <a:cs typeface="Georgia"/>
              </a:rPr>
              <a:t> </a:t>
            </a:r>
            <a:r>
              <a:rPr sz="2200" b="1" spc="-5" dirty="0">
                <a:solidFill>
                  <a:srgbClr val="308A70"/>
                </a:solidFill>
                <a:latin typeface="Georgia"/>
                <a:cs typeface="Georgia"/>
              </a:rPr>
              <a:t>unreliable.</a:t>
            </a:r>
            <a:endParaRPr sz="2200">
              <a:latin typeface="Georgia"/>
              <a:cs typeface="Georgia"/>
            </a:endParaRPr>
          </a:p>
          <a:p>
            <a:pPr marL="104139" marR="5080" indent="-91440" algn="just">
              <a:lnSpc>
                <a:spcPts val="2380"/>
              </a:lnSpc>
              <a:spcBef>
                <a:spcPts val="1425"/>
              </a:spcBef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latin typeface="Georgia"/>
                <a:cs typeface="Georgia"/>
              </a:rPr>
              <a:t>If </a:t>
            </a:r>
            <a:r>
              <a:rPr sz="2200" spc="-10" dirty="0">
                <a:latin typeface="Georgia"/>
                <a:cs typeface="Georgia"/>
              </a:rPr>
              <a:t>the </a:t>
            </a:r>
            <a:r>
              <a:rPr sz="2200" spc="-5" dirty="0">
                <a:latin typeface="Georgia"/>
                <a:cs typeface="Georgia"/>
              </a:rPr>
              <a:t>application </a:t>
            </a:r>
            <a:r>
              <a:rPr sz="2200" spc="-10" dirty="0">
                <a:latin typeface="Georgia"/>
                <a:cs typeface="Georgia"/>
              </a:rPr>
              <a:t>layer </a:t>
            </a:r>
            <a:r>
              <a:rPr sz="2200" spc="-5" dirty="0">
                <a:latin typeface="Georgia"/>
                <a:cs typeface="Georgia"/>
              </a:rPr>
              <a:t>program </a:t>
            </a:r>
            <a:r>
              <a:rPr sz="2200" spc="-10" dirty="0">
                <a:latin typeface="Georgia"/>
                <a:cs typeface="Georgia"/>
              </a:rPr>
              <a:t>needs </a:t>
            </a:r>
            <a:r>
              <a:rPr sz="2200" spc="-5" dirty="0">
                <a:latin typeface="Georgia"/>
                <a:cs typeface="Georgia"/>
              </a:rPr>
              <a:t>reliability, we </a:t>
            </a:r>
            <a:r>
              <a:rPr sz="2200" spc="-10" dirty="0">
                <a:latin typeface="Georgia"/>
                <a:cs typeface="Georgia"/>
              </a:rPr>
              <a:t>use </a:t>
            </a:r>
            <a:r>
              <a:rPr sz="2200" spc="-5" dirty="0">
                <a:latin typeface="Georgia"/>
                <a:cs typeface="Georgia"/>
              </a:rPr>
              <a:t>a </a:t>
            </a:r>
            <a:r>
              <a:rPr sz="2200" spc="-10" dirty="0">
                <a:latin typeface="Georgia"/>
                <a:cs typeface="Georgia"/>
              </a:rPr>
              <a:t>reliable  </a:t>
            </a:r>
            <a:r>
              <a:rPr sz="2200" spc="-5" dirty="0">
                <a:latin typeface="Georgia"/>
                <a:cs typeface="Georgia"/>
              </a:rPr>
              <a:t>transport </a:t>
            </a:r>
            <a:r>
              <a:rPr sz="2200" spc="-10" dirty="0">
                <a:latin typeface="Georgia"/>
                <a:cs typeface="Georgia"/>
              </a:rPr>
              <a:t>layer </a:t>
            </a:r>
            <a:r>
              <a:rPr sz="2200" spc="-5" dirty="0">
                <a:latin typeface="Georgia"/>
                <a:cs typeface="Georgia"/>
              </a:rPr>
              <a:t>protocol by implementing flow and error </a:t>
            </a:r>
            <a:r>
              <a:rPr sz="2200" spc="-10" dirty="0">
                <a:latin typeface="Georgia"/>
                <a:cs typeface="Georgia"/>
              </a:rPr>
              <a:t>control </a:t>
            </a:r>
            <a:r>
              <a:rPr sz="2200" spc="-5" dirty="0">
                <a:latin typeface="Georgia"/>
                <a:cs typeface="Georgia"/>
              </a:rPr>
              <a:t>at  </a:t>
            </a:r>
            <a:r>
              <a:rPr sz="2200" spc="-10" dirty="0">
                <a:latin typeface="Georgia"/>
                <a:cs typeface="Georgia"/>
              </a:rPr>
              <a:t>the transport layer. </a:t>
            </a:r>
            <a:r>
              <a:rPr sz="2200" spc="-5" dirty="0">
                <a:latin typeface="Georgia"/>
                <a:cs typeface="Georgia"/>
              </a:rPr>
              <a:t>This means a </a:t>
            </a:r>
            <a:r>
              <a:rPr sz="2200" spc="-10" dirty="0">
                <a:latin typeface="Georgia"/>
                <a:cs typeface="Georgia"/>
              </a:rPr>
              <a:t>slower </a:t>
            </a:r>
            <a:r>
              <a:rPr sz="2200" spc="-5" dirty="0">
                <a:latin typeface="Georgia"/>
                <a:cs typeface="Georgia"/>
              </a:rPr>
              <a:t>and more complex</a:t>
            </a:r>
            <a:r>
              <a:rPr sz="2200" spc="16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service.</a:t>
            </a:r>
            <a:endParaRPr sz="2200">
              <a:latin typeface="Georgia"/>
              <a:cs typeface="Georgia"/>
            </a:endParaRPr>
          </a:p>
          <a:p>
            <a:pPr marL="104139" marR="814705" indent="-91440">
              <a:lnSpc>
                <a:spcPts val="2380"/>
              </a:lnSpc>
              <a:spcBef>
                <a:spcPts val="1395"/>
              </a:spcBef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latin typeface="Georgia"/>
                <a:cs typeface="Georgia"/>
              </a:rPr>
              <a:t>On </a:t>
            </a:r>
            <a:r>
              <a:rPr sz="2200" spc="-10" dirty="0">
                <a:latin typeface="Georgia"/>
                <a:cs typeface="Georgia"/>
              </a:rPr>
              <a:t>the </a:t>
            </a:r>
            <a:r>
              <a:rPr sz="2200" spc="-5" dirty="0">
                <a:latin typeface="Georgia"/>
                <a:cs typeface="Georgia"/>
              </a:rPr>
              <a:t>other </a:t>
            </a:r>
            <a:r>
              <a:rPr sz="2200" spc="-10" dirty="0">
                <a:latin typeface="Georgia"/>
                <a:cs typeface="Georgia"/>
              </a:rPr>
              <a:t>hand, </a:t>
            </a:r>
            <a:r>
              <a:rPr sz="2200" spc="-5" dirty="0">
                <a:latin typeface="Georgia"/>
                <a:cs typeface="Georgia"/>
              </a:rPr>
              <a:t>if </a:t>
            </a:r>
            <a:r>
              <a:rPr sz="2200" spc="-10" dirty="0">
                <a:latin typeface="Georgia"/>
                <a:cs typeface="Georgia"/>
              </a:rPr>
              <a:t>the </a:t>
            </a:r>
            <a:r>
              <a:rPr sz="2200" spc="-5" dirty="0">
                <a:latin typeface="Georgia"/>
                <a:cs typeface="Georgia"/>
              </a:rPr>
              <a:t>application program </a:t>
            </a:r>
            <a:r>
              <a:rPr sz="2200" spc="-10" dirty="0">
                <a:latin typeface="Georgia"/>
                <a:cs typeface="Georgia"/>
              </a:rPr>
              <a:t>does </a:t>
            </a:r>
            <a:r>
              <a:rPr sz="2200" spc="-5" dirty="0">
                <a:latin typeface="Georgia"/>
                <a:cs typeface="Georgia"/>
              </a:rPr>
              <a:t>not </a:t>
            </a:r>
            <a:r>
              <a:rPr sz="2200" spc="-10" dirty="0">
                <a:latin typeface="Georgia"/>
                <a:cs typeface="Georgia"/>
              </a:rPr>
              <a:t>need  </a:t>
            </a:r>
            <a:r>
              <a:rPr sz="2200" spc="-5" dirty="0">
                <a:latin typeface="Georgia"/>
                <a:cs typeface="Georgia"/>
              </a:rPr>
              <a:t>reliability </a:t>
            </a:r>
            <a:r>
              <a:rPr sz="2200" spc="-10" dirty="0">
                <a:latin typeface="Georgia"/>
                <a:cs typeface="Georgia"/>
              </a:rPr>
              <a:t>then </a:t>
            </a:r>
            <a:r>
              <a:rPr sz="2200" spc="-5" dirty="0">
                <a:latin typeface="Georgia"/>
                <a:cs typeface="Georgia"/>
              </a:rPr>
              <a:t>an </a:t>
            </a:r>
            <a:r>
              <a:rPr sz="2200" spc="-10" dirty="0">
                <a:latin typeface="Georgia"/>
                <a:cs typeface="Georgia"/>
              </a:rPr>
              <a:t>unreliable </a:t>
            </a:r>
            <a:r>
              <a:rPr sz="2200" spc="-5" dirty="0">
                <a:latin typeface="Georgia"/>
                <a:cs typeface="Georgia"/>
              </a:rPr>
              <a:t>protocol </a:t>
            </a:r>
            <a:r>
              <a:rPr sz="2200" spc="-10" dirty="0">
                <a:latin typeface="Georgia"/>
                <a:cs typeface="Georgia"/>
              </a:rPr>
              <a:t>can </a:t>
            </a:r>
            <a:r>
              <a:rPr sz="2200" spc="-5" dirty="0">
                <a:latin typeface="Georgia"/>
                <a:cs typeface="Georgia"/>
              </a:rPr>
              <a:t>be</a:t>
            </a:r>
            <a:r>
              <a:rPr sz="2200" spc="1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used.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00" spc="-10" dirty="0">
                <a:solidFill>
                  <a:srgbClr val="1D9BA0"/>
                </a:solidFill>
                <a:latin typeface="Georgia"/>
                <a:cs typeface="Georgia"/>
              </a:rPr>
              <a:t>Note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1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10" dirty="0">
                <a:latin typeface="Georgia"/>
                <a:cs typeface="Georgia"/>
              </a:rPr>
              <a:t>UDP </a:t>
            </a:r>
            <a:r>
              <a:rPr sz="2200" spc="-5" dirty="0">
                <a:latin typeface="Georgia"/>
                <a:cs typeface="Georgia"/>
              </a:rPr>
              <a:t>is </a:t>
            </a:r>
            <a:r>
              <a:rPr sz="2200" spc="-10" dirty="0">
                <a:latin typeface="Georgia"/>
                <a:cs typeface="Georgia"/>
              </a:rPr>
              <a:t>connectionless </a:t>
            </a:r>
            <a:r>
              <a:rPr sz="2200" spc="-5" dirty="0">
                <a:latin typeface="Georgia"/>
                <a:cs typeface="Georgia"/>
              </a:rPr>
              <a:t>and</a:t>
            </a:r>
            <a:r>
              <a:rPr sz="2200" spc="5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unreliable;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latin typeface="Georgia"/>
                <a:cs typeface="Georgia"/>
              </a:rPr>
              <a:t>TCP and SCTP are </a:t>
            </a:r>
            <a:r>
              <a:rPr sz="2200" spc="-10" dirty="0">
                <a:latin typeface="Georgia"/>
                <a:cs typeface="Georgia"/>
              </a:rPr>
              <a:t>connection oriented </a:t>
            </a:r>
            <a:r>
              <a:rPr sz="2200" spc="-5" dirty="0">
                <a:latin typeface="Georgia"/>
                <a:cs typeface="Georgia"/>
              </a:rPr>
              <a:t>and</a:t>
            </a:r>
            <a:r>
              <a:rPr sz="2200" spc="60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reliable.</a:t>
            </a:r>
            <a:endParaRPr sz="2200">
              <a:latin typeface="Georgia"/>
              <a:cs typeface="Georgia"/>
            </a:endParaRPr>
          </a:p>
          <a:p>
            <a:pPr marL="4445" algn="ctr">
              <a:lnSpc>
                <a:spcPts val="2510"/>
              </a:lnSpc>
              <a:spcBef>
                <a:spcPts val="1140"/>
              </a:spcBef>
            </a:pPr>
            <a:r>
              <a:rPr sz="2200" spc="-5" dirty="0">
                <a:latin typeface="Georgia"/>
                <a:cs typeface="Georgia"/>
              </a:rPr>
              <a:t>These three protocols can </a:t>
            </a:r>
            <a:r>
              <a:rPr sz="2200" spc="-10" dirty="0">
                <a:latin typeface="Georgia"/>
                <a:cs typeface="Georgia"/>
              </a:rPr>
              <a:t>respond </a:t>
            </a:r>
            <a:r>
              <a:rPr sz="2200" spc="-5" dirty="0">
                <a:latin typeface="Georgia"/>
                <a:cs typeface="Georgia"/>
              </a:rPr>
              <a:t>to the demands of</a:t>
            </a:r>
            <a:r>
              <a:rPr sz="2200" spc="1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the</a:t>
            </a:r>
            <a:endParaRPr sz="2200">
              <a:latin typeface="Georgia"/>
              <a:cs typeface="Georgia"/>
            </a:endParaRPr>
          </a:p>
          <a:p>
            <a:pPr marL="5080" algn="ctr">
              <a:lnSpc>
                <a:spcPts val="2510"/>
              </a:lnSpc>
            </a:pPr>
            <a:r>
              <a:rPr sz="2200" spc="-5" dirty="0">
                <a:latin typeface="Georgia"/>
                <a:cs typeface="Georgia"/>
              </a:rPr>
              <a:t>application </a:t>
            </a:r>
            <a:r>
              <a:rPr sz="2200" spc="-10" dirty="0">
                <a:latin typeface="Georgia"/>
                <a:cs typeface="Georgia"/>
              </a:rPr>
              <a:t>layer</a:t>
            </a:r>
            <a:r>
              <a:rPr sz="2200" spc="4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programs.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278129"/>
            <a:ext cx="3101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980" dirty="0">
                <a:solidFill>
                  <a:srgbClr val="0D0D0D"/>
                </a:solidFill>
                <a:latin typeface="Arial"/>
                <a:cs typeface="Arial"/>
              </a:rPr>
              <a:t>ERROR</a:t>
            </a:r>
            <a:r>
              <a:rPr sz="4000" b="1" spc="-8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4000" b="1" spc="-894" dirty="0">
                <a:solidFill>
                  <a:srgbClr val="0D0D0D"/>
                </a:solidFill>
                <a:latin typeface="Arial"/>
                <a:cs typeface="Arial"/>
              </a:rPr>
              <a:t>CONTROL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123" y="3017678"/>
            <a:ext cx="8148407" cy="3110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576" y="1798701"/>
            <a:ext cx="766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If the data </a:t>
            </a:r>
            <a:r>
              <a:rPr sz="1800" b="1" dirty="0">
                <a:latin typeface="Times New Roman"/>
                <a:cs typeface="Times New Roman"/>
              </a:rPr>
              <a:t>link layer </a:t>
            </a:r>
            <a:r>
              <a:rPr sz="1800" b="1" spc="-5" dirty="0">
                <a:latin typeface="Times New Roman"/>
                <a:cs typeface="Times New Roman"/>
              </a:rPr>
              <a:t>is reliable and has </a:t>
            </a:r>
            <a:r>
              <a:rPr sz="1800" b="1" dirty="0">
                <a:latin typeface="Times New Roman"/>
                <a:cs typeface="Times New Roman"/>
              </a:rPr>
              <a:t>flow </a:t>
            </a:r>
            <a:r>
              <a:rPr sz="1800" b="1" spc="-5" dirty="0">
                <a:latin typeface="Times New Roman"/>
                <a:cs typeface="Times New Roman"/>
              </a:rPr>
              <a:t>and </a:t>
            </a:r>
            <a:r>
              <a:rPr sz="1800" b="1" spc="-10" dirty="0">
                <a:latin typeface="Times New Roman"/>
                <a:cs typeface="Times New Roman"/>
              </a:rPr>
              <a:t>error </a:t>
            </a:r>
            <a:r>
              <a:rPr sz="1800" b="1" spc="-5" dirty="0">
                <a:latin typeface="Times New Roman"/>
                <a:cs typeface="Times New Roman"/>
              </a:rPr>
              <a:t>control, do </a:t>
            </a:r>
            <a:r>
              <a:rPr sz="1800" b="1" spc="5" dirty="0">
                <a:latin typeface="Times New Roman"/>
                <a:cs typeface="Times New Roman"/>
              </a:rPr>
              <a:t>we </a:t>
            </a:r>
            <a:r>
              <a:rPr sz="1800" b="1" spc="-5" dirty="0">
                <a:latin typeface="Times New Roman"/>
                <a:cs typeface="Times New Roman"/>
              </a:rPr>
              <a:t>need this  </a:t>
            </a:r>
            <a:r>
              <a:rPr sz="1800" b="1" dirty="0">
                <a:latin typeface="Times New Roman"/>
                <a:cs typeface="Times New Roman"/>
              </a:rPr>
              <a:t>at </a:t>
            </a:r>
            <a:r>
              <a:rPr sz="1800" b="1" spc="-5" dirty="0">
                <a:latin typeface="Times New Roman"/>
                <a:cs typeface="Times New Roman"/>
              </a:rPr>
              <a:t>the transport </a:t>
            </a:r>
            <a:r>
              <a:rPr sz="1800" b="1" spc="-30" dirty="0">
                <a:latin typeface="Times New Roman"/>
                <a:cs typeface="Times New Roman"/>
              </a:rPr>
              <a:t>layer, </a:t>
            </a:r>
            <a:r>
              <a:rPr sz="1800" b="1" spc="-5" dirty="0">
                <a:latin typeface="Times New Roman"/>
                <a:cs typeface="Times New Roman"/>
              </a:rPr>
              <a:t>too?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Times New Roman"/>
                <a:cs typeface="Times New Roman"/>
              </a:rPr>
              <a:t>Yes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90309" y="5264658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98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19140" y="5246319"/>
            <a:ext cx="7740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0" dirty="0">
                <a:solidFill>
                  <a:srgbClr val="0D0D0D"/>
                </a:solidFill>
                <a:latin typeface="Arial"/>
                <a:cs typeface="Arial"/>
              </a:rPr>
              <a:t>UDP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7706" y="4687315"/>
            <a:ext cx="22428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D0D0D"/>
                </a:solidFill>
                <a:latin typeface="Arial"/>
                <a:cs typeface="Arial"/>
              </a:rPr>
              <a:t>UDP </a:t>
            </a:r>
            <a:r>
              <a:rPr sz="1600" dirty="0">
                <a:solidFill>
                  <a:srgbClr val="0D0D0D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0D0D0D"/>
                </a:solidFill>
                <a:latin typeface="Arial"/>
                <a:cs typeface="Arial"/>
              </a:rPr>
              <a:t>located between  the application </a:t>
            </a:r>
            <a:r>
              <a:rPr sz="1600" spc="-10" dirty="0">
                <a:solidFill>
                  <a:srgbClr val="0D0D0D"/>
                </a:solidFill>
                <a:latin typeface="Arial"/>
                <a:cs typeface="Arial"/>
              </a:rPr>
              <a:t>layer </a:t>
            </a:r>
            <a:r>
              <a:rPr sz="1600" spc="-5" dirty="0">
                <a:solidFill>
                  <a:srgbClr val="0D0D0D"/>
                </a:solidFill>
                <a:latin typeface="Arial"/>
                <a:cs typeface="Arial"/>
              </a:rPr>
              <a:t>and  the IP </a:t>
            </a:r>
            <a:r>
              <a:rPr sz="1600" spc="-20" dirty="0">
                <a:solidFill>
                  <a:srgbClr val="0D0D0D"/>
                </a:solidFill>
                <a:latin typeface="Arial"/>
                <a:cs typeface="Arial"/>
              </a:rPr>
              <a:t>layer, </a:t>
            </a:r>
            <a:r>
              <a:rPr sz="1600" spc="-5" dirty="0">
                <a:solidFill>
                  <a:srgbClr val="0D0D0D"/>
                </a:solidFill>
                <a:latin typeface="Arial"/>
                <a:cs typeface="Arial"/>
              </a:rPr>
              <a:t>and serves  as the intermediary  between the application  programs </a:t>
            </a:r>
            <a:r>
              <a:rPr sz="1600" dirty="0">
                <a:solidFill>
                  <a:srgbClr val="0D0D0D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0D0D0D"/>
                </a:solidFill>
                <a:latin typeface="Arial"/>
                <a:cs typeface="Arial"/>
              </a:rPr>
              <a:t>the  network</a:t>
            </a:r>
            <a:r>
              <a:rPr sz="1600" spc="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"/>
                <a:cs typeface="Arial"/>
              </a:rPr>
              <a:t>operations.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0438" y="6511238"/>
            <a:ext cx="917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25" dirty="0">
                <a:solidFill>
                  <a:srgbClr val="0D0D0D"/>
                </a:solidFill>
                <a:latin typeface="Arial"/>
                <a:cs typeface="Arial"/>
              </a:rPr>
              <a:t>TCP/IP </a:t>
            </a:r>
            <a:r>
              <a:rPr sz="1000" spc="-315" dirty="0">
                <a:solidFill>
                  <a:srgbClr val="0D0D0D"/>
                </a:solidFill>
                <a:latin typeface="Arial"/>
                <a:cs typeface="Arial"/>
              </a:rPr>
              <a:t>PROTOCOL</a:t>
            </a:r>
            <a:r>
              <a:rPr sz="1000" spc="-9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000" spc="-270" dirty="0">
                <a:solidFill>
                  <a:srgbClr val="0D0D0D"/>
                </a:solidFill>
                <a:latin typeface="Arial"/>
                <a:cs typeface="Arial"/>
              </a:rPr>
              <a:t>SUITE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8009" y="6511238"/>
            <a:ext cx="116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0" dirty="0">
                <a:solidFill>
                  <a:srgbClr val="0D0D0D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4" y="115951"/>
            <a:ext cx="107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14.1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2801" y="115951"/>
            <a:ext cx="417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Position </a:t>
            </a:r>
            <a:r>
              <a:rPr sz="1800" i="1" spc="-5" dirty="0">
                <a:latin typeface="Times New Roman"/>
                <a:cs typeface="Times New Roman"/>
              </a:rPr>
              <a:t>of UDP </a:t>
            </a:r>
            <a:r>
              <a:rPr sz="1800" i="1" dirty="0">
                <a:latin typeface="Times New Roman"/>
                <a:cs typeface="Times New Roman"/>
              </a:rPr>
              <a:t>in the </a:t>
            </a:r>
            <a:r>
              <a:rPr sz="1800" i="1" spc="-5" dirty="0">
                <a:latin typeface="Times New Roman"/>
                <a:cs typeface="Times New Roman"/>
              </a:rPr>
              <a:t>TCP/IP </a:t>
            </a:r>
            <a:r>
              <a:rPr sz="1800" i="1" spc="-10" dirty="0">
                <a:latin typeface="Times New Roman"/>
                <a:cs typeface="Times New Roman"/>
              </a:rPr>
              <a:t>protocol</a:t>
            </a:r>
            <a:r>
              <a:rPr sz="1800" i="1" spc="-1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suite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200" y="0"/>
            <a:ext cx="8839200" cy="5988050"/>
            <a:chOff x="76200" y="0"/>
            <a:chExt cx="8839200" cy="5988050"/>
          </a:xfrm>
        </p:grpSpPr>
        <p:sp>
          <p:nvSpPr>
            <p:cNvPr id="7" name="object 7"/>
            <p:cNvSpPr/>
            <p:nvPr/>
          </p:nvSpPr>
          <p:spPr>
            <a:xfrm>
              <a:off x="367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5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7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7" y="473963"/>
                  </a:lnTo>
                  <a:lnTo>
                    <a:pt x="422147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1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536" y="990600"/>
              <a:ext cx="8436864" cy="49971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573786"/>
            <a:ext cx="7035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0" dirty="0"/>
              <a:t>1. </a:t>
            </a:r>
            <a:r>
              <a:rPr sz="4000" spc="-965" dirty="0"/>
              <a:t>USER </a:t>
            </a:r>
            <a:r>
              <a:rPr sz="4000" spc="-865" dirty="0"/>
              <a:t>DATAGRAM </a:t>
            </a:r>
            <a:r>
              <a:rPr sz="4000" spc="-930" dirty="0"/>
              <a:t>PROTOCOL </a:t>
            </a:r>
            <a:r>
              <a:rPr sz="4000" spc="-680" dirty="0"/>
              <a:t>(UDP</a:t>
            </a:r>
            <a:r>
              <a:rPr sz="4000" spc="-340" dirty="0"/>
              <a:t> </a:t>
            </a:r>
            <a:r>
              <a:rPr sz="4000" spc="-375" dirty="0"/>
              <a:t>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36523" y="1351025"/>
            <a:ext cx="7945120" cy="2727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UDP is a connectionless, unreliable transport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protocol.</a:t>
            </a:r>
            <a:endParaRPr sz="2200">
              <a:latin typeface="Times New Roman"/>
              <a:cs typeface="Times New Roman"/>
            </a:endParaRPr>
          </a:p>
          <a:p>
            <a:pPr marL="104139" marR="130810" indent="-91440">
              <a:lnSpc>
                <a:spcPct val="120000"/>
              </a:lnSpc>
              <a:spcBef>
                <a:spcPts val="1405"/>
              </a:spcBef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It does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add </a:t>
            </a:r>
            <a:r>
              <a:rPr sz="2200" dirty="0">
                <a:latin typeface="Times New Roman"/>
                <a:cs typeface="Times New Roman"/>
              </a:rPr>
              <a:t>anything </a:t>
            </a:r>
            <a:r>
              <a:rPr sz="2200" spc="-5" dirty="0">
                <a:latin typeface="Times New Roman"/>
                <a:cs typeface="Times New Roman"/>
              </a:rPr>
              <a:t>to the services of IP (very simple) except to  provide process-to process communication instead of </a:t>
            </a:r>
            <a:r>
              <a:rPr sz="2200" dirty="0">
                <a:latin typeface="Times New Roman"/>
                <a:cs typeface="Times New Roman"/>
              </a:rPr>
              <a:t>host-to-host  </a:t>
            </a:r>
            <a:r>
              <a:rPr sz="2200" spc="-5" dirty="0">
                <a:latin typeface="Times New Roman"/>
                <a:cs typeface="Times New Roman"/>
              </a:rPr>
              <a:t>communication.</a:t>
            </a:r>
            <a:endParaRPr sz="220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120000"/>
              </a:lnSpc>
              <a:spcBef>
                <a:spcPts val="1390"/>
              </a:spcBef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solidFill>
                  <a:srgbClr val="1D6194"/>
                </a:solidFill>
                <a:latin typeface="Times New Roman"/>
                <a:cs typeface="Times New Roman"/>
              </a:rPr>
              <a:t>(when to use it?) </a:t>
            </a:r>
            <a:r>
              <a:rPr sz="2200" spc="-5" dirty="0">
                <a:latin typeface="Times New Roman"/>
                <a:cs typeface="Times New Roman"/>
              </a:rPr>
              <a:t>If a process wants to send a </a:t>
            </a:r>
            <a:r>
              <a:rPr sz="2200" spc="-10" dirty="0">
                <a:latin typeface="Times New Roman"/>
                <a:cs typeface="Times New Roman"/>
              </a:rPr>
              <a:t>small message </a:t>
            </a:r>
            <a:r>
              <a:rPr sz="2200" spc="-5" dirty="0">
                <a:latin typeface="Times New Roman"/>
                <a:cs typeface="Times New Roman"/>
              </a:rPr>
              <a:t>and does 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care </a:t>
            </a:r>
            <a:r>
              <a:rPr sz="2200" spc="-10" dirty="0">
                <a:latin typeface="Times New Roman"/>
                <a:cs typeface="Times New Roman"/>
              </a:rPr>
              <a:t>much </a:t>
            </a:r>
            <a:r>
              <a:rPr sz="2200" spc="-5" dirty="0">
                <a:latin typeface="Times New Roman"/>
                <a:cs typeface="Times New Roman"/>
              </a:rPr>
              <a:t>about </a:t>
            </a:r>
            <a:r>
              <a:rPr sz="2200" spc="-15" dirty="0">
                <a:latin typeface="Times New Roman"/>
                <a:cs typeface="Times New Roman"/>
              </a:rPr>
              <a:t>reliability, </a:t>
            </a:r>
            <a:r>
              <a:rPr sz="2200" spc="-5" dirty="0">
                <a:latin typeface="Times New Roman"/>
                <a:cs typeface="Times New Roman"/>
              </a:rPr>
              <a:t>it can use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UDP.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5821426"/>
            <a:ext cx="8539480" cy="7296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34"/>
              </a:spcBef>
            </a:pPr>
            <a:r>
              <a:rPr lang="en-US" sz="1800" spc="-85" dirty="0">
                <a:latin typeface="Arial"/>
                <a:cs typeface="Arial"/>
              </a:rPr>
              <a:t>http</a:t>
            </a:r>
            <a:r>
              <a:rPr lang="en-US" sz="1800" spc="-85" dirty="0">
                <a:latin typeface="Arial"/>
                <a:cs typeface="Arial"/>
                <a:hlinkClick r:id="rId2"/>
              </a:rPr>
              <a:t>s://ww</a:t>
            </a:r>
            <a:r>
              <a:rPr lang="en-US" sz="1800" spc="-85" dirty="0">
                <a:latin typeface="Arial"/>
                <a:cs typeface="Arial"/>
              </a:rPr>
              <a:t>w.y</a:t>
            </a:r>
            <a:r>
              <a:rPr lang="en-US" sz="1800" spc="-85" dirty="0">
                <a:latin typeface="Arial"/>
                <a:cs typeface="Arial"/>
                <a:hlinkClick r:id="rId2"/>
              </a:rPr>
              <a:t>outub</a:t>
            </a:r>
            <a:r>
              <a:rPr lang="en-US" sz="1800" spc="-85" dirty="0">
                <a:latin typeface="Arial"/>
                <a:cs typeface="Arial"/>
              </a:rPr>
              <a:t>e</a:t>
            </a:r>
            <a:r>
              <a:rPr lang="en-US" sz="1800" spc="-85" dirty="0">
                <a:latin typeface="Arial"/>
                <a:cs typeface="Arial"/>
                <a:hlinkClick r:id="rId2"/>
              </a:rPr>
              <a:t>.com/watch?v=blV7WUZpkCE</a:t>
            </a:r>
            <a:endParaRPr lang="en-US"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200" b="1" spc="-5" dirty="0">
                <a:solidFill>
                  <a:srgbClr val="124262"/>
                </a:solidFill>
                <a:latin typeface="Times New Roman"/>
                <a:cs typeface="Times New Roman"/>
              </a:rPr>
              <a:t>UDP packets, called user datagrams, have a fixed </a:t>
            </a:r>
            <a:r>
              <a:rPr sz="2200" b="1" spc="-10" dirty="0">
                <a:solidFill>
                  <a:srgbClr val="124262"/>
                </a:solidFill>
                <a:latin typeface="Times New Roman"/>
                <a:cs typeface="Times New Roman"/>
              </a:rPr>
              <a:t>size </a:t>
            </a:r>
            <a:r>
              <a:rPr sz="2200" b="1" spc="-5" dirty="0">
                <a:solidFill>
                  <a:srgbClr val="124262"/>
                </a:solidFill>
                <a:latin typeface="Times New Roman"/>
                <a:cs typeface="Times New Roman"/>
              </a:rPr>
              <a:t>header </a:t>
            </a:r>
            <a:r>
              <a:rPr sz="2200" b="1" dirty="0">
                <a:solidFill>
                  <a:srgbClr val="124262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124262"/>
                </a:solidFill>
                <a:latin typeface="Times New Roman"/>
                <a:cs typeface="Times New Roman"/>
              </a:rPr>
              <a:t>8</a:t>
            </a:r>
            <a:r>
              <a:rPr sz="2200" b="1" spc="-45" dirty="0">
                <a:solidFill>
                  <a:srgbClr val="124262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124262"/>
                </a:solidFill>
                <a:latin typeface="Times New Roman"/>
                <a:cs typeface="Times New Roman"/>
              </a:rPr>
              <a:t>bytes.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4222527"/>
            <a:ext cx="5401056" cy="1568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60489" y="4152138"/>
            <a:ext cx="621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UDP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12989" y="4152138"/>
            <a:ext cx="878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kets,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0489" y="4700778"/>
            <a:ext cx="116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datagrams,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9605" y="4700778"/>
            <a:ext cx="52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00213" y="4975097"/>
            <a:ext cx="99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>
              <a:lnSpc>
                <a:spcPct val="100000"/>
              </a:lnSpc>
              <a:spcBef>
                <a:spcPts val="100"/>
              </a:spcBef>
              <a:tabLst>
                <a:tab pos="85090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ize  o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0489" y="4975097"/>
            <a:ext cx="735965" cy="842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 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ader 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bytes.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836" y="888872"/>
            <a:ext cx="58587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0" spc="-1280" dirty="0">
                <a:latin typeface="Arial"/>
                <a:cs typeface="Arial"/>
              </a:rPr>
              <a:t>U</a:t>
            </a:r>
            <a:r>
              <a:rPr lang="en-US" b="0" spc="-1280" dirty="0">
                <a:latin typeface="Arial"/>
                <a:cs typeface="Arial"/>
              </a:rPr>
              <a:t>                                                                                  </a:t>
            </a:r>
            <a:r>
              <a:rPr b="0" spc="-1280" dirty="0">
                <a:latin typeface="Arial"/>
                <a:cs typeface="Arial"/>
              </a:rPr>
              <a:t>D</a:t>
            </a:r>
            <a:r>
              <a:rPr lang="en-US" b="0" spc="-1280" dirty="0">
                <a:latin typeface="Arial"/>
                <a:cs typeface="Arial"/>
              </a:rPr>
              <a:t>                       </a:t>
            </a:r>
            <a:r>
              <a:rPr b="0" spc="-1280" dirty="0">
                <a:latin typeface="Arial"/>
                <a:cs typeface="Arial"/>
              </a:rPr>
              <a:t>P</a:t>
            </a:r>
            <a:r>
              <a:rPr b="0" spc="-260" dirty="0">
                <a:latin typeface="Arial"/>
                <a:cs typeface="Arial"/>
              </a:rPr>
              <a:t> </a:t>
            </a:r>
            <a:r>
              <a:rPr b="0" spc="-1180" dirty="0">
                <a:latin typeface="Arial"/>
                <a:cs typeface="Arial"/>
              </a:rPr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2252598"/>
            <a:ext cx="7087870" cy="398335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859155">
              <a:lnSpc>
                <a:spcPts val="1820"/>
              </a:lnSpc>
              <a:spcBef>
                <a:spcPts val="540"/>
              </a:spcBef>
            </a:pPr>
            <a:r>
              <a:rPr sz="1900" b="1" spc="-135" dirty="0">
                <a:latin typeface="Trebuchet MS"/>
                <a:cs typeface="Trebuchet MS"/>
              </a:rPr>
              <a:t>End-to-End</a:t>
            </a:r>
            <a:r>
              <a:rPr sz="1900" spc="-135" dirty="0">
                <a:latin typeface="Arial"/>
                <a:cs typeface="Arial"/>
              </a:rPr>
              <a:t>: </a:t>
            </a:r>
            <a:r>
              <a:rPr sz="1900" spc="-120" dirty="0">
                <a:latin typeface="Arial"/>
                <a:cs typeface="Arial"/>
              </a:rPr>
              <a:t>an </a:t>
            </a:r>
            <a:r>
              <a:rPr sz="1900" spc="-60" dirty="0">
                <a:latin typeface="Arial"/>
                <a:cs typeface="Arial"/>
              </a:rPr>
              <a:t>application </a:t>
            </a:r>
            <a:r>
              <a:rPr sz="1900" spc="-114" dirty="0">
                <a:latin typeface="Arial"/>
                <a:cs typeface="Arial"/>
              </a:rPr>
              <a:t>sends/receives </a:t>
            </a:r>
            <a:r>
              <a:rPr sz="1900" spc="-15" dirty="0">
                <a:latin typeface="Arial"/>
                <a:cs typeface="Arial"/>
              </a:rPr>
              <a:t>data </a:t>
            </a:r>
            <a:r>
              <a:rPr sz="1900" spc="-10" dirty="0">
                <a:latin typeface="Arial"/>
                <a:cs typeface="Arial"/>
              </a:rPr>
              <a:t>to/from </a:t>
            </a:r>
            <a:r>
              <a:rPr sz="1900" spc="-100" dirty="0">
                <a:latin typeface="Arial"/>
                <a:cs typeface="Arial"/>
              </a:rPr>
              <a:t>another  </a:t>
            </a:r>
            <a:r>
              <a:rPr sz="1900" spc="-65" dirty="0">
                <a:latin typeface="Arial"/>
                <a:cs typeface="Arial"/>
              </a:rPr>
              <a:t>application.</a:t>
            </a:r>
            <a:endParaRPr sz="1900">
              <a:latin typeface="Arial"/>
              <a:cs typeface="Arial"/>
            </a:endParaRPr>
          </a:p>
          <a:p>
            <a:pPr marL="12700" marR="10795">
              <a:lnSpc>
                <a:spcPct val="80000"/>
              </a:lnSpc>
              <a:spcBef>
                <a:spcPts val="1425"/>
              </a:spcBef>
            </a:pPr>
            <a:r>
              <a:rPr sz="1900" b="1" spc="-114" dirty="0">
                <a:latin typeface="Trebuchet MS"/>
                <a:cs typeface="Trebuchet MS"/>
              </a:rPr>
              <a:t>Connectionless</a:t>
            </a:r>
            <a:r>
              <a:rPr sz="1900" spc="-114" dirty="0">
                <a:latin typeface="Arial"/>
                <a:cs typeface="Arial"/>
              </a:rPr>
              <a:t>: </a:t>
            </a:r>
            <a:r>
              <a:rPr sz="1900" spc="-70" dirty="0">
                <a:latin typeface="Arial"/>
                <a:cs typeface="Arial"/>
              </a:rPr>
              <a:t>Application </a:t>
            </a:r>
            <a:r>
              <a:rPr sz="1900" spc="-140" dirty="0">
                <a:latin typeface="Arial"/>
                <a:cs typeface="Arial"/>
              </a:rPr>
              <a:t>does </a:t>
            </a:r>
            <a:r>
              <a:rPr sz="1900" spc="-120" dirty="0">
                <a:latin typeface="Arial"/>
                <a:cs typeface="Arial"/>
              </a:rPr>
              <a:t>not </a:t>
            </a:r>
            <a:r>
              <a:rPr sz="1900" spc="-114" dirty="0">
                <a:latin typeface="Arial"/>
                <a:cs typeface="Arial"/>
              </a:rPr>
              <a:t>need </a:t>
            </a:r>
            <a:r>
              <a:rPr sz="1900" spc="-65" dirty="0">
                <a:latin typeface="Arial"/>
                <a:cs typeface="Arial"/>
              </a:rPr>
              <a:t>to </a:t>
            </a:r>
            <a:r>
              <a:rPr sz="1900" spc="-95" dirty="0">
                <a:latin typeface="Arial"/>
                <a:cs typeface="Arial"/>
              </a:rPr>
              <a:t>preestablish </a:t>
            </a:r>
            <a:r>
              <a:rPr sz="1900" spc="-155" dirty="0">
                <a:latin typeface="Arial"/>
                <a:cs typeface="Arial"/>
              </a:rPr>
              <a:t>communication  </a:t>
            </a:r>
            <a:r>
              <a:rPr sz="1900" spc="-45" dirty="0">
                <a:latin typeface="Arial"/>
                <a:cs typeface="Arial"/>
              </a:rPr>
              <a:t>before </a:t>
            </a:r>
            <a:r>
              <a:rPr sz="1900" spc="-130" dirty="0">
                <a:latin typeface="Arial"/>
                <a:cs typeface="Arial"/>
              </a:rPr>
              <a:t>sending </a:t>
            </a:r>
            <a:r>
              <a:rPr sz="1900" spc="-15" dirty="0">
                <a:latin typeface="Arial"/>
                <a:cs typeface="Arial"/>
              </a:rPr>
              <a:t>data; </a:t>
            </a:r>
            <a:r>
              <a:rPr sz="1900" spc="-60" dirty="0">
                <a:latin typeface="Arial"/>
                <a:cs typeface="Arial"/>
              </a:rPr>
              <a:t>application </a:t>
            </a:r>
            <a:r>
              <a:rPr sz="1900" spc="-140" dirty="0">
                <a:latin typeface="Arial"/>
                <a:cs typeface="Arial"/>
              </a:rPr>
              <a:t>does </a:t>
            </a:r>
            <a:r>
              <a:rPr sz="1900" spc="-120" dirty="0">
                <a:latin typeface="Arial"/>
                <a:cs typeface="Arial"/>
              </a:rPr>
              <a:t>not </a:t>
            </a:r>
            <a:r>
              <a:rPr sz="1900" spc="-114" dirty="0">
                <a:latin typeface="Arial"/>
                <a:cs typeface="Arial"/>
              </a:rPr>
              <a:t>need </a:t>
            </a:r>
            <a:r>
              <a:rPr sz="1900" spc="-65" dirty="0">
                <a:latin typeface="Arial"/>
                <a:cs typeface="Arial"/>
              </a:rPr>
              <a:t>to </a:t>
            </a:r>
            <a:r>
              <a:rPr sz="1900" spc="-90" dirty="0">
                <a:latin typeface="Arial"/>
                <a:cs typeface="Arial"/>
              </a:rPr>
              <a:t>terminate  </a:t>
            </a:r>
            <a:r>
              <a:rPr sz="1900" spc="-155" dirty="0">
                <a:latin typeface="Arial"/>
                <a:cs typeface="Arial"/>
              </a:rPr>
              <a:t>communication </a:t>
            </a:r>
            <a:r>
              <a:rPr sz="1900" spc="-170" dirty="0">
                <a:latin typeface="Arial"/>
                <a:cs typeface="Arial"/>
              </a:rPr>
              <a:t>when</a:t>
            </a:r>
            <a:r>
              <a:rPr sz="1900" spc="-204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finished.</a:t>
            </a:r>
            <a:endParaRPr sz="1900">
              <a:latin typeface="Arial"/>
              <a:cs typeface="Arial"/>
            </a:endParaRPr>
          </a:p>
          <a:p>
            <a:pPr marL="12700" marR="93345">
              <a:lnSpc>
                <a:spcPts val="1820"/>
              </a:lnSpc>
              <a:spcBef>
                <a:spcPts val="1380"/>
              </a:spcBef>
            </a:pPr>
            <a:r>
              <a:rPr sz="1900" b="1" spc="-100" dirty="0">
                <a:latin typeface="Trebuchet MS"/>
                <a:cs typeface="Trebuchet MS"/>
              </a:rPr>
              <a:t>Message-oriented</a:t>
            </a:r>
            <a:r>
              <a:rPr sz="1900" spc="-100" dirty="0">
                <a:latin typeface="Arial"/>
                <a:cs typeface="Arial"/>
              </a:rPr>
              <a:t>: </a:t>
            </a:r>
            <a:r>
              <a:rPr sz="1900" spc="-60" dirty="0">
                <a:latin typeface="Arial"/>
                <a:cs typeface="Arial"/>
              </a:rPr>
              <a:t>application </a:t>
            </a:r>
            <a:r>
              <a:rPr sz="1900" spc="-114" dirty="0">
                <a:latin typeface="Arial"/>
                <a:cs typeface="Arial"/>
              </a:rPr>
              <a:t>sends/receives </a:t>
            </a:r>
            <a:r>
              <a:rPr sz="1900" spc="-65" dirty="0">
                <a:latin typeface="Arial"/>
                <a:cs typeface="Arial"/>
              </a:rPr>
              <a:t>individual </a:t>
            </a:r>
            <a:r>
              <a:rPr sz="1900" spc="-195" dirty="0">
                <a:latin typeface="Arial"/>
                <a:cs typeface="Arial"/>
              </a:rPr>
              <a:t>messages </a:t>
            </a:r>
            <a:r>
              <a:rPr sz="1900" spc="-225" dirty="0">
                <a:latin typeface="Arial"/>
                <a:cs typeface="Arial"/>
              </a:rPr>
              <a:t>(UDP  </a:t>
            </a:r>
            <a:r>
              <a:rPr sz="1900" spc="-70" dirty="0">
                <a:latin typeface="Arial"/>
                <a:cs typeface="Arial"/>
              </a:rPr>
              <a:t>datagram), </a:t>
            </a:r>
            <a:r>
              <a:rPr sz="1900" spc="-120" dirty="0">
                <a:latin typeface="Arial"/>
                <a:cs typeface="Arial"/>
              </a:rPr>
              <a:t>not</a:t>
            </a:r>
            <a:r>
              <a:rPr sz="1900" spc="85" dirty="0">
                <a:latin typeface="Arial"/>
                <a:cs typeface="Arial"/>
              </a:rPr>
              <a:t> </a:t>
            </a:r>
            <a:r>
              <a:rPr sz="1900" spc="-120" dirty="0">
                <a:latin typeface="Arial"/>
                <a:cs typeface="Arial"/>
              </a:rPr>
              <a:t>packets.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  <a:spcBef>
                <a:spcPts val="970"/>
              </a:spcBef>
            </a:pPr>
            <a:r>
              <a:rPr sz="1900" b="1" spc="-140" dirty="0">
                <a:latin typeface="Trebuchet MS"/>
                <a:cs typeface="Trebuchet MS"/>
              </a:rPr>
              <a:t>Best-effort</a:t>
            </a:r>
            <a:r>
              <a:rPr sz="1900" spc="-140" dirty="0">
                <a:latin typeface="Arial"/>
                <a:cs typeface="Arial"/>
              </a:rPr>
              <a:t>: </a:t>
            </a:r>
            <a:r>
              <a:rPr sz="1900" spc="-190" dirty="0">
                <a:latin typeface="Arial"/>
                <a:cs typeface="Arial"/>
              </a:rPr>
              <a:t>same </a:t>
            </a:r>
            <a:r>
              <a:rPr sz="1900" spc="-45" dirty="0">
                <a:latin typeface="Arial"/>
                <a:cs typeface="Arial"/>
              </a:rPr>
              <a:t>best-effort </a:t>
            </a:r>
            <a:r>
              <a:rPr sz="1900" spc="-50" dirty="0">
                <a:latin typeface="Arial"/>
                <a:cs typeface="Arial"/>
              </a:rPr>
              <a:t>delivery </a:t>
            </a:r>
            <a:r>
              <a:rPr sz="1900" spc="-175" dirty="0">
                <a:latin typeface="Arial"/>
                <a:cs typeface="Arial"/>
              </a:rPr>
              <a:t>semantics </a:t>
            </a:r>
            <a:r>
              <a:rPr sz="1900" spc="-165" dirty="0">
                <a:latin typeface="Arial"/>
                <a:cs typeface="Arial"/>
              </a:rPr>
              <a:t>as </a:t>
            </a:r>
            <a:r>
              <a:rPr sz="1900" spc="-265" dirty="0">
                <a:latin typeface="Arial"/>
                <a:cs typeface="Arial"/>
              </a:rPr>
              <a:t>IP. </a:t>
            </a:r>
            <a:r>
              <a:rPr sz="1900" spc="-120" dirty="0">
                <a:latin typeface="Arial"/>
                <a:cs typeface="Arial"/>
              </a:rPr>
              <a:t>I.e. </a:t>
            </a:r>
            <a:r>
              <a:rPr sz="1900" spc="-180" dirty="0">
                <a:latin typeface="Arial"/>
                <a:cs typeface="Arial"/>
              </a:rPr>
              <a:t>message </a:t>
            </a:r>
            <a:r>
              <a:rPr sz="1900" spc="-155" dirty="0">
                <a:latin typeface="Arial"/>
                <a:cs typeface="Arial"/>
              </a:rPr>
              <a:t>can</a:t>
            </a:r>
            <a:r>
              <a:rPr sz="1900" spc="-280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be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900" spc="-114" dirty="0">
                <a:latin typeface="Arial"/>
                <a:cs typeface="Arial"/>
              </a:rPr>
              <a:t>lost, </a:t>
            </a:r>
            <a:r>
              <a:rPr sz="1900" spc="-70" dirty="0">
                <a:latin typeface="Arial"/>
                <a:cs typeface="Arial"/>
              </a:rPr>
              <a:t>duplicated, </a:t>
            </a:r>
            <a:r>
              <a:rPr sz="1900" spc="-85" dirty="0">
                <a:latin typeface="Arial"/>
                <a:cs typeface="Arial"/>
              </a:rPr>
              <a:t>and</a:t>
            </a:r>
            <a:r>
              <a:rPr sz="1900" spc="170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corrupted.</a:t>
            </a:r>
            <a:endParaRPr sz="1900">
              <a:latin typeface="Arial"/>
              <a:cs typeface="Arial"/>
            </a:endParaRPr>
          </a:p>
          <a:p>
            <a:pPr marL="12700" marR="213360">
              <a:lnSpc>
                <a:spcPct val="80000"/>
              </a:lnSpc>
              <a:spcBef>
                <a:spcPts val="1405"/>
              </a:spcBef>
            </a:pPr>
            <a:r>
              <a:rPr sz="1900" b="1" spc="-110" dirty="0">
                <a:latin typeface="Trebuchet MS"/>
                <a:cs typeface="Trebuchet MS"/>
              </a:rPr>
              <a:t>Arbitrary </a:t>
            </a:r>
            <a:r>
              <a:rPr sz="1900" b="1" spc="-140" dirty="0">
                <a:latin typeface="Trebuchet MS"/>
                <a:cs typeface="Trebuchet MS"/>
              </a:rPr>
              <a:t>interaction</a:t>
            </a:r>
            <a:r>
              <a:rPr sz="1900" spc="-140" dirty="0">
                <a:latin typeface="Arial"/>
                <a:cs typeface="Arial"/>
              </a:rPr>
              <a:t>: </a:t>
            </a:r>
            <a:r>
              <a:rPr sz="1900" spc="-60" dirty="0">
                <a:latin typeface="Arial"/>
                <a:cs typeface="Arial"/>
              </a:rPr>
              <a:t>application </a:t>
            </a:r>
            <a:r>
              <a:rPr sz="1900" spc="-175" dirty="0">
                <a:latin typeface="Arial"/>
                <a:cs typeface="Arial"/>
              </a:rPr>
              <a:t>communicates </a:t>
            </a:r>
            <a:r>
              <a:rPr sz="1900" spc="-90" dirty="0">
                <a:latin typeface="Arial"/>
                <a:cs typeface="Arial"/>
              </a:rPr>
              <a:t>with </a:t>
            </a:r>
            <a:r>
              <a:rPr sz="1900" spc="-160" dirty="0">
                <a:latin typeface="Arial"/>
                <a:cs typeface="Arial"/>
              </a:rPr>
              <a:t>many </a:t>
            </a:r>
            <a:r>
              <a:rPr sz="1900" spc="-55" dirty="0">
                <a:latin typeface="Arial"/>
                <a:cs typeface="Arial"/>
              </a:rPr>
              <a:t>or </a:t>
            </a:r>
            <a:r>
              <a:rPr sz="1900" spc="-150" dirty="0">
                <a:latin typeface="Arial"/>
                <a:cs typeface="Arial"/>
              </a:rPr>
              <a:t>one </a:t>
            </a:r>
            <a:r>
              <a:rPr sz="1900" spc="-95" dirty="0">
                <a:latin typeface="Arial"/>
                <a:cs typeface="Arial"/>
              </a:rPr>
              <a:t>other  </a:t>
            </a:r>
            <a:r>
              <a:rPr sz="1900" spc="-85" dirty="0">
                <a:latin typeface="Arial"/>
                <a:cs typeface="Arial"/>
              </a:rPr>
              <a:t>applications.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ts val="1820"/>
              </a:lnSpc>
              <a:spcBef>
                <a:spcPts val="1380"/>
              </a:spcBef>
            </a:pPr>
            <a:r>
              <a:rPr sz="1900" b="1" spc="-95" dirty="0">
                <a:latin typeface="Trebuchet MS"/>
                <a:cs typeface="Trebuchet MS"/>
              </a:rPr>
              <a:t>Operating </a:t>
            </a:r>
            <a:r>
              <a:rPr sz="1900" b="1" spc="-105" dirty="0">
                <a:latin typeface="Trebuchet MS"/>
                <a:cs typeface="Trebuchet MS"/>
              </a:rPr>
              <a:t>system </a:t>
            </a:r>
            <a:r>
              <a:rPr sz="1900" b="1" spc="-135" dirty="0">
                <a:latin typeface="Trebuchet MS"/>
                <a:cs typeface="Trebuchet MS"/>
              </a:rPr>
              <a:t>independent</a:t>
            </a:r>
            <a:r>
              <a:rPr sz="1900" spc="-135" dirty="0">
                <a:latin typeface="Arial"/>
                <a:cs typeface="Arial"/>
              </a:rPr>
              <a:t>: </a:t>
            </a:r>
            <a:r>
              <a:rPr sz="1900" spc="-50" dirty="0">
                <a:latin typeface="Arial"/>
                <a:cs typeface="Arial"/>
              </a:rPr>
              <a:t>identifying </a:t>
            </a:r>
            <a:r>
              <a:rPr sz="1900" spc="-60" dirty="0">
                <a:latin typeface="Arial"/>
                <a:cs typeface="Arial"/>
              </a:rPr>
              <a:t>application </a:t>
            </a:r>
            <a:r>
              <a:rPr sz="1900" spc="-140" dirty="0">
                <a:latin typeface="Arial"/>
                <a:cs typeface="Arial"/>
              </a:rPr>
              <a:t>does </a:t>
            </a:r>
            <a:r>
              <a:rPr sz="1900" spc="-120" dirty="0">
                <a:latin typeface="Arial"/>
                <a:cs typeface="Arial"/>
              </a:rPr>
              <a:t>not </a:t>
            </a:r>
            <a:r>
              <a:rPr sz="1900" spc="-80" dirty="0">
                <a:latin typeface="Arial"/>
                <a:cs typeface="Arial"/>
              </a:rPr>
              <a:t>depend  </a:t>
            </a:r>
            <a:r>
              <a:rPr sz="1900" spc="-170" dirty="0">
                <a:latin typeface="Arial"/>
                <a:cs typeface="Arial"/>
              </a:rPr>
              <a:t>on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O/S.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54777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280" dirty="0">
                <a:latin typeface="Arial"/>
                <a:cs typeface="Arial"/>
              </a:rPr>
              <a:t>U</a:t>
            </a:r>
            <a:r>
              <a:rPr lang="en-US" b="0" spc="-1280" dirty="0">
                <a:latin typeface="Arial"/>
                <a:cs typeface="Arial"/>
              </a:rPr>
              <a:t>               </a:t>
            </a:r>
            <a:r>
              <a:rPr b="0" spc="-1280" dirty="0">
                <a:latin typeface="Arial"/>
                <a:cs typeface="Arial"/>
              </a:rPr>
              <a:t>DP</a:t>
            </a:r>
            <a:r>
              <a:rPr b="0" spc="-254" dirty="0">
                <a:latin typeface="Arial"/>
                <a:cs typeface="Arial"/>
              </a:rPr>
              <a:t> </a:t>
            </a:r>
            <a:r>
              <a:rPr b="0" spc="-1305" dirty="0">
                <a:latin typeface="Arial"/>
                <a:cs typeface="Arial"/>
              </a:rPr>
              <a:t>DATAGRAM</a:t>
            </a:r>
            <a:r>
              <a:rPr b="0" spc="-254" dirty="0">
                <a:latin typeface="Arial"/>
                <a:cs typeface="Arial"/>
              </a:rPr>
              <a:t> </a:t>
            </a:r>
            <a:r>
              <a:rPr b="0" spc="-1290" dirty="0">
                <a:latin typeface="Arial"/>
                <a:cs typeface="Arial"/>
              </a:rPr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659" y="3608677"/>
            <a:ext cx="7948930" cy="20421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900" spc="-5" dirty="0">
                <a:latin typeface="Times New Roman"/>
                <a:cs typeface="Times New Roman"/>
              </a:rPr>
              <a:t>Source Port - 16 bit port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number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900" spc="-5" dirty="0">
                <a:latin typeface="Times New Roman"/>
                <a:cs typeface="Times New Roman"/>
              </a:rPr>
              <a:t>Destination Port - 16 bit port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number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900" spc="-5" dirty="0">
                <a:latin typeface="Times New Roman"/>
                <a:cs typeface="Times New Roman"/>
              </a:rPr>
              <a:t>Length (of UDP header + data) - 16 bit count of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octets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65"/>
              </a:lnSpc>
              <a:spcBef>
                <a:spcPts val="1175"/>
              </a:spcBef>
            </a:pPr>
            <a:r>
              <a:rPr sz="1900" spc="-5" dirty="0">
                <a:latin typeface="Times New Roman"/>
                <a:cs typeface="Times New Roman"/>
              </a:rPr>
              <a:t>UDP checksum - 16 bit field. if 0, then there is no </a:t>
            </a:r>
            <a:r>
              <a:rPr sz="1900" spc="-10" dirty="0">
                <a:latin typeface="Times New Roman"/>
                <a:cs typeface="Times New Roman"/>
              </a:rPr>
              <a:t>checksum, </a:t>
            </a:r>
            <a:r>
              <a:rPr sz="1900" spc="-5" dirty="0">
                <a:latin typeface="Times New Roman"/>
                <a:cs typeface="Times New Roman"/>
              </a:rPr>
              <a:t>else it is a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checksum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65"/>
              </a:lnSpc>
            </a:pPr>
            <a:r>
              <a:rPr sz="1900" spc="-5" dirty="0">
                <a:latin typeface="Times New Roman"/>
                <a:cs typeface="Times New Roman"/>
              </a:rPr>
              <a:t>over a pseudo header + UDP data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area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2741" y="1609863"/>
            <a:ext cx="5645742" cy="1971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10" y="676097"/>
            <a:ext cx="8241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0" dirty="0"/>
              <a:t>2. </a:t>
            </a:r>
            <a:r>
              <a:rPr sz="4000" spc="-700" dirty="0"/>
              <a:t>TRANSMISSION </a:t>
            </a:r>
            <a:r>
              <a:rPr sz="4000" spc="-894" dirty="0"/>
              <a:t>CONTROL</a:t>
            </a:r>
            <a:r>
              <a:rPr sz="4000" spc="-785" dirty="0"/>
              <a:t> </a:t>
            </a:r>
            <a:r>
              <a:rPr sz="4000" spc="-815" dirty="0"/>
              <a:t>PROTOCOL(TCP)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77190" y="1607311"/>
            <a:ext cx="8649335" cy="38525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04139" marR="1009015" indent="-91440">
              <a:lnSpc>
                <a:spcPts val="3020"/>
              </a:lnSpc>
              <a:spcBef>
                <a:spcPts val="480"/>
              </a:spcBef>
            </a:pPr>
            <a:r>
              <a:rPr sz="2800" spc="-7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TCP, </a:t>
            </a:r>
            <a:r>
              <a:rPr sz="2800" spc="-5" dirty="0">
                <a:latin typeface="Times New Roman"/>
                <a:cs typeface="Times New Roman"/>
              </a:rPr>
              <a:t>like </a:t>
            </a:r>
            <a:r>
              <a:rPr sz="2800" spc="-85" dirty="0">
                <a:latin typeface="Times New Roman"/>
                <a:cs typeface="Times New Roman"/>
              </a:rPr>
              <a:t>UDP, </a:t>
            </a:r>
            <a:r>
              <a:rPr sz="2800" spc="-5" dirty="0">
                <a:latin typeface="Times New Roman"/>
                <a:cs typeface="Times New Roman"/>
              </a:rPr>
              <a:t>is a </a:t>
            </a:r>
            <a:r>
              <a:rPr sz="2800" dirty="0">
                <a:latin typeface="Times New Roman"/>
                <a:cs typeface="Times New Roman"/>
              </a:rPr>
              <a:t>process-to-process </a:t>
            </a:r>
            <a:r>
              <a:rPr sz="2800" spc="-5" dirty="0">
                <a:latin typeface="Times New Roman"/>
                <a:cs typeface="Times New Roman"/>
              </a:rPr>
              <a:t>(program-to-  program) </a:t>
            </a:r>
            <a:r>
              <a:rPr sz="2800" dirty="0">
                <a:latin typeface="Times New Roman"/>
                <a:cs typeface="Times New Roman"/>
              </a:rPr>
              <a:t>protocol </a:t>
            </a:r>
            <a:r>
              <a:rPr sz="2800" spc="-5" dirty="0">
                <a:latin typeface="Times New Roman"/>
                <a:cs typeface="Times New Roman"/>
              </a:rPr>
              <a:t>uses </a:t>
            </a:r>
            <a:r>
              <a:rPr sz="2800" dirty="0">
                <a:latin typeface="Times New Roman"/>
                <a:cs typeface="Times New Roman"/>
              </a:rPr>
              <a:t>port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3020"/>
              </a:lnSpc>
              <a:spcBef>
                <a:spcPts val="2275"/>
              </a:spcBef>
            </a:pPr>
            <a:r>
              <a:rPr sz="28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Unlike </a:t>
            </a:r>
            <a:r>
              <a:rPr sz="2800" spc="-85" dirty="0">
                <a:latin typeface="Times New Roman"/>
                <a:cs typeface="Times New Roman"/>
              </a:rPr>
              <a:t>UDP, </a:t>
            </a:r>
            <a:r>
              <a:rPr sz="2800" spc="-10" dirty="0">
                <a:latin typeface="Times New Roman"/>
                <a:cs typeface="Times New Roman"/>
              </a:rPr>
              <a:t>TCP </a:t>
            </a:r>
            <a:r>
              <a:rPr sz="2800" spc="-5" dirty="0">
                <a:latin typeface="Times New Roman"/>
                <a:cs typeface="Times New Roman"/>
              </a:rPr>
              <a:t>is a connection oriented </a:t>
            </a:r>
            <a:r>
              <a:rPr sz="2800" dirty="0">
                <a:latin typeface="Times New Roman"/>
                <a:cs typeface="Times New Roman"/>
              </a:rPr>
              <a:t>protocol; </a:t>
            </a:r>
            <a:r>
              <a:rPr sz="2800" spc="-5" dirty="0">
                <a:latin typeface="Times New Roman"/>
                <a:cs typeface="Times New Roman"/>
              </a:rPr>
              <a:t>it  creates a </a:t>
            </a:r>
            <a:r>
              <a:rPr sz="2800" dirty="0">
                <a:latin typeface="Times New Roman"/>
                <a:cs typeface="Times New Roman"/>
              </a:rPr>
              <a:t>virtual </a:t>
            </a:r>
            <a:r>
              <a:rPr sz="2800" spc="-5" dirty="0">
                <a:latin typeface="Times New Roman"/>
                <a:cs typeface="Times New Roman"/>
              </a:rPr>
              <a:t>connection between two TCPs to send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04139" marR="1148080" indent="-91440">
              <a:lnSpc>
                <a:spcPts val="3020"/>
              </a:lnSpc>
              <a:spcBef>
                <a:spcPts val="2265"/>
              </a:spcBef>
            </a:pPr>
            <a:r>
              <a:rPr sz="28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TCP uses </a:t>
            </a:r>
            <a:r>
              <a:rPr sz="2800" dirty="0">
                <a:latin typeface="Times New Roman"/>
                <a:cs typeface="Times New Roman"/>
              </a:rPr>
              <a:t>flow </a:t>
            </a:r>
            <a:r>
              <a:rPr sz="2800" spc="-5" dirty="0">
                <a:latin typeface="Times New Roman"/>
                <a:cs typeface="Times New Roman"/>
              </a:rPr>
              <a:t>and error control </a:t>
            </a:r>
            <a:r>
              <a:rPr sz="2800" spc="-10" dirty="0">
                <a:latin typeface="Times New Roman"/>
                <a:cs typeface="Times New Roman"/>
              </a:rPr>
              <a:t>mechanisms </a:t>
            </a:r>
            <a:r>
              <a:rPr sz="2800" spc="-5" dirty="0">
                <a:latin typeface="Times New Roman"/>
                <a:cs typeface="Times New Roman"/>
              </a:rPr>
              <a:t>at the  </a:t>
            </a:r>
            <a:r>
              <a:rPr sz="2800" dirty="0">
                <a:latin typeface="Times New Roman"/>
                <a:cs typeface="Times New Roman"/>
              </a:rPr>
              <a:t>transport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>
            <a:extLst>
              <a:ext uri="{FF2B5EF4-FFF2-40B4-BE49-F238E27FC236}">
                <a16:creationId xmlns:a16="http://schemas.microsoft.com/office/drawing/2014/main" id="{FBEC23C8-D567-D235-8E80-1D6FC6F0C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19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1078274" name="Rectangle 2">
            <a:extLst>
              <a:ext uri="{FF2B5EF4-FFF2-40B4-BE49-F238E27FC236}">
                <a16:creationId xmlns:a16="http://schemas.microsoft.com/office/drawing/2014/main" id="{6A8003AA-19FD-ED96-E927-2333E402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aseline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78275" name="Text Box 3">
            <a:extLst>
              <a:ext uri="{FF2B5EF4-FFF2-40B4-BE49-F238E27FC236}">
                <a16:creationId xmlns:a16="http://schemas.microsoft.com/office/drawing/2014/main" id="{A4DD6067-B0E4-C6CD-1716-0782EAE07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2046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23-3   TCP</a:t>
            </a: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A405BB87-42C1-20EE-7187-36C34AF3A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 baseline="0">
              <a:latin typeface="Times New Roman" panose="02020603050405020304" pitchFamily="18" charset="0"/>
            </a:endParaRPr>
          </a:p>
        </p:txBody>
      </p:sp>
      <p:sp>
        <p:nvSpPr>
          <p:cNvPr id="1078277" name="Rectangle 5">
            <a:extLst>
              <a:ext uri="{FF2B5EF4-FFF2-40B4-BE49-F238E27FC236}">
                <a16:creationId xmlns:a16="http://schemas.microsoft.com/office/drawing/2014/main" id="{0D5813E2-8272-6042-7914-A97152E7A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TCP is a connection-oriented protocol; it creates a virtual connection between two TCPs to send data. In addition, TCP uses flow and error control mechanisms at the transport level. </a:t>
            </a:r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94B883A1-ECCE-FFAD-09D5-CD135CBF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7975"/>
            <a:ext cx="6705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TCP Services</a:t>
            </a:r>
            <a:br>
              <a:rPr lang="fr-FR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TCP Features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Segment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A TCP Connection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Flow Control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en-US" altLang="en-US" sz="2400" baseline="0">
                <a:solidFill>
                  <a:srgbClr val="0033CC"/>
                </a:solidFill>
                <a:latin typeface="Times New Roman" panose="02020603050405020304" pitchFamily="18" charset="0"/>
              </a:rPr>
              <a:t>Error Control</a:t>
            </a:r>
          </a:p>
        </p:txBody>
      </p:sp>
      <p:sp>
        <p:nvSpPr>
          <p:cNvPr id="1078279" name="Text Box 7">
            <a:extLst>
              <a:ext uri="{FF2B5EF4-FFF2-40B4-BE49-F238E27FC236}">
                <a16:creationId xmlns:a16="http://schemas.microsoft.com/office/drawing/2014/main" id="{619A6AC7-BE18-F4C0-27ED-316335AAF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641725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5BFB996A-AD32-A9B6-6FA2-4DE99E029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326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054" y="342391"/>
            <a:ext cx="4250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45F79"/>
                </a:solidFill>
                <a:latin typeface="Times New Roman"/>
                <a:cs typeface="Times New Roman"/>
              </a:rPr>
              <a:t>IN</a:t>
            </a:r>
            <a:r>
              <a:rPr b="0" spc="-5" dirty="0">
                <a:solidFill>
                  <a:srgbClr val="045F79"/>
                </a:solidFill>
                <a:latin typeface="Times New Roman"/>
                <a:cs typeface="Times New Roman"/>
              </a:rPr>
              <a:t>T</a:t>
            </a:r>
            <a:r>
              <a:rPr b="0" spc="5" dirty="0">
                <a:solidFill>
                  <a:srgbClr val="045F79"/>
                </a:solidFill>
                <a:latin typeface="Times New Roman"/>
                <a:cs typeface="Times New Roman"/>
              </a:rPr>
              <a:t>R</a:t>
            </a:r>
            <a:r>
              <a:rPr b="0" dirty="0">
                <a:solidFill>
                  <a:srgbClr val="045F79"/>
                </a:solidFill>
                <a:latin typeface="Times New Roman"/>
                <a:cs typeface="Times New Roman"/>
              </a:rPr>
              <a:t>ODU</a:t>
            </a:r>
            <a:r>
              <a:rPr b="0" spc="-10" dirty="0">
                <a:solidFill>
                  <a:srgbClr val="045F79"/>
                </a:solidFill>
                <a:latin typeface="Times New Roman"/>
                <a:cs typeface="Times New Roman"/>
              </a:rPr>
              <a:t>C</a:t>
            </a:r>
            <a:r>
              <a:rPr b="0" dirty="0">
                <a:solidFill>
                  <a:srgbClr val="045F79"/>
                </a:solidFill>
                <a:latin typeface="Times New Roman"/>
                <a:cs typeface="Times New Roman"/>
              </a:rPr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670" y="1624330"/>
            <a:ext cx="8345170" cy="458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315595" indent="-13716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5" dirty="0">
                <a:latin typeface="Georgia"/>
                <a:cs typeface="Georgia"/>
              </a:rPr>
              <a:t>The transport layer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responsible for </a:t>
            </a:r>
            <a:r>
              <a:rPr sz="2000" dirty="0">
                <a:latin typeface="Georgia"/>
                <a:cs typeface="Georgia"/>
              </a:rPr>
              <a:t>the </a:t>
            </a:r>
            <a:r>
              <a:rPr sz="2000" spc="-5" dirty="0">
                <a:latin typeface="Georgia"/>
                <a:cs typeface="Georgia"/>
              </a:rPr>
              <a:t>delivery of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message from  one process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another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Georgia"/>
              <a:cs typeface="Georgia"/>
            </a:endParaRPr>
          </a:p>
          <a:p>
            <a:pPr marL="149860" marR="414655" indent="-137160">
              <a:lnSpc>
                <a:spcPct val="110000"/>
              </a:lnSpc>
            </a:pPr>
            <a:r>
              <a:rPr sz="20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5" dirty="0">
                <a:latin typeface="Georgia"/>
                <a:cs typeface="Georgia"/>
              </a:rPr>
              <a:t>The transport layer header </a:t>
            </a:r>
            <a:r>
              <a:rPr sz="2000" dirty="0">
                <a:latin typeface="Georgia"/>
                <a:cs typeface="Georgia"/>
              </a:rPr>
              <a:t>must include a </a:t>
            </a:r>
            <a:r>
              <a:rPr sz="2000" dirty="0">
                <a:solidFill>
                  <a:srgbClr val="FF0000"/>
                </a:solidFill>
                <a:latin typeface="Georgia"/>
                <a:cs typeface="Georgia"/>
              </a:rPr>
              <a:t>service – </a:t>
            </a:r>
            <a:r>
              <a:rPr sz="2000" spc="-5" dirty="0">
                <a:solidFill>
                  <a:srgbClr val="FF0000"/>
                </a:solidFill>
                <a:latin typeface="Georgia"/>
                <a:cs typeface="Georgia"/>
              </a:rPr>
              <a:t>point </a:t>
            </a:r>
            <a:r>
              <a:rPr sz="2000" spc="-10" dirty="0">
                <a:solidFill>
                  <a:srgbClr val="FF0000"/>
                </a:solidFill>
                <a:latin typeface="Georgia"/>
                <a:cs typeface="Georgia"/>
              </a:rPr>
              <a:t>–address 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FF0000"/>
                </a:solidFill>
                <a:latin typeface="Georgia"/>
                <a:cs typeface="Georgia"/>
              </a:rPr>
              <a:t>OSI </a:t>
            </a:r>
            <a:r>
              <a:rPr sz="2000" spc="-5" dirty="0">
                <a:latin typeface="Georgia"/>
                <a:cs typeface="Georgia"/>
              </a:rPr>
              <a:t>model or </a:t>
            </a:r>
            <a:r>
              <a:rPr sz="2000" spc="-5" dirty="0">
                <a:solidFill>
                  <a:srgbClr val="0033CC"/>
                </a:solidFill>
                <a:latin typeface="Georgia"/>
                <a:cs typeface="Georgia"/>
              </a:rPr>
              <a:t>port </a:t>
            </a:r>
            <a:r>
              <a:rPr sz="2000" dirty="0">
                <a:solidFill>
                  <a:srgbClr val="0033CC"/>
                </a:solidFill>
                <a:latin typeface="Georgia"/>
                <a:cs typeface="Georgia"/>
              </a:rPr>
              <a:t>number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solidFill>
                  <a:srgbClr val="0033CC"/>
                </a:solidFill>
                <a:latin typeface="Georgia"/>
                <a:cs typeface="Georgia"/>
              </a:rPr>
              <a:t>TCP/IP </a:t>
            </a:r>
            <a:r>
              <a:rPr sz="2000" dirty="0">
                <a:latin typeface="Georgia"/>
                <a:cs typeface="Georgia"/>
              </a:rPr>
              <a:t>(internet</a:t>
            </a:r>
            <a:r>
              <a:rPr sz="2000" spc="-1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model)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5" dirty="0">
                <a:latin typeface="Georgia"/>
                <a:cs typeface="Georgia"/>
              </a:rPr>
              <a:t>The Internet model has three protocols </a:t>
            </a:r>
            <a:r>
              <a:rPr sz="2000" dirty="0">
                <a:latin typeface="Georgia"/>
                <a:cs typeface="Georgia"/>
              </a:rPr>
              <a:t>at </a:t>
            </a:r>
            <a:r>
              <a:rPr sz="2000" spc="-5" dirty="0">
                <a:latin typeface="Georgia"/>
                <a:cs typeface="Georgia"/>
              </a:rPr>
              <a:t>the transport</a:t>
            </a:r>
            <a:r>
              <a:rPr sz="2000" spc="-1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layer:</a:t>
            </a:r>
            <a:endParaRPr sz="2000">
              <a:latin typeface="Georgia"/>
              <a:cs typeface="Georgia"/>
            </a:endParaRPr>
          </a:p>
          <a:p>
            <a:pPr marL="149860">
              <a:lnSpc>
                <a:spcPct val="100000"/>
              </a:lnSpc>
              <a:spcBef>
                <a:spcPts val="244"/>
              </a:spcBef>
            </a:pPr>
            <a:r>
              <a:rPr sz="2000" spc="-5" dirty="0">
                <a:latin typeface="Georgia"/>
                <a:cs typeface="Georgia"/>
              </a:rPr>
              <a:t>UDP, </a:t>
            </a:r>
            <a:r>
              <a:rPr sz="2000" dirty="0">
                <a:latin typeface="Georgia"/>
                <a:cs typeface="Georgia"/>
              </a:rPr>
              <a:t>TCP, and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SCTP.</a:t>
            </a:r>
            <a:endParaRPr sz="2000">
              <a:latin typeface="Georgia"/>
              <a:cs typeface="Georgia"/>
            </a:endParaRPr>
          </a:p>
          <a:p>
            <a:pPr marL="332740" indent="-137160" algn="just">
              <a:lnSpc>
                <a:spcPct val="100000"/>
              </a:lnSpc>
              <a:spcBef>
                <a:spcPts val="740"/>
              </a:spcBef>
              <a:buClr>
                <a:srgbClr val="1CACE3"/>
              </a:buClr>
              <a:buFont typeface="Arial"/>
              <a:buChar char=""/>
              <a:tabLst>
                <a:tab pos="332740" algn="l"/>
              </a:tabLst>
            </a:pPr>
            <a:r>
              <a:rPr sz="2000" b="1" spc="-5" dirty="0">
                <a:solidFill>
                  <a:srgbClr val="0000FF"/>
                </a:solidFill>
                <a:latin typeface="Georgia"/>
                <a:cs typeface="Georgia"/>
              </a:rPr>
              <a:t>UDP</a:t>
            </a:r>
            <a:r>
              <a:rPr sz="2000" spc="-5" dirty="0">
                <a:latin typeface="Georgia"/>
                <a:cs typeface="Georgia"/>
              </a:rPr>
              <a:t>: Is the </a:t>
            </a:r>
            <a:r>
              <a:rPr sz="2000" dirty="0">
                <a:latin typeface="Georgia"/>
                <a:cs typeface="Georgia"/>
              </a:rPr>
              <a:t>simplest </a:t>
            </a:r>
            <a:r>
              <a:rPr sz="2000" spc="-5" dirty="0">
                <a:latin typeface="Georgia"/>
                <a:cs typeface="Georgia"/>
              </a:rPr>
              <a:t>of the</a:t>
            </a:r>
            <a:r>
              <a:rPr sz="2000" spc="-1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three.</a:t>
            </a:r>
            <a:endParaRPr sz="2000">
              <a:latin typeface="Georgia"/>
              <a:cs typeface="Georgia"/>
            </a:endParaRPr>
          </a:p>
          <a:p>
            <a:pPr marL="332740" indent="-137160" algn="just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Font typeface="Arial"/>
              <a:buChar char=""/>
              <a:tabLst>
                <a:tab pos="332740" algn="l"/>
              </a:tabLst>
            </a:pPr>
            <a:r>
              <a:rPr sz="2000" b="1" spc="-5" dirty="0">
                <a:solidFill>
                  <a:srgbClr val="0000FF"/>
                </a:solidFill>
                <a:latin typeface="Georgia"/>
                <a:cs typeface="Georgia"/>
              </a:rPr>
              <a:t>TCP</a:t>
            </a:r>
            <a:r>
              <a:rPr sz="2000" spc="-5" dirty="0">
                <a:latin typeface="Georgia"/>
                <a:cs typeface="Georgia"/>
              </a:rPr>
              <a:t>: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complex transport layer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protocol.</a:t>
            </a:r>
            <a:endParaRPr sz="2000">
              <a:latin typeface="Georgia"/>
              <a:cs typeface="Georgia"/>
            </a:endParaRPr>
          </a:p>
          <a:p>
            <a:pPr marL="332740" marR="5080" indent="-137160" algn="just">
              <a:lnSpc>
                <a:spcPct val="110000"/>
              </a:lnSpc>
              <a:spcBef>
                <a:spcPts val="695"/>
              </a:spcBef>
              <a:buClr>
                <a:srgbClr val="1CACE3"/>
              </a:buClr>
              <a:buFont typeface="Arial"/>
              <a:buChar char=""/>
              <a:tabLst>
                <a:tab pos="332740" algn="l"/>
              </a:tabLst>
            </a:pPr>
            <a:r>
              <a:rPr sz="2000" b="1" spc="-5" dirty="0">
                <a:solidFill>
                  <a:srgbClr val="0000FF"/>
                </a:solidFill>
                <a:latin typeface="Georgia"/>
                <a:cs typeface="Georgia"/>
              </a:rPr>
              <a:t>SCTP</a:t>
            </a:r>
            <a:r>
              <a:rPr sz="2000" spc="-5" dirty="0">
                <a:latin typeface="Georgia"/>
                <a:cs typeface="Georgia"/>
              </a:rPr>
              <a:t>: The new transport </a:t>
            </a:r>
            <a:r>
              <a:rPr sz="2000" dirty="0">
                <a:latin typeface="Georgia"/>
                <a:cs typeface="Georgia"/>
              </a:rPr>
              <a:t>layer </a:t>
            </a:r>
            <a:r>
              <a:rPr sz="2000" spc="-5" dirty="0">
                <a:latin typeface="Georgia"/>
                <a:cs typeface="Georgia"/>
              </a:rPr>
              <a:t>protocol that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designed for specific  applications such as </a:t>
            </a:r>
            <a:r>
              <a:rPr sz="2000" dirty="0">
                <a:latin typeface="Georgia"/>
                <a:cs typeface="Georgia"/>
              </a:rPr>
              <a:t>multimedia. a new reliable, </a:t>
            </a:r>
            <a:r>
              <a:rPr sz="2000" spc="-5" dirty="0">
                <a:latin typeface="Georgia"/>
                <a:cs typeface="Georgia"/>
              </a:rPr>
              <a:t>message-oriented  transport layer </a:t>
            </a:r>
            <a:r>
              <a:rPr sz="2000" dirty="0">
                <a:latin typeface="Georgia"/>
                <a:cs typeface="Georgia"/>
              </a:rPr>
              <a:t>protocol </a:t>
            </a:r>
            <a:r>
              <a:rPr sz="2000" spc="-5" dirty="0">
                <a:latin typeface="Georgia"/>
                <a:cs typeface="Georgia"/>
              </a:rPr>
              <a:t>that </a:t>
            </a:r>
            <a:r>
              <a:rPr sz="2000" dirty="0">
                <a:latin typeface="Georgia"/>
                <a:cs typeface="Georgia"/>
              </a:rPr>
              <a:t>combines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best </a:t>
            </a:r>
            <a:r>
              <a:rPr sz="2000" spc="-5" dirty="0">
                <a:latin typeface="Georgia"/>
                <a:cs typeface="Georgia"/>
              </a:rPr>
              <a:t>features of UDP </a:t>
            </a:r>
            <a:r>
              <a:rPr sz="2000" dirty="0">
                <a:latin typeface="Georgia"/>
                <a:cs typeface="Georgia"/>
              </a:rPr>
              <a:t>and  </a:t>
            </a:r>
            <a:r>
              <a:rPr sz="2000" spc="-5" dirty="0">
                <a:latin typeface="Georgia"/>
                <a:cs typeface="Georgia"/>
              </a:rPr>
              <a:t>TCP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:a16="http://schemas.microsoft.com/office/drawing/2014/main" id="{4E9BA726-1108-ED44-6425-A87D828E88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20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16B73FB7-AC68-4E64-1685-63A61D241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"/>
            <a:ext cx="493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Table 23.2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Well-known ports used by TCP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9E1F8398-F9B8-6E11-9A3D-684BAF73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6535738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89893556-0552-2AA7-96AC-3127593CD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18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>
            <a:extLst>
              <a:ext uri="{FF2B5EF4-FFF2-40B4-BE49-F238E27FC236}">
                <a16:creationId xmlns:a16="http://schemas.microsoft.com/office/drawing/2014/main" id="{CB150EFA-ADA2-6B68-50F4-C84F22036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21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40963" name="Line 2">
            <a:extLst>
              <a:ext uri="{FF2B5EF4-FFF2-40B4-BE49-F238E27FC236}">
                <a16:creationId xmlns:a16="http://schemas.microsoft.com/office/drawing/2014/main" id="{43350F90-41EC-91D7-49B4-12FB84FCF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Line 3">
            <a:extLst>
              <a:ext uri="{FF2B5EF4-FFF2-40B4-BE49-F238E27FC236}">
                <a16:creationId xmlns:a16="http://schemas.microsoft.com/office/drawing/2014/main" id="{3D1E4509-DB95-D46E-83A1-81EF9A1CF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FCFB652D-692B-74A4-AC46-C65D5F487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58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23.13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Stream delivery</a:t>
            </a:r>
          </a:p>
        </p:txBody>
      </p:sp>
      <p:sp>
        <p:nvSpPr>
          <p:cNvPr id="40966" name="Line 5">
            <a:extLst>
              <a:ext uri="{FF2B5EF4-FFF2-40B4-BE49-F238E27FC236}">
                <a16:creationId xmlns:a16="http://schemas.microsoft.com/office/drawing/2014/main" id="{F54BFC0C-07BC-4D16-8EC5-187DD2687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67" name="Picture 6">
            <a:extLst>
              <a:ext uri="{FF2B5EF4-FFF2-40B4-BE49-F238E27FC236}">
                <a16:creationId xmlns:a16="http://schemas.microsoft.com/office/drawing/2014/main" id="{53FE0434-2C27-C70E-7E02-E1BAA02EA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843838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50498346-1AAE-F8BF-2AB1-4417B82295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2368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>
            <a:extLst>
              <a:ext uri="{FF2B5EF4-FFF2-40B4-BE49-F238E27FC236}">
                <a16:creationId xmlns:a16="http://schemas.microsoft.com/office/drawing/2014/main" id="{68224B94-7E76-6196-7590-826905137F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22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43011" name="Line 2">
            <a:extLst>
              <a:ext uri="{FF2B5EF4-FFF2-40B4-BE49-F238E27FC236}">
                <a16:creationId xmlns:a16="http://schemas.microsoft.com/office/drawing/2014/main" id="{E5521BD1-5792-84C6-E431-7231F8986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Line 3">
            <a:extLst>
              <a:ext uri="{FF2B5EF4-FFF2-40B4-BE49-F238E27FC236}">
                <a16:creationId xmlns:a16="http://schemas.microsoft.com/office/drawing/2014/main" id="{7906FEF5-35AC-DA21-BEB2-A95FCC8DF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9252674E-B1F2-61B9-FC6F-3260E9CAA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11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23.14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Sending and receiving buffers</a:t>
            </a:r>
          </a:p>
        </p:txBody>
      </p:sp>
      <p:sp>
        <p:nvSpPr>
          <p:cNvPr id="43014" name="Line 5">
            <a:extLst>
              <a:ext uri="{FF2B5EF4-FFF2-40B4-BE49-F238E27FC236}">
                <a16:creationId xmlns:a16="http://schemas.microsoft.com/office/drawing/2014/main" id="{4EE9C46E-DA72-7103-A614-AF32005C2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3015" name="Picture 6">
            <a:extLst>
              <a:ext uri="{FF2B5EF4-FFF2-40B4-BE49-F238E27FC236}">
                <a16:creationId xmlns:a16="http://schemas.microsoft.com/office/drawing/2014/main" id="{9E990458-8860-FC03-2A6D-B9474212A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127125"/>
            <a:ext cx="7888287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26E6FEAB-03A6-9D19-3191-72E3AD08BA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155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>
            <a:extLst>
              <a:ext uri="{FF2B5EF4-FFF2-40B4-BE49-F238E27FC236}">
                <a16:creationId xmlns:a16="http://schemas.microsoft.com/office/drawing/2014/main" id="{A4AC58A2-5CCD-A68C-09DE-AD869EC7D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23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45059" name="Line 2">
            <a:extLst>
              <a:ext uri="{FF2B5EF4-FFF2-40B4-BE49-F238E27FC236}">
                <a16:creationId xmlns:a16="http://schemas.microsoft.com/office/drawing/2014/main" id="{18578634-8F85-C664-C9CD-8200D6B38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Line 3">
            <a:extLst>
              <a:ext uri="{FF2B5EF4-FFF2-40B4-BE49-F238E27FC236}">
                <a16:creationId xmlns:a16="http://schemas.microsoft.com/office/drawing/2014/main" id="{64C97C0B-E77B-D46D-8434-402D5526A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1DAAA38F-9F9B-2B1A-A1FF-D1B39422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46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23.15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TCP segments</a:t>
            </a:r>
          </a:p>
        </p:txBody>
      </p:sp>
      <p:sp>
        <p:nvSpPr>
          <p:cNvPr id="45062" name="Line 5">
            <a:extLst>
              <a:ext uri="{FF2B5EF4-FFF2-40B4-BE49-F238E27FC236}">
                <a16:creationId xmlns:a16="http://schemas.microsoft.com/office/drawing/2014/main" id="{E05E7EA5-2510-C87E-9729-44974021A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5063" name="Picture 6">
            <a:extLst>
              <a:ext uri="{FF2B5EF4-FFF2-40B4-BE49-F238E27FC236}">
                <a16:creationId xmlns:a16="http://schemas.microsoft.com/office/drawing/2014/main" id="{6C55BA6B-FD59-0590-8F9F-F775204A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279525"/>
            <a:ext cx="8428037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7ED65DDB-E45C-2F93-0FC6-5D82DF571A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2169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>
            <a:extLst>
              <a:ext uri="{FF2B5EF4-FFF2-40B4-BE49-F238E27FC236}">
                <a16:creationId xmlns:a16="http://schemas.microsoft.com/office/drawing/2014/main" id="{B8E3A918-D1CD-1DCE-D323-EF96670E3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24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3A01116-3225-11CD-D628-8850A9D209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7B55EE6C-53F5-B6C1-BA75-15169A0DB1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EDA91BC4-4E76-C58E-C608-FEDEF3C9F55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7110" name="Rectangle 5">
            <a:extLst>
              <a:ext uri="{FF2B5EF4-FFF2-40B4-BE49-F238E27FC236}">
                <a16:creationId xmlns:a16="http://schemas.microsoft.com/office/drawing/2014/main" id="{C9B9184B-AE61-BC79-615E-39832D9FF1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7111" name="Rectangle 6">
            <a:extLst>
              <a:ext uri="{FF2B5EF4-FFF2-40B4-BE49-F238E27FC236}">
                <a16:creationId xmlns:a16="http://schemas.microsoft.com/office/drawing/2014/main" id="{CA6C665E-DE57-3FD9-7CEC-74652E7173A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7112" name="Rectangle 7">
            <a:extLst>
              <a:ext uri="{FF2B5EF4-FFF2-40B4-BE49-F238E27FC236}">
                <a16:creationId xmlns:a16="http://schemas.microsoft.com/office/drawing/2014/main" id="{E89EEBF1-976D-11C8-0745-DA2BC41016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7113" name="Rectangle 8">
            <a:extLst>
              <a:ext uri="{FF2B5EF4-FFF2-40B4-BE49-F238E27FC236}">
                <a16:creationId xmlns:a16="http://schemas.microsoft.com/office/drawing/2014/main" id="{EF381D99-700A-BB65-0377-D68E70A401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7114" name="Line 9">
            <a:extLst>
              <a:ext uri="{FF2B5EF4-FFF2-40B4-BE49-F238E27FC236}">
                <a16:creationId xmlns:a16="http://schemas.microsoft.com/office/drawing/2014/main" id="{7F61BBDF-C0DB-E1F0-1FA3-1D3C2E3C6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0">
            <a:extLst>
              <a:ext uri="{FF2B5EF4-FFF2-40B4-BE49-F238E27FC236}">
                <a16:creationId xmlns:a16="http://schemas.microsoft.com/office/drawing/2014/main" id="{A16D48E1-5A88-E612-0432-EA6F4ED60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Rectangle 11">
            <a:extLst>
              <a:ext uri="{FF2B5EF4-FFF2-40B4-BE49-F238E27FC236}">
                <a16:creationId xmlns:a16="http://schemas.microsoft.com/office/drawing/2014/main" id="{AEEDB1A6-C12C-F544-D417-48406AF55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aseline="0"/>
              <a:t>The bytes of data being transferred in each connection are numbered by TCP.</a:t>
            </a:r>
          </a:p>
          <a:p>
            <a:pPr algn="ctr"/>
            <a:r>
              <a:rPr lang="en-US" altLang="en-US" baseline="0"/>
              <a:t>The numbering starts with a randomly generated number.</a:t>
            </a:r>
          </a:p>
        </p:txBody>
      </p:sp>
      <p:grpSp>
        <p:nvGrpSpPr>
          <p:cNvPr id="47117" name="Group 12">
            <a:extLst>
              <a:ext uri="{FF2B5EF4-FFF2-40B4-BE49-F238E27FC236}">
                <a16:creationId xmlns:a16="http://schemas.microsoft.com/office/drawing/2014/main" id="{05FDEBE1-76F3-6EBD-4592-C2ECA088ED9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47119" name="Picture 13">
              <a:extLst>
                <a:ext uri="{FF2B5EF4-FFF2-40B4-BE49-F238E27FC236}">
                  <a16:creationId xmlns:a16="http://schemas.microsoft.com/office/drawing/2014/main" id="{FEB08A23-3D84-E785-9F92-51EB487BD2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0" name="Text Box 14">
              <a:extLst>
                <a:ext uri="{FF2B5EF4-FFF2-40B4-BE49-F238E27FC236}">
                  <a16:creationId xmlns:a16="http://schemas.microsoft.com/office/drawing/2014/main" id="{10695A37-7A92-3B50-7569-E621D60A3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F6C71A06-FBA6-669D-E2A0-1C2E7D9AB7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932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>
            <a:extLst>
              <a:ext uri="{FF2B5EF4-FFF2-40B4-BE49-F238E27FC236}">
                <a16:creationId xmlns:a16="http://schemas.microsoft.com/office/drawing/2014/main" id="{3FD79EE3-6907-CBBD-DD45-1B95FE7263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25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17E7CF1-B29D-BDCB-53F2-15F340C25D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07E5655-BFD8-AA6C-E6D8-BB208447DA9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55F69476-C93E-0913-479B-49F914F8AF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9158" name="Rectangle 5">
            <a:extLst>
              <a:ext uri="{FF2B5EF4-FFF2-40B4-BE49-F238E27FC236}">
                <a16:creationId xmlns:a16="http://schemas.microsoft.com/office/drawing/2014/main" id="{E38C24AC-9FDC-2EE8-E8F0-2B6E42F14D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9159" name="Rectangle 6">
            <a:extLst>
              <a:ext uri="{FF2B5EF4-FFF2-40B4-BE49-F238E27FC236}">
                <a16:creationId xmlns:a16="http://schemas.microsoft.com/office/drawing/2014/main" id="{F5528EF2-811D-CF3C-4BF5-F3B24084C4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9160" name="Rectangle 7">
            <a:extLst>
              <a:ext uri="{FF2B5EF4-FFF2-40B4-BE49-F238E27FC236}">
                <a16:creationId xmlns:a16="http://schemas.microsoft.com/office/drawing/2014/main" id="{F4A4FE1A-C9A7-64EC-B739-33A5FA7E5E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9161" name="Rectangle 8">
            <a:extLst>
              <a:ext uri="{FF2B5EF4-FFF2-40B4-BE49-F238E27FC236}">
                <a16:creationId xmlns:a16="http://schemas.microsoft.com/office/drawing/2014/main" id="{9448AE7B-3D79-42F7-F35C-D54A1B75C3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49162" name="Rectangle 9">
            <a:extLst>
              <a:ext uri="{FF2B5EF4-FFF2-40B4-BE49-F238E27FC236}">
                <a16:creationId xmlns:a16="http://schemas.microsoft.com/office/drawing/2014/main" id="{70C8558B-EA30-FDF9-3008-CB78F3D6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baseline="0">
                <a:latin typeface="Times New Roman" panose="02020603050405020304" pitchFamily="18" charset="0"/>
              </a:rPr>
              <a:t>The following shows the sequence number for each segment:</a:t>
            </a:r>
          </a:p>
        </p:txBody>
      </p:sp>
      <p:sp>
        <p:nvSpPr>
          <p:cNvPr id="49163" name="Text Box 10">
            <a:extLst>
              <a:ext uri="{FF2B5EF4-FFF2-40B4-BE49-F238E27FC236}">
                <a16:creationId xmlns:a16="http://schemas.microsoft.com/office/drawing/2014/main" id="{1F659670-D290-14DB-37A6-F36273220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 baseline="0">
                <a:solidFill>
                  <a:schemeClr val="hlink"/>
                </a:solidFill>
                <a:latin typeface="Times New Roman" panose="02020603050405020304" pitchFamily="18" charset="0"/>
              </a:rPr>
              <a:t>Example 23.3</a:t>
            </a:r>
          </a:p>
        </p:txBody>
      </p:sp>
      <p:pic>
        <p:nvPicPr>
          <p:cNvPr id="49164" name="Picture 11">
            <a:extLst>
              <a:ext uri="{FF2B5EF4-FFF2-40B4-BE49-F238E27FC236}">
                <a16:creationId xmlns:a16="http://schemas.microsoft.com/office/drawing/2014/main" id="{D82B97A3-6233-E829-0540-0D983239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2724150"/>
            <a:ext cx="8666162" cy="17716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CCBECDC1-725B-9088-1DBA-C79D76D909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6744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>
            <a:extLst>
              <a:ext uri="{FF2B5EF4-FFF2-40B4-BE49-F238E27FC236}">
                <a16:creationId xmlns:a16="http://schemas.microsoft.com/office/drawing/2014/main" id="{90BA9F63-32A9-44A3-6A47-CF27F9C61D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26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9027717-14FA-00B5-A89D-822792D637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60FD221-2B12-1437-9E4B-D993EDE8DD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E9C63AC7-A15D-F5E0-02DE-BFDF327D29F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D4D1A3E9-B5EF-9C9E-1D2F-B7CBF4A702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1207" name="Rectangle 6">
            <a:extLst>
              <a:ext uri="{FF2B5EF4-FFF2-40B4-BE49-F238E27FC236}">
                <a16:creationId xmlns:a16="http://schemas.microsoft.com/office/drawing/2014/main" id="{DE7FB186-35EF-2DE3-DB55-8D44E15CA82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625EE076-A2A1-A974-B21F-5BC2665AF5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1209" name="Rectangle 8">
            <a:extLst>
              <a:ext uri="{FF2B5EF4-FFF2-40B4-BE49-F238E27FC236}">
                <a16:creationId xmlns:a16="http://schemas.microsoft.com/office/drawing/2014/main" id="{9D7A31C2-6FE1-B6DE-ED89-91CB2F0B04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1210" name="Line 9">
            <a:extLst>
              <a:ext uri="{FF2B5EF4-FFF2-40B4-BE49-F238E27FC236}">
                <a16:creationId xmlns:a16="http://schemas.microsoft.com/office/drawing/2014/main" id="{FE5E33C3-3E76-CA19-3FBF-293549E01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36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10">
            <a:extLst>
              <a:ext uri="{FF2B5EF4-FFF2-40B4-BE49-F238E27FC236}">
                <a16:creationId xmlns:a16="http://schemas.microsoft.com/office/drawing/2014/main" id="{C054C86D-91DE-0D00-A0C5-A82F34D5E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572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Rectangle 11">
            <a:extLst>
              <a:ext uri="{FF2B5EF4-FFF2-40B4-BE49-F238E27FC236}">
                <a16:creationId xmlns:a16="http://schemas.microsoft.com/office/drawing/2014/main" id="{88EEC1F4-0BE0-658D-8006-89C05D05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4542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aseline="0"/>
              <a:t>The value in the sequence number field of a segment defines the</a:t>
            </a:r>
          </a:p>
          <a:p>
            <a:pPr algn="ctr"/>
            <a:r>
              <a:rPr lang="en-US" altLang="en-US" baseline="0"/>
              <a:t>number of the first data byte </a:t>
            </a:r>
            <a:br>
              <a:rPr lang="en-US" altLang="en-US" baseline="0"/>
            </a:br>
            <a:r>
              <a:rPr lang="en-US" altLang="en-US" baseline="0"/>
              <a:t>contained in that segment.</a:t>
            </a:r>
          </a:p>
        </p:txBody>
      </p:sp>
      <p:grpSp>
        <p:nvGrpSpPr>
          <p:cNvPr id="51213" name="Group 12">
            <a:extLst>
              <a:ext uri="{FF2B5EF4-FFF2-40B4-BE49-F238E27FC236}">
                <a16:creationId xmlns:a16="http://schemas.microsoft.com/office/drawing/2014/main" id="{E9E97FD4-9331-8946-60C3-9C711B9FFBD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76400"/>
            <a:ext cx="1143000" cy="566738"/>
            <a:chOff x="1200" y="1248"/>
            <a:chExt cx="720" cy="357"/>
          </a:xfrm>
        </p:grpSpPr>
        <p:pic>
          <p:nvPicPr>
            <p:cNvPr id="51215" name="Picture 13">
              <a:extLst>
                <a:ext uri="{FF2B5EF4-FFF2-40B4-BE49-F238E27FC236}">
                  <a16:creationId xmlns:a16="http://schemas.microsoft.com/office/drawing/2014/main" id="{F2AA9DE4-AF21-5066-DA6E-7109FBDAB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6" name="Text Box 14">
              <a:extLst>
                <a:ext uri="{FF2B5EF4-FFF2-40B4-BE49-F238E27FC236}">
                  <a16:creationId xmlns:a16="http://schemas.microsoft.com/office/drawing/2014/main" id="{E2F46516-5E68-7E31-DDB5-5BB00A626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DAF0B06E-4954-D2F6-7FBE-2DFEE281CE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2554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>
            <a:extLst>
              <a:ext uri="{FF2B5EF4-FFF2-40B4-BE49-F238E27FC236}">
                <a16:creationId xmlns:a16="http://schemas.microsoft.com/office/drawing/2014/main" id="{A39C45DC-FB20-DC87-B221-63E0DAB34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27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DDADDF9-C384-2CDF-9755-12911815AB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2D56D8A-728A-2CA8-D56D-AAECE295F0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191314AA-E3DD-049D-760A-5732D26B5A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3254" name="Rectangle 5">
            <a:extLst>
              <a:ext uri="{FF2B5EF4-FFF2-40B4-BE49-F238E27FC236}">
                <a16:creationId xmlns:a16="http://schemas.microsoft.com/office/drawing/2014/main" id="{EDE9F6E2-D020-1F41-8619-6CDDCE432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3255" name="Rectangle 6">
            <a:extLst>
              <a:ext uri="{FF2B5EF4-FFF2-40B4-BE49-F238E27FC236}">
                <a16:creationId xmlns:a16="http://schemas.microsoft.com/office/drawing/2014/main" id="{1E8FDD2D-7524-51AE-FB48-8BB86383773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3256" name="Rectangle 7">
            <a:extLst>
              <a:ext uri="{FF2B5EF4-FFF2-40B4-BE49-F238E27FC236}">
                <a16:creationId xmlns:a16="http://schemas.microsoft.com/office/drawing/2014/main" id="{DB086AEC-1C7A-3617-08F5-433CA94905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3257" name="Rectangle 8">
            <a:extLst>
              <a:ext uri="{FF2B5EF4-FFF2-40B4-BE49-F238E27FC236}">
                <a16:creationId xmlns:a16="http://schemas.microsoft.com/office/drawing/2014/main" id="{8EB60EA2-236D-6711-FD26-6415C46448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53258" name="Line 9">
            <a:extLst>
              <a:ext uri="{FF2B5EF4-FFF2-40B4-BE49-F238E27FC236}">
                <a16:creationId xmlns:a16="http://schemas.microsoft.com/office/drawing/2014/main" id="{50BDCBA6-DBCB-7854-DE7A-B26CDF1C3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905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10">
            <a:extLst>
              <a:ext uri="{FF2B5EF4-FFF2-40B4-BE49-F238E27FC236}">
                <a16:creationId xmlns:a16="http://schemas.microsoft.com/office/drawing/2014/main" id="{C255FA29-9BA5-EFF6-43A2-EE3932E1F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5105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Rectangle 11">
            <a:extLst>
              <a:ext uri="{FF2B5EF4-FFF2-40B4-BE49-F238E27FC236}">
                <a16:creationId xmlns:a16="http://schemas.microsoft.com/office/drawing/2014/main" id="{BCFC4D80-751C-9624-A475-133803E6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997075"/>
            <a:ext cx="8077200" cy="301625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aseline="0"/>
              <a:t>The value of the acknowledgment field in a segment defines</a:t>
            </a:r>
          </a:p>
          <a:p>
            <a:pPr algn="ctr"/>
            <a:r>
              <a:rPr lang="en-US" altLang="en-US" baseline="0"/>
              <a:t>the number of the next byte a party expects to receive.</a:t>
            </a:r>
          </a:p>
          <a:p>
            <a:pPr algn="ctr"/>
            <a:r>
              <a:rPr lang="en-US" altLang="en-US" baseline="0"/>
              <a:t>The acknowledgment number is cumulative.</a:t>
            </a:r>
          </a:p>
        </p:txBody>
      </p:sp>
      <p:grpSp>
        <p:nvGrpSpPr>
          <p:cNvPr id="53261" name="Group 12">
            <a:extLst>
              <a:ext uri="{FF2B5EF4-FFF2-40B4-BE49-F238E27FC236}">
                <a16:creationId xmlns:a16="http://schemas.microsoft.com/office/drawing/2014/main" id="{B06BFE09-A8FF-349B-C062-55B2B7E5CE7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19200"/>
            <a:ext cx="1143000" cy="566738"/>
            <a:chOff x="1200" y="1248"/>
            <a:chExt cx="720" cy="357"/>
          </a:xfrm>
        </p:grpSpPr>
        <p:pic>
          <p:nvPicPr>
            <p:cNvPr id="53263" name="Picture 13">
              <a:extLst>
                <a:ext uri="{FF2B5EF4-FFF2-40B4-BE49-F238E27FC236}">
                  <a16:creationId xmlns:a16="http://schemas.microsoft.com/office/drawing/2014/main" id="{6B8DB19A-92DA-DB0A-867D-8F37445ED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64" name="Text Box 14">
              <a:extLst>
                <a:ext uri="{FF2B5EF4-FFF2-40B4-BE49-F238E27FC236}">
                  <a16:creationId xmlns:a16="http://schemas.microsoft.com/office/drawing/2014/main" id="{E69C770D-B79E-F842-F481-DB25E46CE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48EE55C1-A12C-61C6-A32F-4AE0FB7DC4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23613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>
            <a:extLst>
              <a:ext uri="{FF2B5EF4-FFF2-40B4-BE49-F238E27FC236}">
                <a16:creationId xmlns:a16="http://schemas.microsoft.com/office/drawing/2014/main" id="{03B22237-D3DD-FBF3-6B27-7DF306E2C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28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55299" name="Line 2">
            <a:extLst>
              <a:ext uri="{FF2B5EF4-FFF2-40B4-BE49-F238E27FC236}">
                <a16:creationId xmlns:a16="http://schemas.microsoft.com/office/drawing/2014/main" id="{80CBBBD7-E46F-F595-D5D2-5C4881044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Line 3">
            <a:extLst>
              <a:ext uri="{FF2B5EF4-FFF2-40B4-BE49-F238E27FC236}">
                <a16:creationId xmlns:a16="http://schemas.microsoft.com/office/drawing/2014/main" id="{4BCF52FF-14D5-C562-319F-555F38993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45FC86F8-45ED-710A-349A-3B377BCC4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13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23.16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TCP segment format</a:t>
            </a:r>
          </a:p>
        </p:txBody>
      </p:sp>
      <p:sp>
        <p:nvSpPr>
          <p:cNvPr id="55302" name="Line 5">
            <a:extLst>
              <a:ext uri="{FF2B5EF4-FFF2-40B4-BE49-F238E27FC236}">
                <a16:creationId xmlns:a16="http://schemas.microsoft.com/office/drawing/2014/main" id="{D272A1DD-AA64-A20E-1CA5-A53863EB9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5303" name="Picture 6">
            <a:extLst>
              <a:ext uri="{FF2B5EF4-FFF2-40B4-BE49-F238E27FC236}">
                <a16:creationId xmlns:a16="http://schemas.microsoft.com/office/drawing/2014/main" id="{53C0CF3E-26DF-7CA5-6C19-11C80AAD7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75700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20323C63-39C8-8341-9E83-78A66A7878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67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836" y="888872"/>
            <a:ext cx="57825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85" dirty="0"/>
              <a:t>TCP</a:t>
            </a:r>
            <a:r>
              <a:rPr lang="en-US" spc="-985" dirty="0"/>
              <a:t>  </a:t>
            </a:r>
            <a:r>
              <a:rPr spc="-985" dirty="0"/>
              <a:t> </a:t>
            </a:r>
            <a:r>
              <a:rPr lang="en-US" spc="-985" dirty="0"/>
              <a:t>    </a:t>
            </a:r>
            <a:r>
              <a:rPr spc="-955" dirty="0"/>
              <a:t>SEGMENT</a:t>
            </a:r>
            <a:r>
              <a:rPr spc="-944" dirty="0"/>
              <a:t> </a:t>
            </a:r>
            <a:r>
              <a:rPr lang="en-US" spc="-944" dirty="0"/>
              <a:t>      </a:t>
            </a:r>
            <a:r>
              <a:rPr spc="-950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880088"/>
            <a:ext cx="7467600" cy="20909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5"/>
              </a:spcBef>
            </a:pPr>
            <a:r>
              <a:rPr sz="2000" spc="-155" dirty="0">
                <a:solidFill>
                  <a:srgbClr val="FF0000"/>
                </a:solidFill>
                <a:latin typeface="Arial"/>
                <a:cs typeface="Arial"/>
              </a:rPr>
              <a:t>Reserved. </a:t>
            </a:r>
            <a:r>
              <a:rPr sz="2000" spc="-229" dirty="0">
                <a:latin typeface="Arial"/>
                <a:cs typeface="Arial"/>
              </a:rPr>
              <a:t>This </a:t>
            </a:r>
            <a:r>
              <a:rPr sz="2000" spc="-17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6-bit </a:t>
            </a:r>
            <a:r>
              <a:rPr sz="2000" dirty="0">
                <a:latin typeface="Arial"/>
                <a:cs typeface="Arial"/>
              </a:rPr>
              <a:t>field </a:t>
            </a:r>
            <a:r>
              <a:rPr sz="2000" spc="-100" dirty="0">
                <a:latin typeface="Arial"/>
                <a:cs typeface="Arial"/>
              </a:rPr>
              <a:t>reserved </a:t>
            </a:r>
            <a:r>
              <a:rPr sz="2000" spc="-15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future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204" dirty="0">
                <a:latin typeface="Arial"/>
                <a:cs typeface="Arial"/>
              </a:rPr>
              <a:t>use.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</a:pPr>
            <a:r>
              <a:rPr sz="2000" spc="-110" dirty="0">
                <a:solidFill>
                  <a:srgbClr val="FF0000"/>
                </a:solidFill>
                <a:latin typeface="Arial"/>
                <a:cs typeface="Arial"/>
              </a:rPr>
              <a:t>Control: </a:t>
            </a:r>
            <a:r>
              <a:rPr sz="2000" spc="-229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field </a:t>
            </a:r>
            <a:r>
              <a:rPr sz="2000" spc="-100" dirty="0">
                <a:latin typeface="Arial"/>
                <a:cs typeface="Arial"/>
              </a:rPr>
              <a:t>defines </a:t>
            </a:r>
            <a:r>
              <a:rPr sz="2000" spc="-10" dirty="0">
                <a:latin typeface="Arial"/>
                <a:cs typeface="Arial"/>
              </a:rPr>
              <a:t>6 </a:t>
            </a:r>
            <a:r>
              <a:rPr sz="2000" spc="-35" dirty="0">
                <a:latin typeface="Arial"/>
                <a:cs typeface="Arial"/>
              </a:rPr>
              <a:t>different </a:t>
            </a:r>
            <a:r>
              <a:rPr sz="2000" spc="-110" dirty="0">
                <a:latin typeface="Arial"/>
                <a:cs typeface="Arial"/>
              </a:rPr>
              <a:t>control </a:t>
            </a:r>
            <a:r>
              <a:rPr sz="2000" spc="-90" dirty="0">
                <a:latin typeface="Arial"/>
                <a:cs typeface="Arial"/>
              </a:rPr>
              <a:t>bits </a:t>
            </a:r>
            <a:r>
              <a:rPr sz="2000" spc="-55" dirty="0">
                <a:latin typeface="Arial"/>
                <a:cs typeface="Arial"/>
              </a:rPr>
              <a:t>or </a:t>
            </a:r>
            <a:r>
              <a:rPr sz="2000" spc="-65" dirty="0">
                <a:latin typeface="Arial"/>
                <a:cs typeface="Arial"/>
              </a:rPr>
              <a:t>flags. </a:t>
            </a:r>
            <a:r>
              <a:rPr sz="2000" spc="-120" dirty="0">
                <a:latin typeface="Arial"/>
                <a:cs typeface="Arial"/>
              </a:rPr>
              <a:t>One </a:t>
            </a:r>
            <a:r>
              <a:rPr sz="2000" spc="-55" dirty="0">
                <a:latin typeface="Arial"/>
                <a:cs typeface="Arial"/>
              </a:rPr>
              <a:t>or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more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65" dirty="0">
                <a:latin typeface="Arial"/>
                <a:cs typeface="Arial"/>
              </a:rPr>
              <a:t>these </a:t>
            </a:r>
            <a:r>
              <a:rPr sz="2000" spc="-90" dirty="0">
                <a:latin typeface="Arial"/>
                <a:cs typeface="Arial"/>
              </a:rPr>
              <a:t>bits </a:t>
            </a:r>
            <a:r>
              <a:rPr sz="2000" spc="-160" dirty="0">
                <a:latin typeface="Arial"/>
                <a:cs typeface="Arial"/>
              </a:rPr>
              <a:t>can </a:t>
            </a:r>
            <a:r>
              <a:rPr sz="2000" spc="-60" dirty="0">
                <a:latin typeface="Arial"/>
                <a:cs typeface="Arial"/>
              </a:rPr>
              <a:t>be </a:t>
            </a:r>
            <a:r>
              <a:rPr sz="2000" spc="-155" dirty="0">
                <a:latin typeface="Arial"/>
                <a:cs typeface="Arial"/>
              </a:rPr>
              <a:t>set </a:t>
            </a:r>
            <a:r>
              <a:rPr sz="2000" spc="-10" dirty="0">
                <a:latin typeface="Arial"/>
                <a:cs typeface="Arial"/>
              </a:rPr>
              <a:t>at a </a:t>
            </a:r>
            <a:r>
              <a:rPr sz="2000" spc="-125" dirty="0">
                <a:latin typeface="Arial"/>
                <a:cs typeface="Arial"/>
              </a:rPr>
              <a:t>time. </a:t>
            </a:r>
            <a:r>
              <a:rPr sz="2000" spc="-229" dirty="0">
                <a:latin typeface="Arial"/>
                <a:cs typeface="Arial"/>
              </a:rPr>
              <a:t>These </a:t>
            </a:r>
            <a:r>
              <a:rPr sz="2000" spc="-90" dirty="0">
                <a:latin typeface="Arial"/>
                <a:cs typeface="Arial"/>
              </a:rPr>
              <a:t>bits </a:t>
            </a:r>
            <a:r>
              <a:rPr sz="2000" spc="-80" dirty="0">
                <a:latin typeface="Arial"/>
                <a:cs typeface="Arial"/>
              </a:rPr>
              <a:t>enable </a:t>
            </a:r>
            <a:r>
              <a:rPr sz="2000" spc="-45" dirty="0">
                <a:latin typeface="Arial"/>
                <a:cs typeface="Arial"/>
              </a:rPr>
              <a:t>flow </a:t>
            </a:r>
            <a:r>
              <a:rPr sz="2000" spc="-110" dirty="0">
                <a:latin typeface="Arial"/>
                <a:cs typeface="Arial"/>
              </a:rPr>
              <a:t>control,  </a:t>
            </a:r>
            <a:r>
              <a:rPr sz="2000" spc="-155" dirty="0">
                <a:latin typeface="Arial"/>
                <a:cs typeface="Arial"/>
              </a:rPr>
              <a:t>connection </a:t>
            </a:r>
            <a:r>
              <a:rPr sz="2000" spc="-140" dirty="0">
                <a:latin typeface="Arial"/>
                <a:cs typeface="Arial"/>
              </a:rPr>
              <a:t>establishment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termination, </a:t>
            </a:r>
            <a:r>
              <a:rPr sz="2000" spc="-155" dirty="0">
                <a:latin typeface="Arial"/>
                <a:cs typeface="Arial"/>
              </a:rPr>
              <a:t>connection </a:t>
            </a:r>
            <a:r>
              <a:rPr sz="2000" spc="-65" dirty="0">
                <a:latin typeface="Arial"/>
                <a:cs typeface="Arial"/>
              </a:rPr>
              <a:t>abortion,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120" dirty="0">
                <a:latin typeface="Arial"/>
                <a:cs typeface="Arial"/>
              </a:rPr>
              <a:t>the  </a:t>
            </a:r>
            <a:r>
              <a:rPr sz="2000" spc="-140" dirty="0">
                <a:latin typeface="Arial"/>
                <a:cs typeface="Arial"/>
              </a:rPr>
              <a:t>mode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5" dirty="0">
                <a:latin typeface="Arial"/>
                <a:cs typeface="Arial"/>
              </a:rPr>
              <a:t>data </a:t>
            </a:r>
            <a:r>
              <a:rPr sz="2000" spc="-80" dirty="0">
                <a:latin typeface="Arial"/>
                <a:cs typeface="Arial"/>
              </a:rPr>
              <a:t>transfer </a:t>
            </a:r>
            <a:r>
              <a:rPr sz="2000" spc="-125" dirty="0">
                <a:latin typeface="Arial"/>
                <a:cs typeface="Arial"/>
              </a:rPr>
              <a:t>in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325" dirty="0">
                <a:latin typeface="Arial"/>
                <a:cs typeface="Arial"/>
              </a:rPr>
              <a:t>TCP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4293108"/>
            <a:ext cx="7705344" cy="1795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263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210438"/>
            <a:ext cx="6451600" cy="1230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 marR="5080">
              <a:lnSpc>
                <a:spcPct val="79500"/>
              </a:lnSpc>
              <a:spcBef>
                <a:spcPts val="1185"/>
              </a:spcBef>
            </a:pPr>
            <a:r>
              <a:rPr spc="95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pc="-40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pc="8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pc="90" dirty="0">
                <a:solidFill>
                  <a:srgbClr val="0033CC"/>
                </a:solidFill>
                <a:latin typeface="Times New Roman"/>
                <a:cs typeface="Times New Roman"/>
              </a:rPr>
              <a:t>CE</a:t>
            </a:r>
            <a:r>
              <a:rPr spc="110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pc="-5" dirty="0">
                <a:solidFill>
                  <a:srgbClr val="0033CC"/>
                </a:solidFill>
                <a:latin typeface="Times New Roman"/>
                <a:cs typeface="Times New Roman"/>
              </a:rPr>
              <a:t>S-</a:t>
            </a:r>
            <a:r>
              <a:rPr spc="-85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pc="-1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pc="-5" dirty="0">
                <a:solidFill>
                  <a:srgbClr val="0033CC"/>
                </a:solidFill>
                <a:latin typeface="Times New Roman"/>
                <a:cs typeface="Times New Roman"/>
              </a:rPr>
              <a:t>-</a:t>
            </a:r>
            <a:r>
              <a:rPr spc="95" dirty="0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spc="-40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pc="9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pc="-15" dirty="0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spc="95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pc="90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dirty="0">
                <a:solidFill>
                  <a:srgbClr val="0033CC"/>
                </a:solidFill>
                <a:latin typeface="Times New Roman"/>
                <a:cs typeface="Times New Roman"/>
              </a:rPr>
              <a:t>S  </a:t>
            </a:r>
            <a:r>
              <a:rPr spc="50" dirty="0">
                <a:solidFill>
                  <a:srgbClr val="0033CC"/>
                </a:solidFill>
                <a:latin typeface="Times New Roman"/>
                <a:cs typeface="Times New Roman"/>
              </a:rPr>
              <a:t>DELIVERY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294" y="1693926"/>
            <a:ext cx="8161020" cy="4422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240" marR="13970" indent="-914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Data link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layer </a:t>
            </a:r>
            <a:r>
              <a:rPr sz="2000" spc="-5" dirty="0">
                <a:latin typeface="Times New Roman"/>
                <a:cs typeface="Times New Roman"/>
              </a:rPr>
              <a:t>is responsible </a:t>
            </a:r>
            <a:r>
              <a:rPr sz="2000" dirty="0">
                <a:latin typeface="Times New Roman"/>
                <a:cs typeface="Times New Roman"/>
              </a:rPr>
              <a:t>for delivery of </a:t>
            </a:r>
            <a:r>
              <a:rPr sz="2000" spc="-10" dirty="0">
                <a:latin typeface="Times New Roman"/>
                <a:cs typeface="Times New Roman"/>
              </a:rPr>
              <a:t>frames </a:t>
            </a:r>
            <a:r>
              <a:rPr sz="2000" dirty="0">
                <a:latin typeface="Times New Roman"/>
                <a:cs typeface="Times New Roman"/>
              </a:rPr>
              <a:t>between nodes over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link </a:t>
            </a:r>
            <a:r>
              <a:rPr sz="2000" spc="5" dirty="0">
                <a:solidFill>
                  <a:srgbClr val="308A70"/>
                </a:solidFill>
                <a:latin typeface="Times New Roman"/>
                <a:cs typeface="Times New Roman"/>
              </a:rPr>
              <a:t>node </a:t>
            </a:r>
            <a:r>
              <a:rPr sz="2000" spc="-5" dirty="0">
                <a:solidFill>
                  <a:srgbClr val="308A70"/>
                </a:solidFill>
                <a:latin typeface="Times New Roman"/>
                <a:cs typeface="Times New Roman"/>
              </a:rPr>
              <a:t>to </a:t>
            </a:r>
            <a:r>
              <a:rPr sz="2000" spc="5" dirty="0">
                <a:solidFill>
                  <a:srgbClr val="308A70"/>
                </a:solidFill>
                <a:latin typeface="Times New Roman"/>
                <a:cs typeface="Times New Roman"/>
              </a:rPr>
              <a:t>node </a:t>
            </a:r>
            <a:r>
              <a:rPr sz="2000" dirty="0">
                <a:solidFill>
                  <a:srgbClr val="308A70"/>
                </a:solidFill>
                <a:latin typeface="Times New Roman"/>
                <a:cs typeface="Times New Roman"/>
              </a:rPr>
              <a:t>delivery </a:t>
            </a:r>
            <a:r>
              <a:rPr sz="2000" dirty="0">
                <a:latin typeface="Times New Roman"/>
                <a:cs typeface="Times New Roman"/>
              </a:rPr>
              <a:t>using a </a:t>
            </a:r>
            <a:r>
              <a:rPr sz="2000" dirty="0">
                <a:solidFill>
                  <a:srgbClr val="6E2E9F"/>
                </a:solidFill>
                <a:latin typeface="Times New Roman"/>
                <a:cs typeface="Times New Roman"/>
              </a:rPr>
              <a:t>MAC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choose one node </a:t>
            </a:r>
            <a:r>
              <a:rPr sz="2000" spc="-5" dirty="0">
                <a:latin typeface="Times New Roman"/>
                <a:cs typeface="Times New Roman"/>
              </a:rPr>
              <a:t>among  </a:t>
            </a:r>
            <a:r>
              <a:rPr sz="2000" dirty="0">
                <a:latin typeface="Times New Roman"/>
                <a:cs typeface="Times New Roman"/>
              </a:rPr>
              <a:t>several.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2350"/>
              </a:lnSpc>
              <a:buClr>
                <a:srgbClr val="1CACE3"/>
              </a:buClr>
              <a:buFont typeface="Courier New"/>
              <a:buChar char="o"/>
              <a:tabLst>
                <a:tab pos="21717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Network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layer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responsible </a:t>
            </a:r>
            <a:r>
              <a:rPr sz="2000" dirty="0">
                <a:latin typeface="Times New Roman"/>
                <a:cs typeface="Times New Roman"/>
              </a:rPr>
              <a:t>for delivery of </a:t>
            </a:r>
            <a:r>
              <a:rPr sz="2000" spc="-5" dirty="0">
                <a:latin typeface="Times New Roman"/>
                <a:cs typeface="Times New Roman"/>
              </a:rPr>
              <a:t>datagrams </a:t>
            </a:r>
            <a:r>
              <a:rPr sz="2000" dirty="0">
                <a:latin typeface="Times New Roman"/>
                <a:cs typeface="Times New Roman"/>
              </a:rPr>
              <a:t>between two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hosts </a:t>
            </a:r>
            <a:r>
              <a:rPr sz="2000" dirty="0">
                <a:solidFill>
                  <a:srgbClr val="308A70"/>
                </a:solidFill>
                <a:latin typeface="Times New Roman"/>
                <a:cs typeface="Times New Roman"/>
              </a:rPr>
              <a:t> host to host delivery </a:t>
            </a:r>
            <a:r>
              <a:rPr sz="2000" dirty="0">
                <a:latin typeface="Times New Roman"/>
                <a:cs typeface="Times New Roman"/>
              </a:rPr>
              <a:t>using an </a:t>
            </a:r>
            <a:r>
              <a:rPr sz="2000" dirty="0">
                <a:solidFill>
                  <a:srgbClr val="6E2E9F"/>
                </a:solidFill>
                <a:latin typeface="Times New Roman"/>
                <a:cs typeface="Times New Roman"/>
              </a:rPr>
              <a:t>IP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choose one host </a:t>
            </a:r>
            <a:r>
              <a:rPr sz="2000" spc="-5" dirty="0">
                <a:latin typeface="Times New Roman"/>
                <a:cs typeface="Times New Roman"/>
              </a:rPr>
              <a:t>among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millions.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Courier New"/>
              <a:buChar char="o"/>
            </a:pPr>
            <a:endParaRPr sz="1700">
              <a:latin typeface="Times New Roman"/>
              <a:cs typeface="Times New Roman"/>
            </a:endParaRPr>
          </a:p>
          <a:p>
            <a:pPr marL="104139" marR="881380" indent="-91440">
              <a:lnSpc>
                <a:spcPts val="2350"/>
              </a:lnSpc>
              <a:buClr>
                <a:srgbClr val="1CACE3"/>
              </a:buClr>
              <a:buFont typeface="Courier New"/>
              <a:buChar char="o"/>
              <a:tabLst>
                <a:tab pos="320675" algn="l"/>
              </a:tabLst>
            </a:pPr>
            <a:r>
              <a:rPr sz="2000" spc="-5" dirty="0">
                <a:latin typeface="Times New Roman"/>
                <a:cs typeface="Times New Roman"/>
              </a:rPr>
              <a:t>Real communication takes </a:t>
            </a:r>
            <a:r>
              <a:rPr sz="2000" dirty="0">
                <a:latin typeface="Times New Roman"/>
                <a:cs typeface="Times New Roman"/>
              </a:rPr>
              <a:t>place between </a:t>
            </a:r>
            <a:r>
              <a:rPr sz="2000" spc="5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processes (application  programs). </a:t>
            </a:r>
            <a:r>
              <a:rPr sz="2000" spc="-10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need </a:t>
            </a:r>
            <a:r>
              <a:rPr sz="2000" spc="-5" dirty="0">
                <a:latin typeface="Times New Roman"/>
                <a:cs typeface="Times New Roman"/>
              </a:rPr>
              <a:t>process-to-process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delivery.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424180" marR="323215" indent="-137160">
              <a:lnSpc>
                <a:spcPts val="2350"/>
              </a:lnSpc>
            </a:pPr>
            <a:r>
              <a:rPr sz="2000" spc="-7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7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need a </a:t>
            </a:r>
            <a:r>
              <a:rPr sz="2000" spc="-5" dirty="0">
                <a:latin typeface="Times New Roman"/>
                <a:cs typeface="Times New Roman"/>
              </a:rPr>
              <a:t>mechanism to </a:t>
            </a:r>
            <a:r>
              <a:rPr sz="2000" dirty="0">
                <a:latin typeface="Times New Roman"/>
                <a:cs typeface="Times New Roman"/>
              </a:rPr>
              <a:t>deliver data </a:t>
            </a:r>
            <a:r>
              <a:rPr sz="2000" spc="-5" dirty="0">
                <a:latin typeface="Times New Roman"/>
                <a:cs typeface="Times New Roman"/>
              </a:rPr>
              <a:t>from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process </a:t>
            </a:r>
            <a:r>
              <a:rPr sz="2000" dirty="0">
                <a:latin typeface="Times New Roman"/>
                <a:cs typeface="Times New Roman"/>
              </a:rPr>
              <a:t>running on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source </a:t>
            </a:r>
            <a:r>
              <a:rPr sz="2000" dirty="0">
                <a:latin typeface="Times New Roman"/>
                <a:cs typeface="Times New Roman"/>
              </a:rPr>
              <a:t>host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corresponding process </a:t>
            </a:r>
            <a:r>
              <a:rPr sz="2000" dirty="0">
                <a:latin typeface="Times New Roman"/>
                <a:cs typeface="Times New Roman"/>
              </a:rPr>
              <a:t>running on the destination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Transport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layer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responsible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dirty="0">
                <a:solidFill>
                  <a:srgbClr val="308A70"/>
                </a:solidFill>
                <a:latin typeface="Times New Roman"/>
                <a:cs typeface="Times New Roman"/>
              </a:rPr>
              <a:t>process-to-process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2000" spc="-7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need a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E2E9F"/>
                </a:solidFill>
                <a:latin typeface="Times New Roman"/>
                <a:cs typeface="Times New Roman"/>
              </a:rPr>
              <a:t>port</a:t>
            </a:r>
            <a:endParaRPr sz="200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</a:pPr>
            <a:r>
              <a:rPr sz="2000" spc="-15" dirty="0">
                <a:solidFill>
                  <a:srgbClr val="6E2E9F"/>
                </a:solidFill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to choose </a:t>
            </a:r>
            <a:r>
              <a:rPr sz="2000" spc="-5" dirty="0">
                <a:latin typeface="Times New Roman"/>
                <a:cs typeface="Times New Roman"/>
              </a:rPr>
              <a:t>among multiple </a:t>
            </a:r>
            <a:r>
              <a:rPr sz="2000" dirty="0">
                <a:latin typeface="Times New Roman"/>
                <a:cs typeface="Times New Roman"/>
              </a:rPr>
              <a:t>processes running on the destination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75" y="1227368"/>
            <a:ext cx="5751658" cy="3128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7938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>
            <a:extLst>
              <a:ext uri="{FF2B5EF4-FFF2-40B4-BE49-F238E27FC236}">
                <a16:creationId xmlns:a16="http://schemas.microsoft.com/office/drawing/2014/main" id="{3384CDA7-4AC9-F15B-0D19-3568CA4DC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31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61443" name="Line 2">
            <a:extLst>
              <a:ext uri="{FF2B5EF4-FFF2-40B4-BE49-F238E27FC236}">
                <a16:creationId xmlns:a16="http://schemas.microsoft.com/office/drawing/2014/main" id="{6C121D5E-5F4F-62AF-AB4C-3A3E050B0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Line 3">
            <a:extLst>
              <a:ext uri="{FF2B5EF4-FFF2-40B4-BE49-F238E27FC236}">
                <a16:creationId xmlns:a16="http://schemas.microsoft.com/office/drawing/2014/main" id="{ECB23D59-429A-3071-9E66-8F8C0673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4">
            <a:extLst>
              <a:ext uri="{FF2B5EF4-FFF2-40B4-BE49-F238E27FC236}">
                <a16:creationId xmlns:a16="http://schemas.microsoft.com/office/drawing/2014/main" id="{386C0654-7378-6845-5C9A-34AD43C72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83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23.18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Connection establishment using three-way handshaking</a:t>
            </a:r>
          </a:p>
        </p:txBody>
      </p:sp>
      <p:sp>
        <p:nvSpPr>
          <p:cNvPr id="61446" name="Line 5">
            <a:extLst>
              <a:ext uri="{FF2B5EF4-FFF2-40B4-BE49-F238E27FC236}">
                <a16:creationId xmlns:a16="http://schemas.microsoft.com/office/drawing/2014/main" id="{7782154F-3357-E443-3AEE-889EB233F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7" name="Picture 6">
            <a:extLst>
              <a:ext uri="{FF2B5EF4-FFF2-40B4-BE49-F238E27FC236}">
                <a16:creationId xmlns:a16="http://schemas.microsoft.com/office/drawing/2014/main" id="{755AA4D9-702C-1FE7-8AF7-EBEEEA7EB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143000"/>
            <a:ext cx="6672262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10BBD02C-F56E-F4CD-81A8-935408960A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27439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>
            <a:extLst>
              <a:ext uri="{FF2B5EF4-FFF2-40B4-BE49-F238E27FC236}">
                <a16:creationId xmlns:a16="http://schemas.microsoft.com/office/drawing/2014/main" id="{1FD5260B-8B82-8E0B-1518-E39B19E44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32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43C9F70-E1B6-A17D-6C8A-03ACA3EF96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F128E46-3C4A-253C-F82D-4D1A9933652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477549E0-283A-4BA0-BB50-20EE22C312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3494" name="Rectangle 5">
            <a:extLst>
              <a:ext uri="{FF2B5EF4-FFF2-40B4-BE49-F238E27FC236}">
                <a16:creationId xmlns:a16="http://schemas.microsoft.com/office/drawing/2014/main" id="{1A9053B2-F977-B963-C2CE-8C33FA69E9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3495" name="Rectangle 6">
            <a:extLst>
              <a:ext uri="{FF2B5EF4-FFF2-40B4-BE49-F238E27FC236}">
                <a16:creationId xmlns:a16="http://schemas.microsoft.com/office/drawing/2014/main" id="{C8A56F71-86E9-1533-DD92-253587A4A9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3496" name="Rectangle 7">
            <a:extLst>
              <a:ext uri="{FF2B5EF4-FFF2-40B4-BE49-F238E27FC236}">
                <a16:creationId xmlns:a16="http://schemas.microsoft.com/office/drawing/2014/main" id="{79AE0FB5-14F8-A97E-6E59-1CA8EB98A8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3497" name="Rectangle 8">
            <a:extLst>
              <a:ext uri="{FF2B5EF4-FFF2-40B4-BE49-F238E27FC236}">
                <a16:creationId xmlns:a16="http://schemas.microsoft.com/office/drawing/2014/main" id="{1D607A58-FE8F-89F1-E2B1-E46842D6BC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3498" name="Line 9">
            <a:extLst>
              <a:ext uri="{FF2B5EF4-FFF2-40B4-BE49-F238E27FC236}">
                <a16:creationId xmlns:a16="http://schemas.microsoft.com/office/drawing/2014/main" id="{8D56AE7E-1805-051A-45E7-DA408D617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0">
            <a:extLst>
              <a:ext uri="{FF2B5EF4-FFF2-40B4-BE49-F238E27FC236}">
                <a16:creationId xmlns:a16="http://schemas.microsoft.com/office/drawing/2014/main" id="{CB674F21-74D1-D467-19FB-A07DE33F9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Rectangle 11">
            <a:extLst>
              <a:ext uri="{FF2B5EF4-FFF2-40B4-BE49-F238E27FC236}">
                <a16:creationId xmlns:a16="http://schemas.microsoft.com/office/drawing/2014/main" id="{90F41A93-45F2-9DC9-75FE-4329E9D4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aseline="0"/>
              <a:t>A SYN segment cannot carry data, but it consumes one sequence number.</a:t>
            </a:r>
          </a:p>
        </p:txBody>
      </p:sp>
      <p:grpSp>
        <p:nvGrpSpPr>
          <p:cNvPr id="63501" name="Group 12">
            <a:extLst>
              <a:ext uri="{FF2B5EF4-FFF2-40B4-BE49-F238E27FC236}">
                <a16:creationId xmlns:a16="http://schemas.microsoft.com/office/drawing/2014/main" id="{35375DEE-AFC3-EB16-F78F-01E452477EB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63503" name="Picture 13">
              <a:extLst>
                <a:ext uri="{FF2B5EF4-FFF2-40B4-BE49-F238E27FC236}">
                  <a16:creationId xmlns:a16="http://schemas.microsoft.com/office/drawing/2014/main" id="{08B09033-849E-494A-4A43-2829D17A8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4" name="Text Box 14">
              <a:extLst>
                <a:ext uri="{FF2B5EF4-FFF2-40B4-BE49-F238E27FC236}">
                  <a16:creationId xmlns:a16="http://schemas.microsoft.com/office/drawing/2014/main" id="{9DE52AA2-5528-872C-B974-BD5B560F5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EA4CAED5-732C-81F5-97E0-0CB8CA139A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2268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>
            <a:extLst>
              <a:ext uri="{FF2B5EF4-FFF2-40B4-BE49-F238E27FC236}">
                <a16:creationId xmlns:a16="http://schemas.microsoft.com/office/drawing/2014/main" id="{36BACBC3-D69B-522E-C2DA-E74C873DC9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33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4176970-56A8-25FC-ADC4-AE38B61780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B724865-2B22-3BD7-FB8F-118EEDC4AC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9D0F3971-A856-C9B5-76CC-1E3C5FDF61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B10D08C9-F90D-373E-0A8C-F028D36F0C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5543" name="Rectangle 6">
            <a:extLst>
              <a:ext uri="{FF2B5EF4-FFF2-40B4-BE49-F238E27FC236}">
                <a16:creationId xmlns:a16="http://schemas.microsoft.com/office/drawing/2014/main" id="{D6CCD016-9E8D-02D2-8127-C3EC959FDB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5544" name="Rectangle 7">
            <a:extLst>
              <a:ext uri="{FF2B5EF4-FFF2-40B4-BE49-F238E27FC236}">
                <a16:creationId xmlns:a16="http://schemas.microsoft.com/office/drawing/2014/main" id="{F3367F31-69D1-E317-A5D6-49BE065FEB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5545" name="Rectangle 8">
            <a:extLst>
              <a:ext uri="{FF2B5EF4-FFF2-40B4-BE49-F238E27FC236}">
                <a16:creationId xmlns:a16="http://schemas.microsoft.com/office/drawing/2014/main" id="{7661FC86-3B2A-84F0-820F-1146153E68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5546" name="Line 9">
            <a:extLst>
              <a:ext uri="{FF2B5EF4-FFF2-40B4-BE49-F238E27FC236}">
                <a16:creationId xmlns:a16="http://schemas.microsoft.com/office/drawing/2014/main" id="{6F2E6861-690D-F29A-FA5B-FF5D260DF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Line 10">
            <a:extLst>
              <a:ext uri="{FF2B5EF4-FFF2-40B4-BE49-F238E27FC236}">
                <a16:creationId xmlns:a16="http://schemas.microsoft.com/office/drawing/2014/main" id="{07B04314-9F3E-09E2-D155-89BB3DD62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Rectangle 11">
            <a:extLst>
              <a:ext uri="{FF2B5EF4-FFF2-40B4-BE49-F238E27FC236}">
                <a16:creationId xmlns:a16="http://schemas.microsoft.com/office/drawing/2014/main" id="{C2869733-E580-3EE8-4470-64D14FF66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aseline="0"/>
              <a:t>A SYN + ACK segment cannot </a:t>
            </a:r>
            <a:br>
              <a:rPr lang="en-US" altLang="en-US" baseline="0"/>
            </a:br>
            <a:r>
              <a:rPr lang="en-US" altLang="en-US" baseline="0"/>
              <a:t>carry data, but does consume one </a:t>
            </a:r>
            <a:br>
              <a:rPr lang="en-US" altLang="en-US" baseline="0"/>
            </a:br>
            <a:r>
              <a:rPr lang="en-US" altLang="en-US" baseline="0"/>
              <a:t>sequence number.</a:t>
            </a:r>
          </a:p>
        </p:txBody>
      </p:sp>
      <p:grpSp>
        <p:nvGrpSpPr>
          <p:cNvPr id="65549" name="Group 12">
            <a:extLst>
              <a:ext uri="{FF2B5EF4-FFF2-40B4-BE49-F238E27FC236}">
                <a16:creationId xmlns:a16="http://schemas.microsoft.com/office/drawing/2014/main" id="{CF317842-0B21-A6B8-4B5E-0B647DCD085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65551" name="Picture 13">
              <a:extLst>
                <a:ext uri="{FF2B5EF4-FFF2-40B4-BE49-F238E27FC236}">
                  <a16:creationId xmlns:a16="http://schemas.microsoft.com/office/drawing/2014/main" id="{0FAC54D3-6CC8-2EE4-FF23-3AF598B0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52" name="Text Box 14">
              <a:extLst>
                <a:ext uri="{FF2B5EF4-FFF2-40B4-BE49-F238E27FC236}">
                  <a16:creationId xmlns:a16="http://schemas.microsoft.com/office/drawing/2014/main" id="{82734059-DD86-9454-8C7A-5C2436A29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D31A6B88-EFA0-2FB0-EA53-BD4D18B2FC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201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>
            <a:extLst>
              <a:ext uri="{FF2B5EF4-FFF2-40B4-BE49-F238E27FC236}">
                <a16:creationId xmlns:a16="http://schemas.microsoft.com/office/drawing/2014/main" id="{3B380B57-1129-F760-E903-DC64EA4F23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34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F7AE85B-2E55-4BCB-0C67-466809D5F4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4855EC9-1188-6DB8-B34B-AA01D71FF1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EA8A054F-0CFC-D0AE-E442-E7A6CDB8E2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7590" name="Rectangle 5">
            <a:extLst>
              <a:ext uri="{FF2B5EF4-FFF2-40B4-BE49-F238E27FC236}">
                <a16:creationId xmlns:a16="http://schemas.microsoft.com/office/drawing/2014/main" id="{2177E0A0-382C-4D24-5FE0-B7B7F4EB1A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7591" name="Rectangle 6">
            <a:extLst>
              <a:ext uri="{FF2B5EF4-FFF2-40B4-BE49-F238E27FC236}">
                <a16:creationId xmlns:a16="http://schemas.microsoft.com/office/drawing/2014/main" id="{51C714A8-9A3B-FD32-70C7-1011510926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7592" name="Rectangle 7">
            <a:extLst>
              <a:ext uri="{FF2B5EF4-FFF2-40B4-BE49-F238E27FC236}">
                <a16:creationId xmlns:a16="http://schemas.microsoft.com/office/drawing/2014/main" id="{DB236CCC-D3B1-62A6-1231-C75C7E51A4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7593" name="Rectangle 8">
            <a:extLst>
              <a:ext uri="{FF2B5EF4-FFF2-40B4-BE49-F238E27FC236}">
                <a16:creationId xmlns:a16="http://schemas.microsoft.com/office/drawing/2014/main" id="{5E1403F2-1C1B-EE1D-2E6D-DDD58A4877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 baseline="0">
              <a:latin typeface="Tahoma" panose="020B0604030504040204" pitchFamily="34" charset="0"/>
            </a:endParaRPr>
          </a:p>
        </p:txBody>
      </p:sp>
      <p:sp>
        <p:nvSpPr>
          <p:cNvPr id="67594" name="Line 9">
            <a:extLst>
              <a:ext uri="{FF2B5EF4-FFF2-40B4-BE49-F238E27FC236}">
                <a16:creationId xmlns:a16="http://schemas.microsoft.com/office/drawing/2014/main" id="{8287A255-B029-86A3-E38F-5664270E1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Line 10">
            <a:extLst>
              <a:ext uri="{FF2B5EF4-FFF2-40B4-BE49-F238E27FC236}">
                <a16:creationId xmlns:a16="http://schemas.microsoft.com/office/drawing/2014/main" id="{5D430789-80B2-8908-086E-C05521D0E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Rectangle 11">
            <a:extLst>
              <a:ext uri="{FF2B5EF4-FFF2-40B4-BE49-F238E27FC236}">
                <a16:creationId xmlns:a16="http://schemas.microsoft.com/office/drawing/2014/main" id="{5AEE2828-F486-C710-FCF2-C7EC59A65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aseline="0"/>
              <a:t>An ACK segment, if carrying no data, consumes no sequence number.</a:t>
            </a:r>
          </a:p>
        </p:txBody>
      </p:sp>
      <p:grpSp>
        <p:nvGrpSpPr>
          <p:cNvPr id="67597" name="Group 12">
            <a:extLst>
              <a:ext uri="{FF2B5EF4-FFF2-40B4-BE49-F238E27FC236}">
                <a16:creationId xmlns:a16="http://schemas.microsoft.com/office/drawing/2014/main" id="{CC0A41AC-3011-50EC-4C8F-FBCDE7CCA88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67599" name="Picture 13">
              <a:extLst>
                <a:ext uri="{FF2B5EF4-FFF2-40B4-BE49-F238E27FC236}">
                  <a16:creationId xmlns:a16="http://schemas.microsoft.com/office/drawing/2014/main" id="{73DE2BF5-C98D-FCFF-B224-91BF72930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0" name="Text Box 14">
              <a:extLst>
                <a:ext uri="{FF2B5EF4-FFF2-40B4-BE49-F238E27FC236}">
                  <a16:creationId xmlns:a16="http://schemas.microsoft.com/office/drawing/2014/main" id="{9A347924-737E-1573-A5E5-C40E1D89D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baseline="-18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 baseline="0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388AA75-F39C-4FEA-ABF9-18E9CAF34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044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>
            <a:extLst>
              <a:ext uri="{FF2B5EF4-FFF2-40B4-BE49-F238E27FC236}">
                <a16:creationId xmlns:a16="http://schemas.microsoft.com/office/drawing/2014/main" id="{C667C232-F4AB-6DC6-D997-0D596ECB1F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35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69635" name="Line 2">
            <a:extLst>
              <a:ext uri="{FF2B5EF4-FFF2-40B4-BE49-F238E27FC236}">
                <a16:creationId xmlns:a16="http://schemas.microsoft.com/office/drawing/2014/main" id="{8FF7A679-7777-357E-26F7-6DEC121A7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6" name="Line 3">
            <a:extLst>
              <a:ext uri="{FF2B5EF4-FFF2-40B4-BE49-F238E27FC236}">
                <a16:creationId xmlns:a16="http://schemas.microsoft.com/office/drawing/2014/main" id="{7559D500-5601-96AE-47D0-43416F35D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7" name="Text Box 4">
            <a:extLst>
              <a:ext uri="{FF2B5EF4-FFF2-40B4-BE49-F238E27FC236}">
                <a16:creationId xmlns:a16="http://schemas.microsoft.com/office/drawing/2014/main" id="{A6EC3868-A3C8-378A-DACB-7272C2A46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362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23.19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Data transfer</a:t>
            </a:r>
          </a:p>
        </p:txBody>
      </p:sp>
      <p:sp>
        <p:nvSpPr>
          <p:cNvPr id="69638" name="Line 5">
            <a:extLst>
              <a:ext uri="{FF2B5EF4-FFF2-40B4-BE49-F238E27FC236}">
                <a16:creationId xmlns:a16="http://schemas.microsoft.com/office/drawing/2014/main" id="{A6242F38-9BDF-22EB-155B-243F857C5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9639" name="Picture 6">
            <a:extLst>
              <a:ext uri="{FF2B5EF4-FFF2-40B4-BE49-F238E27FC236}">
                <a16:creationId xmlns:a16="http://schemas.microsoft.com/office/drawing/2014/main" id="{C614A06D-BB45-BE19-3071-2A1A684FD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1143000"/>
            <a:ext cx="4214812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2B83244-DE40-0F8C-38A9-10CEB8D55B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45755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1">
            <a:extLst>
              <a:ext uri="{FF2B5EF4-FFF2-40B4-BE49-F238E27FC236}">
                <a16:creationId xmlns:a16="http://schemas.microsoft.com/office/drawing/2014/main" id="{37976F04-4005-C544-B5D1-AC34E3674C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 baseline="-18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23.</a:t>
            </a:r>
            <a:fld id="{0B98BBC2-6584-47DD-8600-6C02DF4851E0}" type="slidenum">
              <a:rPr lang="en-US" altLang="en-US" smtClean="0"/>
              <a:pPr/>
              <a:t>36</a:t>
            </a:fld>
            <a:endParaRPr lang="en-US" altLang="en-US" sz="2000" baseline="0">
              <a:solidFill>
                <a:schemeClr val="bg2"/>
              </a:solidFill>
            </a:endParaRPr>
          </a:p>
        </p:txBody>
      </p:sp>
      <p:sp>
        <p:nvSpPr>
          <p:cNvPr id="71683" name="Line 2">
            <a:extLst>
              <a:ext uri="{FF2B5EF4-FFF2-40B4-BE49-F238E27FC236}">
                <a16:creationId xmlns:a16="http://schemas.microsoft.com/office/drawing/2014/main" id="{A0C533DF-02DF-8438-88C7-5C7CCB751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4" name="Line 3">
            <a:extLst>
              <a:ext uri="{FF2B5EF4-FFF2-40B4-BE49-F238E27FC236}">
                <a16:creationId xmlns:a16="http://schemas.microsoft.com/office/drawing/2014/main" id="{5EB44D2D-042E-9F01-AA58-8BE992CD1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Text Box 4">
            <a:extLst>
              <a:ext uri="{FF2B5EF4-FFF2-40B4-BE49-F238E27FC236}">
                <a16:creationId xmlns:a16="http://schemas.microsoft.com/office/drawing/2014/main" id="{21580FA1-65EB-18A4-5C5F-F42AAE965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62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baseline="-1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aseline="0">
                <a:solidFill>
                  <a:schemeClr val="folHlink"/>
                </a:solidFill>
                <a:latin typeface="Times New Roman" panose="02020603050405020304" pitchFamily="18" charset="0"/>
              </a:rPr>
              <a:t>Figure 23.20  </a:t>
            </a:r>
            <a:r>
              <a:rPr lang="en-US" altLang="en-US" sz="2000" i="1" baseline="0">
                <a:latin typeface="Times New Roman" panose="02020603050405020304" pitchFamily="18" charset="0"/>
              </a:rPr>
              <a:t>Connection termination using three-way handshaking</a:t>
            </a:r>
          </a:p>
        </p:txBody>
      </p:sp>
      <p:sp>
        <p:nvSpPr>
          <p:cNvPr id="71686" name="Line 5">
            <a:extLst>
              <a:ext uri="{FF2B5EF4-FFF2-40B4-BE49-F238E27FC236}">
                <a16:creationId xmlns:a16="http://schemas.microsoft.com/office/drawing/2014/main" id="{823E008C-ED1F-3758-BFEB-501F8F096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687" name="Picture 6">
            <a:extLst>
              <a:ext uri="{FF2B5EF4-FFF2-40B4-BE49-F238E27FC236}">
                <a16:creationId xmlns:a16="http://schemas.microsoft.com/office/drawing/2014/main" id="{D3C1A916-F707-5C16-1F77-C07C2F00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157288"/>
            <a:ext cx="686435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3127A7C-AACE-6E21-C9AA-C22C3DD9E7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1769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193" y="2063623"/>
            <a:ext cx="7931784" cy="31616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74930">
              <a:lnSpc>
                <a:spcPts val="2700"/>
              </a:lnSpc>
              <a:spcBef>
                <a:spcPts val="434"/>
              </a:spcBef>
            </a:pPr>
            <a:r>
              <a:rPr sz="2500" spc="-150" dirty="0">
                <a:latin typeface="Arial"/>
                <a:cs typeface="Arial"/>
              </a:rPr>
              <a:t>Byte </a:t>
            </a:r>
            <a:r>
              <a:rPr sz="2500" spc="-165" dirty="0">
                <a:latin typeface="Arial"/>
                <a:cs typeface="Arial"/>
              </a:rPr>
              <a:t>numbering </a:t>
            </a:r>
            <a:r>
              <a:rPr sz="2500" spc="-220" dirty="0">
                <a:latin typeface="Arial"/>
                <a:cs typeface="Arial"/>
              </a:rPr>
              <a:t>is used </a:t>
            </a:r>
            <a:r>
              <a:rPr sz="2500" spc="-20" dirty="0">
                <a:latin typeface="Arial"/>
                <a:cs typeface="Arial"/>
              </a:rPr>
              <a:t>for </a:t>
            </a:r>
            <a:r>
              <a:rPr sz="2500" b="1" spc="-90" dirty="0">
                <a:latin typeface="Trebuchet MS"/>
                <a:cs typeface="Trebuchet MS"/>
              </a:rPr>
              <a:t>flow </a:t>
            </a:r>
            <a:r>
              <a:rPr sz="2500" b="1" spc="-100" dirty="0">
                <a:latin typeface="Trebuchet MS"/>
                <a:cs typeface="Trebuchet MS"/>
              </a:rPr>
              <a:t>and </a:t>
            </a:r>
            <a:r>
              <a:rPr sz="2500" b="1" spc="-229" dirty="0">
                <a:latin typeface="Trebuchet MS"/>
                <a:cs typeface="Trebuchet MS"/>
              </a:rPr>
              <a:t>error </a:t>
            </a:r>
            <a:r>
              <a:rPr sz="2500" b="1" spc="-190" dirty="0">
                <a:latin typeface="Trebuchet MS"/>
                <a:cs typeface="Trebuchet MS"/>
              </a:rPr>
              <a:t>control</a:t>
            </a:r>
            <a:r>
              <a:rPr sz="2500" spc="-190" dirty="0">
                <a:latin typeface="Arial"/>
                <a:cs typeface="Arial"/>
              </a:rPr>
              <a:t>. </a:t>
            </a:r>
            <a:r>
              <a:rPr sz="2500" spc="-204" dirty="0">
                <a:latin typeface="Arial"/>
                <a:cs typeface="Arial"/>
              </a:rPr>
              <a:t>For  </a:t>
            </a:r>
            <a:r>
              <a:rPr sz="2500" spc="-125" dirty="0">
                <a:latin typeface="Arial"/>
                <a:cs typeface="Arial"/>
              </a:rPr>
              <a:t>example: </a:t>
            </a:r>
            <a:r>
              <a:rPr sz="2500" spc="60" dirty="0">
                <a:latin typeface="Arial"/>
                <a:cs typeface="Arial"/>
              </a:rPr>
              <a:t>if </a:t>
            </a:r>
            <a:r>
              <a:rPr sz="2500" spc="-155" dirty="0">
                <a:latin typeface="Arial"/>
                <a:cs typeface="Arial"/>
              </a:rPr>
              <a:t>the random </a:t>
            </a:r>
            <a:r>
              <a:rPr sz="2500" spc="-195" dirty="0">
                <a:latin typeface="Arial"/>
                <a:cs typeface="Arial"/>
              </a:rPr>
              <a:t>number </a:t>
            </a:r>
            <a:r>
              <a:rPr sz="2500" spc="-175" dirty="0">
                <a:latin typeface="Arial"/>
                <a:cs typeface="Arial"/>
              </a:rPr>
              <a:t>happens </a:t>
            </a:r>
            <a:r>
              <a:rPr sz="2500" spc="-85" dirty="0">
                <a:latin typeface="Arial"/>
                <a:cs typeface="Arial"/>
              </a:rPr>
              <a:t>to </a:t>
            </a:r>
            <a:r>
              <a:rPr sz="2500" spc="-80" dirty="0">
                <a:latin typeface="Arial"/>
                <a:cs typeface="Arial"/>
              </a:rPr>
              <a:t>be </a:t>
            </a:r>
            <a:r>
              <a:rPr sz="2500" spc="-15" dirty="0">
                <a:latin typeface="Arial"/>
                <a:cs typeface="Arial"/>
              </a:rPr>
              <a:t>1057 </a:t>
            </a:r>
            <a:r>
              <a:rPr sz="2500" spc="-110" dirty="0">
                <a:latin typeface="Arial"/>
                <a:cs typeface="Arial"/>
              </a:rPr>
              <a:t>and </a:t>
            </a:r>
            <a:r>
              <a:rPr sz="2500" spc="-155" dirty="0">
                <a:latin typeface="Arial"/>
                <a:cs typeface="Arial"/>
              </a:rPr>
              <a:t>the  </a:t>
            </a:r>
            <a:r>
              <a:rPr sz="2500" spc="-45" dirty="0">
                <a:latin typeface="Arial"/>
                <a:cs typeface="Arial"/>
              </a:rPr>
              <a:t>total </a:t>
            </a:r>
            <a:r>
              <a:rPr sz="2500" spc="-15" dirty="0">
                <a:latin typeface="Arial"/>
                <a:cs typeface="Arial"/>
              </a:rPr>
              <a:t>data </a:t>
            </a:r>
            <a:r>
              <a:rPr sz="2500" spc="-85" dirty="0">
                <a:latin typeface="Arial"/>
                <a:cs typeface="Arial"/>
              </a:rPr>
              <a:t>to </a:t>
            </a:r>
            <a:r>
              <a:rPr sz="2500" spc="-80" dirty="0">
                <a:latin typeface="Arial"/>
                <a:cs typeface="Arial"/>
              </a:rPr>
              <a:t>be </a:t>
            </a:r>
            <a:r>
              <a:rPr sz="2500" spc="-220" dirty="0">
                <a:latin typeface="Arial"/>
                <a:cs typeface="Arial"/>
              </a:rPr>
              <a:t>sent </a:t>
            </a:r>
            <a:r>
              <a:rPr sz="2500" spc="-55" dirty="0">
                <a:latin typeface="Arial"/>
                <a:cs typeface="Arial"/>
              </a:rPr>
              <a:t>are </a:t>
            </a:r>
            <a:r>
              <a:rPr sz="2500" spc="-15" dirty="0">
                <a:latin typeface="Arial"/>
                <a:cs typeface="Arial"/>
              </a:rPr>
              <a:t>6000 </a:t>
            </a:r>
            <a:r>
              <a:rPr sz="2500" spc="-155" dirty="0">
                <a:latin typeface="Arial"/>
                <a:cs typeface="Arial"/>
              </a:rPr>
              <a:t>bytes, the </a:t>
            </a:r>
            <a:r>
              <a:rPr sz="2500" spc="-145" dirty="0">
                <a:latin typeface="Arial"/>
                <a:cs typeface="Arial"/>
              </a:rPr>
              <a:t>bytes </a:t>
            </a:r>
            <a:r>
              <a:rPr sz="2500" spc="-55" dirty="0">
                <a:latin typeface="Arial"/>
                <a:cs typeface="Arial"/>
              </a:rPr>
              <a:t>are </a:t>
            </a:r>
            <a:r>
              <a:rPr sz="2500" spc="-170" dirty="0">
                <a:latin typeface="Arial"/>
                <a:cs typeface="Arial"/>
              </a:rPr>
              <a:t>numbered  </a:t>
            </a:r>
            <a:r>
              <a:rPr sz="2500" spc="-120" dirty="0">
                <a:latin typeface="Arial"/>
                <a:cs typeface="Arial"/>
              </a:rPr>
              <a:t>from </a:t>
            </a:r>
            <a:r>
              <a:rPr sz="2500" spc="-15" dirty="0">
                <a:latin typeface="Arial"/>
                <a:cs typeface="Arial"/>
              </a:rPr>
              <a:t>1057 </a:t>
            </a:r>
            <a:r>
              <a:rPr sz="2500" spc="-80" dirty="0">
                <a:latin typeface="Arial"/>
                <a:cs typeface="Arial"/>
              </a:rPr>
              <a:t>to</a:t>
            </a:r>
            <a:r>
              <a:rPr sz="2500" spc="100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7056.</a:t>
            </a:r>
            <a:endParaRPr sz="2500">
              <a:latin typeface="Arial"/>
              <a:cs typeface="Arial"/>
            </a:endParaRPr>
          </a:p>
          <a:p>
            <a:pPr marL="12700" marR="5080" indent="86360">
              <a:lnSpc>
                <a:spcPts val="2700"/>
              </a:lnSpc>
              <a:spcBef>
                <a:spcPts val="1395"/>
              </a:spcBef>
            </a:pPr>
            <a:r>
              <a:rPr sz="2500" spc="-40" dirty="0">
                <a:latin typeface="Arial"/>
                <a:cs typeface="Arial"/>
              </a:rPr>
              <a:t>After </a:t>
            </a:r>
            <a:r>
              <a:rPr sz="2500" spc="-155" dirty="0">
                <a:latin typeface="Arial"/>
                <a:cs typeface="Arial"/>
              </a:rPr>
              <a:t>the </a:t>
            </a:r>
            <a:r>
              <a:rPr sz="2500" spc="-145" dirty="0">
                <a:latin typeface="Arial"/>
                <a:cs typeface="Arial"/>
              </a:rPr>
              <a:t>bytes </a:t>
            </a:r>
            <a:r>
              <a:rPr sz="2500" spc="-165" dirty="0">
                <a:latin typeface="Arial"/>
                <a:cs typeface="Arial"/>
              </a:rPr>
              <a:t>have </a:t>
            </a:r>
            <a:r>
              <a:rPr sz="2500" spc="-150" dirty="0">
                <a:latin typeface="Arial"/>
                <a:cs typeface="Arial"/>
              </a:rPr>
              <a:t>been </a:t>
            </a:r>
            <a:r>
              <a:rPr sz="2500" spc="-165" dirty="0">
                <a:latin typeface="Arial"/>
                <a:cs typeface="Arial"/>
              </a:rPr>
              <a:t>numbered, </a:t>
            </a:r>
            <a:r>
              <a:rPr sz="2500" spc="-409" dirty="0">
                <a:latin typeface="Arial"/>
                <a:cs typeface="Arial"/>
              </a:rPr>
              <a:t>TCP </a:t>
            </a:r>
            <a:r>
              <a:rPr sz="2500" spc="-229" dirty="0">
                <a:latin typeface="Arial"/>
                <a:cs typeface="Arial"/>
              </a:rPr>
              <a:t>assigns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b="1" spc="-180" dirty="0">
                <a:latin typeface="Trebuchet MS"/>
                <a:cs typeface="Trebuchet MS"/>
              </a:rPr>
              <a:t>sequence  </a:t>
            </a:r>
            <a:r>
              <a:rPr sz="2500" b="1" spc="-195" dirty="0">
                <a:latin typeface="Trebuchet MS"/>
                <a:cs typeface="Trebuchet MS"/>
              </a:rPr>
              <a:t>number </a:t>
            </a:r>
            <a:r>
              <a:rPr sz="2500" b="1" spc="-220" dirty="0">
                <a:latin typeface="Trebuchet MS"/>
                <a:cs typeface="Trebuchet MS"/>
              </a:rPr>
              <a:t>to </a:t>
            </a:r>
            <a:r>
              <a:rPr sz="2500" b="1" spc="-175" dirty="0">
                <a:latin typeface="Trebuchet MS"/>
                <a:cs typeface="Trebuchet MS"/>
              </a:rPr>
              <a:t>each </a:t>
            </a:r>
            <a:r>
              <a:rPr sz="2500" b="1" spc="-150" dirty="0">
                <a:latin typeface="Trebuchet MS"/>
                <a:cs typeface="Trebuchet MS"/>
              </a:rPr>
              <a:t>segment </a:t>
            </a:r>
            <a:r>
              <a:rPr sz="2500" spc="-90" dirty="0">
                <a:latin typeface="Arial"/>
                <a:cs typeface="Arial"/>
              </a:rPr>
              <a:t>that </a:t>
            </a:r>
            <a:r>
              <a:rPr sz="2500" spc="-215" dirty="0">
                <a:latin typeface="Arial"/>
                <a:cs typeface="Arial"/>
              </a:rPr>
              <a:t>is </a:t>
            </a:r>
            <a:r>
              <a:rPr sz="2500" spc="-95" dirty="0">
                <a:latin typeface="Arial"/>
                <a:cs typeface="Arial"/>
              </a:rPr>
              <a:t>being</a:t>
            </a:r>
            <a:r>
              <a:rPr sz="2500" spc="195" dirty="0">
                <a:latin typeface="Arial"/>
                <a:cs typeface="Arial"/>
              </a:rPr>
              <a:t> </a:t>
            </a:r>
            <a:r>
              <a:rPr sz="2500" spc="-210" dirty="0">
                <a:latin typeface="Arial"/>
                <a:cs typeface="Arial"/>
              </a:rPr>
              <a:t>sent.</a:t>
            </a:r>
            <a:endParaRPr sz="2500">
              <a:latin typeface="Arial"/>
              <a:cs typeface="Arial"/>
            </a:endParaRPr>
          </a:p>
          <a:p>
            <a:pPr marL="12700" marR="108585">
              <a:lnSpc>
                <a:spcPts val="2700"/>
              </a:lnSpc>
              <a:spcBef>
                <a:spcPts val="1400"/>
              </a:spcBef>
            </a:pPr>
            <a:r>
              <a:rPr sz="2500" spc="-295" dirty="0">
                <a:latin typeface="Arial"/>
                <a:cs typeface="Arial"/>
              </a:rPr>
              <a:t>The </a:t>
            </a:r>
            <a:r>
              <a:rPr sz="2500" b="1" spc="-185" dirty="0">
                <a:latin typeface="Trebuchet MS"/>
                <a:cs typeface="Trebuchet MS"/>
              </a:rPr>
              <a:t>sequence </a:t>
            </a:r>
            <a:r>
              <a:rPr sz="2500" b="1" spc="-190" dirty="0">
                <a:latin typeface="Trebuchet MS"/>
                <a:cs typeface="Trebuchet MS"/>
              </a:rPr>
              <a:t>number </a:t>
            </a:r>
            <a:r>
              <a:rPr sz="2500" spc="-20" dirty="0">
                <a:latin typeface="Arial"/>
                <a:cs typeface="Arial"/>
              </a:rPr>
              <a:t>for </a:t>
            </a:r>
            <a:r>
              <a:rPr sz="2500" spc="-165" dirty="0">
                <a:latin typeface="Arial"/>
                <a:cs typeface="Arial"/>
              </a:rPr>
              <a:t>each </a:t>
            </a:r>
            <a:r>
              <a:rPr sz="2500" spc="-210" dirty="0">
                <a:latin typeface="Arial"/>
                <a:cs typeface="Arial"/>
              </a:rPr>
              <a:t>segment </a:t>
            </a:r>
            <a:r>
              <a:rPr sz="2500" spc="-215" dirty="0">
                <a:latin typeface="Arial"/>
                <a:cs typeface="Arial"/>
              </a:rPr>
              <a:t>is </a:t>
            </a:r>
            <a:r>
              <a:rPr sz="2500" spc="-155" dirty="0">
                <a:latin typeface="Arial"/>
                <a:cs typeface="Arial"/>
              </a:rPr>
              <a:t>the </a:t>
            </a:r>
            <a:r>
              <a:rPr sz="2500" b="1" spc="-195" dirty="0">
                <a:latin typeface="Trebuchet MS"/>
                <a:cs typeface="Trebuchet MS"/>
              </a:rPr>
              <a:t>number </a:t>
            </a:r>
            <a:r>
              <a:rPr sz="2500" b="1" spc="-120" dirty="0">
                <a:latin typeface="Trebuchet MS"/>
                <a:cs typeface="Trebuchet MS"/>
              </a:rPr>
              <a:t>of </a:t>
            </a:r>
            <a:r>
              <a:rPr sz="2500" b="1" spc="-250" dirty="0">
                <a:latin typeface="Trebuchet MS"/>
                <a:cs typeface="Trebuchet MS"/>
              </a:rPr>
              <a:t>the  </a:t>
            </a:r>
            <a:r>
              <a:rPr sz="2500" b="1" spc="-180" dirty="0">
                <a:latin typeface="Trebuchet MS"/>
                <a:cs typeface="Trebuchet MS"/>
              </a:rPr>
              <a:t>first </a:t>
            </a:r>
            <a:r>
              <a:rPr sz="2500" b="1" spc="-200" dirty="0">
                <a:latin typeface="Trebuchet MS"/>
                <a:cs typeface="Trebuchet MS"/>
              </a:rPr>
              <a:t>byte </a:t>
            </a:r>
            <a:r>
              <a:rPr sz="2500" spc="-70" dirty="0">
                <a:latin typeface="Arial"/>
                <a:cs typeface="Arial"/>
              </a:rPr>
              <a:t>carried </a:t>
            </a:r>
            <a:r>
              <a:rPr sz="2500" spc="-155" dirty="0">
                <a:latin typeface="Arial"/>
                <a:cs typeface="Arial"/>
              </a:rPr>
              <a:t>in </a:t>
            </a:r>
            <a:r>
              <a:rPr sz="2500" spc="-90" dirty="0">
                <a:latin typeface="Arial"/>
                <a:cs typeface="Arial"/>
              </a:rPr>
              <a:t>that</a:t>
            </a:r>
            <a:r>
              <a:rPr sz="2500" spc="425" dirty="0">
                <a:latin typeface="Arial"/>
                <a:cs typeface="Arial"/>
              </a:rPr>
              <a:t> </a:t>
            </a:r>
            <a:r>
              <a:rPr sz="2500" spc="-210" dirty="0">
                <a:latin typeface="Arial"/>
                <a:cs typeface="Arial"/>
              </a:rPr>
              <a:t>segment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1666697"/>
            <a:ext cx="41611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0" dirty="0">
                <a:solidFill>
                  <a:srgbClr val="61A29F"/>
                </a:solidFill>
                <a:latin typeface="Trebuchet MS"/>
                <a:cs typeface="Trebuchet MS"/>
              </a:rPr>
              <a:t>Acknowledgment</a:t>
            </a:r>
            <a:r>
              <a:rPr sz="3000" spc="-210" dirty="0">
                <a:solidFill>
                  <a:srgbClr val="61A29F"/>
                </a:solidFill>
                <a:latin typeface="Trebuchet MS"/>
                <a:cs typeface="Trebuchet MS"/>
              </a:rPr>
              <a:t> </a:t>
            </a:r>
            <a:r>
              <a:rPr sz="3000" spc="-185" dirty="0">
                <a:solidFill>
                  <a:srgbClr val="61A29F"/>
                </a:solidFill>
                <a:latin typeface="Trebuchet MS"/>
                <a:cs typeface="Trebuchet MS"/>
              </a:rPr>
              <a:t>Number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3412" rIns="0" bIns="0" rtlCol="0">
            <a:spAutoFit/>
          </a:bodyPr>
          <a:lstStyle/>
          <a:p>
            <a:pPr marL="45720" marR="531495">
              <a:lnSpc>
                <a:spcPts val="2700"/>
              </a:lnSpc>
              <a:spcBef>
                <a:spcPts val="434"/>
              </a:spcBef>
            </a:pPr>
            <a:r>
              <a:rPr sz="2500" spc="-275" dirty="0"/>
              <a:t>Each </a:t>
            </a:r>
            <a:r>
              <a:rPr sz="2500" spc="-5" dirty="0"/>
              <a:t>party </a:t>
            </a:r>
            <a:r>
              <a:rPr sz="2500" spc="-320" dirty="0"/>
              <a:t>uses </a:t>
            </a:r>
            <a:r>
              <a:rPr sz="2500" spc="-160" dirty="0"/>
              <a:t>an </a:t>
            </a:r>
            <a:r>
              <a:rPr sz="2500" b="1" spc="-150" dirty="0">
                <a:latin typeface="Trebuchet MS"/>
                <a:cs typeface="Trebuchet MS"/>
              </a:rPr>
              <a:t>acknowledgment </a:t>
            </a:r>
            <a:r>
              <a:rPr sz="2500" b="1" spc="-195" dirty="0">
                <a:latin typeface="Trebuchet MS"/>
                <a:cs typeface="Trebuchet MS"/>
              </a:rPr>
              <a:t>number </a:t>
            </a:r>
            <a:r>
              <a:rPr sz="2500" b="1" spc="-220" dirty="0">
                <a:latin typeface="Trebuchet MS"/>
                <a:cs typeface="Trebuchet MS"/>
              </a:rPr>
              <a:t>to </a:t>
            </a:r>
            <a:r>
              <a:rPr sz="2500" b="1" spc="-170" dirty="0">
                <a:latin typeface="Trebuchet MS"/>
                <a:cs typeface="Trebuchet MS"/>
              </a:rPr>
              <a:t>confirm </a:t>
            </a:r>
            <a:r>
              <a:rPr sz="2500" b="1" spc="-250" dirty="0">
                <a:latin typeface="Trebuchet MS"/>
                <a:cs typeface="Trebuchet MS"/>
              </a:rPr>
              <a:t>the  </a:t>
            </a:r>
            <a:r>
              <a:rPr sz="2500" b="1" spc="-160" dirty="0">
                <a:latin typeface="Trebuchet MS"/>
                <a:cs typeface="Trebuchet MS"/>
              </a:rPr>
              <a:t>bytes </a:t>
            </a:r>
            <a:r>
              <a:rPr sz="2500" spc="-20" dirty="0"/>
              <a:t>it </a:t>
            </a:r>
            <a:r>
              <a:rPr sz="2500" spc="-245" dirty="0"/>
              <a:t>has</a:t>
            </a:r>
            <a:r>
              <a:rPr sz="2500" spc="70" dirty="0"/>
              <a:t> </a:t>
            </a:r>
            <a:r>
              <a:rPr sz="2500" spc="-125" dirty="0"/>
              <a:t>received.</a:t>
            </a:r>
            <a:endParaRPr sz="2500">
              <a:latin typeface="Trebuchet MS"/>
              <a:cs typeface="Trebuchet MS"/>
            </a:endParaRPr>
          </a:p>
          <a:p>
            <a:pPr marL="45720" marR="5080">
              <a:lnSpc>
                <a:spcPts val="2700"/>
              </a:lnSpc>
              <a:spcBef>
                <a:spcPts val="1405"/>
              </a:spcBef>
            </a:pPr>
            <a:r>
              <a:rPr sz="2500" spc="-290" dirty="0"/>
              <a:t>The </a:t>
            </a:r>
            <a:r>
              <a:rPr sz="2500" spc="-155" dirty="0"/>
              <a:t>acknowledgment </a:t>
            </a:r>
            <a:r>
              <a:rPr sz="2500" spc="-195" dirty="0"/>
              <a:t>number </a:t>
            </a:r>
            <a:r>
              <a:rPr sz="2500" spc="-130" dirty="0"/>
              <a:t>defines </a:t>
            </a:r>
            <a:r>
              <a:rPr sz="2500" spc="-155" dirty="0"/>
              <a:t>the </a:t>
            </a:r>
            <a:r>
              <a:rPr sz="2500" spc="-195" dirty="0"/>
              <a:t>number </a:t>
            </a:r>
            <a:r>
              <a:rPr sz="2500" spc="-5" dirty="0"/>
              <a:t>of </a:t>
            </a:r>
            <a:r>
              <a:rPr sz="2500" spc="-155" dirty="0"/>
              <a:t>the </a:t>
            </a:r>
            <a:r>
              <a:rPr sz="2500" spc="-135" dirty="0"/>
              <a:t>next </a:t>
            </a:r>
            <a:r>
              <a:rPr sz="2500" spc="-75" dirty="0"/>
              <a:t>byte  </a:t>
            </a:r>
            <a:r>
              <a:rPr sz="2500" spc="-90" dirty="0"/>
              <a:t>that </a:t>
            </a:r>
            <a:r>
              <a:rPr sz="2500" spc="-155" dirty="0"/>
              <a:t>the </a:t>
            </a:r>
            <a:r>
              <a:rPr sz="2500" spc="-5" dirty="0"/>
              <a:t>party </a:t>
            </a:r>
            <a:r>
              <a:rPr sz="2500" spc="-160" dirty="0"/>
              <a:t>expects </a:t>
            </a:r>
            <a:r>
              <a:rPr sz="2500" spc="-85" dirty="0"/>
              <a:t>to</a:t>
            </a:r>
            <a:r>
              <a:rPr sz="2500" spc="355" dirty="0"/>
              <a:t> </a:t>
            </a:r>
            <a:r>
              <a:rPr sz="2500" spc="-140" dirty="0"/>
              <a:t>receive.</a:t>
            </a:r>
            <a:endParaRPr sz="2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836" y="888872"/>
            <a:ext cx="77637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45" dirty="0"/>
              <a:t>B. </a:t>
            </a:r>
            <a:r>
              <a:rPr spc="-985" dirty="0"/>
              <a:t>T</a:t>
            </a:r>
            <a:r>
              <a:rPr lang="en-US" spc="-985" dirty="0"/>
              <a:t> </a:t>
            </a:r>
            <a:r>
              <a:rPr spc="-985" dirty="0"/>
              <a:t>C</a:t>
            </a:r>
            <a:r>
              <a:rPr lang="en-US" spc="-985" dirty="0"/>
              <a:t>  </a:t>
            </a:r>
            <a:r>
              <a:rPr spc="-985" dirty="0"/>
              <a:t>P </a:t>
            </a:r>
            <a:r>
              <a:rPr lang="en-US" spc="-985" dirty="0"/>
              <a:t>    </a:t>
            </a:r>
            <a:r>
              <a:rPr spc="-955" dirty="0"/>
              <a:t>S</a:t>
            </a:r>
            <a:r>
              <a:rPr lang="en-US" spc="-955" dirty="0"/>
              <a:t>  </a:t>
            </a:r>
            <a:r>
              <a:rPr spc="-955" dirty="0"/>
              <a:t>E</a:t>
            </a:r>
            <a:r>
              <a:rPr lang="en-US" spc="-955" dirty="0"/>
              <a:t>  </a:t>
            </a:r>
            <a:r>
              <a:rPr spc="-955" dirty="0"/>
              <a:t>G</a:t>
            </a:r>
            <a:r>
              <a:rPr lang="en-US" spc="-955" dirty="0"/>
              <a:t>  </a:t>
            </a:r>
            <a:r>
              <a:rPr spc="-955" dirty="0"/>
              <a:t>M</a:t>
            </a:r>
            <a:r>
              <a:rPr lang="en-US" spc="-955" dirty="0"/>
              <a:t>  </a:t>
            </a:r>
            <a:r>
              <a:rPr spc="-955" dirty="0"/>
              <a:t>E</a:t>
            </a:r>
            <a:r>
              <a:rPr lang="en-US" spc="-955" dirty="0"/>
              <a:t>  </a:t>
            </a:r>
            <a:r>
              <a:rPr spc="-955" dirty="0"/>
              <a:t>N</a:t>
            </a:r>
            <a:r>
              <a:rPr lang="en-US" spc="-955" dirty="0"/>
              <a:t>   </a:t>
            </a:r>
            <a:r>
              <a:rPr spc="-955" dirty="0"/>
              <a:t>T</a:t>
            </a:r>
            <a:r>
              <a:rPr spc="-940" dirty="0"/>
              <a:t> </a:t>
            </a:r>
            <a:r>
              <a:rPr lang="en-US" spc="-940" dirty="0"/>
              <a:t>  </a:t>
            </a:r>
            <a:r>
              <a:rPr spc="-950" dirty="0"/>
              <a:t>F</a:t>
            </a:r>
            <a:r>
              <a:rPr lang="en-US" spc="-950" dirty="0"/>
              <a:t>  </a:t>
            </a:r>
            <a:r>
              <a:rPr spc="-950" dirty="0"/>
              <a:t>O</a:t>
            </a:r>
            <a:r>
              <a:rPr lang="en-US" spc="-950" dirty="0"/>
              <a:t>  </a:t>
            </a:r>
            <a:r>
              <a:rPr spc="-950" dirty="0"/>
              <a:t>R</a:t>
            </a:r>
            <a:r>
              <a:rPr lang="en-US" spc="-950" dirty="0"/>
              <a:t>   </a:t>
            </a:r>
            <a:r>
              <a:rPr spc="-950" dirty="0"/>
              <a:t>M</a:t>
            </a:r>
            <a:r>
              <a:rPr lang="en-US" spc="-950" dirty="0"/>
              <a:t>  </a:t>
            </a:r>
            <a:r>
              <a:rPr spc="-950" dirty="0"/>
              <a:t>AT</a:t>
            </a:r>
          </a:p>
        </p:txBody>
      </p:sp>
      <p:sp>
        <p:nvSpPr>
          <p:cNvPr id="3" name="object 3"/>
          <p:cNvSpPr/>
          <p:nvPr/>
        </p:nvSpPr>
        <p:spPr>
          <a:xfrm>
            <a:off x="768095" y="2366772"/>
            <a:ext cx="7290816" cy="3861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836" y="444499"/>
            <a:ext cx="4007485" cy="11226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19050">
              <a:lnSpc>
                <a:spcPct val="80000"/>
              </a:lnSpc>
              <a:spcBef>
                <a:spcPts val="1055"/>
              </a:spcBef>
            </a:pPr>
            <a:r>
              <a:rPr sz="4000" spc="5" dirty="0">
                <a:solidFill>
                  <a:srgbClr val="0033CC"/>
                </a:solidFill>
                <a:latin typeface="Times New Roman"/>
                <a:cs typeface="Times New Roman"/>
              </a:rPr>
              <a:t>TYPES </a:t>
            </a:r>
            <a:r>
              <a:rPr sz="4000" spc="-5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4000" spc="-165" dirty="0">
                <a:solidFill>
                  <a:srgbClr val="0033CC"/>
                </a:solidFill>
                <a:latin typeface="Times New Roman"/>
                <a:cs typeface="Times New Roman"/>
              </a:rPr>
              <a:t>DATA  </a:t>
            </a:r>
            <a:r>
              <a:rPr sz="4000" spc="70" dirty="0">
                <a:solidFill>
                  <a:srgbClr val="0033CC"/>
                </a:solidFill>
                <a:latin typeface="Times New Roman"/>
                <a:cs typeface="Times New Roman"/>
              </a:rPr>
              <a:t>DELIVERIES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8095" y="2493761"/>
            <a:ext cx="7290816" cy="3632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688" y="1325346"/>
            <a:ext cx="8861425" cy="529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4225925" indent="-91440">
              <a:lnSpc>
                <a:spcPct val="148500"/>
              </a:lnSpc>
              <a:spcBef>
                <a:spcPts val="100"/>
              </a:spcBef>
            </a:pPr>
            <a:r>
              <a:rPr sz="2000" spc="-229" dirty="0">
                <a:latin typeface="Arial"/>
                <a:cs typeface="Arial"/>
              </a:rPr>
              <a:t>The </a:t>
            </a:r>
            <a:r>
              <a:rPr sz="2000" spc="-165" dirty="0">
                <a:latin typeface="Arial"/>
                <a:cs typeface="Arial"/>
              </a:rPr>
              <a:t>segment </a:t>
            </a:r>
            <a:r>
              <a:rPr sz="2000" spc="-200" dirty="0">
                <a:latin typeface="Arial"/>
                <a:cs typeface="Arial"/>
              </a:rPr>
              <a:t>consists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30" dirty="0">
                <a:latin typeface="Arial"/>
                <a:cs typeface="Arial"/>
              </a:rPr>
              <a:t>20-60-byte </a:t>
            </a:r>
            <a:r>
              <a:rPr sz="2000" spc="-105" dirty="0">
                <a:latin typeface="Arial"/>
                <a:cs typeface="Arial"/>
              </a:rPr>
              <a:t>header.  </a:t>
            </a:r>
            <a:r>
              <a:rPr sz="2000" spc="-170" dirty="0">
                <a:solidFill>
                  <a:srgbClr val="FF0000"/>
                </a:solidFill>
                <a:latin typeface="Arial"/>
                <a:cs typeface="Arial"/>
              </a:rPr>
              <a:t>Source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port</a:t>
            </a:r>
            <a:r>
              <a:rPr sz="2000" spc="-2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0000"/>
                </a:solidFill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ts val="2280"/>
              </a:lnSpc>
              <a:spcBef>
                <a:spcPts val="1160"/>
              </a:spcBef>
            </a:pPr>
            <a:r>
              <a:rPr sz="2000" spc="-229" dirty="0">
                <a:latin typeface="Arial"/>
                <a:cs typeface="Arial"/>
              </a:rPr>
              <a:t>This </a:t>
            </a:r>
            <a:r>
              <a:rPr sz="2000" spc="-17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a 16-bit </a:t>
            </a:r>
            <a:r>
              <a:rPr sz="2000" dirty="0">
                <a:latin typeface="Arial"/>
                <a:cs typeface="Arial"/>
              </a:rPr>
              <a:t>field </a:t>
            </a:r>
            <a:r>
              <a:rPr sz="2000" spc="-120" dirty="0">
                <a:latin typeface="Arial"/>
                <a:cs typeface="Arial"/>
              </a:rPr>
              <a:t>, </a:t>
            </a:r>
            <a:r>
              <a:rPr sz="2000" spc="-15" dirty="0">
                <a:latin typeface="Arial"/>
                <a:cs typeface="Arial"/>
              </a:rPr>
              <a:t>it </a:t>
            </a:r>
            <a:r>
              <a:rPr sz="2000" spc="-100" dirty="0">
                <a:latin typeface="Arial"/>
                <a:cs typeface="Arial"/>
              </a:rPr>
              <a:t>defines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port </a:t>
            </a:r>
            <a:r>
              <a:rPr sz="2000" spc="-155" dirty="0">
                <a:latin typeface="Arial"/>
                <a:cs typeface="Arial"/>
              </a:rPr>
              <a:t>number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application </a:t>
            </a:r>
            <a:r>
              <a:rPr sz="2000" spc="-80" dirty="0">
                <a:latin typeface="Arial"/>
                <a:cs typeface="Arial"/>
              </a:rPr>
              <a:t>program </a:t>
            </a:r>
            <a:r>
              <a:rPr sz="2000" spc="-125" dirty="0">
                <a:latin typeface="Arial"/>
                <a:cs typeface="Arial"/>
              </a:rPr>
              <a:t>in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175" dirty="0">
                <a:latin typeface="Arial"/>
                <a:cs typeface="Arial"/>
              </a:rPr>
              <a:t>host </a:t>
            </a:r>
            <a:r>
              <a:rPr sz="2000" spc="-70" dirty="0">
                <a:latin typeface="Arial"/>
                <a:cs typeface="Arial"/>
              </a:rPr>
              <a:t>that </a:t>
            </a:r>
            <a:r>
              <a:rPr sz="2000" spc="-175" dirty="0">
                <a:latin typeface="Arial"/>
                <a:cs typeface="Arial"/>
              </a:rPr>
              <a:t>is </a:t>
            </a:r>
            <a:r>
              <a:rPr sz="2000" spc="-135" dirty="0">
                <a:latin typeface="Arial"/>
                <a:cs typeface="Arial"/>
              </a:rPr>
              <a:t>sending </a:t>
            </a:r>
            <a:r>
              <a:rPr sz="2000" spc="-125" dirty="0">
                <a:latin typeface="Arial"/>
                <a:cs typeface="Arial"/>
              </a:rPr>
              <a:t>the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segment.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1155"/>
              </a:spcBef>
            </a:pPr>
            <a:r>
              <a:rPr sz="2000" spc="-120" dirty="0">
                <a:solidFill>
                  <a:srgbClr val="FF0000"/>
                </a:solidFill>
                <a:latin typeface="Arial"/>
                <a:cs typeface="Arial"/>
              </a:rPr>
              <a:t>Destination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port</a:t>
            </a:r>
            <a:r>
              <a:rPr sz="20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0000"/>
                </a:solidFill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  <a:p>
            <a:pPr marL="104139" marR="5080" indent="116839">
              <a:lnSpc>
                <a:spcPts val="2160"/>
              </a:lnSpc>
              <a:spcBef>
                <a:spcPts val="1440"/>
              </a:spcBef>
            </a:pPr>
            <a:r>
              <a:rPr sz="2000" spc="-229" dirty="0">
                <a:latin typeface="Arial"/>
                <a:cs typeface="Arial"/>
              </a:rPr>
              <a:t>This </a:t>
            </a:r>
            <a:r>
              <a:rPr sz="2000" spc="-17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a 16-bit </a:t>
            </a:r>
            <a:r>
              <a:rPr sz="2000" spc="-20" dirty="0">
                <a:latin typeface="Arial"/>
                <a:cs typeface="Arial"/>
              </a:rPr>
              <a:t>field, </a:t>
            </a:r>
            <a:r>
              <a:rPr sz="2000" spc="-15" dirty="0">
                <a:latin typeface="Arial"/>
                <a:cs typeface="Arial"/>
              </a:rPr>
              <a:t>it </a:t>
            </a:r>
            <a:r>
              <a:rPr sz="2000" spc="-100" dirty="0">
                <a:latin typeface="Arial"/>
                <a:cs typeface="Arial"/>
              </a:rPr>
              <a:t>defines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port </a:t>
            </a:r>
            <a:r>
              <a:rPr sz="2000" spc="-155" dirty="0">
                <a:latin typeface="Arial"/>
                <a:cs typeface="Arial"/>
              </a:rPr>
              <a:t>number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application </a:t>
            </a:r>
            <a:r>
              <a:rPr sz="2000" spc="-80" dirty="0">
                <a:latin typeface="Arial"/>
                <a:cs typeface="Arial"/>
              </a:rPr>
              <a:t>program </a:t>
            </a:r>
            <a:r>
              <a:rPr sz="2000" spc="-125" dirty="0">
                <a:latin typeface="Arial"/>
                <a:cs typeface="Arial"/>
              </a:rPr>
              <a:t>in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175" dirty="0">
                <a:latin typeface="Arial"/>
                <a:cs typeface="Arial"/>
              </a:rPr>
              <a:t>host  </a:t>
            </a:r>
            <a:r>
              <a:rPr sz="2000" spc="-70" dirty="0">
                <a:latin typeface="Arial"/>
                <a:cs typeface="Arial"/>
              </a:rPr>
              <a:t>that </a:t>
            </a:r>
            <a:r>
              <a:rPr sz="2000" spc="-175" dirty="0">
                <a:latin typeface="Arial"/>
                <a:cs typeface="Arial"/>
              </a:rPr>
              <a:t>is </a:t>
            </a:r>
            <a:r>
              <a:rPr sz="2000" spc="-95" dirty="0">
                <a:latin typeface="Arial"/>
                <a:cs typeface="Arial"/>
              </a:rPr>
              <a:t>receiving </a:t>
            </a:r>
            <a:r>
              <a:rPr sz="2000" spc="-120" dirty="0">
                <a:latin typeface="Arial"/>
                <a:cs typeface="Arial"/>
              </a:rPr>
              <a:t>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segment.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  <a:spcBef>
                <a:spcPts val="1130"/>
              </a:spcBef>
            </a:pPr>
            <a:r>
              <a:rPr sz="2000" spc="-175" dirty="0">
                <a:solidFill>
                  <a:srgbClr val="FF0000"/>
                </a:solidFill>
                <a:latin typeface="Arial"/>
                <a:cs typeface="Arial"/>
              </a:rPr>
              <a:t>Sequence </a:t>
            </a:r>
            <a:r>
              <a:rPr sz="2000" spc="-150" dirty="0">
                <a:solidFill>
                  <a:srgbClr val="FF0000"/>
                </a:solidFill>
                <a:latin typeface="Arial"/>
                <a:cs typeface="Arial"/>
              </a:rPr>
              <a:t>number: </a:t>
            </a:r>
            <a:r>
              <a:rPr sz="2000" spc="-229" dirty="0">
                <a:latin typeface="Arial"/>
                <a:cs typeface="Arial"/>
              </a:rPr>
              <a:t>This </a:t>
            </a:r>
            <a:r>
              <a:rPr sz="2000" spc="-10" dirty="0">
                <a:latin typeface="Arial"/>
                <a:cs typeface="Arial"/>
              </a:rPr>
              <a:t>32-bit </a:t>
            </a:r>
            <a:r>
              <a:rPr sz="2000" spc="-5" dirty="0">
                <a:latin typeface="Arial"/>
                <a:cs typeface="Arial"/>
              </a:rPr>
              <a:t>field </a:t>
            </a:r>
            <a:r>
              <a:rPr sz="2000" spc="-100" dirty="0">
                <a:latin typeface="Arial"/>
                <a:cs typeface="Arial"/>
              </a:rPr>
              <a:t>defines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number </a:t>
            </a:r>
            <a:r>
              <a:rPr sz="2000" spc="-135" dirty="0">
                <a:latin typeface="Arial"/>
                <a:cs typeface="Arial"/>
              </a:rPr>
              <a:t>assigned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first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byte </a:t>
            </a:r>
            <a:r>
              <a:rPr sz="2000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15" dirty="0">
                <a:latin typeface="Arial"/>
                <a:cs typeface="Arial"/>
              </a:rPr>
              <a:t>data </a:t>
            </a:r>
            <a:r>
              <a:rPr sz="2000" spc="-110" dirty="0">
                <a:latin typeface="Arial"/>
                <a:cs typeface="Arial"/>
              </a:rPr>
              <a:t>contained </a:t>
            </a:r>
            <a:r>
              <a:rPr sz="2000" spc="-125" dirty="0">
                <a:latin typeface="Arial"/>
                <a:cs typeface="Arial"/>
              </a:rPr>
              <a:t>in </a:t>
            </a:r>
            <a:r>
              <a:rPr sz="2000" spc="-150" dirty="0">
                <a:latin typeface="Arial"/>
                <a:cs typeface="Arial"/>
              </a:rPr>
              <a:t>this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segment.</a:t>
            </a:r>
            <a:endParaRPr sz="2000">
              <a:latin typeface="Arial"/>
              <a:cs typeface="Arial"/>
            </a:endParaRPr>
          </a:p>
          <a:p>
            <a:pPr marL="104139" marR="16510">
              <a:lnSpc>
                <a:spcPts val="2160"/>
              </a:lnSpc>
              <a:spcBef>
                <a:spcPts val="1425"/>
              </a:spcBef>
            </a:pPr>
            <a:r>
              <a:rPr sz="2000" spc="-130" dirty="0">
                <a:solidFill>
                  <a:srgbClr val="FF0000"/>
                </a:solidFill>
                <a:latin typeface="Arial"/>
                <a:cs typeface="Arial"/>
              </a:rPr>
              <a:t>Acknowledgment </a:t>
            </a:r>
            <a:r>
              <a:rPr sz="2000" spc="-150" dirty="0">
                <a:solidFill>
                  <a:srgbClr val="FF0000"/>
                </a:solidFill>
                <a:latin typeface="Arial"/>
                <a:cs typeface="Arial"/>
              </a:rPr>
              <a:t>number: </a:t>
            </a:r>
            <a:r>
              <a:rPr sz="2000" spc="-229" dirty="0">
                <a:latin typeface="Arial"/>
                <a:cs typeface="Arial"/>
              </a:rPr>
              <a:t>This </a:t>
            </a:r>
            <a:r>
              <a:rPr sz="2000" spc="-10" dirty="0">
                <a:latin typeface="Arial"/>
                <a:cs typeface="Arial"/>
              </a:rPr>
              <a:t>32 bit </a:t>
            </a:r>
            <a:r>
              <a:rPr sz="2000" dirty="0">
                <a:latin typeface="Arial"/>
                <a:cs typeface="Arial"/>
              </a:rPr>
              <a:t>field </a:t>
            </a:r>
            <a:r>
              <a:rPr sz="2000" spc="-100" dirty="0">
                <a:latin typeface="Arial"/>
                <a:cs typeface="Arial"/>
              </a:rPr>
              <a:t>defines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number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next </a:t>
            </a:r>
            <a:r>
              <a:rPr sz="2000" spc="-60" dirty="0">
                <a:latin typeface="Arial"/>
                <a:cs typeface="Arial"/>
              </a:rPr>
              <a:t>byte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party  </a:t>
            </a:r>
            <a:r>
              <a:rPr sz="2000" spc="-125" dirty="0">
                <a:latin typeface="Arial"/>
                <a:cs typeface="Arial"/>
              </a:rPr>
              <a:t>expects </a:t>
            </a:r>
            <a:r>
              <a:rPr sz="2000" spc="-65" dirty="0">
                <a:latin typeface="Arial"/>
                <a:cs typeface="Arial"/>
              </a:rPr>
              <a:t>to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receive.</a:t>
            </a:r>
            <a:endParaRPr sz="2000">
              <a:latin typeface="Arial"/>
              <a:cs typeface="Arial"/>
            </a:endParaRPr>
          </a:p>
          <a:p>
            <a:pPr marL="104139" marR="443865">
              <a:lnSpc>
                <a:spcPct val="90000"/>
              </a:lnSpc>
              <a:spcBef>
                <a:spcPts val="1370"/>
              </a:spcBef>
            </a:pPr>
            <a:r>
              <a:rPr sz="2000" spc="-80" dirty="0">
                <a:solidFill>
                  <a:srgbClr val="FF0000"/>
                </a:solidFill>
                <a:latin typeface="Arial"/>
                <a:cs typeface="Arial"/>
              </a:rPr>
              <a:t>Header 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length: </a:t>
            </a:r>
            <a:r>
              <a:rPr sz="2000" spc="-12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4-bit </a:t>
            </a:r>
            <a:r>
              <a:rPr sz="2000" spc="-5" dirty="0">
                <a:latin typeface="Arial"/>
                <a:cs typeface="Arial"/>
              </a:rPr>
              <a:t>field </a:t>
            </a:r>
            <a:r>
              <a:rPr sz="2000" spc="-70" dirty="0">
                <a:latin typeface="Arial"/>
                <a:cs typeface="Arial"/>
              </a:rPr>
              <a:t>that </a:t>
            </a:r>
            <a:r>
              <a:rPr sz="2000" spc="-110" dirty="0">
                <a:latin typeface="Arial"/>
                <a:cs typeface="Arial"/>
              </a:rPr>
              <a:t>indicates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number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0" dirty="0">
                <a:latin typeface="Arial"/>
                <a:cs typeface="Arial"/>
              </a:rPr>
              <a:t>4-byte </a:t>
            </a:r>
            <a:r>
              <a:rPr sz="2000" spc="-120" dirty="0">
                <a:latin typeface="Arial"/>
                <a:cs typeface="Arial"/>
              </a:rPr>
              <a:t>words </a:t>
            </a:r>
            <a:r>
              <a:rPr sz="2000" spc="-125" dirty="0">
                <a:latin typeface="Arial"/>
                <a:cs typeface="Arial"/>
              </a:rPr>
              <a:t>in the </a:t>
            </a:r>
            <a:r>
              <a:rPr sz="2000" spc="-325" dirty="0">
                <a:latin typeface="Arial"/>
                <a:cs typeface="Arial"/>
              </a:rPr>
              <a:t>TCP  </a:t>
            </a:r>
            <a:r>
              <a:rPr sz="2000" spc="-105" dirty="0">
                <a:latin typeface="Arial"/>
                <a:cs typeface="Arial"/>
              </a:rPr>
              <a:t>header. </a:t>
            </a:r>
            <a:r>
              <a:rPr sz="2000" spc="-229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length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header </a:t>
            </a:r>
            <a:r>
              <a:rPr sz="2000" spc="-160" dirty="0">
                <a:latin typeface="Arial"/>
                <a:cs typeface="Arial"/>
              </a:rPr>
              <a:t>can </a:t>
            </a:r>
            <a:r>
              <a:rPr sz="2000" spc="-60" dirty="0">
                <a:latin typeface="Arial"/>
                <a:cs typeface="Arial"/>
              </a:rPr>
              <a:t>be </a:t>
            </a:r>
            <a:r>
              <a:rPr sz="2000" spc="-105" dirty="0">
                <a:latin typeface="Arial"/>
                <a:cs typeface="Arial"/>
              </a:rPr>
              <a:t>between </a:t>
            </a:r>
            <a:r>
              <a:rPr sz="2000" spc="-10" dirty="0">
                <a:latin typeface="Arial"/>
                <a:cs typeface="Arial"/>
              </a:rPr>
              <a:t>20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60 </a:t>
            </a:r>
            <a:r>
              <a:rPr sz="2000" spc="-120" dirty="0">
                <a:latin typeface="Arial"/>
                <a:cs typeface="Arial"/>
              </a:rPr>
              <a:t>bytes. </a:t>
            </a:r>
            <a:r>
              <a:rPr sz="2000" spc="-114" dirty="0">
                <a:latin typeface="Arial"/>
                <a:cs typeface="Arial"/>
              </a:rPr>
              <a:t>Therefore, </a:t>
            </a:r>
            <a:r>
              <a:rPr sz="2000" spc="-120" dirty="0">
                <a:latin typeface="Arial"/>
                <a:cs typeface="Arial"/>
              </a:rPr>
              <a:t>the  </a:t>
            </a:r>
            <a:r>
              <a:rPr sz="2000" spc="-105" dirty="0">
                <a:latin typeface="Arial"/>
                <a:cs typeface="Arial"/>
              </a:rPr>
              <a:t>value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50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field </a:t>
            </a:r>
            <a:r>
              <a:rPr sz="2000" spc="-160" dirty="0">
                <a:latin typeface="Arial"/>
                <a:cs typeface="Arial"/>
              </a:rPr>
              <a:t>can </a:t>
            </a:r>
            <a:r>
              <a:rPr sz="2000" spc="-60" dirty="0">
                <a:latin typeface="Arial"/>
                <a:cs typeface="Arial"/>
              </a:rPr>
              <a:t>be </a:t>
            </a:r>
            <a:r>
              <a:rPr sz="2000" spc="-105" dirty="0">
                <a:latin typeface="Arial"/>
                <a:cs typeface="Arial"/>
              </a:rPr>
              <a:t>between </a:t>
            </a:r>
            <a:r>
              <a:rPr sz="2000" spc="-10" dirty="0">
                <a:latin typeface="Arial"/>
                <a:cs typeface="Arial"/>
              </a:rPr>
              <a:t>5 </a:t>
            </a:r>
            <a:r>
              <a:rPr sz="2000" spc="-70" dirty="0">
                <a:latin typeface="Arial"/>
                <a:cs typeface="Arial"/>
              </a:rPr>
              <a:t>(5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10" dirty="0">
                <a:latin typeface="Arial"/>
                <a:cs typeface="Arial"/>
              </a:rPr>
              <a:t>4 </a:t>
            </a:r>
            <a:r>
              <a:rPr sz="2000" spc="5" dirty="0">
                <a:latin typeface="Arial"/>
                <a:cs typeface="Arial"/>
              </a:rPr>
              <a:t>=20)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15 </a:t>
            </a:r>
            <a:r>
              <a:rPr sz="2000" spc="-50" dirty="0">
                <a:latin typeface="Arial"/>
                <a:cs typeface="Arial"/>
              </a:rPr>
              <a:t>(15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10" dirty="0">
                <a:latin typeface="Arial"/>
                <a:cs typeface="Arial"/>
              </a:rPr>
              <a:t>4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=60).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406" y="296671"/>
            <a:ext cx="4074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0" dirty="0">
                <a:solidFill>
                  <a:srgbClr val="335B74"/>
                </a:solidFill>
              </a:rPr>
              <a:t>TCP </a:t>
            </a:r>
            <a:r>
              <a:rPr spc="-750" dirty="0">
                <a:solidFill>
                  <a:srgbClr val="335B74"/>
                </a:solidFill>
              </a:rPr>
              <a:t>Segment</a:t>
            </a:r>
            <a:r>
              <a:rPr spc="-409" dirty="0">
                <a:solidFill>
                  <a:srgbClr val="335B74"/>
                </a:solidFill>
              </a:rPr>
              <a:t> </a:t>
            </a:r>
            <a:r>
              <a:rPr spc="-665" dirty="0">
                <a:solidFill>
                  <a:srgbClr val="335B74"/>
                </a:solidFill>
              </a:rPr>
              <a:t>Format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880088"/>
            <a:ext cx="7467600" cy="20909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5"/>
              </a:spcBef>
            </a:pPr>
            <a:r>
              <a:rPr sz="2000" spc="-155" dirty="0">
                <a:solidFill>
                  <a:srgbClr val="FF0000"/>
                </a:solidFill>
                <a:latin typeface="Arial"/>
                <a:cs typeface="Arial"/>
              </a:rPr>
              <a:t>Reserved. </a:t>
            </a:r>
            <a:r>
              <a:rPr sz="2000" spc="-229" dirty="0">
                <a:latin typeface="Arial"/>
                <a:cs typeface="Arial"/>
              </a:rPr>
              <a:t>This </a:t>
            </a:r>
            <a:r>
              <a:rPr sz="2000" spc="-17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6-bit </a:t>
            </a:r>
            <a:r>
              <a:rPr sz="2000" dirty="0">
                <a:latin typeface="Arial"/>
                <a:cs typeface="Arial"/>
              </a:rPr>
              <a:t>field </a:t>
            </a:r>
            <a:r>
              <a:rPr sz="2000" spc="-100" dirty="0">
                <a:latin typeface="Arial"/>
                <a:cs typeface="Arial"/>
              </a:rPr>
              <a:t>reserved </a:t>
            </a:r>
            <a:r>
              <a:rPr sz="2000" spc="-15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future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204" dirty="0">
                <a:latin typeface="Arial"/>
                <a:cs typeface="Arial"/>
              </a:rPr>
              <a:t>use.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</a:pPr>
            <a:r>
              <a:rPr sz="2000" spc="-110" dirty="0">
                <a:solidFill>
                  <a:srgbClr val="FF0000"/>
                </a:solidFill>
                <a:latin typeface="Arial"/>
                <a:cs typeface="Arial"/>
              </a:rPr>
              <a:t>Control: </a:t>
            </a:r>
            <a:r>
              <a:rPr sz="2000" spc="-229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field </a:t>
            </a:r>
            <a:r>
              <a:rPr sz="2000" spc="-100" dirty="0">
                <a:latin typeface="Arial"/>
                <a:cs typeface="Arial"/>
              </a:rPr>
              <a:t>defines </a:t>
            </a:r>
            <a:r>
              <a:rPr sz="2000" spc="-10" dirty="0">
                <a:latin typeface="Arial"/>
                <a:cs typeface="Arial"/>
              </a:rPr>
              <a:t>6 </a:t>
            </a:r>
            <a:r>
              <a:rPr sz="2000" spc="-35" dirty="0">
                <a:latin typeface="Arial"/>
                <a:cs typeface="Arial"/>
              </a:rPr>
              <a:t>different </a:t>
            </a:r>
            <a:r>
              <a:rPr sz="2000" spc="-110" dirty="0">
                <a:latin typeface="Arial"/>
                <a:cs typeface="Arial"/>
              </a:rPr>
              <a:t>control </a:t>
            </a:r>
            <a:r>
              <a:rPr sz="2000" spc="-90" dirty="0">
                <a:latin typeface="Arial"/>
                <a:cs typeface="Arial"/>
              </a:rPr>
              <a:t>bits </a:t>
            </a:r>
            <a:r>
              <a:rPr sz="2000" spc="-55" dirty="0">
                <a:latin typeface="Arial"/>
                <a:cs typeface="Arial"/>
              </a:rPr>
              <a:t>or </a:t>
            </a:r>
            <a:r>
              <a:rPr sz="2000" spc="-65" dirty="0">
                <a:latin typeface="Arial"/>
                <a:cs typeface="Arial"/>
              </a:rPr>
              <a:t>flags. </a:t>
            </a:r>
            <a:r>
              <a:rPr sz="2000" spc="-120" dirty="0">
                <a:latin typeface="Arial"/>
                <a:cs typeface="Arial"/>
              </a:rPr>
              <a:t>One </a:t>
            </a:r>
            <a:r>
              <a:rPr sz="2000" spc="-55" dirty="0">
                <a:latin typeface="Arial"/>
                <a:cs typeface="Arial"/>
              </a:rPr>
              <a:t>or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more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65" dirty="0">
                <a:latin typeface="Arial"/>
                <a:cs typeface="Arial"/>
              </a:rPr>
              <a:t>these </a:t>
            </a:r>
            <a:r>
              <a:rPr sz="2000" spc="-90" dirty="0">
                <a:latin typeface="Arial"/>
                <a:cs typeface="Arial"/>
              </a:rPr>
              <a:t>bits </a:t>
            </a:r>
            <a:r>
              <a:rPr sz="2000" spc="-160" dirty="0">
                <a:latin typeface="Arial"/>
                <a:cs typeface="Arial"/>
              </a:rPr>
              <a:t>can </a:t>
            </a:r>
            <a:r>
              <a:rPr sz="2000" spc="-60" dirty="0">
                <a:latin typeface="Arial"/>
                <a:cs typeface="Arial"/>
              </a:rPr>
              <a:t>be </a:t>
            </a:r>
            <a:r>
              <a:rPr sz="2000" spc="-155" dirty="0">
                <a:latin typeface="Arial"/>
                <a:cs typeface="Arial"/>
              </a:rPr>
              <a:t>set </a:t>
            </a:r>
            <a:r>
              <a:rPr sz="2000" spc="-10" dirty="0">
                <a:latin typeface="Arial"/>
                <a:cs typeface="Arial"/>
              </a:rPr>
              <a:t>at a </a:t>
            </a:r>
            <a:r>
              <a:rPr sz="2000" spc="-125" dirty="0">
                <a:latin typeface="Arial"/>
                <a:cs typeface="Arial"/>
              </a:rPr>
              <a:t>time. </a:t>
            </a:r>
            <a:r>
              <a:rPr sz="2000" spc="-229" dirty="0">
                <a:latin typeface="Arial"/>
                <a:cs typeface="Arial"/>
              </a:rPr>
              <a:t>These </a:t>
            </a:r>
            <a:r>
              <a:rPr sz="2000" spc="-90" dirty="0">
                <a:latin typeface="Arial"/>
                <a:cs typeface="Arial"/>
              </a:rPr>
              <a:t>bits </a:t>
            </a:r>
            <a:r>
              <a:rPr sz="2000" spc="-80" dirty="0">
                <a:latin typeface="Arial"/>
                <a:cs typeface="Arial"/>
              </a:rPr>
              <a:t>enable </a:t>
            </a:r>
            <a:r>
              <a:rPr sz="2000" spc="-45" dirty="0">
                <a:latin typeface="Arial"/>
                <a:cs typeface="Arial"/>
              </a:rPr>
              <a:t>flow </a:t>
            </a:r>
            <a:r>
              <a:rPr sz="2000" spc="-110" dirty="0">
                <a:latin typeface="Arial"/>
                <a:cs typeface="Arial"/>
              </a:rPr>
              <a:t>control,  </a:t>
            </a:r>
            <a:r>
              <a:rPr sz="2000" spc="-155" dirty="0">
                <a:latin typeface="Arial"/>
                <a:cs typeface="Arial"/>
              </a:rPr>
              <a:t>connection </a:t>
            </a:r>
            <a:r>
              <a:rPr sz="2000" spc="-140" dirty="0">
                <a:latin typeface="Arial"/>
                <a:cs typeface="Arial"/>
              </a:rPr>
              <a:t>establishment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termination, </a:t>
            </a:r>
            <a:r>
              <a:rPr sz="2000" spc="-155" dirty="0">
                <a:latin typeface="Arial"/>
                <a:cs typeface="Arial"/>
              </a:rPr>
              <a:t>connection </a:t>
            </a:r>
            <a:r>
              <a:rPr sz="2000" spc="-65" dirty="0">
                <a:latin typeface="Arial"/>
                <a:cs typeface="Arial"/>
              </a:rPr>
              <a:t>abortion, </a:t>
            </a:r>
            <a:r>
              <a:rPr sz="2000" spc="-85" dirty="0">
                <a:latin typeface="Arial"/>
                <a:cs typeface="Arial"/>
              </a:rPr>
              <a:t>and </a:t>
            </a:r>
            <a:r>
              <a:rPr sz="2000" spc="-120" dirty="0">
                <a:latin typeface="Arial"/>
                <a:cs typeface="Arial"/>
              </a:rPr>
              <a:t>the  </a:t>
            </a:r>
            <a:r>
              <a:rPr sz="2000" spc="-140" dirty="0">
                <a:latin typeface="Arial"/>
                <a:cs typeface="Arial"/>
              </a:rPr>
              <a:t>mode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15" dirty="0">
                <a:latin typeface="Arial"/>
                <a:cs typeface="Arial"/>
              </a:rPr>
              <a:t>data </a:t>
            </a:r>
            <a:r>
              <a:rPr sz="2000" spc="-80" dirty="0">
                <a:latin typeface="Arial"/>
                <a:cs typeface="Arial"/>
              </a:rPr>
              <a:t>transfer </a:t>
            </a:r>
            <a:r>
              <a:rPr sz="2000" spc="-125" dirty="0">
                <a:latin typeface="Arial"/>
                <a:cs typeface="Arial"/>
              </a:rPr>
              <a:t>in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325" dirty="0">
                <a:latin typeface="Arial"/>
                <a:cs typeface="Arial"/>
              </a:rPr>
              <a:t>TCP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4293108"/>
            <a:ext cx="7705344" cy="1795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92766-FE46-0C13-20D2-71EA3A478720}"/>
              </a:ext>
            </a:extLst>
          </p:cNvPr>
          <p:cNvSpPr txBox="1"/>
          <p:nvPr/>
        </p:nvSpPr>
        <p:spPr>
          <a:xfrm>
            <a:off x="1981200" y="304800"/>
            <a:ext cx="51816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/>
              <a:t>TCP SEGMENT </a:t>
            </a:r>
            <a:r>
              <a:rPr lang="en-US" sz="4000" dirty="0"/>
              <a:t>FORMAT</a:t>
            </a:r>
            <a:endParaRPr lang="en-US" sz="3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175" y="1227368"/>
            <a:ext cx="5751658" cy="3128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9890" y="1303337"/>
            <a:ext cx="8875395" cy="456184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01600" algn="just">
              <a:lnSpc>
                <a:spcPct val="100000"/>
              </a:lnSpc>
              <a:spcBef>
                <a:spcPts val="1620"/>
              </a:spcBef>
            </a:pP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Urgent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91440" marR="817244" indent="-91440" algn="just">
              <a:lnSpc>
                <a:spcPts val="2590"/>
              </a:lnSpc>
              <a:spcBef>
                <a:spcPts val="1470"/>
              </a:spcBef>
            </a:pPr>
            <a:r>
              <a:rPr sz="24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data are presented from the application program to TCP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stream 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bytes.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65"/>
              </a:spcBef>
            </a:pPr>
            <a:r>
              <a:rPr sz="24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400" spc="-930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 byte of data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 position in the </a:t>
            </a:r>
            <a:r>
              <a:rPr sz="2400" spc="-5" dirty="0">
                <a:latin typeface="Times New Roman"/>
                <a:cs typeface="Times New Roman"/>
              </a:rPr>
              <a:t>stream.</a:t>
            </a:r>
            <a:endParaRPr sz="2400">
              <a:latin typeface="Times New Roman"/>
              <a:cs typeface="Times New Roman"/>
            </a:endParaRPr>
          </a:p>
          <a:p>
            <a:pPr marL="91440" indent="-91440" algn="just">
              <a:lnSpc>
                <a:spcPct val="90000"/>
              </a:lnSpc>
              <a:spcBef>
                <a:spcPts val="1405"/>
              </a:spcBef>
            </a:pPr>
            <a:r>
              <a:rPr sz="24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If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 sending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application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program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wants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 piece of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data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400" b="1" u="heavy" spc="5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out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 order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by the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receiving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application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program., the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sending TCP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creates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 segment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inserts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 urgent data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at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beginning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segment.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115"/>
              </a:spcBef>
            </a:pPr>
            <a:r>
              <a:rPr sz="24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The rest of the </a:t>
            </a:r>
            <a:r>
              <a:rPr sz="2400" spc="-5" dirty="0">
                <a:latin typeface="Times New Roman"/>
                <a:cs typeface="Times New Roman"/>
              </a:rPr>
              <a:t>segment </a:t>
            </a:r>
            <a:r>
              <a:rPr sz="2400" dirty="0">
                <a:latin typeface="Times New Roman"/>
                <a:cs typeface="Times New Roman"/>
              </a:rPr>
              <a:t>can contain </a:t>
            </a:r>
            <a:r>
              <a:rPr sz="2400" spc="-5" dirty="0">
                <a:latin typeface="Times New Roman"/>
                <a:cs typeface="Times New Roman"/>
              </a:rPr>
              <a:t>normal data from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buffer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r>
              <a:rPr sz="24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1E7A8-1909-7CDC-F7CF-602855D69DAA}"/>
              </a:ext>
            </a:extLst>
          </p:cNvPr>
          <p:cNvSpPr txBox="1"/>
          <p:nvPr/>
        </p:nvSpPr>
        <p:spPr>
          <a:xfrm>
            <a:off x="1981200" y="304800"/>
            <a:ext cx="51816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/>
              <a:t>TCP SEGMENT </a:t>
            </a:r>
            <a:r>
              <a:rPr lang="en-US" sz="4000" dirty="0"/>
              <a:t>FORMAT</a:t>
            </a:r>
            <a:endParaRPr lang="en-US" sz="3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7190" y="1303337"/>
            <a:ext cx="8692515" cy="354774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620"/>
              </a:spcBef>
            </a:pP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Urgent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104139" marR="133350" indent="-91440">
              <a:lnSpc>
                <a:spcPts val="2590"/>
              </a:lnSpc>
              <a:spcBef>
                <a:spcPts val="1470"/>
              </a:spcBef>
            </a:pPr>
            <a:r>
              <a:rPr sz="24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urgent pointer </a:t>
            </a:r>
            <a:r>
              <a:rPr sz="2400" b="1" dirty="0">
                <a:latin typeface="Times New Roman"/>
                <a:cs typeface="Times New Roman"/>
              </a:rPr>
              <a:t>field </a:t>
            </a:r>
            <a:r>
              <a:rPr sz="2400" b="1" spc="-5" dirty="0">
                <a:latin typeface="Times New Roman"/>
                <a:cs typeface="Times New Roman"/>
              </a:rPr>
              <a:t>in the header </a:t>
            </a:r>
            <a:r>
              <a:rPr sz="2400" dirty="0">
                <a:latin typeface="Times New Roman"/>
                <a:cs typeface="Times New Roman"/>
              </a:rPr>
              <a:t>(if its set) defines the end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the </a:t>
            </a:r>
            <a:r>
              <a:rPr sz="2400" spc="-10" dirty="0">
                <a:latin typeface="Times New Roman"/>
                <a:cs typeface="Times New Roman"/>
              </a:rPr>
              <a:t>urgent </a:t>
            </a:r>
            <a:r>
              <a:rPr sz="2400" dirty="0">
                <a:latin typeface="Times New Roman"/>
                <a:cs typeface="Times New Roman"/>
              </a:rPr>
              <a:t>data and the start of </a:t>
            </a:r>
            <a:r>
              <a:rPr sz="2400" spc="-5" dirty="0">
                <a:latin typeface="Times New Roman"/>
                <a:cs typeface="Times New Roman"/>
              </a:rPr>
              <a:t>normal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04139" marR="5080" indent="-91440">
              <a:lnSpc>
                <a:spcPct val="90000"/>
              </a:lnSpc>
            </a:pPr>
            <a:r>
              <a:rPr sz="24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the receiving </a:t>
            </a:r>
            <a:r>
              <a:rPr sz="2400" spc="-5" dirty="0">
                <a:latin typeface="Times New Roman"/>
                <a:cs typeface="Times New Roman"/>
              </a:rPr>
              <a:t>TCP </a:t>
            </a:r>
            <a:r>
              <a:rPr sz="2400" dirty="0">
                <a:latin typeface="Times New Roman"/>
                <a:cs typeface="Times New Roman"/>
              </a:rPr>
              <a:t>receives a </a:t>
            </a:r>
            <a:r>
              <a:rPr sz="2400" spc="-5" dirty="0">
                <a:latin typeface="Times New Roman"/>
                <a:cs typeface="Times New Roman"/>
              </a:rPr>
              <a:t>segment </a:t>
            </a:r>
            <a:r>
              <a:rPr sz="2400" dirty="0">
                <a:latin typeface="Times New Roman"/>
                <a:cs typeface="Times New Roman"/>
              </a:rPr>
              <a:t>with the </a:t>
            </a:r>
            <a:r>
              <a:rPr sz="2400" spc="-5" dirty="0">
                <a:latin typeface="Times New Roman"/>
                <a:cs typeface="Times New Roman"/>
              </a:rPr>
              <a:t>URG </a:t>
            </a:r>
            <a:r>
              <a:rPr sz="2400" dirty="0">
                <a:latin typeface="Times New Roman"/>
                <a:cs typeface="Times New Roman"/>
              </a:rPr>
              <a:t>bit set, it  extracts the </a:t>
            </a:r>
            <a:r>
              <a:rPr sz="2400" spc="-10" dirty="0">
                <a:latin typeface="Times New Roman"/>
                <a:cs typeface="Times New Roman"/>
              </a:rPr>
              <a:t>urgent </a:t>
            </a:r>
            <a:r>
              <a:rPr sz="2400" dirty="0">
                <a:latin typeface="Times New Roman"/>
                <a:cs typeface="Times New Roman"/>
              </a:rPr>
              <a:t>data from the </a:t>
            </a:r>
            <a:r>
              <a:rPr sz="2400" spc="-5" dirty="0">
                <a:latin typeface="Times New Roman"/>
                <a:cs typeface="Times New Roman"/>
              </a:rPr>
              <a:t>segment </a:t>
            </a:r>
            <a:r>
              <a:rPr sz="2400" dirty="0">
                <a:latin typeface="Times New Roman"/>
                <a:cs typeface="Times New Roman"/>
              </a:rPr>
              <a:t>using the value of the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urgent  </a:t>
            </a:r>
            <a:r>
              <a:rPr sz="2400" spc="-15" dirty="0">
                <a:latin typeface="Times New Roman"/>
                <a:cs typeface="Times New Roman"/>
              </a:rPr>
              <a:t>pointer, </a:t>
            </a:r>
            <a:r>
              <a:rPr sz="2400" dirty="0">
                <a:latin typeface="Times New Roman"/>
                <a:cs typeface="Times New Roman"/>
              </a:rPr>
              <a:t>and delivers </a:t>
            </a:r>
            <a:r>
              <a:rPr sz="2400" spc="-5" dirty="0">
                <a:latin typeface="Times New Roman"/>
                <a:cs typeface="Times New Roman"/>
              </a:rPr>
              <a:t>them, </a:t>
            </a:r>
            <a:r>
              <a:rPr sz="2400" dirty="0">
                <a:latin typeface="Times New Roman"/>
                <a:cs typeface="Times New Roman"/>
              </a:rPr>
              <a:t>out of </a:t>
            </a:r>
            <a:r>
              <a:rPr sz="2400" spc="-15" dirty="0">
                <a:latin typeface="Times New Roman"/>
                <a:cs typeface="Times New Roman"/>
              </a:rPr>
              <a:t>order, </a:t>
            </a:r>
            <a:r>
              <a:rPr sz="2400" dirty="0">
                <a:latin typeface="Times New Roman"/>
                <a:cs typeface="Times New Roman"/>
              </a:rPr>
              <a:t>to the receiving </a:t>
            </a:r>
            <a:r>
              <a:rPr sz="2400" spc="-5" dirty="0">
                <a:latin typeface="Times New Roman"/>
                <a:cs typeface="Times New Roman"/>
              </a:rPr>
              <a:t>application  program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229C7-E25F-5D8D-040B-E3E74C96D2D0}"/>
              </a:ext>
            </a:extLst>
          </p:cNvPr>
          <p:cNvSpPr txBox="1"/>
          <p:nvPr/>
        </p:nvSpPr>
        <p:spPr>
          <a:xfrm>
            <a:off x="1981200" y="304800"/>
            <a:ext cx="51816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/>
              <a:t>TCP SEGMENT </a:t>
            </a:r>
            <a:r>
              <a:rPr lang="en-US" sz="4000" dirty="0"/>
              <a:t>FORMAT</a:t>
            </a:r>
            <a:endParaRPr lang="en-US" sz="3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681" y="1543050"/>
            <a:ext cx="8996680" cy="3835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4139" marR="325120" indent="-91440">
              <a:lnSpc>
                <a:spcPts val="2590"/>
              </a:lnSpc>
              <a:spcBef>
                <a:spcPts val="425"/>
              </a:spcBef>
              <a:buSzPct val="95833"/>
              <a:buAutoNum type="arabicPeriod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The client </a:t>
            </a:r>
            <a:r>
              <a:rPr sz="2400" spc="-5" dirty="0">
                <a:latin typeface="Times New Roman"/>
                <a:cs typeface="Times New Roman"/>
              </a:rPr>
              <a:t>sends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segment,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SYN segment, </a:t>
            </a:r>
            <a:r>
              <a:rPr sz="2400" dirty="0">
                <a:latin typeface="Times New Roman"/>
                <a:cs typeface="Times New Roman"/>
              </a:rPr>
              <a:t>in which only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SYN </a:t>
            </a:r>
            <a:r>
              <a:rPr sz="2400" dirty="0">
                <a:latin typeface="Times New Roman"/>
                <a:cs typeface="Times New Roman"/>
              </a:rPr>
              <a:t>flag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set.</a:t>
            </a:r>
            <a:endParaRPr sz="2400">
              <a:latin typeface="Times New Roman"/>
              <a:cs typeface="Times New Roman"/>
            </a:endParaRPr>
          </a:p>
          <a:p>
            <a:pPr marL="277495" lvl="1" indent="-137795">
              <a:lnSpc>
                <a:spcPts val="228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"/>
              <a:tabLst>
                <a:tab pos="27813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segment </a:t>
            </a:r>
            <a:r>
              <a:rPr sz="2000" dirty="0">
                <a:latin typeface="Times New Roman"/>
                <a:cs typeface="Times New Roman"/>
              </a:rPr>
              <a:t>is for </a:t>
            </a:r>
            <a:r>
              <a:rPr sz="2000" spc="-5" dirty="0">
                <a:latin typeface="Times New Roman"/>
                <a:cs typeface="Times New Roman"/>
              </a:rPr>
              <a:t>synchronization </a:t>
            </a:r>
            <a:r>
              <a:rPr sz="2000" dirty="0">
                <a:latin typeface="Times New Roman"/>
                <a:cs typeface="Times New Roman"/>
              </a:rPr>
              <a:t>of sequence numbers.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It consumes one</a:t>
            </a: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  <a:p>
            <a:pPr marL="277495">
              <a:lnSpc>
                <a:spcPts val="2280"/>
              </a:lnSpc>
            </a:pP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  <a:p>
            <a:pPr marL="277495" lvl="1" indent="-13779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"/>
              <a:tabLst>
                <a:tab pos="278130" algn="l"/>
              </a:tabLst>
            </a:pPr>
            <a:r>
              <a:rPr sz="2000" dirty="0">
                <a:latin typeface="Times New Roman"/>
                <a:cs typeface="Times New Roman"/>
              </a:rPr>
              <a:t>When the data transfer </a:t>
            </a:r>
            <a:r>
              <a:rPr sz="2000" spc="-5" dirty="0">
                <a:latin typeface="Times New Roman"/>
                <a:cs typeface="Times New Roman"/>
              </a:rPr>
              <a:t>starts, </a:t>
            </a:r>
            <a:r>
              <a:rPr sz="2000" dirty="0">
                <a:latin typeface="Times New Roman"/>
                <a:cs typeface="Times New Roman"/>
              </a:rPr>
              <a:t>the sequence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incremented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277495" lvl="1" indent="-13779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"/>
              <a:tabLst>
                <a:tab pos="278130" algn="l"/>
              </a:tabLst>
            </a:pPr>
            <a:r>
              <a:rPr sz="2000" dirty="0">
                <a:latin typeface="Times New Roman"/>
                <a:cs typeface="Times New Roman"/>
              </a:rPr>
              <a:t>The SYN </a:t>
            </a:r>
            <a:r>
              <a:rPr sz="2000" spc="-5" dirty="0">
                <a:latin typeface="Times New Roman"/>
                <a:cs typeface="Times New Roman"/>
              </a:rPr>
              <a:t>segment </a:t>
            </a:r>
            <a:r>
              <a:rPr sz="2000" dirty="0">
                <a:latin typeface="Times New Roman"/>
                <a:cs typeface="Times New Roman"/>
              </a:rPr>
              <a:t>carries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 real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311150" indent="-299085">
              <a:lnSpc>
                <a:spcPts val="2735"/>
              </a:lnSpc>
              <a:spcBef>
                <a:spcPts val="1300"/>
              </a:spcBef>
              <a:buAutoNum type="arabicPeriod" startAt="2"/>
              <a:tabLst>
                <a:tab pos="311785" algn="l"/>
              </a:tabLst>
            </a:pPr>
            <a:r>
              <a:rPr sz="2400" dirty="0">
                <a:latin typeface="Times New Roman"/>
                <a:cs typeface="Times New Roman"/>
              </a:rPr>
              <a:t>The server sends the second </a:t>
            </a:r>
            <a:r>
              <a:rPr sz="2400" spc="-5" dirty="0">
                <a:latin typeface="Times New Roman"/>
                <a:cs typeface="Times New Roman"/>
              </a:rPr>
              <a:t>segment,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SYN +ACK segment,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flag bits set: </a:t>
            </a:r>
            <a:r>
              <a:rPr sz="2400" spc="-5" dirty="0">
                <a:latin typeface="Times New Roman"/>
                <a:cs typeface="Times New Roman"/>
              </a:rPr>
              <a:t>SYN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ACK.</a:t>
            </a:r>
            <a:endParaRPr sz="2400">
              <a:latin typeface="Times New Roman"/>
              <a:cs typeface="Times New Roman"/>
            </a:endParaRPr>
          </a:p>
          <a:p>
            <a:pPr marL="277495" marR="5080" lvl="1" indent="-137160">
              <a:lnSpc>
                <a:spcPts val="2160"/>
              </a:lnSpc>
              <a:spcBef>
                <a:spcPts val="445"/>
              </a:spcBef>
              <a:buClr>
                <a:srgbClr val="1CACE3"/>
              </a:buClr>
              <a:buFont typeface="Arial"/>
              <a:buChar char=""/>
              <a:tabLst>
                <a:tab pos="27813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segment </a:t>
            </a:r>
            <a:r>
              <a:rPr sz="2000" dirty="0">
                <a:latin typeface="Times New Roman"/>
                <a:cs typeface="Times New Roman"/>
              </a:rPr>
              <a:t>has a </a:t>
            </a:r>
            <a:r>
              <a:rPr sz="2000" i="1" spc="5" dirty="0">
                <a:latin typeface="Times New Roman"/>
                <a:cs typeface="Times New Roman"/>
              </a:rPr>
              <a:t>dual </a:t>
            </a:r>
            <a:r>
              <a:rPr sz="2000" dirty="0">
                <a:latin typeface="Times New Roman"/>
                <a:cs typeface="Times New Roman"/>
              </a:rPr>
              <a:t>purpose. It is a SYN </a:t>
            </a:r>
            <a:r>
              <a:rPr sz="2000" spc="-5" dirty="0">
                <a:latin typeface="Times New Roman"/>
                <a:cs typeface="Times New Roman"/>
              </a:rPr>
              <a:t>segment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communication </a:t>
            </a:r>
            <a:r>
              <a:rPr sz="2000" dirty="0">
                <a:latin typeface="Times New Roman"/>
                <a:cs typeface="Times New Roman"/>
              </a:rPr>
              <a:t>in the </a:t>
            </a:r>
            <a:r>
              <a:rPr sz="2000" spc="-35" dirty="0">
                <a:latin typeface="Times New Roman"/>
                <a:cs typeface="Times New Roman"/>
              </a:rPr>
              <a:t>other  </a:t>
            </a:r>
            <a:r>
              <a:rPr sz="2000" dirty="0">
                <a:latin typeface="Times New Roman"/>
                <a:cs typeface="Times New Roman"/>
              </a:rPr>
              <a:t>direction and serves as the acknowledgment for the SYN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segment.</a:t>
            </a:r>
            <a:endParaRPr sz="2000">
              <a:latin typeface="Times New Roman"/>
              <a:cs typeface="Times New Roman"/>
            </a:endParaRPr>
          </a:p>
          <a:p>
            <a:pPr marL="277495" lvl="1" indent="-137795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"/>
              <a:tabLst>
                <a:tab pos="27813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consumes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one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sequence</a:t>
            </a:r>
            <a:r>
              <a:rPr sz="2000" u="sng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60B9A-C7EE-34C4-31BA-A473AD016BF9}"/>
              </a:ext>
            </a:extLst>
          </p:cNvPr>
          <p:cNvSpPr txBox="1"/>
          <p:nvPr/>
        </p:nvSpPr>
        <p:spPr>
          <a:xfrm>
            <a:off x="1212762" y="304800"/>
            <a:ext cx="652690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THREE-WAY HANDSHAKING PROCESS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681" y="1535429"/>
            <a:ext cx="8815070" cy="26866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04139" marR="612775" indent="-91440">
              <a:lnSpc>
                <a:spcPts val="3020"/>
              </a:lnSpc>
              <a:spcBef>
                <a:spcPts val="480"/>
              </a:spcBef>
              <a:buAutoNum type="arabicPeriod" startAt="3"/>
              <a:tabLst>
                <a:tab pos="3619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client sends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third segment. This is just an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ACK  segment.</a:t>
            </a:r>
            <a:endParaRPr sz="2800">
              <a:latin typeface="Times New Roman"/>
              <a:cs typeface="Times New Roman"/>
            </a:endParaRPr>
          </a:p>
          <a:p>
            <a:pPr marL="353695" lvl="1" indent="-213995">
              <a:lnSpc>
                <a:spcPts val="2735"/>
              </a:lnSpc>
              <a:spcBef>
                <a:spcPts val="85"/>
              </a:spcBef>
              <a:buClr>
                <a:srgbClr val="1CACE3"/>
              </a:buClr>
              <a:buFont typeface="Arial"/>
              <a:buChar char="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It acknowledges the receipt of the second </a:t>
            </a:r>
            <a:r>
              <a:rPr sz="2400" spc="-5" dirty="0">
                <a:latin typeface="Times New Roman"/>
                <a:cs typeface="Times New Roman"/>
              </a:rPr>
              <a:t>segment </a:t>
            </a:r>
            <a:r>
              <a:rPr sz="2400" dirty="0">
                <a:latin typeface="Times New Roman"/>
                <a:cs typeface="Times New Roman"/>
              </a:rPr>
              <a:t>with the </a:t>
            </a:r>
            <a:r>
              <a:rPr sz="2400" spc="-5" dirty="0">
                <a:latin typeface="Times New Roman"/>
                <a:cs typeface="Times New Roman"/>
              </a:rPr>
              <a:t>ACK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flag</a:t>
            </a:r>
            <a:endParaRPr sz="2400">
              <a:latin typeface="Times New Roman"/>
              <a:cs typeface="Times New Roman"/>
            </a:endParaRPr>
          </a:p>
          <a:p>
            <a:pPr marL="27749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acknowledgment 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field.</a:t>
            </a:r>
            <a:endParaRPr sz="2400">
              <a:latin typeface="Times New Roman"/>
              <a:cs typeface="Times New Roman"/>
            </a:endParaRPr>
          </a:p>
          <a:p>
            <a:pPr marL="277495" marR="455295" lvl="1" indent="-137160">
              <a:lnSpc>
                <a:spcPts val="2590"/>
              </a:lnSpc>
              <a:spcBef>
                <a:spcPts val="635"/>
              </a:spcBef>
              <a:buClr>
                <a:srgbClr val="1CACE3"/>
              </a:buClr>
              <a:buFont typeface="Arial"/>
              <a:buChar char=""/>
              <a:tabLst>
                <a:tab pos="27813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sequence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this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segment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the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 as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one in </a:t>
            </a:r>
            <a:r>
              <a:rPr sz="24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segment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  <a:spcBef>
                <a:spcPts val="280"/>
              </a:spcBef>
            </a:pPr>
            <a:r>
              <a:rPr sz="2400" spc="-1475" dirty="0">
                <a:solidFill>
                  <a:srgbClr val="1CACE3"/>
                </a:solidFill>
                <a:latin typeface="Arial"/>
                <a:cs typeface="Arial"/>
              </a:rPr>
              <a:t></a:t>
            </a:r>
            <a:r>
              <a:rPr sz="2400" spc="-29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ACK segment </a:t>
            </a:r>
            <a:r>
              <a:rPr sz="2400" dirty="0">
                <a:latin typeface="Times New Roman"/>
                <a:cs typeface="Times New Roman"/>
              </a:rPr>
              <a:t>does not </a:t>
            </a:r>
            <a:r>
              <a:rPr sz="2400" spc="-5" dirty="0">
                <a:latin typeface="Times New Roman"/>
                <a:cs typeface="Times New Roman"/>
              </a:rPr>
              <a:t>consume </a:t>
            </a:r>
            <a:r>
              <a:rPr sz="2400" dirty="0">
                <a:latin typeface="Times New Roman"/>
                <a:cs typeface="Times New Roman"/>
              </a:rPr>
              <a:t>any sequence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E7A16-D3E2-A7C7-13F1-8D811AAC4B59}"/>
              </a:ext>
            </a:extLst>
          </p:cNvPr>
          <p:cNvSpPr txBox="1"/>
          <p:nvPr/>
        </p:nvSpPr>
        <p:spPr>
          <a:xfrm>
            <a:off x="1212762" y="304800"/>
            <a:ext cx="652690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THREE-WAY HANDSHAKING PROCESS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28" y="0"/>
            <a:ext cx="9110980" cy="6858000"/>
            <a:chOff x="33528" y="0"/>
            <a:chExt cx="9110980" cy="6858000"/>
          </a:xfrm>
        </p:grpSpPr>
        <p:sp>
          <p:nvSpPr>
            <p:cNvPr id="3" name="object 3"/>
            <p:cNvSpPr/>
            <p:nvPr/>
          </p:nvSpPr>
          <p:spPr>
            <a:xfrm>
              <a:off x="33528" y="0"/>
              <a:ext cx="9110472" cy="44150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96083" y="4401311"/>
              <a:ext cx="5190744" cy="24566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8756" y="2308327"/>
            <a:ext cx="5665031" cy="3960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437" y="1718513"/>
            <a:ext cx="833945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Trebuchet MS"/>
                <a:cs typeface="Trebuchet MS"/>
              </a:rPr>
              <a:t>Any </a:t>
            </a:r>
            <a:r>
              <a:rPr sz="2000" b="1" spc="-90" dirty="0">
                <a:latin typeface="Trebuchet MS"/>
                <a:cs typeface="Trebuchet MS"/>
              </a:rPr>
              <a:t>of </a:t>
            </a:r>
            <a:r>
              <a:rPr sz="2000" b="1" spc="-200" dirty="0">
                <a:latin typeface="Trebuchet MS"/>
                <a:cs typeface="Trebuchet MS"/>
              </a:rPr>
              <a:t>the </a:t>
            </a:r>
            <a:r>
              <a:rPr sz="2000" b="1" spc="-120" dirty="0">
                <a:latin typeface="Trebuchet MS"/>
                <a:cs typeface="Trebuchet MS"/>
              </a:rPr>
              <a:t>two </a:t>
            </a:r>
            <a:r>
              <a:rPr sz="2000" b="1" spc="-114" dirty="0">
                <a:latin typeface="Trebuchet MS"/>
                <a:cs typeface="Trebuchet MS"/>
              </a:rPr>
              <a:t>parties </a:t>
            </a:r>
            <a:r>
              <a:rPr sz="2000" b="1" spc="-85" dirty="0">
                <a:latin typeface="Trebuchet MS"/>
                <a:cs typeface="Trebuchet MS"/>
              </a:rPr>
              <a:t>involved </a:t>
            </a:r>
            <a:r>
              <a:rPr sz="2000" b="1" spc="-105" dirty="0">
                <a:latin typeface="Trebuchet MS"/>
                <a:cs typeface="Trebuchet MS"/>
              </a:rPr>
              <a:t>in </a:t>
            </a:r>
            <a:r>
              <a:rPr sz="2000" b="1" spc="-90" dirty="0">
                <a:latin typeface="Trebuchet MS"/>
                <a:cs typeface="Trebuchet MS"/>
              </a:rPr>
              <a:t>exchanging data </a:t>
            </a:r>
            <a:r>
              <a:rPr sz="2000" b="1" spc="-155" dirty="0">
                <a:latin typeface="Trebuchet MS"/>
                <a:cs typeface="Trebuchet MS"/>
              </a:rPr>
              <a:t>(client </a:t>
            </a:r>
            <a:r>
              <a:rPr sz="2000" b="1" spc="-150" dirty="0">
                <a:latin typeface="Trebuchet MS"/>
                <a:cs typeface="Trebuchet MS"/>
              </a:rPr>
              <a:t>or </a:t>
            </a:r>
            <a:r>
              <a:rPr sz="2000" b="1" spc="-135" dirty="0">
                <a:latin typeface="Trebuchet MS"/>
                <a:cs typeface="Trebuchet MS"/>
              </a:rPr>
              <a:t>server) </a:t>
            </a:r>
            <a:r>
              <a:rPr sz="2000" b="1" spc="-120" dirty="0">
                <a:latin typeface="Trebuchet MS"/>
                <a:cs typeface="Trebuchet MS"/>
              </a:rPr>
              <a:t>can</a:t>
            </a:r>
            <a:r>
              <a:rPr sz="2000" b="1" spc="275" dirty="0">
                <a:latin typeface="Trebuchet MS"/>
                <a:cs typeface="Trebuchet MS"/>
              </a:rPr>
              <a:t> </a:t>
            </a:r>
            <a:r>
              <a:rPr sz="2000" b="1" spc="-114" dirty="0">
                <a:latin typeface="Trebuchet MS"/>
                <a:cs typeface="Trebuchet MS"/>
              </a:rPr>
              <a:t>close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95" dirty="0">
                <a:latin typeface="Trebuchet MS"/>
                <a:cs typeface="Trebuchet MS"/>
              </a:rPr>
              <a:t>the </a:t>
            </a:r>
            <a:r>
              <a:rPr sz="2000" b="1" spc="-150" dirty="0">
                <a:latin typeface="Trebuchet MS"/>
                <a:cs typeface="Trebuchet MS"/>
              </a:rPr>
              <a:t>connection </a:t>
            </a:r>
            <a:r>
              <a:rPr sz="2000" b="1" spc="-55" dirty="0">
                <a:latin typeface="Trebuchet MS"/>
                <a:cs typeface="Trebuchet MS"/>
              </a:rPr>
              <a:t>using </a:t>
            </a:r>
            <a:r>
              <a:rPr sz="2000" b="1" spc="-150" dirty="0">
                <a:latin typeface="Trebuchet MS"/>
                <a:cs typeface="Trebuchet MS"/>
              </a:rPr>
              <a:t>three-Way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Handshaking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836" y="888872"/>
            <a:ext cx="62397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45" dirty="0"/>
              <a:t>D. </a:t>
            </a:r>
            <a:r>
              <a:rPr spc="-1080" dirty="0"/>
              <a:t>F</a:t>
            </a:r>
            <a:r>
              <a:rPr lang="en-US" spc="-1080" dirty="0"/>
              <a:t> </a:t>
            </a:r>
            <a:r>
              <a:rPr spc="-1080" dirty="0"/>
              <a:t>L</a:t>
            </a:r>
            <a:r>
              <a:rPr lang="en-US" spc="-1080" dirty="0"/>
              <a:t>   </a:t>
            </a:r>
            <a:r>
              <a:rPr spc="-1080" dirty="0"/>
              <a:t>O</a:t>
            </a:r>
            <a:r>
              <a:rPr lang="en-US" spc="-1080" dirty="0"/>
              <a:t>     </a:t>
            </a:r>
            <a:r>
              <a:rPr spc="-1080" dirty="0"/>
              <a:t>W</a:t>
            </a:r>
            <a:r>
              <a:rPr spc="-980" dirty="0"/>
              <a:t> </a:t>
            </a:r>
            <a:r>
              <a:rPr lang="en-US" spc="-980" dirty="0"/>
              <a:t>         </a:t>
            </a:r>
            <a:r>
              <a:rPr spc="-980" dirty="0"/>
              <a:t>C</a:t>
            </a:r>
            <a:r>
              <a:rPr lang="en-US" spc="-980" dirty="0"/>
              <a:t>   </a:t>
            </a:r>
            <a:r>
              <a:rPr spc="-980" dirty="0"/>
              <a:t>O</a:t>
            </a:r>
            <a:r>
              <a:rPr lang="en-US" spc="-980" dirty="0"/>
              <a:t>   </a:t>
            </a:r>
            <a:r>
              <a:rPr spc="-980" dirty="0"/>
              <a:t>N</a:t>
            </a:r>
            <a:r>
              <a:rPr lang="en-US" spc="-980" dirty="0"/>
              <a:t>   </a:t>
            </a:r>
            <a:r>
              <a:rPr spc="-980" dirty="0"/>
              <a:t>T</a:t>
            </a:r>
            <a:r>
              <a:rPr lang="en-US" spc="-980" dirty="0"/>
              <a:t>    </a:t>
            </a:r>
            <a:r>
              <a:rPr spc="-980" dirty="0"/>
              <a:t>R</a:t>
            </a:r>
            <a:r>
              <a:rPr lang="en-US" spc="-980" dirty="0"/>
              <a:t>  </a:t>
            </a:r>
            <a:r>
              <a:rPr spc="-980" dirty="0"/>
              <a:t>O</a:t>
            </a:r>
            <a:r>
              <a:rPr lang="en-US" spc="-980" dirty="0"/>
              <a:t>  </a:t>
            </a:r>
            <a:r>
              <a:rPr spc="-980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108" y="1515008"/>
            <a:ext cx="7701915" cy="423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23110">
              <a:lnSpc>
                <a:spcPct val="1432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TCP uses a sliding window to handle flow control.  TCP sliding window is of variable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size.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window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i="1" dirty="0">
                <a:latin typeface="Times New Roman"/>
                <a:cs typeface="Times New Roman"/>
              </a:rPr>
              <a:t>opened, </a:t>
            </a:r>
            <a:r>
              <a:rPr sz="2200" i="1" spc="-5" dirty="0">
                <a:latin typeface="Times New Roman"/>
                <a:cs typeface="Times New Roman"/>
              </a:rPr>
              <a:t>closed, or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shrunk.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86690" indent="-138430">
              <a:lnSpc>
                <a:spcPct val="100000"/>
              </a:lnSpc>
              <a:buClr>
                <a:srgbClr val="1CACE3"/>
              </a:buClr>
              <a:buFont typeface="Arial"/>
              <a:buChar char=""/>
              <a:tabLst>
                <a:tab pos="187325" algn="l"/>
              </a:tabLst>
            </a:pPr>
            <a:r>
              <a:rPr sz="2200" spc="-5" dirty="0">
                <a:latin typeface="Times New Roman"/>
                <a:cs typeface="Times New Roman"/>
              </a:rPr>
              <a:t>Opening a window </a:t>
            </a:r>
            <a:r>
              <a:rPr sz="2200" spc="-10" dirty="0">
                <a:latin typeface="Times New Roman"/>
                <a:cs typeface="Times New Roman"/>
              </a:rPr>
              <a:t>means </a:t>
            </a:r>
            <a:r>
              <a:rPr sz="2200" spc="-5" dirty="0">
                <a:latin typeface="Times New Roman"/>
                <a:cs typeface="Times New Roman"/>
              </a:rPr>
              <a:t>moving the right wall to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right.</a:t>
            </a:r>
            <a:endParaRPr sz="2200" dirty="0">
              <a:latin typeface="Times New Roman"/>
              <a:cs typeface="Times New Roman"/>
            </a:endParaRPr>
          </a:p>
          <a:p>
            <a:pPr marL="186690" indent="-13843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"/>
              <a:tabLst>
                <a:tab pos="187325" algn="l"/>
              </a:tabLst>
            </a:pPr>
            <a:r>
              <a:rPr sz="2200" spc="-5" dirty="0">
                <a:latin typeface="Times New Roman"/>
                <a:cs typeface="Times New Roman"/>
              </a:rPr>
              <a:t>Closing the window </a:t>
            </a:r>
            <a:r>
              <a:rPr sz="2200" spc="-10" dirty="0">
                <a:latin typeface="Times New Roman"/>
                <a:cs typeface="Times New Roman"/>
              </a:rPr>
              <a:t>means </a:t>
            </a:r>
            <a:r>
              <a:rPr sz="2200" spc="-5" dirty="0">
                <a:latin typeface="Times New Roman"/>
                <a:cs typeface="Times New Roman"/>
              </a:rPr>
              <a:t>moving the left wall to the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right.</a:t>
            </a:r>
            <a:endParaRPr sz="2200" dirty="0">
              <a:latin typeface="Times New Roman"/>
              <a:cs typeface="Times New Roman"/>
            </a:endParaRPr>
          </a:p>
          <a:p>
            <a:pPr marL="186690" indent="-13843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"/>
              <a:tabLst>
                <a:tab pos="187325" algn="l"/>
              </a:tabLst>
            </a:pPr>
            <a:r>
              <a:rPr sz="2200" spc="-5" dirty="0">
                <a:latin typeface="Times New Roman"/>
                <a:cs typeface="Times New Roman"/>
              </a:rPr>
              <a:t>Shrinking the window </a:t>
            </a:r>
            <a:r>
              <a:rPr sz="2200" spc="-10" dirty="0">
                <a:latin typeface="Times New Roman"/>
                <a:cs typeface="Times New Roman"/>
              </a:rPr>
              <a:t>means </a:t>
            </a:r>
            <a:r>
              <a:rPr sz="2200" spc="-5" dirty="0">
                <a:latin typeface="Times New Roman"/>
                <a:cs typeface="Times New Roman"/>
              </a:rPr>
              <a:t>moving </a:t>
            </a:r>
            <a:r>
              <a:rPr sz="2200" dirty="0">
                <a:latin typeface="Times New Roman"/>
                <a:cs typeface="Times New Roman"/>
              </a:rPr>
              <a:t>the right </a:t>
            </a:r>
            <a:r>
              <a:rPr sz="2200" spc="-5" dirty="0">
                <a:latin typeface="Times New Roman"/>
                <a:cs typeface="Times New Roman"/>
              </a:rPr>
              <a:t>wall to the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left.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ts val="2380"/>
              </a:lnSpc>
              <a:spcBef>
                <a:spcPts val="1739"/>
              </a:spcBef>
            </a:pPr>
            <a:r>
              <a:rPr sz="2200" spc="-5" dirty="0">
                <a:latin typeface="Times New Roman"/>
                <a:cs typeface="Times New Roman"/>
              </a:rPr>
              <a:t>The size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window at one </a:t>
            </a:r>
            <a:r>
              <a:rPr sz="2200" spc="-10" dirty="0">
                <a:latin typeface="Times New Roman"/>
                <a:cs typeface="Times New Roman"/>
              </a:rPr>
              <a:t>end </a:t>
            </a:r>
            <a:r>
              <a:rPr sz="2200" spc="-5" dirty="0">
                <a:latin typeface="Times New Roman"/>
                <a:cs typeface="Times New Roman"/>
              </a:rPr>
              <a:t>is determined by the lesser of two  values: </a:t>
            </a:r>
            <a:r>
              <a:rPr sz="2200" i="1" spc="-15" dirty="0">
                <a:latin typeface="Times New Roman"/>
                <a:cs typeface="Times New Roman"/>
              </a:rPr>
              <a:t>receiver </a:t>
            </a:r>
            <a:r>
              <a:rPr sz="2200" i="1" spc="-5" dirty="0">
                <a:latin typeface="Times New Roman"/>
                <a:cs typeface="Times New Roman"/>
              </a:rPr>
              <a:t>window </a:t>
            </a:r>
            <a:r>
              <a:rPr sz="2200" i="1" dirty="0">
                <a:latin typeface="Times New Roman"/>
                <a:cs typeface="Times New Roman"/>
              </a:rPr>
              <a:t>(rwnd) or </a:t>
            </a:r>
            <a:r>
              <a:rPr sz="2200" i="1" spc="-5" dirty="0">
                <a:latin typeface="Times New Roman"/>
                <a:cs typeface="Times New Roman"/>
              </a:rPr>
              <a:t>congestion window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(cwnd).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414349"/>
            <a:ext cx="7284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>
                <a:solidFill>
                  <a:srgbClr val="1E46C0"/>
                </a:solidFill>
                <a:latin typeface="Times New Roman"/>
                <a:cs typeface="Times New Roman"/>
              </a:rPr>
              <a:t>CLIENT/SERVER </a:t>
            </a:r>
            <a:r>
              <a:rPr sz="4000" spc="25" dirty="0">
                <a:solidFill>
                  <a:srgbClr val="1E46C0"/>
                </a:solidFill>
                <a:latin typeface="Times New Roman"/>
                <a:cs typeface="Times New Roman"/>
              </a:rPr>
              <a:t>PARADIGM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479" y="1545488"/>
            <a:ext cx="8623935" cy="4954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1003935" indent="-45720">
              <a:lnSpc>
                <a:spcPct val="120000"/>
              </a:lnSpc>
              <a:spcBef>
                <a:spcPts val="100"/>
              </a:spcBef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780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latin typeface="Georgia"/>
                <a:cs typeface="Georgia"/>
              </a:rPr>
              <a:t>process-to-process </a:t>
            </a:r>
            <a:r>
              <a:rPr sz="2200" spc="-5" dirty="0">
                <a:latin typeface="Georgia"/>
                <a:cs typeface="Georgia"/>
              </a:rPr>
              <a:t>communication </a:t>
            </a:r>
            <a:r>
              <a:rPr sz="2200" spc="-10" dirty="0">
                <a:latin typeface="Georgia"/>
                <a:cs typeface="Georgia"/>
              </a:rPr>
              <a:t>can </a:t>
            </a:r>
            <a:r>
              <a:rPr sz="2200" spc="-5" dirty="0">
                <a:latin typeface="Georgia"/>
                <a:cs typeface="Georgia"/>
              </a:rPr>
              <a:t>be achieved </a:t>
            </a:r>
            <a:r>
              <a:rPr sz="2200" spc="-10" dirty="0">
                <a:latin typeface="Georgia"/>
                <a:cs typeface="Georgia"/>
              </a:rPr>
              <a:t>through  client/server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Georgia"/>
              <a:cs typeface="Georgia"/>
            </a:endParaRPr>
          </a:p>
          <a:p>
            <a:pPr marL="58419" marR="594360" indent="-45720" algn="just">
              <a:lnSpc>
                <a:spcPct val="120000"/>
              </a:lnSpc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latin typeface="Georgia"/>
                <a:cs typeface="Georgia"/>
              </a:rPr>
              <a:t>A </a:t>
            </a:r>
            <a:r>
              <a:rPr sz="2200" spc="-10" dirty="0">
                <a:latin typeface="Georgia"/>
                <a:cs typeface="Georgia"/>
              </a:rPr>
              <a:t>process </a:t>
            </a:r>
            <a:r>
              <a:rPr sz="2200" spc="-5" dirty="0">
                <a:latin typeface="Georgia"/>
                <a:cs typeface="Georgia"/>
              </a:rPr>
              <a:t>on </a:t>
            </a:r>
            <a:r>
              <a:rPr sz="2200" spc="-10" dirty="0">
                <a:latin typeface="Georgia"/>
                <a:cs typeface="Georgia"/>
              </a:rPr>
              <a:t>the local </a:t>
            </a:r>
            <a:r>
              <a:rPr sz="2200" spc="-5" dirty="0">
                <a:latin typeface="Georgia"/>
                <a:cs typeface="Georgia"/>
              </a:rPr>
              <a:t>host, </a:t>
            </a:r>
            <a:r>
              <a:rPr sz="2200" spc="-10" dirty="0">
                <a:latin typeface="Georgia"/>
                <a:cs typeface="Georgia"/>
              </a:rPr>
              <a:t>called </a:t>
            </a:r>
            <a:r>
              <a:rPr sz="2200" spc="-5" dirty="0">
                <a:latin typeface="Georgia"/>
                <a:cs typeface="Georgia"/>
              </a:rPr>
              <a:t>a </a:t>
            </a:r>
            <a:r>
              <a:rPr sz="2200" spc="-10" dirty="0">
                <a:solidFill>
                  <a:srgbClr val="1E46C0"/>
                </a:solidFill>
                <a:latin typeface="Georgia"/>
                <a:cs typeface="Georgia"/>
              </a:rPr>
              <a:t>client</a:t>
            </a:r>
            <a:r>
              <a:rPr sz="2200" spc="-10" dirty="0">
                <a:latin typeface="Georgia"/>
                <a:cs typeface="Georgia"/>
              </a:rPr>
              <a:t>, needs services </a:t>
            </a:r>
            <a:r>
              <a:rPr sz="2200" spc="-5" dirty="0">
                <a:latin typeface="Georgia"/>
                <a:cs typeface="Georgia"/>
              </a:rPr>
              <a:t>from a  </a:t>
            </a:r>
            <a:r>
              <a:rPr sz="2200" spc="-10" dirty="0">
                <a:latin typeface="Georgia"/>
                <a:cs typeface="Georgia"/>
              </a:rPr>
              <a:t>process usually </a:t>
            </a:r>
            <a:r>
              <a:rPr sz="2200" spc="-5" dirty="0">
                <a:latin typeface="Georgia"/>
                <a:cs typeface="Georgia"/>
              </a:rPr>
              <a:t>on the </a:t>
            </a:r>
            <a:r>
              <a:rPr sz="2200" spc="-10" dirty="0">
                <a:latin typeface="Georgia"/>
                <a:cs typeface="Georgia"/>
              </a:rPr>
              <a:t>remote </a:t>
            </a:r>
            <a:r>
              <a:rPr sz="2200" spc="-5" dirty="0">
                <a:latin typeface="Georgia"/>
                <a:cs typeface="Georgia"/>
              </a:rPr>
              <a:t>host, </a:t>
            </a:r>
            <a:r>
              <a:rPr sz="2200" spc="-10" dirty="0">
                <a:latin typeface="Georgia"/>
                <a:cs typeface="Georgia"/>
              </a:rPr>
              <a:t>called </a:t>
            </a:r>
            <a:r>
              <a:rPr sz="2200" spc="-5" dirty="0">
                <a:latin typeface="Georgia"/>
                <a:cs typeface="Georgia"/>
              </a:rPr>
              <a:t>a</a:t>
            </a:r>
            <a:r>
              <a:rPr sz="2200" dirty="0">
                <a:latin typeface="Georgia"/>
                <a:cs typeface="Georgia"/>
              </a:rPr>
              <a:t> </a:t>
            </a:r>
            <a:r>
              <a:rPr sz="2200" spc="-25" dirty="0">
                <a:solidFill>
                  <a:srgbClr val="1E46C0"/>
                </a:solidFill>
                <a:latin typeface="Georgia"/>
                <a:cs typeface="Georgia"/>
              </a:rPr>
              <a:t>server</a:t>
            </a:r>
            <a:r>
              <a:rPr sz="2200" spc="-25" dirty="0"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  <a:p>
            <a:pPr marL="241300" algn="just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latin typeface="Georgia"/>
                <a:cs typeface="Georgia"/>
              </a:rPr>
              <a:t>Both processes </a:t>
            </a:r>
            <a:r>
              <a:rPr sz="1800" dirty="0">
                <a:latin typeface="Georgia"/>
                <a:cs typeface="Georgia"/>
              </a:rPr>
              <a:t>(client and </a:t>
            </a:r>
            <a:r>
              <a:rPr sz="1800" spc="-5" dirty="0">
                <a:latin typeface="Georgia"/>
                <a:cs typeface="Georgia"/>
              </a:rPr>
              <a:t>server) have the </a:t>
            </a:r>
            <a:r>
              <a:rPr sz="1800" dirty="0">
                <a:latin typeface="Georgia"/>
                <a:cs typeface="Georgia"/>
              </a:rPr>
              <a:t>same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name.</a:t>
            </a:r>
            <a:endParaRPr sz="1800">
              <a:latin typeface="Georgia"/>
              <a:cs typeface="Georgia"/>
            </a:endParaRPr>
          </a:p>
          <a:p>
            <a:pPr marL="378460" marR="98425" indent="-137160" algn="just">
              <a:lnSpc>
                <a:spcPct val="120000"/>
              </a:lnSpc>
              <a:spcBef>
                <a:spcPts val="605"/>
              </a:spcBef>
            </a:pPr>
            <a:r>
              <a:rPr sz="18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FF0000"/>
                </a:solidFill>
                <a:latin typeface="Georgia"/>
                <a:cs typeface="Georgia"/>
              </a:rPr>
              <a:t>For example</a:t>
            </a:r>
            <a:r>
              <a:rPr sz="1800" dirty="0">
                <a:latin typeface="Georgia"/>
                <a:cs typeface="Georgia"/>
              </a:rPr>
              <a:t>, to </a:t>
            </a:r>
            <a:r>
              <a:rPr sz="1800" spc="-5" dirty="0">
                <a:latin typeface="Georgia"/>
                <a:cs typeface="Georgia"/>
              </a:rPr>
              <a:t>get the day </a:t>
            </a:r>
            <a:r>
              <a:rPr sz="1800" dirty="0">
                <a:latin typeface="Georgia"/>
                <a:cs typeface="Georgia"/>
              </a:rPr>
              <a:t>and </a:t>
            </a:r>
            <a:r>
              <a:rPr sz="1800" spc="-5" dirty="0">
                <a:latin typeface="Georgia"/>
                <a:cs typeface="Georgia"/>
              </a:rPr>
              <a:t>time from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remote </a:t>
            </a:r>
            <a:r>
              <a:rPr sz="1800" dirty="0">
                <a:latin typeface="Georgia"/>
                <a:cs typeface="Georgia"/>
              </a:rPr>
              <a:t>machine, </a:t>
            </a:r>
            <a:r>
              <a:rPr sz="1800" spc="5" dirty="0">
                <a:latin typeface="Georgia"/>
                <a:cs typeface="Georgia"/>
              </a:rPr>
              <a:t>we </a:t>
            </a:r>
            <a:r>
              <a:rPr sz="1800" dirty="0">
                <a:latin typeface="Georgia"/>
                <a:cs typeface="Georgia"/>
              </a:rPr>
              <a:t>need a </a:t>
            </a:r>
            <a:r>
              <a:rPr sz="1800" spc="-5" dirty="0">
                <a:latin typeface="Georgia"/>
                <a:cs typeface="Georgia"/>
              </a:rPr>
              <a:t>Daytime  client process running </a:t>
            </a:r>
            <a:r>
              <a:rPr sz="1800" dirty="0">
                <a:latin typeface="Georgia"/>
                <a:cs typeface="Georgia"/>
              </a:rPr>
              <a:t>on </a:t>
            </a:r>
            <a:r>
              <a:rPr sz="1800" spc="-5" dirty="0">
                <a:latin typeface="Georgia"/>
                <a:cs typeface="Georgia"/>
              </a:rPr>
              <a:t>the local host </a:t>
            </a:r>
            <a:r>
              <a:rPr sz="1800" dirty="0">
                <a:latin typeface="Georgia"/>
                <a:cs typeface="Georgia"/>
              </a:rPr>
              <a:t>and a </a:t>
            </a:r>
            <a:r>
              <a:rPr sz="1800" spc="-5" dirty="0">
                <a:latin typeface="Georgia"/>
                <a:cs typeface="Georgia"/>
              </a:rPr>
              <a:t>Daytime server process running on 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remote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machine.</a:t>
            </a:r>
            <a:endParaRPr sz="1800">
              <a:latin typeface="Georgia"/>
              <a:cs typeface="Georgia"/>
            </a:endParaRPr>
          </a:p>
          <a:p>
            <a:pPr marL="58419" marR="5080" indent="-45720" algn="just">
              <a:lnSpc>
                <a:spcPct val="120000"/>
              </a:lnSpc>
              <a:spcBef>
                <a:spcPts val="1530"/>
              </a:spcBef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latin typeface="Georgia"/>
                <a:cs typeface="Georgia"/>
              </a:rPr>
              <a:t>A remote computer </a:t>
            </a:r>
            <a:r>
              <a:rPr sz="2200" dirty="0">
                <a:latin typeface="Georgia"/>
                <a:cs typeface="Georgia"/>
              </a:rPr>
              <a:t>can </a:t>
            </a:r>
            <a:r>
              <a:rPr sz="2200" spc="-5" dirty="0">
                <a:latin typeface="Georgia"/>
                <a:cs typeface="Georgia"/>
              </a:rPr>
              <a:t>run several server programs at </a:t>
            </a:r>
            <a:r>
              <a:rPr sz="2200" dirty="0">
                <a:latin typeface="Georgia"/>
                <a:cs typeface="Georgia"/>
              </a:rPr>
              <a:t>the </a:t>
            </a:r>
            <a:r>
              <a:rPr sz="2200" spc="-5" dirty="0">
                <a:latin typeface="Georgia"/>
                <a:cs typeface="Georgia"/>
              </a:rPr>
              <a:t>same   time, just as local computers can run one or more client programs </a:t>
            </a:r>
            <a:r>
              <a:rPr sz="2200" spc="15" dirty="0">
                <a:latin typeface="Georgia"/>
                <a:cs typeface="Georgia"/>
              </a:rPr>
              <a:t>at  </a:t>
            </a:r>
            <a:r>
              <a:rPr sz="2200" spc="-5" dirty="0">
                <a:latin typeface="Georgia"/>
                <a:cs typeface="Georgia"/>
              </a:rPr>
              <a:t>the </a:t>
            </a:r>
            <a:r>
              <a:rPr sz="2200" spc="-10" dirty="0">
                <a:latin typeface="Georgia"/>
                <a:cs typeface="Georgia"/>
              </a:rPr>
              <a:t>same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time.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1659" y="1587753"/>
            <a:ext cx="8075930" cy="13715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340"/>
              </a:spcBef>
            </a:pPr>
            <a:r>
              <a:rPr sz="2000" spc="-180" dirty="0">
                <a:latin typeface="Arial"/>
                <a:cs typeface="Arial"/>
              </a:rPr>
              <a:t>In </a:t>
            </a:r>
            <a:r>
              <a:rPr sz="2000" spc="-135" dirty="0">
                <a:latin typeface="Arial"/>
                <a:cs typeface="Arial"/>
              </a:rPr>
              <a:t>computer </a:t>
            </a:r>
            <a:r>
              <a:rPr sz="2000" b="1" spc="-114" dirty="0">
                <a:latin typeface="Trebuchet MS"/>
                <a:cs typeface="Trebuchet MS"/>
              </a:rPr>
              <a:t>networking</a:t>
            </a:r>
            <a:r>
              <a:rPr sz="2000" spc="-114" dirty="0">
                <a:latin typeface="Arial"/>
                <a:cs typeface="Arial"/>
              </a:rPr>
              <a:t>, </a:t>
            </a:r>
            <a:r>
              <a:rPr sz="2000" spc="-120" dirty="0">
                <a:latin typeface="Arial"/>
                <a:cs typeface="Arial"/>
              </a:rPr>
              <a:t>the </a:t>
            </a:r>
            <a:r>
              <a:rPr sz="2000" spc="-135" dirty="0">
                <a:latin typeface="Arial"/>
                <a:cs typeface="Arial"/>
              </a:rPr>
              <a:t>Stream </a:t>
            </a:r>
            <a:r>
              <a:rPr sz="2000" spc="-110" dirty="0">
                <a:latin typeface="Arial"/>
                <a:cs typeface="Arial"/>
              </a:rPr>
              <a:t>Control </a:t>
            </a:r>
            <a:r>
              <a:rPr sz="2000" spc="-204" dirty="0">
                <a:latin typeface="Arial"/>
                <a:cs typeface="Arial"/>
              </a:rPr>
              <a:t>Transmission </a:t>
            </a:r>
            <a:r>
              <a:rPr sz="2000" spc="-125" dirty="0">
                <a:latin typeface="Arial"/>
                <a:cs typeface="Arial"/>
              </a:rPr>
              <a:t>Protocol </a:t>
            </a:r>
            <a:r>
              <a:rPr sz="2000" spc="-130" dirty="0">
                <a:latin typeface="Arial"/>
                <a:cs typeface="Arial"/>
              </a:rPr>
              <a:t>(</a:t>
            </a:r>
            <a:r>
              <a:rPr sz="2000" b="1" spc="-130" dirty="0">
                <a:latin typeface="Trebuchet MS"/>
                <a:cs typeface="Trebuchet MS"/>
              </a:rPr>
              <a:t>SCTP</a:t>
            </a:r>
            <a:r>
              <a:rPr sz="2000" spc="-130" dirty="0">
                <a:latin typeface="Arial"/>
                <a:cs typeface="Arial"/>
              </a:rPr>
              <a:t>) </a:t>
            </a:r>
            <a:r>
              <a:rPr sz="2000" spc="-170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a  </a:t>
            </a:r>
            <a:r>
              <a:rPr sz="2000" spc="-65" dirty="0">
                <a:latin typeface="Arial"/>
                <a:cs typeface="Arial"/>
              </a:rPr>
              <a:t>transport-layer </a:t>
            </a:r>
            <a:r>
              <a:rPr sz="2000" spc="-90" dirty="0">
                <a:latin typeface="Arial"/>
                <a:cs typeface="Arial"/>
              </a:rPr>
              <a:t>protocol, </a:t>
            </a:r>
            <a:r>
              <a:rPr sz="2000" spc="-110" dirty="0">
                <a:latin typeface="Arial"/>
                <a:cs typeface="Arial"/>
              </a:rPr>
              <a:t>serving </a:t>
            </a:r>
            <a:r>
              <a:rPr sz="2000" spc="-12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100" dirty="0">
                <a:latin typeface="Arial"/>
                <a:cs typeface="Arial"/>
              </a:rPr>
              <a:t>similar </a:t>
            </a:r>
            <a:r>
              <a:rPr sz="2000" spc="-75" dirty="0">
                <a:latin typeface="Arial"/>
                <a:cs typeface="Arial"/>
              </a:rPr>
              <a:t>role to </a:t>
            </a:r>
            <a:r>
              <a:rPr sz="2000" spc="-125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popular </a:t>
            </a:r>
            <a:r>
              <a:rPr sz="2000" spc="-110" dirty="0">
                <a:latin typeface="Arial"/>
                <a:cs typeface="Arial"/>
              </a:rPr>
              <a:t>protocols </a:t>
            </a:r>
            <a:r>
              <a:rPr sz="2000" spc="-325" dirty="0">
                <a:latin typeface="Arial"/>
                <a:cs typeface="Arial"/>
              </a:rPr>
              <a:t>TCP 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295" dirty="0">
                <a:latin typeface="Arial"/>
                <a:cs typeface="Arial"/>
              </a:rPr>
              <a:t>UDP. </a:t>
            </a:r>
            <a:r>
              <a:rPr sz="2000" spc="-65" dirty="0">
                <a:latin typeface="Arial"/>
                <a:cs typeface="Arial"/>
              </a:rPr>
              <a:t>It </a:t>
            </a:r>
            <a:r>
              <a:rPr sz="2000" spc="-170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standardized </a:t>
            </a:r>
            <a:r>
              <a:rPr sz="2000" spc="-55" dirty="0">
                <a:latin typeface="Arial"/>
                <a:cs typeface="Arial"/>
              </a:rPr>
              <a:t>by </a:t>
            </a:r>
            <a:r>
              <a:rPr sz="2000" spc="-320" dirty="0">
                <a:latin typeface="Arial"/>
                <a:cs typeface="Arial"/>
              </a:rPr>
              <a:t>IETF </a:t>
            </a:r>
            <a:r>
              <a:rPr sz="2000" spc="-120" dirty="0">
                <a:latin typeface="Arial"/>
                <a:cs typeface="Arial"/>
              </a:rPr>
              <a:t>in </a:t>
            </a:r>
            <a:r>
              <a:rPr sz="2000" spc="-345" dirty="0">
                <a:latin typeface="Arial"/>
                <a:cs typeface="Arial"/>
              </a:rPr>
              <a:t>RFC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4960.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DCCF1-1EA7-2514-12FD-B70364ECC1CC}"/>
              </a:ext>
            </a:extLst>
          </p:cNvPr>
          <p:cNvSpPr txBox="1"/>
          <p:nvPr/>
        </p:nvSpPr>
        <p:spPr>
          <a:xfrm>
            <a:off x="3429000" y="370846"/>
            <a:ext cx="13716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/>
              <a:t>SCTP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1659" y="1520697"/>
            <a:ext cx="8085455" cy="433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5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SCTP </a:t>
            </a:r>
            <a:r>
              <a:rPr sz="2400" dirty="0">
                <a:latin typeface="Times New Roman"/>
                <a:cs typeface="Times New Roman"/>
              </a:rPr>
              <a:t>adds to the </a:t>
            </a:r>
            <a:r>
              <a:rPr sz="2400" spc="-10" dirty="0">
                <a:latin typeface="Times New Roman"/>
                <a:cs typeface="Times New Roman"/>
              </a:rPr>
              <a:t>mix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b="1" spc="-5" dirty="0">
                <a:latin typeface="Times New Roman"/>
                <a:cs typeface="Times New Roman"/>
              </a:rPr>
              <a:t>multi-homing. </a:t>
            </a:r>
            <a:r>
              <a:rPr sz="2400" spc="-5" dirty="0">
                <a:latin typeface="Times New Roman"/>
                <a:cs typeface="Times New Roman"/>
              </a:rPr>
              <a:t>Multi-homing allows</a:t>
            </a:r>
            <a:r>
              <a:rPr sz="2400" spc="5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</a:p>
          <a:p>
            <a:pPr marL="12700">
              <a:lnSpc>
                <a:spcPts val="2020"/>
              </a:lnSpc>
            </a:pPr>
            <a:r>
              <a:rPr sz="2400" dirty="0">
                <a:latin typeface="Times New Roman"/>
                <a:cs typeface="Times New Roman"/>
              </a:rPr>
              <a:t>two </a:t>
            </a:r>
            <a:r>
              <a:rPr sz="2400" spc="-5" dirty="0">
                <a:latin typeface="Times New Roman"/>
                <a:cs typeface="Times New Roman"/>
              </a:rPr>
              <a:t>endpoints  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connection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declare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interfaces 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(IP</a:t>
            </a:r>
          </a:p>
          <a:p>
            <a:pPr marL="12700" marR="16510">
              <a:lnSpc>
                <a:spcPct val="70000"/>
              </a:lnSpc>
              <a:spcBef>
                <a:spcPts val="430"/>
              </a:spcBef>
              <a:tabLst>
                <a:tab pos="1315720" algn="l"/>
                <a:tab pos="2820035" algn="l"/>
                <a:tab pos="3496945" algn="l"/>
                <a:tab pos="4344670" algn="l"/>
                <a:tab pos="5309235" algn="l"/>
                <a:tab pos="6104890" algn="l"/>
                <a:tab pos="7186930" algn="l"/>
              </a:tabLst>
            </a:pPr>
            <a:r>
              <a:rPr sz="2400" dirty="0">
                <a:latin typeface="Times New Roman"/>
                <a:cs typeface="Times New Roman"/>
              </a:rPr>
              <a:t>addresses). Providing </a:t>
            </a:r>
            <a:r>
              <a:rPr sz="2400" spc="-5" dirty="0">
                <a:latin typeface="Times New Roman"/>
                <a:cs typeface="Times New Roman"/>
              </a:rPr>
              <a:t>and alternate </a:t>
            </a:r>
            <a:r>
              <a:rPr sz="2400" dirty="0">
                <a:latin typeface="Times New Roman"/>
                <a:cs typeface="Times New Roman"/>
              </a:rPr>
              <a:t>route for the data in case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cu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rent	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ter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ace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	fa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ls</a:t>
            </a:r>
            <a:r>
              <a:rPr sz="2400" dirty="0">
                <a:latin typeface="Times New Roman"/>
                <a:cs typeface="Times New Roman"/>
              </a:rPr>
              <a:t>	for	so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	re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dirty="0">
                <a:latin typeface="Times New Roman"/>
                <a:cs typeface="Times New Roman"/>
              </a:rPr>
              <a:t>n.</a:t>
            </a:r>
          </a:p>
          <a:p>
            <a:pPr marL="12700">
              <a:lnSpc>
                <a:spcPts val="2450"/>
              </a:lnSpc>
              <a:spcBef>
                <a:spcPts val="115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multi-streaming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Rather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single</a:t>
            </a:r>
            <a:endParaRPr sz="2400" dirty="0">
              <a:latin typeface="Times New Roman"/>
              <a:cs typeface="Times New Roman"/>
            </a:endParaRPr>
          </a:p>
          <a:p>
            <a:pPr marL="12700" marR="17145">
              <a:lnSpc>
                <a:spcPct val="70000"/>
              </a:lnSpc>
              <a:spcBef>
                <a:spcPts val="430"/>
              </a:spcBef>
            </a:pPr>
            <a:r>
              <a:rPr sz="2400" spc="-5" dirty="0">
                <a:latin typeface="Times New Roman"/>
                <a:cs typeface="Times New Roman"/>
              </a:rPr>
              <a:t>stream </a:t>
            </a:r>
            <a:r>
              <a:rPr sz="2400" dirty="0">
                <a:latin typeface="Times New Roman"/>
                <a:cs typeface="Times New Roman"/>
              </a:rPr>
              <a:t>of data, </a:t>
            </a:r>
            <a:r>
              <a:rPr sz="2400" spc="-5" dirty="0">
                <a:latin typeface="Times New Roman"/>
                <a:cs typeface="Times New Roman"/>
              </a:rPr>
              <a:t>SCTP can create multiple streams that can </a:t>
            </a:r>
            <a:r>
              <a:rPr sz="2400" dirty="0">
                <a:latin typeface="Times New Roman"/>
                <a:cs typeface="Times New Roman"/>
              </a:rPr>
              <a:t>be used  </a:t>
            </a:r>
            <a:r>
              <a:rPr sz="2400" spc="-15" dirty="0">
                <a:latin typeface="Times New Roman"/>
                <a:cs typeface="Times New Roman"/>
              </a:rPr>
              <a:t>independently.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450"/>
              </a:lnSpc>
              <a:spcBef>
                <a:spcPts val="545"/>
              </a:spcBef>
            </a:pP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spc="-10" dirty="0">
                <a:latin typeface="Times New Roman"/>
                <a:cs typeface="Times New Roman"/>
              </a:rPr>
              <a:t>doesn’t </a:t>
            </a:r>
            <a:r>
              <a:rPr sz="2400" spc="-5" dirty="0">
                <a:latin typeface="Times New Roman"/>
                <a:cs typeface="Times New Roman"/>
              </a:rPr>
              <a:t>really improve the speed of the </a:t>
            </a:r>
            <a:r>
              <a:rPr sz="2400" spc="-10" dirty="0">
                <a:latin typeface="Times New Roman"/>
                <a:cs typeface="Times New Roman"/>
              </a:rPr>
              <a:t>medium </a:t>
            </a:r>
            <a:r>
              <a:rPr sz="2400" spc="-5" dirty="0">
                <a:latin typeface="Times New Roman"/>
                <a:cs typeface="Times New Roman"/>
              </a:rPr>
              <a:t>but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allows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  <a:tabLst>
                <a:tab pos="541655" algn="l"/>
                <a:tab pos="1202690" algn="l"/>
                <a:tab pos="1595755" algn="l"/>
                <a:tab pos="2461895" algn="l"/>
                <a:tab pos="4240530" algn="l"/>
                <a:tab pos="5798185" algn="l"/>
                <a:tab pos="6327775" algn="l"/>
                <a:tab pos="7007225" algn="l"/>
                <a:tab pos="7702550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data	</a:t>
            </a:r>
            <a:r>
              <a:rPr sz="2400" dirty="0">
                <a:latin typeface="Times New Roman"/>
                <a:cs typeface="Times New Roman"/>
              </a:rPr>
              <a:t>to	</a:t>
            </a:r>
            <a:r>
              <a:rPr sz="2400" spc="-5" dirty="0">
                <a:latin typeface="Times New Roman"/>
                <a:cs typeface="Times New Roman"/>
              </a:rPr>
              <a:t>arrive	concurrently;	minimizing	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wait	</a:t>
            </a:r>
            <a:r>
              <a:rPr sz="2400" spc="-10" dirty="0">
                <a:latin typeface="Times New Roman"/>
                <a:cs typeface="Times New Roman"/>
              </a:rPr>
              <a:t>time	</a:t>
            </a:r>
            <a:r>
              <a:rPr sz="2400" dirty="0">
                <a:latin typeface="Times New Roman"/>
                <a:cs typeface="Times New Roman"/>
              </a:rPr>
              <a:t>for</a:t>
            </a:r>
          </a:p>
          <a:p>
            <a:pPr marL="12700">
              <a:lnSpc>
                <a:spcPts val="2014"/>
              </a:lnSpc>
              <a:tabLst>
                <a:tab pos="881380" algn="l"/>
                <a:tab pos="1292860" algn="l"/>
                <a:tab pos="2816860" algn="l"/>
                <a:tab pos="3591560" algn="l"/>
                <a:tab pos="4307840" algn="l"/>
                <a:tab pos="5325745" algn="l"/>
                <a:tab pos="5990590" algn="l"/>
                <a:tab pos="7197725" algn="l"/>
              </a:tabLst>
            </a:pPr>
            <a:r>
              <a:rPr sz="2400" spc="-5" dirty="0">
                <a:latin typeface="Times New Roman"/>
                <a:cs typeface="Times New Roman"/>
              </a:rPr>
              <a:t>pages	</a:t>
            </a:r>
            <a:r>
              <a:rPr sz="2400" dirty="0">
                <a:latin typeface="Times New Roman"/>
                <a:cs typeface="Times New Roman"/>
              </a:rPr>
              <a:t>to	</a:t>
            </a:r>
            <a:r>
              <a:rPr sz="2400" spc="-5" dirty="0">
                <a:latin typeface="Times New Roman"/>
                <a:cs typeface="Times New Roman"/>
              </a:rPr>
              <a:t>completely	load.	This	feature	</a:t>
            </a:r>
            <a:r>
              <a:rPr sz="2400" dirty="0">
                <a:latin typeface="Times New Roman"/>
                <a:cs typeface="Times New Roman"/>
              </a:rPr>
              <a:t>also	</a:t>
            </a:r>
            <a:r>
              <a:rPr sz="2400" spc="-5" dirty="0">
                <a:latin typeface="Times New Roman"/>
                <a:cs typeface="Times New Roman"/>
              </a:rPr>
              <a:t>prevents	control</a:t>
            </a:r>
            <a:endParaRPr sz="2400" dirty="0">
              <a:latin typeface="Times New Roman"/>
              <a:cs typeface="Times New Roman"/>
            </a:endParaRPr>
          </a:p>
          <a:p>
            <a:pPr marL="12700" marR="15240">
              <a:lnSpc>
                <a:spcPct val="70000"/>
              </a:lnSpc>
              <a:spcBef>
                <a:spcPts val="430"/>
              </a:spcBef>
            </a:pPr>
            <a:r>
              <a:rPr sz="2400" spc="-5" dirty="0">
                <a:latin typeface="Times New Roman"/>
                <a:cs typeface="Times New Roman"/>
              </a:rPr>
              <a:t>packets from </a:t>
            </a:r>
            <a:r>
              <a:rPr sz="2400" dirty="0">
                <a:latin typeface="Times New Roman"/>
                <a:cs typeface="Times New Roman"/>
              </a:rPr>
              <a:t>getting </a:t>
            </a:r>
            <a:r>
              <a:rPr sz="2400" spc="-5" dirty="0">
                <a:latin typeface="Times New Roman"/>
                <a:cs typeface="Times New Roman"/>
              </a:rPr>
              <a:t>blocked by data packets, </a:t>
            </a:r>
            <a:r>
              <a:rPr sz="2400" dirty="0">
                <a:latin typeface="Times New Roman"/>
                <a:cs typeface="Times New Roman"/>
              </a:rPr>
              <a:t>like what </a:t>
            </a:r>
            <a:r>
              <a:rPr sz="2400" spc="-5" dirty="0">
                <a:latin typeface="Times New Roman"/>
                <a:cs typeface="Times New Roman"/>
              </a:rPr>
              <a:t>usually  </a:t>
            </a:r>
            <a:r>
              <a:rPr sz="2400" dirty="0">
                <a:latin typeface="Times New Roman"/>
                <a:cs typeface="Times New Roman"/>
              </a:rPr>
              <a:t>happens in </a:t>
            </a:r>
            <a:r>
              <a:rPr sz="2400" spc="-5" dirty="0">
                <a:latin typeface="Times New Roman"/>
                <a:cs typeface="Times New Roman"/>
              </a:rPr>
              <a:t>TCP; </a:t>
            </a:r>
            <a:r>
              <a:rPr sz="2400" dirty="0">
                <a:latin typeface="Times New Roman"/>
                <a:cs typeface="Times New Roman"/>
              </a:rPr>
              <a:t>thereby </a:t>
            </a:r>
            <a:r>
              <a:rPr sz="2400" spc="-5" dirty="0">
                <a:latin typeface="Times New Roman"/>
                <a:cs typeface="Times New Roman"/>
              </a:rPr>
              <a:t>improving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control.</a:t>
            </a:r>
          </a:p>
          <a:p>
            <a:pPr marL="12700" marR="15875">
              <a:lnSpc>
                <a:spcPct val="70000"/>
              </a:lnSpc>
              <a:spcBef>
                <a:spcPts val="1395"/>
              </a:spcBef>
              <a:tabLst>
                <a:tab pos="628015" algn="l"/>
                <a:tab pos="1852295" algn="l"/>
                <a:tab pos="3162935" algn="l"/>
                <a:tab pos="3847465" algn="l"/>
                <a:tab pos="4377690" algn="l"/>
                <a:tab pos="4978400" algn="l"/>
                <a:tab pos="5391150" algn="l"/>
                <a:tab pos="5922010" algn="l"/>
                <a:tab pos="6775450" algn="l"/>
              </a:tabLst>
            </a:pPr>
            <a:r>
              <a:rPr sz="2400" spc="-30" dirty="0">
                <a:latin typeface="Times New Roman"/>
                <a:cs typeface="Times New Roman"/>
              </a:rPr>
              <a:t>TCP’s </a:t>
            </a:r>
            <a:r>
              <a:rPr sz="2400" dirty="0">
                <a:latin typeface="Times New Roman"/>
                <a:cs typeface="Times New Roman"/>
              </a:rPr>
              <a:t>3-way handshake </a:t>
            </a:r>
            <a:r>
              <a:rPr sz="2400" spc="-5" dirty="0">
                <a:latin typeface="Times New Roman"/>
                <a:cs typeface="Times New Roman"/>
              </a:rPr>
              <a:t>initiation, SCTP uses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4-way </a:t>
            </a:r>
            <a:r>
              <a:rPr sz="2400" dirty="0">
                <a:latin typeface="Times New Roman"/>
                <a:cs typeface="Times New Roman"/>
              </a:rPr>
              <a:t>handshake  that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tes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re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rces</a:t>
            </a:r>
            <a:r>
              <a:rPr sz="2400" dirty="0">
                <a:latin typeface="Times New Roman"/>
                <a:cs typeface="Times New Roman"/>
              </a:rPr>
              <a:t>	near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end	of	the	enti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shake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3593F8-255B-06CC-A14D-1003679C21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4200" y="389780"/>
            <a:ext cx="1600200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/>
              <a:t>SCTP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3229" y="990600"/>
            <a:ext cx="8257541" cy="521174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85"/>
              </a:spcBef>
            </a:pPr>
            <a:r>
              <a:rPr sz="2000" spc="-85" dirty="0">
                <a:latin typeface="Arial"/>
                <a:cs typeface="Arial"/>
              </a:rPr>
              <a:t>Data </a:t>
            </a:r>
            <a:r>
              <a:rPr sz="2000" spc="-150" dirty="0">
                <a:latin typeface="Arial"/>
                <a:cs typeface="Arial"/>
              </a:rPr>
              <a:t>in </a:t>
            </a:r>
            <a:r>
              <a:rPr sz="2000" spc="-390" dirty="0">
                <a:latin typeface="Arial"/>
                <a:cs typeface="Arial"/>
              </a:rPr>
              <a:t>TCP </a:t>
            </a:r>
            <a:r>
              <a:rPr sz="2000" spc="-270" dirty="0">
                <a:latin typeface="Arial"/>
                <a:cs typeface="Arial"/>
              </a:rPr>
              <a:t>comes </a:t>
            </a:r>
            <a:r>
              <a:rPr sz="2000" spc="-150" dirty="0">
                <a:latin typeface="Arial"/>
                <a:cs typeface="Arial"/>
              </a:rPr>
              <a:t>in packets. </a:t>
            </a:r>
            <a:r>
              <a:rPr sz="2000" spc="-220" dirty="0">
                <a:latin typeface="Arial"/>
                <a:cs typeface="Arial"/>
              </a:rPr>
              <a:t>Packets </a:t>
            </a:r>
            <a:r>
              <a:rPr sz="2000" spc="-160" dirty="0">
                <a:latin typeface="Arial"/>
                <a:cs typeface="Arial"/>
              </a:rPr>
              <a:t>have </a:t>
            </a:r>
            <a:r>
              <a:rPr sz="2000" spc="-15" dirty="0">
                <a:latin typeface="Arial"/>
                <a:cs typeface="Arial"/>
              </a:rPr>
              <a:t>a </a:t>
            </a:r>
            <a:r>
              <a:rPr sz="2000" spc="-125" dirty="0">
                <a:latin typeface="Arial"/>
                <a:cs typeface="Arial"/>
              </a:rPr>
              <a:t>specific </a:t>
            </a:r>
            <a:r>
              <a:rPr sz="2000" spc="-175" dirty="0">
                <a:latin typeface="Arial"/>
                <a:cs typeface="Arial"/>
              </a:rPr>
              <a:t>size </a:t>
            </a:r>
            <a:r>
              <a:rPr sz="2000" spc="-105" dirty="0">
                <a:latin typeface="Arial"/>
                <a:cs typeface="Arial"/>
              </a:rPr>
              <a:t>and </a:t>
            </a:r>
            <a:r>
              <a:rPr sz="2000" spc="-15" dirty="0">
                <a:latin typeface="Arial"/>
                <a:cs typeface="Arial"/>
              </a:rPr>
              <a:t>a  </a:t>
            </a:r>
            <a:r>
              <a:rPr sz="2000" spc="-114" dirty="0">
                <a:latin typeface="Arial"/>
                <a:cs typeface="Arial"/>
              </a:rPr>
              <a:t>long </a:t>
            </a:r>
            <a:r>
              <a:rPr sz="2000" spc="-165" dirty="0">
                <a:latin typeface="Arial"/>
                <a:cs typeface="Arial"/>
              </a:rPr>
              <a:t>stream </a:t>
            </a:r>
            <a:r>
              <a:rPr sz="2000" spc="-130" dirty="0">
                <a:latin typeface="Arial"/>
                <a:cs typeface="Arial"/>
              </a:rPr>
              <a:t>would </a:t>
            </a:r>
            <a:r>
              <a:rPr sz="2000" spc="-75" dirty="0">
                <a:latin typeface="Arial"/>
                <a:cs typeface="Arial"/>
              </a:rPr>
              <a:t>be </a:t>
            </a:r>
            <a:r>
              <a:rPr sz="2000" spc="-50" dirty="0">
                <a:latin typeface="Arial"/>
                <a:cs typeface="Arial"/>
              </a:rPr>
              <a:t>divided </a:t>
            </a:r>
            <a:r>
              <a:rPr sz="2000" spc="-80" dirty="0">
                <a:latin typeface="Arial"/>
                <a:cs typeface="Arial"/>
              </a:rPr>
              <a:t>to </a:t>
            </a:r>
            <a:r>
              <a:rPr sz="2000" spc="35" dirty="0">
                <a:latin typeface="Arial"/>
                <a:cs typeface="Arial"/>
              </a:rPr>
              <a:t>fit </a:t>
            </a:r>
            <a:r>
              <a:rPr sz="2000" spc="-114" dirty="0">
                <a:latin typeface="Arial"/>
                <a:cs typeface="Arial"/>
              </a:rPr>
              <a:t>while </a:t>
            </a:r>
            <a:r>
              <a:rPr sz="2000" spc="-160" dirty="0">
                <a:latin typeface="Arial"/>
                <a:cs typeface="Arial"/>
              </a:rPr>
              <a:t>short </a:t>
            </a:r>
            <a:r>
              <a:rPr sz="2000" spc="-240" dirty="0">
                <a:latin typeface="Arial"/>
                <a:cs typeface="Arial"/>
              </a:rPr>
              <a:t>ones </a:t>
            </a:r>
            <a:r>
              <a:rPr sz="2000" spc="-50" dirty="0">
                <a:latin typeface="Arial"/>
                <a:cs typeface="Arial"/>
              </a:rPr>
              <a:t>are </a:t>
            </a:r>
            <a:r>
              <a:rPr sz="2000" spc="-125" dirty="0">
                <a:latin typeface="Arial"/>
                <a:cs typeface="Arial"/>
              </a:rPr>
              <a:t>spliced  together. </a:t>
            </a:r>
            <a:r>
              <a:rPr sz="2000" spc="-280" dirty="0">
                <a:latin typeface="Arial"/>
                <a:cs typeface="Arial"/>
              </a:rPr>
              <a:t>This </a:t>
            </a:r>
            <a:r>
              <a:rPr sz="2000" spc="-250" dirty="0">
                <a:latin typeface="Arial"/>
                <a:cs typeface="Arial"/>
              </a:rPr>
              <a:t>means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225" dirty="0">
                <a:latin typeface="Arial"/>
                <a:cs typeface="Arial"/>
              </a:rPr>
              <a:t>message </a:t>
            </a:r>
            <a:r>
              <a:rPr sz="2000" spc="-90" dirty="0">
                <a:latin typeface="Arial"/>
                <a:cs typeface="Arial"/>
              </a:rPr>
              <a:t>framing </a:t>
            </a:r>
            <a:r>
              <a:rPr sz="2000" spc="-265" dirty="0">
                <a:latin typeface="Arial"/>
                <a:cs typeface="Arial"/>
              </a:rPr>
              <a:t>must </a:t>
            </a:r>
            <a:r>
              <a:rPr sz="2000" spc="-80" dirty="0">
                <a:latin typeface="Arial"/>
                <a:cs typeface="Arial"/>
              </a:rPr>
              <a:t>be </a:t>
            </a:r>
            <a:r>
              <a:rPr sz="2000" spc="-65" dirty="0">
                <a:latin typeface="Arial"/>
                <a:cs typeface="Arial"/>
              </a:rPr>
              <a:t>provided </a:t>
            </a:r>
            <a:r>
              <a:rPr sz="2000" spc="-15" dirty="0">
                <a:latin typeface="Arial"/>
                <a:cs typeface="Arial"/>
              </a:rPr>
              <a:t>at 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application </a:t>
            </a:r>
            <a:r>
              <a:rPr sz="2000" spc="-55" dirty="0">
                <a:latin typeface="Arial"/>
                <a:cs typeface="Arial"/>
              </a:rPr>
              <a:t>layer </a:t>
            </a:r>
            <a:r>
              <a:rPr sz="2000" spc="-80" dirty="0">
                <a:latin typeface="Arial"/>
                <a:cs typeface="Arial"/>
              </a:rPr>
              <a:t>to </a:t>
            </a:r>
            <a:r>
              <a:rPr sz="2000" spc="-35" dirty="0">
                <a:latin typeface="Arial"/>
                <a:cs typeface="Arial"/>
              </a:rPr>
              <a:t>fully </a:t>
            </a:r>
            <a:r>
              <a:rPr sz="2000" spc="-45" dirty="0">
                <a:latin typeface="Arial"/>
                <a:cs typeface="Arial"/>
              </a:rPr>
              <a:t>identify </a:t>
            </a:r>
            <a:r>
              <a:rPr sz="2000" spc="-95" dirty="0">
                <a:latin typeface="Arial"/>
                <a:cs typeface="Arial"/>
              </a:rPr>
              <a:t>separate </a:t>
            </a:r>
            <a:r>
              <a:rPr sz="2000" spc="-235" dirty="0">
                <a:latin typeface="Arial"/>
                <a:cs typeface="Arial"/>
              </a:rPr>
              <a:t>messages. </a:t>
            </a:r>
            <a:r>
              <a:rPr sz="2000" spc="-375" dirty="0">
                <a:latin typeface="Arial"/>
                <a:cs typeface="Arial"/>
              </a:rPr>
              <a:t>SCTP  </a:t>
            </a:r>
            <a:r>
              <a:rPr sz="2000" spc="-185" dirty="0">
                <a:latin typeface="Arial"/>
                <a:cs typeface="Arial"/>
              </a:rPr>
              <a:t>implements </a:t>
            </a:r>
            <a:r>
              <a:rPr sz="2000" spc="-225" dirty="0">
                <a:latin typeface="Arial"/>
                <a:cs typeface="Arial"/>
              </a:rPr>
              <a:t>message </a:t>
            </a:r>
            <a:r>
              <a:rPr sz="2000" spc="-90" dirty="0">
                <a:latin typeface="Arial"/>
                <a:cs typeface="Arial"/>
              </a:rPr>
              <a:t>framing </a:t>
            </a:r>
            <a:r>
              <a:rPr sz="2000" spc="-105" dirty="0">
                <a:latin typeface="Arial"/>
                <a:cs typeface="Arial"/>
              </a:rPr>
              <a:t>and </a:t>
            </a:r>
            <a:r>
              <a:rPr sz="2000" spc="-160" dirty="0">
                <a:latin typeface="Arial"/>
                <a:cs typeface="Arial"/>
              </a:rPr>
              <a:t>each </a:t>
            </a:r>
            <a:r>
              <a:rPr sz="2000" spc="-225" dirty="0">
                <a:latin typeface="Arial"/>
                <a:cs typeface="Arial"/>
              </a:rPr>
              <a:t>message </a:t>
            </a:r>
            <a:r>
              <a:rPr sz="2000" spc="-130" dirty="0">
                <a:latin typeface="Arial"/>
                <a:cs typeface="Arial"/>
              </a:rPr>
              <a:t>would </a:t>
            </a:r>
            <a:r>
              <a:rPr sz="2000" spc="-120" dirty="0">
                <a:latin typeface="Arial"/>
                <a:cs typeface="Arial"/>
              </a:rPr>
              <a:t>always  </a:t>
            </a:r>
            <a:r>
              <a:rPr sz="2000" spc="-160" dirty="0">
                <a:latin typeface="Arial"/>
                <a:cs typeface="Arial"/>
              </a:rPr>
              <a:t>have </a:t>
            </a:r>
            <a:r>
              <a:rPr sz="2000" spc="-150" dirty="0">
                <a:latin typeface="Arial"/>
                <a:cs typeface="Arial"/>
              </a:rPr>
              <a:t>the </a:t>
            </a:r>
            <a:r>
              <a:rPr sz="2000" spc="-240" dirty="0">
                <a:latin typeface="Arial"/>
                <a:cs typeface="Arial"/>
              </a:rPr>
              <a:t>same </a:t>
            </a:r>
            <a:r>
              <a:rPr sz="2000" spc="-175" dirty="0">
                <a:latin typeface="Arial"/>
                <a:cs typeface="Arial"/>
              </a:rPr>
              <a:t>size </a:t>
            </a:r>
            <a:r>
              <a:rPr sz="2000" spc="-210" dirty="0">
                <a:latin typeface="Arial"/>
                <a:cs typeface="Arial"/>
              </a:rPr>
              <a:t>when </a:t>
            </a:r>
            <a:r>
              <a:rPr sz="2000" spc="-15" dirty="0">
                <a:latin typeface="Arial"/>
                <a:cs typeface="Arial"/>
              </a:rPr>
              <a:t>it </a:t>
            </a:r>
            <a:r>
              <a:rPr sz="2000" spc="-270" dirty="0">
                <a:latin typeface="Arial"/>
                <a:cs typeface="Arial"/>
              </a:rPr>
              <a:t>comes </a:t>
            </a:r>
            <a:r>
              <a:rPr sz="2000" spc="-145" dirty="0">
                <a:latin typeface="Arial"/>
                <a:cs typeface="Arial"/>
              </a:rPr>
              <a:t>out </a:t>
            </a:r>
            <a:r>
              <a:rPr sz="2000" spc="-210" dirty="0">
                <a:latin typeface="Arial"/>
                <a:cs typeface="Arial"/>
              </a:rPr>
              <a:t>as </a:t>
            </a:r>
            <a:r>
              <a:rPr sz="2000" spc="-15" dirty="0">
                <a:latin typeface="Arial"/>
                <a:cs typeface="Arial"/>
              </a:rPr>
              <a:t>it </a:t>
            </a:r>
            <a:r>
              <a:rPr sz="2000" spc="-210" dirty="0">
                <a:latin typeface="Arial"/>
                <a:cs typeface="Arial"/>
              </a:rPr>
              <a:t>came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in.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sz="2000" b="1" spc="-135" dirty="0">
                <a:latin typeface="Trebuchet MS"/>
                <a:cs typeface="Trebuchet MS"/>
              </a:rPr>
              <a:t>Summary:</a:t>
            </a:r>
            <a:endParaRPr sz="2000" dirty="0">
              <a:latin typeface="Trebuchet MS"/>
              <a:cs typeface="Trebuchet MS"/>
            </a:endParaRPr>
          </a:p>
          <a:p>
            <a:pPr marL="332105" indent="-320040">
              <a:lnSpc>
                <a:spcPct val="150000"/>
              </a:lnSpc>
              <a:spcBef>
                <a:spcPts val="1105"/>
              </a:spcBef>
              <a:buAutoNum type="arabicPeriod"/>
              <a:tabLst>
                <a:tab pos="332740" algn="l"/>
              </a:tabLst>
            </a:pPr>
            <a:r>
              <a:rPr sz="2000" spc="-375" dirty="0">
                <a:latin typeface="Arial"/>
                <a:cs typeface="Arial"/>
              </a:rPr>
              <a:t>SCTP </a:t>
            </a:r>
            <a:r>
              <a:rPr sz="2000" spc="-210" dirty="0">
                <a:latin typeface="Arial"/>
                <a:cs typeface="Arial"/>
              </a:rPr>
              <a:t>is </a:t>
            </a:r>
            <a:r>
              <a:rPr sz="2000" spc="-55" dirty="0">
                <a:latin typeface="Arial"/>
                <a:cs typeface="Arial"/>
              </a:rPr>
              <a:t>better </a:t>
            </a:r>
            <a:r>
              <a:rPr sz="2000" spc="-15" dirty="0">
                <a:latin typeface="Arial"/>
                <a:cs typeface="Arial"/>
              </a:rPr>
              <a:t>at </a:t>
            </a:r>
            <a:r>
              <a:rPr sz="2000" spc="-150" dirty="0">
                <a:latin typeface="Arial"/>
                <a:cs typeface="Arial"/>
              </a:rPr>
              <a:t>multi-homing than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90" dirty="0">
                <a:latin typeface="Arial"/>
                <a:cs typeface="Arial"/>
              </a:rPr>
              <a:t>TCP</a:t>
            </a:r>
            <a:endParaRPr sz="2000" dirty="0">
              <a:latin typeface="Arial"/>
              <a:cs typeface="Arial"/>
            </a:endParaRPr>
          </a:p>
          <a:p>
            <a:pPr marL="332105" indent="-320040">
              <a:lnSpc>
                <a:spcPct val="150000"/>
              </a:lnSpc>
              <a:buAutoNum type="arabicPeriod"/>
              <a:tabLst>
                <a:tab pos="332740" algn="l"/>
              </a:tabLst>
            </a:pPr>
            <a:r>
              <a:rPr sz="2000" spc="-375" dirty="0">
                <a:latin typeface="Arial"/>
                <a:cs typeface="Arial"/>
              </a:rPr>
              <a:t>SCTP </a:t>
            </a:r>
            <a:r>
              <a:rPr sz="2000" spc="-235" dirty="0">
                <a:latin typeface="Arial"/>
                <a:cs typeface="Arial"/>
              </a:rPr>
              <a:t>has </a:t>
            </a:r>
            <a:r>
              <a:rPr sz="2000" spc="-130" dirty="0">
                <a:latin typeface="Arial"/>
                <a:cs typeface="Arial"/>
              </a:rPr>
              <a:t>multi-streaming </a:t>
            </a:r>
            <a:r>
              <a:rPr sz="2000" spc="-114" dirty="0">
                <a:latin typeface="Arial"/>
                <a:cs typeface="Arial"/>
              </a:rPr>
              <a:t>while </a:t>
            </a:r>
            <a:r>
              <a:rPr sz="2000" spc="-390" dirty="0">
                <a:latin typeface="Arial"/>
                <a:cs typeface="Arial"/>
              </a:rPr>
              <a:t>TCP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doesn’t</a:t>
            </a:r>
            <a:endParaRPr sz="2000" dirty="0">
              <a:latin typeface="Arial"/>
              <a:cs typeface="Arial"/>
            </a:endParaRPr>
          </a:p>
          <a:p>
            <a:pPr marL="331470" indent="-319405">
              <a:lnSpc>
                <a:spcPct val="150000"/>
              </a:lnSpc>
              <a:buAutoNum type="arabicPeriod"/>
              <a:tabLst>
                <a:tab pos="332105" algn="l"/>
              </a:tabLst>
            </a:pPr>
            <a:r>
              <a:rPr sz="2000" spc="-375" dirty="0">
                <a:latin typeface="Arial"/>
                <a:cs typeface="Arial"/>
              </a:rPr>
              <a:t>SCTP </a:t>
            </a:r>
            <a:r>
              <a:rPr sz="2000" spc="-235" dirty="0">
                <a:latin typeface="Arial"/>
                <a:cs typeface="Arial"/>
              </a:rPr>
              <a:t>has </a:t>
            </a:r>
            <a:r>
              <a:rPr sz="2000" spc="-85" dirty="0">
                <a:latin typeface="Arial"/>
                <a:cs typeface="Arial"/>
              </a:rPr>
              <a:t>initiation </a:t>
            </a:r>
            <a:r>
              <a:rPr sz="2000" spc="-110" dirty="0">
                <a:latin typeface="Arial"/>
                <a:cs typeface="Arial"/>
              </a:rPr>
              <a:t>protection </a:t>
            </a:r>
            <a:r>
              <a:rPr sz="2000" spc="-114" dirty="0">
                <a:latin typeface="Arial"/>
                <a:cs typeface="Arial"/>
              </a:rPr>
              <a:t>while </a:t>
            </a:r>
            <a:r>
              <a:rPr sz="2000" spc="-390" dirty="0">
                <a:latin typeface="Arial"/>
                <a:cs typeface="Arial"/>
              </a:rPr>
              <a:t>TCP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doesn’t</a:t>
            </a:r>
            <a:endParaRPr sz="2000" dirty="0">
              <a:latin typeface="Arial"/>
              <a:cs typeface="Arial"/>
            </a:endParaRPr>
          </a:p>
          <a:p>
            <a:pPr marL="332105" indent="-320040">
              <a:lnSpc>
                <a:spcPct val="150000"/>
              </a:lnSpc>
              <a:buAutoNum type="arabicPeriod"/>
              <a:tabLst>
                <a:tab pos="332740" algn="l"/>
              </a:tabLst>
            </a:pPr>
            <a:r>
              <a:rPr sz="2000" spc="-375" dirty="0">
                <a:latin typeface="Arial"/>
                <a:cs typeface="Arial"/>
              </a:rPr>
              <a:t>SCTP </a:t>
            </a:r>
            <a:r>
              <a:rPr sz="2000" spc="-235" dirty="0">
                <a:latin typeface="Arial"/>
                <a:cs typeface="Arial"/>
              </a:rPr>
              <a:t>has </a:t>
            </a:r>
            <a:r>
              <a:rPr sz="2000" spc="-225" dirty="0">
                <a:latin typeface="Arial"/>
                <a:cs typeface="Arial"/>
              </a:rPr>
              <a:t>message </a:t>
            </a:r>
            <a:r>
              <a:rPr sz="2000" spc="-90" dirty="0">
                <a:latin typeface="Arial"/>
                <a:cs typeface="Arial"/>
              </a:rPr>
              <a:t>framing </a:t>
            </a:r>
            <a:r>
              <a:rPr sz="2000" spc="-114" dirty="0">
                <a:latin typeface="Arial"/>
                <a:cs typeface="Arial"/>
              </a:rPr>
              <a:t>while </a:t>
            </a:r>
            <a:r>
              <a:rPr sz="2000" spc="-390" dirty="0">
                <a:latin typeface="Arial"/>
                <a:cs typeface="Arial"/>
              </a:rPr>
              <a:t>TCP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doesn’t</a:t>
            </a:r>
            <a:endParaRPr sz="2000" dirty="0">
              <a:latin typeface="Arial"/>
              <a:cs typeface="Arial"/>
            </a:endParaRPr>
          </a:p>
          <a:p>
            <a:pPr marL="332105" indent="-320040">
              <a:lnSpc>
                <a:spcPct val="150000"/>
              </a:lnSpc>
              <a:buAutoNum type="arabicPeriod"/>
              <a:tabLst>
                <a:tab pos="332740" algn="l"/>
              </a:tabLst>
            </a:pPr>
            <a:r>
              <a:rPr sz="2000" spc="-50" dirty="0">
                <a:latin typeface="Arial"/>
                <a:cs typeface="Arial"/>
              </a:rPr>
              <a:t>Ordered </a:t>
            </a:r>
            <a:r>
              <a:rPr sz="2000" spc="-65" dirty="0">
                <a:latin typeface="Arial"/>
                <a:cs typeface="Arial"/>
              </a:rPr>
              <a:t>delivery </a:t>
            </a:r>
            <a:r>
              <a:rPr sz="2000" spc="-210" dirty="0">
                <a:latin typeface="Arial"/>
                <a:cs typeface="Arial"/>
              </a:rPr>
              <a:t>is </a:t>
            </a:r>
            <a:r>
              <a:rPr sz="2000" spc="-80" dirty="0">
                <a:latin typeface="Arial"/>
                <a:cs typeface="Arial"/>
              </a:rPr>
              <a:t>optional </a:t>
            </a:r>
            <a:r>
              <a:rPr sz="2000" spc="-110" dirty="0">
                <a:latin typeface="Arial"/>
                <a:cs typeface="Arial"/>
              </a:rPr>
              <a:t>with </a:t>
            </a:r>
            <a:r>
              <a:rPr sz="2000" spc="-375" dirty="0">
                <a:latin typeface="Arial"/>
                <a:cs typeface="Arial"/>
              </a:rPr>
              <a:t>SCTP </a:t>
            </a:r>
            <a:r>
              <a:rPr sz="2000" spc="-105" dirty="0">
                <a:latin typeface="Arial"/>
                <a:cs typeface="Arial"/>
              </a:rPr>
              <a:t>but </a:t>
            </a:r>
            <a:r>
              <a:rPr sz="2000" spc="-145" dirty="0">
                <a:latin typeface="Arial"/>
                <a:cs typeface="Arial"/>
              </a:rPr>
              <a:t>not </a:t>
            </a:r>
            <a:r>
              <a:rPr sz="2000" spc="-110" dirty="0">
                <a:latin typeface="Arial"/>
                <a:cs typeface="Arial"/>
              </a:rPr>
              <a:t>with</a:t>
            </a:r>
            <a:r>
              <a:rPr sz="2000" spc="345" dirty="0">
                <a:latin typeface="Arial"/>
                <a:cs typeface="Arial"/>
              </a:rPr>
              <a:t> </a:t>
            </a:r>
            <a:r>
              <a:rPr sz="2000" spc="-395" dirty="0">
                <a:latin typeface="Arial"/>
                <a:cs typeface="Arial"/>
              </a:rPr>
              <a:t>TCP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4E528B-981B-80B3-2BC6-991A1D35F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228600"/>
            <a:ext cx="1592262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/>
              <a:t>SCTP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328929"/>
            <a:ext cx="3909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5" dirty="0">
                <a:solidFill>
                  <a:srgbClr val="1E46C0"/>
                </a:solidFill>
                <a:latin typeface="Times New Roman"/>
                <a:cs typeface="Times New Roman"/>
              </a:rPr>
              <a:t>PORT</a:t>
            </a:r>
            <a:r>
              <a:rPr sz="4000" spc="80" dirty="0">
                <a:solidFill>
                  <a:srgbClr val="1E46C0"/>
                </a:solidFill>
                <a:latin typeface="Times New Roman"/>
                <a:cs typeface="Times New Roman"/>
              </a:rPr>
              <a:t> </a:t>
            </a:r>
            <a:r>
              <a:rPr sz="4000" spc="65" dirty="0">
                <a:solidFill>
                  <a:srgbClr val="1E46C0"/>
                </a:solidFill>
                <a:latin typeface="Times New Roman"/>
                <a:cs typeface="Times New Roman"/>
              </a:rPr>
              <a:t>NUMBER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61" y="1610613"/>
            <a:ext cx="8587740" cy="52470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04139" marR="19685" indent="-91440">
              <a:lnSpc>
                <a:spcPts val="2540"/>
              </a:lnSpc>
              <a:spcBef>
                <a:spcPts val="260"/>
              </a:spcBef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In the </a:t>
            </a:r>
            <a:r>
              <a:rPr sz="2200" dirty="0">
                <a:latin typeface="Times New Roman"/>
                <a:cs typeface="Times New Roman"/>
              </a:rPr>
              <a:t>Internet </a:t>
            </a:r>
            <a:r>
              <a:rPr sz="2200" spc="-10" dirty="0">
                <a:latin typeface="Times New Roman"/>
                <a:cs typeface="Times New Roman"/>
              </a:rPr>
              <a:t>model,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port </a:t>
            </a:r>
            <a:r>
              <a:rPr sz="2200" spc="-5" dirty="0">
                <a:latin typeface="Times New Roman"/>
                <a:cs typeface="Times New Roman"/>
              </a:rPr>
              <a:t>numbers </a:t>
            </a:r>
            <a:r>
              <a:rPr sz="2200" spc="-15" dirty="0">
                <a:latin typeface="Times New Roman"/>
                <a:cs typeface="Times New Roman"/>
              </a:rPr>
              <a:t>are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16-bit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integers between 0 and 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65,535.</a:t>
            </a:r>
            <a:endParaRPr sz="2200">
              <a:latin typeface="Times New Roman"/>
              <a:cs typeface="Times New Roman"/>
            </a:endParaRPr>
          </a:p>
          <a:p>
            <a:pPr marL="104139" marR="18415" indent="-91440">
              <a:lnSpc>
                <a:spcPts val="2540"/>
              </a:lnSpc>
              <a:spcBef>
                <a:spcPts val="1695"/>
              </a:spcBef>
              <a:tabLst>
                <a:tab pos="876300" algn="l"/>
                <a:tab pos="1793875" algn="l"/>
                <a:tab pos="2999740" algn="l"/>
                <a:tab pos="4072890" algn="l"/>
                <a:tab pos="4894580" algn="l"/>
                <a:tab pos="5655310" algn="l"/>
                <a:tab pos="6042025" algn="l"/>
                <a:tab pos="6757034" algn="l"/>
                <a:tab pos="7784465" algn="l"/>
              </a:tabLst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b="1" spc="-10" dirty="0">
                <a:solidFill>
                  <a:srgbClr val="1382AC"/>
                </a:solidFill>
                <a:latin typeface="Times New Roman"/>
                <a:cs typeface="Times New Roman"/>
              </a:rPr>
              <a:t>c</a:t>
            </a:r>
            <a:r>
              <a:rPr sz="2200" b="1" spc="5" dirty="0">
                <a:solidFill>
                  <a:srgbClr val="1382AC"/>
                </a:solidFill>
                <a:latin typeface="Times New Roman"/>
                <a:cs typeface="Times New Roman"/>
              </a:rPr>
              <a:t>l</a:t>
            </a:r>
            <a:r>
              <a:rPr sz="2200" b="1" spc="-5" dirty="0">
                <a:solidFill>
                  <a:srgbClr val="1382AC"/>
                </a:solidFill>
                <a:latin typeface="Times New Roman"/>
                <a:cs typeface="Times New Roman"/>
              </a:rPr>
              <a:t>i</a:t>
            </a:r>
            <a:r>
              <a:rPr sz="2200" b="1" spc="-10" dirty="0">
                <a:solidFill>
                  <a:srgbClr val="1382AC"/>
                </a:solidFill>
                <a:latin typeface="Times New Roman"/>
                <a:cs typeface="Times New Roman"/>
              </a:rPr>
              <a:t>e</a:t>
            </a:r>
            <a:r>
              <a:rPr sz="2200" b="1" spc="10" dirty="0">
                <a:solidFill>
                  <a:srgbClr val="1382AC"/>
                </a:solidFill>
                <a:latin typeface="Times New Roman"/>
                <a:cs typeface="Times New Roman"/>
              </a:rPr>
              <a:t>n</a:t>
            </a:r>
            <a:r>
              <a:rPr sz="2200" b="1" spc="-5" dirty="0">
                <a:solidFill>
                  <a:srgbClr val="1382AC"/>
                </a:solidFill>
                <a:latin typeface="Times New Roman"/>
                <a:cs typeface="Times New Roman"/>
              </a:rPr>
              <a:t>t</a:t>
            </a:r>
            <a:r>
              <a:rPr sz="2200" b="1" dirty="0">
                <a:solidFill>
                  <a:srgbClr val="1382AC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3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og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25" dirty="0">
                <a:latin typeface="Times New Roman"/>
                <a:cs typeface="Times New Roman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fi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-10" dirty="0">
                <a:latin typeface="Times New Roman"/>
                <a:cs typeface="Times New Roman"/>
              </a:rPr>
              <a:t>se</a:t>
            </a:r>
            <a:r>
              <a:rPr sz="2200" spc="-5" dirty="0">
                <a:latin typeface="Times New Roman"/>
                <a:cs typeface="Times New Roman"/>
              </a:rPr>
              <a:t>lf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w</a:t>
            </a:r>
            <a:r>
              <a:rPr sz="2200" spc="-5" dirty="0">
                <a:latin typeface="Times New Roman"/>
                <a:cs typeface="Times New Roman"/>
              </a:rPr>
              <a:t>ith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p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rt</a:t>
            </a:r>
            <a:r>
              <a:rPr sz="2200" dirty="0">
                <a:latin typeface="Times New Roman"/>
                <a:cs typeface="Times New Roman"/>
              </a:rPr>
              <a:t>	nu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b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200" dirty="0">
                <a:latin typeface="Times New Roman"/>
                <a:cs typeface="Times New Roman"/>
              </a:rPr>
              <a:t>r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os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  randomly </a:t>
            </a:r>
            <a:r>
              <a:rPr sz="2200" dirty="0">
                <a:latin typeface="Times New Roman"/>
                <a:cs typeface="Times New Roman"/>
              </a:rPr>
              <a:t>by the </a:t>
            </a:r>
            <a:r>
              <a:rPr sz="2200" spc="-5" dirty="0">
                <a:latin typeface="Times New Roman"/>
                <a:cs typeface="Times New Roman"/>
              </a:rPr>
              <a:t>transport </a:t>
            </a:r>
            <a:r>
              <a:rPr sz="2200" dirty="0">
                <a:latin typeface="Times New Roman"/>
                <a:cs typeface="Times New Roman"/>
              </a:rPr>
              <a:t>layer </a:t>
            </a:r>
            <a:r>
              <a:rPr sz="2200" spc="-5" dirty="0">
                <a:latin typeface="Times New Roman"/>
                <a:cs typeface="Times New Roman"/>
              </a:rPr>
              <a:t>software </a:t>
            </a:r>
            <a:r>
              <a:rPr sz="2200" dirty="0">
                <a:latin typeface="Times New Roman"/>
                <a:cs typeface="Times New Roman"/>
              </a:rPr>
              <a:t>running on </a:t>
            </a:r>
            <a:r>
              <a:rPr sz="2200" spc="-5" dirty="0">
                <a:latin typeface="Times New Roman"/>
                <a:cs typeface="Times New Roman"/>
              </a:rPr>
              <a:t>the client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host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  <a:spcBef>
                <a:spcPts val="1520"/>
              </a:spcBef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1382AC"/>
                </a:solidFill>
                <a:latin typeface="Times New Roman"/>
                <a:cs typeface="Times New Roman"/>
              </a:rPr>
              <a:t>server</a:t>
            </a:r>
            <a:r>
              <a:rPr sz="2200" b="1" spc="260" dirty="0">
                <a:solidFill>
                  <a:srgbClr val="1382A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must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define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itself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port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port</a:t>
            </a:r>
            <a:endParaRPr sz="2200">
              <a:latin typeface="Times New Roman"/>
              <a:cs typeface="Times New Roman"/>
            </a:endParaRPr>
          </a:p>
          <a:p>
            <a:pPr marL="104139">
              <a:lnSpc>
                <a:spcPts val="2595"/>
              </a:lnSpc>
            </a:pPr>
            <a:r>
              <a:rPr sz="2200" spc="-35" dirty="0">
                <a:latin typeface="Times New Roman"/>
                <a:cs typeface="Times New Roman"/>
              </a:rPr>
              <a:t>number, </a:t>
            </a:r>
            <a:r>
              <a:rPr sz="2200" spc="-25" dirty="0">
                <a:latin typeface="Times New Roman"/>
                <a:cs typeface="Times New Roman"/>
              </a:rPr>
              <a:t>however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cannot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chosen</a:t>
            </a:r>
            <a:r>
              <a:rPr sz="22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randomly</a:t>
            </a:r>
            <a:endParaRPr sz="2200">
              <a:latin typeface="Times New Roman"/>
              <a:cs typeface="Times New Roman"/>
            </a:endParaRPr>
          </a:p>
          <a:p>
            <a:pPr marL="104139" marR="15875" indent="-91440">
              <a:lnSpc>
                <a:spcPts val="2540"/>
              </a:lnSpc>
              <a:spcBef>
                <a:spcPts val="1750"/>
              </a:spcBef>
              <a:tabLst>
                <a:tab pos="775970" algn="l"/>
                <a:tab pos="1807845" algn="l"/>
                <a:tab pos="2449195" algn="l"/>
                <a:tab pos="3061970" algn="l"/>
                <a:tab pos="4182745" algn="l"/>
                <a:tab pos="4671695" algn="l"/>
                <a:tab pos="5621655" algn="l"/>
                <a:tab pos="6450330" algn="l"/>
                <a:tab pos="7186930" algn="l"/>
                <a:tab pos="8112125" algn="l"/>
              </a:tabLst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u</a:t>
            </a:r>
            <a:r>
              <a:rPr sz="2200" spc="-10" dirty="0">
                <a:latin typeface="Times New Roman"/>
                <a:cs typeface="Times New Roman"/>
              </a:rPr>
              <a:t>se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po</a:t>
            </a:r>
            <a:r>
              <a:rPr sz="2200" spc="-5" dirty="0">
                <a:latin typeface="Times New Roman"/>
                <a:cs typeface="Times New Roman"/>
              </a:rPr>
              <a:t>rt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Times New Roman"/>
                <a:cs typeface="Times New Roman"/>
              </a:rPr>
              <a:t>n</a:t>
            </a:r>
            <a:r>
              <a:rPr sz="2200" spc="10" dirty="0">
                <a:latin typeface="Times New Roman"/>
                <a:cs typeface="Times New Roman"/>
              </a:rPr>
              <a:t>u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b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se</a:t>
            </a:r>
            <a:r>
              <a:rPr sz="2200" spc="-2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ca</a:t>
            </a:r>
            <a:r>
              <a:rPr sz="2200" spc="-5" dirty="0">
                <a:latin typeface="Times New Roman"/>
                <a:cs typeface="Times New Roman"/>
              </a:rPr>
              <a:t>ll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ll-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	kno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	po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rt  numbers.</a:t>
            </a:r>
            <a:endParaRPr sz="220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2530"/>
              </a:lnSpc>
              <a:spcBef>
                <a:spcPts val="1710"/>
              </a:spcBef>
              <a:tabLst>
                <a:tab pos="1068705" algn="l"/>
                <a:tab pos="1910080" algn="l"/>
                <a:tab pos="2962910" algn="l"/>
                <a:tab pos="3912870" algn="l"/>
                <a:tab pos="4475480" algn="l"/>
                <a:tab pos="6034405" algn="l"/>
                <a:tab pos="6704965" algn="l"/>
                <a:tab pos="7778115" algn="l"/>
                <a:tab pos="8232140" algn="l"/>
              </a:tabLst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li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p</a:t>
            </a:r>
            <a:r>
              <a:rPr sz="2200" spc="-3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10" dirty="0">
                <a:latin typeface="Times New Roman"/>
                <a:cs typeface="Times New Roman"/>
              </a:rPr>
              <a:t>ce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k</a:t>
            </a:r>
            <a:r>
              <a:rPr sz="2200" spc="-1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5" dirty="0">
                <a:latin typeface="Times New Roman"/>
                <a:cs typeface="Times New Roman"/>
              </a:rPr>
              <a:t>w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we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spc="20" dirty="0">
                <a:latin typeface="Times New Roman"/>
                <a:cs typeface="Times New Roman"/>
              </a:rPr>
              <a:t>l</a:t>
            </a:r>
            <a:r>
              <a:rPr sz="2200" spc="-5" dirty="0">
                <a:latin typeface="Times New Roman"/>
                <a:cs typeface="Times New Roman"/>
              </a:rPr>
              <a:t>-</a:t>
            </a:r>
            <a:r>
              <a:rPr sz="2200" dirty="0">
                <a:latin typeface="Times New Roman"/>
                <a:cs typeface="Times New Roman"/>
              </a:rPr>
              <a:t>kno</a:t>
            </a:r>
            <a:r>
              <a:rPr sz="2200" spc="5" dirty="0">
                <a:latin typeface="Times New Roman"/>
                <a:cs typeface="Times New Roman"/>
              </a:rPr>
              <a:t>w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p</a:t>
            </a:r>
            <a:r>
              <a:rPr sz="2200" spc="-15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rt</a:t>
            </a:r>
            <a:r>
              <a:rPr sz="2200" dirty="0">
                <a:latin typeface="Times New Roman"/>
                <a:cs typeface="Times New Roman"/>
              </a:rPr>
              <a:t>	nu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  </a:t>
            </a:r>
            <a:r>
              <a:rPr sz="2200" spc="-35" dirty="0">
                <a:latin typeface="Times New Roman"/>
                <a:cs typeface="Times New Roman"/>
              </a:rPr>
              <a:t>corresponding </a:t>
            </a:r>
            <a:r>
              <a:rPr sz="2200" spc="-5" dirty="0">
                <a:latin typeface="Times New Roman"/>
                <a:cs typeface="Times New Roman"/>
              </a:rPr>
              <a:t>server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process</a:t>
            </a:r>
            <a:endParaRPr sz="2200">
              <a:latin typeface="Times New Roman"/>
              <a:cs typeface="Times New Roman"/>
            </a:endParaRPr>
          </a:p>
          <a:p>
            <a:pPr marL="104139" marR="16510" indent="-91440" algn="just">
              <a:lnSpc>
                <a:spcPct val="96200"/>
              </a:lnSpc>
              <a:spcBef>
                <a:spcPts val="1635"/>
              </a:spcBef>
            </a:pPr>
            <a:r>
              <a:rPr sz="22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0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sz="20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example,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while </a:t>
            </a:r>
            <a:r>
              <a:rPr sz="2000" spc="-5" dirty="0">
                <a:latin typeface="Times New Roman"/>
                <a:cs typeface="Times New Roman"/>
              </a:rPr>
              <a:t>the Daytime client </a:t>
            </a:r>
            <a:r>
              <a:rPr sz="2000" spc="-10" dirty="0">
                <a:latin typeface="Times New Roman"/>
                <a:cs typeface="Times New Roman"/>
              </a:rPr>
              <a:t>process,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use an </a:t>
            </a:r>
            <a:r>
              <a:rPr sz="2000" spc="-10" dirty="0">
                <a:latin typeface="Times New Roman"/>
                <a:cs typeface="Times New Roman"/>
              </a:rPr>
              <a:t>ephemeral  (temporary) </a:t>
            </a:r>
            <a:r>
              <a:rPr sz="2000" dirty="0">
                <a:latin typeface="Times New Roman"/>
                <a:cs typeface="Times New Roman"/>
              </a:rPr>
              <a:t>port </a:t>
            </a:r>
            <a:r>
              <a:rPr sz="2000" spc="-10" dirty="0">
                <a:latin typeface="Times New Roman"/>
                <a:cs typeface="Times New Roman"/>
              </a:rPr>
              <a:t>number </a:t>
            </a:r>
            <a:r>
              <a:rPr sz="2000" spc="-5" dirty="0">
                <a:latin typeface="Times New Roman"/>
                <a:cs typeface="Times New Roman"/>
              </a:rPr>
              <a:t>52,000 to identify </a:t>
            </a:r>
            <a:r>
              <a:rPr sz="2000" spc="-10" dirty="0">
                <a:latin typeface="Times New Roman"/>
                <a:cs typeface="Times New Roman"/>
              </a:rPr>
              <a:t>itself,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Daytime </a:t>
            </a:r>
            <a:r>
              <a:rPr sz="2000" spc="-5" dirty="0">
                <a:latin typeface="Times New Roman"/>
                <a:cs typeface="Times New Roman"/>
              </a:rPr>
              <a:t>server </a:t>
            </a:r>
            <a:r>
              <a:rPr sz="2000" spc="-10" dirty="0">
                <a:latin typeface="Times New Roman"/>
                <a:cs typeface="Times New Roman"/>
              </a:rPr>
              <a:t>process </a:t>
            </a:r>
            <a:r>
              <a:rPr sz="2000" spc="-15" dirty="0">
                <a:latin typeface="Times New Roman"/>
                <a:cs typeface="Times New Roman"/>
              </a:rPr>
              <a:t>must  </a:t>
            </a:r>
            <a:r>
              <a:rPr sz="2000" dirty="0">
                <a:latin typeface="Times New Roman"/>
                <a:cs typeface="Times New Roman"/>
              </a:rPr>
              <a:t>use the </a:t>
            </a:r>
            <a:r>
              <a:rPr sz="2000" spc="5" dirty="0">
                <a:latin typeface="Times New Roman"/>
                <a:cs typeface="Times New Roman"/>
              </a:rPr>
              <a:t>well-known </a:t>
            </a:r>
            <a:r>
              <a:rPr sz="2000" spc="-5" dirty="0">
                <a:latin typeface="Times New Roman"/>
                <a:cs typeface="Times New Roman"/>
              </a:rPr>
              <a:t>(permanent) </a:t>
            </a:r>
            <a:r>
              <a:rPr sz="2000" dirty="0">
                <a:latin typeface="Times New Roman"/>
                <a:cs typeface="Times New Roman"/>
              </a:rPr>
              <a:t>port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13.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F16B-9813-F704-2B81-DBCD44A5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2C67-934D-55DE-7FB8-E75F1795F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CE3BA-177C-CF35-ED83-5ADFF143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8839199" cy="6629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6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880" y="128778"/>
            <a:ext cx="7407275" cy="111950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marR="5080">
              <a:lnSpc>
                <a:spcPct val="79500"/>
              </a:lnSpc>
              <a:spcBef>
                <a:spcPts val="1080"/>
              </a:spcBef>
            </a:pPr>
            <a:r>
              <a:rPr sz="4000" spc="45" dirty="0">
                <a:solidFill>
                  <a:srgbClr val="308A70"/>
                </a:solidFill>
                <a:latin typeface="Times New Roman"/>
                <a:cs typeface="Times New Roman"/>
              </a:rPr>
              <a:t>IP ADDRESSES </a:t>
            </a:r>
            <a:r>
              <a:rPr sz="4000" spc="50" dirty="0">
                <a:solidFill>
                  <a:srgbClr val="308A70"/>
                </a:solidFill>
                <a:latin typeface="Times New Roman"/>
                <a:cs typeface="Times New Roman"/>
              </a:rPr>
              <a:t>VERSUS</a:t>
            </a:r>
            <a:r>
              <a:rPr sz="4000" spc="-330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308A70"/>
                </a:solidFill>
                <a:latin typeface="Times New Roman"/>
                <a:cs typeface="Times New Roman"/>
              </a:rPr>
              <a:t>PORT  </a:t>
            </a:r>
            <a:r>
              <a:rPr sz="4000" spc="50" dirty="0">
                <a:solidFill>
                  <a:srgbClr val="308A70"/>
                </a:solidFill>
                <a:latin typeface="Times New Roman"/>
                <a:cs typeface="Times New Roman"/>
              </a:rPr>
              <a:t>NUMBERS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920" y="1593850"/>
            <a:ext cx="7244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IP addresses and </a:t>
            </a:r>
            <a:r>
              <a:rPr sz="2000" spc="5" dirty="0">
                <a:latin typeface="Times New Roman"/>
                <a:cs typeface="Times New Roman"/>
              </a:rPr>
              <a:t>port </a:t>
            </a:r>
            <a:r>
              <a:rPr sz="2000" dirty="0">
                <a:latin typeface="Times New Roman"/>
                <a:cs typeface="Times New Roman"/>
              </a:rPr>
              <a:t>numbers play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roles in selecting the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920" y="1720150"/>
            <a:ext cx="8232775" cy="16573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00" dirty="0">
                <a:latin typeface="Times New Roman"/>
                <a:cs typeface="Times New Roman"/>
              </a:rPr>
              <a:t>destination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latin typeface="Times New Roman"/>
                <a:cs typeface="Times New Roman"/>
              </a:rPr>
              <a:t>The destination IP address defines the host among the </a:t>
            </a: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425"/>
              </a:spcBef>
            </a:pPr>
            <a:r>
              <a:rPr sz="2000" dirty="0">
                <a:latin typeface="Times New Roman"/>
                <a:cs typeface="Times New Roman"/>
              </a:rPr>
              <a:t>After the host has been selected, the </a:t>
            </a:r>
            <a:r>
              <a:rPr sz="2000" spc="5" dirty="0">
                <a:latin typeface="Times New Roman"/>
                <a:cs typeface="Times New Roman"/>
              </a:rPr>
              <a:t>port </a:t>
            </a:r>
            <a:r>
              <a:rPr sz="2000" dirty="0">
                <a:latin typeface="Times New Roman"/>
                <a:cs typeface="Times New Roman"/>
              </a:rPr>
              <a:t>number defines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 processes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 this particular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3939" y="3788664"/>
            <a:ext cx="6947916" cy="270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836" y="891032"/>
            <a:ext cx="5882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5" dirty="0">
                <a:solidFill>
                  <a:srgbClr val="1E46C0"/>
                </a:solidFill>
                <a:latin typeface="Times New Roman"/>
                <a:cs typeface="Times New Roman"/>
              </a:rPr>
              <a:t>SOCKET</a:t>
            </a:r>
            <a:r>
              <a:rPr spc="-160" dirty="0">
                <a:solidFill>
                  <a:srgbClr val="1E46C0"/>
                </a:solidFill>
                <a:latin typeface="Times New Roman"/>
                <a:cs typeface="Times New Roman"/>
              </a:rPr>
              <a:t> </a:t>
            </a:r>
            <a:r>
              <a:rPr spc="50" dirty="0">
                <a:solidFill>
                  <a:srgbClr val="1E46C0"/>
                </a:solidFill>
                <a:latin typeface="Times New Roman"/>
                <a:cs typeface="Times New Roman"/>
              </a:rPr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527" y="1593850"/>
            <a:ext cx="7622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745" dirty="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Process-to-process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delivery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two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identifiers,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port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527" y="1746089"/>
            <a:ext cx="8154670" cy="22828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65"/>
              </a:spcBef>
            </a:pPr>
            <a:r>
              <a:rPr sz="2000" spc="-30" dirty="0">
                <a:latin typeface="Times New Roman"/>
                <a:cs typeface="Times New Roman"/>
              </a:rPr>
              <a:t>number, </a:t>
            </a:r>
            <a:r>
              <a:rPr sz="2000" spc="-5" dirty="0">
                <a:latin typeface="Times New Roman"/>
                <a:cs typeface="Times New Roman"/>
              </a:rPr>
              <a:t>at each </a:t>
            </a:r>
            <a:r>
              <a:rPr sz="2000" dirty="0">
                <a:latin typeface="Times New Roman"/>
                <a:cs typeface="Times New Roman"/>
              </a:rPr>
              <a:t>end 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The combination </a:t>
            </a:r>
            <a:r>
              <a:rPr sz="2000" dirty="0">
                <a:latin typeface="Times New Roman"/>
                <a:cs typeface="Times New Roman"/>
              </a:rPr>
              <a:t>of an IP </a:t>
            </a:r>
            <a:r>
              <a:rPr sz="2000" spc="-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and a port </a:t>
            </a:r>
            <a:r>
              <a:rPr sz="2000" spc="-5" dirty="0">
                <a:latin typeface="Times New Roman"/>
                <a:cs typeface="Times New Roman"/>
              </a:rPr>
              <a:t>number is called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socket</a:t>
            </a:r>
            <a:r>
              <a:rPr sz="2000" spc="-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  <a:p>
            <a:pPr marL="103505" marR="321945" indent="-91440">
              <a:lnSpc>
                <a:spcPts val="2160"/>
              </a:lnSpc>
              <a:spcBef>
                <a:spcPts val="1235"/>
              </a:spcBef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transport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pair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socket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addresses: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socket  </a:t>
            </a:r>
            <a:r>
              <a:rPr sz="2000" spc="-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and the server socket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  <a:p>
            <a:pPr marL="103505" marR="416559" indent="-91440">
              <a:lnSpc>
                <a:spcPts val="2160"/>
              </a:lnSpc>
              <a:spcBef>
                <a:spcPts val="1200"/>
              </a:spcBef>
            </a:pPr>
            <a:r>
              <a:rPr sz="2000" dirty="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sz="2000" dirty="0">
                <a:solidFill>
                  <a:srgbClr val="308A70"/>
                </a:solidFill>
                <a:latin typeface="Times New Roman"/>
                <a:cs typeface="Times New Roman"/>
              </a:rPr>
              <a:t>These</a:t>
            </a:r>
            <a:r>
              <a:rPr sz="2000" spc="-30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08A70"/>
                </a:solidFill>
                <a:latin typeface="Times New Roman"/>
                <a:cs typeface="Times New Roman"/>
              </a:rPr>
              <a:t>four</a:t>
            </a:r>
            <a:r>
              <a:rPr sz="2000" spc="-80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08A70"/>
                </a:solidFill>
                <a:latin typeface="Times New Roman"/>
                <a:cs typeface="Times New Roman"/>
              </a:rPr>
              <a:t>pieces</a:t>
            </a:r>
            <a:r>
              <a:rPr sz="2000" spc="-15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08A7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08A70"/>
                </a:solidFill>
                <a:latin typeface="Times New Roman"/>
                <a:cs typeface="Times New Roman"/>
              </a:rPr>
              <a:t>information</a:t>
            </a:r>
            <a:r>
              <a:rPr sz="2000" spc="-65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08A70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08A70"/>
                </a:solidFill>
                <a:latin typeface="Times New Roman"/>
                <a:cs typeface="Times New Roman"/>
              </a:rPr>
              <a:t>part</a:t>
            </a:r>
            <a:r>
              <a:rPr sz="2000" spc="-35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08A70"/>
                </a:solidFill>
                <a:latin typeface="Times New Roman"/>
                <a:cs typeface="Times New Roman"/>
              </a:rPr>
              <a:t>of the</a:t>
            </a:r>
            <a:r>
              <a:rPr sz="2000" spc="-25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08A70"/>
                </a:solidFill>
                <a:latin typeface="Times New Roman"/>
                <a:cs typeface="Times New Roman"/>
              </a:rPr>
              <a:t>IP</a:t>
            </a:r>
            <a:r>
              <a:rPr sz="2000" spc="-140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08A70"/>
                </a:solidFill>
                <a:latin typeface="Times New Roman"/>
                <a:cs typeface="Times New Roman"/>
              </a:rPr>
              <a:t>header</a:t>
            </a:r>
            <a:r>
              <a:rPr sz="2000" spc="-60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08A70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08A70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08A70"/>
                </a:solidFill>
                <a:latin typeface="Times New Roman"/>
                <a:cs typeface="Times New Roman"/>
              </a:rPr>
              <a:t>transport  </a:t>
            </a:r>
            <a:r>
              <a:rPr sz="2000" spc="-5" dirty="0">
                <a:solidFill>
                  <a:srgbClr val="308A70"/>
                </a:solidFill>
                <a:latin typeface="Times New Roman"/>
                <a:cs typeface="Times New Roman"/>
              </a:rPr>
              <a:t>layer protocol</a:t>
            </a:r>
            <a:r>
              <a:rPr sz="2000" spc="-85" dirty="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08A70"/>
                </a:solidFill>
                <a:latin typeface="Times New Roman"/>
                <a:cs typeface="Times New Roman"/>
              </a:rPr>
              <a:t>header.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472" y="3997833"/>
            <a:ext cx="776478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49225" marR="5080" indent="-137160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Font typeface="Arial"/>
              <a:buChar char="•"/>
              <a:tabLst>
                <a:tab pos="335280" algn="l"/>
                <a:tab pos="335915" algn="l"/>
              </a:tabLst>
            </a:pPr>
            <a:r>
              <a:rPr dirty="0"/>
              <a:t>	</a:t>
            </a:r>
            <a:r>
              <a:rPr sz="2000" dirty="0">
                <a:latin typeface="Times New Roman"/>
                <a:cs typeface="Times New Roman"/>
              </a:rPr>
              <a:t>The IP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addresses;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UDP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TCP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  the port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2594" y="5157215"/>
            <a:ext cx="6773249" cy="1383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2789</Words>
  <Application>Microsoft Office PowerPoint</Application>
  <PresentationFormat>On-screen Show (4:3)</PresentationFormat>
  <Paragraphs>266</Paragraphs>
  <Slides>52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Courier New</vt:lpstr>
      <vt:lpstr>Georgia</vt:lpstr>
      <vt:lpstr>Tahoma</vt:lpstr>
      <vt:lpstr>Times</vt:lpstr>
      <vt:lpstr>Times New Roman</vt:lpstr>
      <vt:lpstr>Trebuchet MS</vt:lpstr>
      <vt:lpstr>Wingdings</vt:lpstr>
      <vt:lpstr>Office Theme</vt:lpstr>
      <vt:lpstr>Unit -5 Process-to-  Process Delivery  UDP, TCP, and SCTP</vt:lpstr>
      <vt:lpstr>INTRODUCTION</vt:lpstr>
      <vt:lpstr>PROCESS-TO-PROCESS  DELIVERY</vt:lpstr>
      <vt:lpstr>TYPES OF DATA  DELIVERIES</vt:lpstr>
      <vt:lpstr>CLIENT/SERVER PARADIGM</vt:lpstr>
      <vt:lpstr>PORT NUMBER</vt:lpstr>
      <vt:lpstr>PowerPoint Presentation</vt:lpstr>
      <vt:lpstr>IP ADDRESSES VERSUS PORT  NUMBERS</vt:lpstr>
      <vt:lpstr>SOCKET ADDRESSES</vt:lpstr>
      <vt:lpstr>CONNECTIONLESS VERSUS  CONNECTION-ORIENTED SERVICE</vt:lpstr>
      <vt:lpstr>R  E  L  I  AB LE   VERSUS       U  N R E  L I  A  B L E</vt:lpstr>
      <vt:lpstr>PowerPoint Presentation</vt:lpstr>
      <vt:lpstr>PowerPoint Presentation</vt:lpstr>
      <vt:lpstr>PowerPoint Presentation</vt:lpstr>
      <vt:lpstr>1. USER DATAGRAM PROTOCOL (UDP )</vt:lpstr>
      <vt:lpstr>U                                                                                  D                       P CHARACTERISTICS</vt:lpstr>
      <vt:lpstr>U               DP DATAGRAM FORMAT</vt:lpstr>
      <vt:lpstr>2. TRANSMISSION CONTROL PROTOCOL(TCP)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TCP       SEGMENT      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Acknowledgment Number</vt:lpstr>
      <vt:lpstr>B. T C  P     S  E  G  M  E  N   T   F  O  R   M  AT</vt:lpstr>
      <vt:lpstr>TCP Segment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D. F L   O     W          C   O   N   T    R  O  L</vt:lpstr>
      <vt:lpstr>PowerPoint Presentation</vt:lpstr>
      <vt:lpstr>SCTP</vt:lpstr>
      <vt:lpstr>SCTP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23 Process-to-Process Delivery UDP, TCP, and SCTP</dc:title>
  <dc:creator>win-7</dc:creator>
  <cp:lastModifiedBy>sanjeev mandal</cp:lastModifiedBy>
  <cp:revision>13</cp:revision>
  <dcterms:created xsi:type="dcterms:W3CDTF">2022-11-01T09:17:17Z</dcterms:created>
  <dcterms:modified xsi:type="dcterms:W3CDTF">2022-11-14T10:42:39Z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2022-11-01T00:00:00Z</vt:filetime>
  </property>
</Properties>
</file>