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sldIdLst>
    <p:sldId id="263" r:id="rId2"/>
    <p:sldId id="261" r:id="rId3"/>
    <p:sldId id="256" r:id="rId4"/>
    <p:sldId id="262" r:id="rId5"/>
    <p:sldId id="257" r:id="rId6"/>
    <p:sldId id="267" r:id="rId7"/>
    <p:sldId id="258" r:id="rId8"/>
    <p:sldId id="259" r:id="rId9"/>
    <p:sldId id="260" r:id="rId10"/>
    <p:sldId id="264"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079BBC0-A5A8-4409-BC0D-8A61A5849F1A}" type="datetimeFigureOut">
              <a:rPr lang="en-IN" smtClean="0"/>
              <a:t>02-11-2023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215780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79BBC0-A5A8-4409-BC0D-8A61A5849F1A}"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162708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79BBC0-A5A8-4409-BC0D-8A61A5849F1A}"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3268861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79BBC0-A5A8-4409-BC0D-8A61A5849F1A}"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5A7AE-B6D5-4359-8FDB-5205C5BEBF4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5744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79BBC0-A5A8-4409-BC0D-8A61A5849F1A}"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592088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079BBC0-A5A8-4409-BC0D-8A61A5849F1A}" type="datetimeFigureOut">
              <a:rPr lang="en-IN" smtClean="0"/>
              <a:t>02-11-2023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2946698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079BBC0-A5A8-4409-BC0D-8A61A5849F1A}" type="datetimeFigureOut">
              <a:rPr lang="en-IN" smtClean="0"/>
              <a:t>02-11-2023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244255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9BBC0-A5A8-4409-BC0D-8A61A5849F1A}"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820911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9BBC0-A5A8-4409-BC0D-8A61A5849F1A}"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346627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9BBC0-A5A8-4409-BC0D-8A61A5849F1A}"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62835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79BBC0-A5A8-4409-BC0D-8A61A5849F1A}"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139395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79BBC0-A5A8-4409-BC0D-8A61A5849F1A}"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74403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79BBC0-A5A8-4409-BC0D-8A61A5849F1A}" type="datetimeFigureOut">
              <a:rPr lang="en-IN" smtClean="0"/>
              <a:t>02-11-2023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159783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79BBC0-A5A8-4409-BC0D-8A61A5849F1A}" type="datetimeFigureOut">
              <a:rPr lang="en-IN" smtClean="0"/>
              <a:t>02-11-2023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379202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9BBC0-A5A8-4409-BC0D-8A61A5849F1A}" type="datetimeFigureOut">
              <a:rPr lang="en-IN" smtClean="0"/>
              <a:t>02-11-2023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367828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79BBC0-A5A8-4409-BC0D-8A61A5849F1A}"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330081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79BBC0-A5A8-4409-BC0D-8A61A5849F1A}"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85568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079BBC0-A5A8-4409-BC0D-8A61A5849F1A}" type="datetimeFigureOut">
              <a:rPr lang="en-IN" smtClean="0"/>
              <a:t>02-11-2023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25A7AE-B6D5-4359-8FDB-5205C5BEBF4E}" type="slidenum">
              <a:rPr lang="en-IN" smtClean="0"/>
              <a:t>‹#›</a:t>
            </a:fld>
            <a:endParaRPr lang="en-IN"/>
          </a:p>
        </p:txBody>
      </p:sp>
    </p:spTree>
    <p:extLst>
      <p:ext uri="{BB962C8B-B14F-4D97-AF65-F5344CB8AC3E}">
        <p14:creationId xmlns:p14="http://schemas.microsoft.com/office/powerpoint/2010/main" val="392662374"/>
      </p:ext>
    </p:extLst>
  </p:cSld>
  <p:clrMap bg1="dk1" tx1="lt1" bg2="dk2" tx2="lt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7B8794-94F6-BD7B-EACA-DCC47B306E7A}"/>
              </a:ext>
            </a:extLst>
          </p:cNvPr>
          <p:cNvPicPr>
            <a:picLocks noChangeAspect="1"/>
          </p:cNvPicPr>
          <p:nvPr/>
        </p:nvPicPr>
        <p:blipFill rotWithShape="1">
          <a:blip r:embed="rId2">
            <a:extLst>
              <a:ext uri="{28A0092B-C50C-407E-A947-70E740481C1C}">
                <a14:useLocalDpi xmlns:a14="http://schemas.microsoft.com/office/drawing/2010/main" val="0"/>
              </a:ext>
            </a:extLst>
          </a:blip>
          <a:srcRect b="18258"/>
          <a:stretch/>
        </p:blipFill>
        <p:spPr>
          <a:xfrm>
            <a:off x="4501636" y="0"/>
            <a:ext cx="3188727" cy="1253548"/>
          </a:xfrm>
          <a:prstGeom prst="rect">
            <a:avLst/>
          </a:prstGeom>
        </p:spPr>
      </p:pic>
      <p:sp>
        <p:nvSpPr>
          <p:cNvPr id="3" name="Rectangle 2">
            <a:extLst>
              <a:ext uri="{FF2B5EF4-FFF2-40B4-BE49-F238E27FC236}">
                <a16:creationId xmlns:a16="http://schemas.microsoft.com/office/drawing/2014/main" id="{5CFE5B45-F77D-7D19-2828-CD44577E4367}"/>
              </a:ext>
            </a:extLst>
          </p:cNvPr>
          <p:cNvSpPr/>
          <p:nvPr/>
        </p:nvSpPr>
        <p:spPr>
          <a:xfrm>
            <a:off x="931918" y="1482219"/>
            <a:ext cx="10646228" cy="1715042"/>
          </a:xfrm>
          <a:prstGeom prst="rect">
            <a:avLst/>
          </a:prstGeom>
          <a:noFill/>
        </p:spPr>
        <p:txBody>
          <a:bodyPr wrap="square" lIns="91440" tIns="45720" rIns="91440" bIns="45720">
            <a:prstTxWarp prst="textDeflateBottom">
              <a:avLst/>
            </a:prstTxWarp>
            <a:spAutoFit/>
          </a:bodyPr>
          <a:lstStyle/>
          <a:p>
            <a:r>
              <a:rPr lang="en-US" sz="1050" b="1" dirty="0"/>
              <a:t>FIRE AND LPG DETECTION AND ALARM   SYSTEM</a:t>
            </a:r>
            <a:endParaRPr lang="en-IN" sz="1050" b="1" dirty="0"/>
          </a:p>
        </p:txBody>
      </p:sp>
      <p:sp>
        <p:nvSpPr>
          <p:cNvPr id="4" name="TextBox 3">
            <a:extLst>
              <a:ext uri="{FF2B5EF4-FFF2-40B4-BE49-F238E27FC236}">
                <a16:creationId xmlns:a16="http://schemas.microsoft.com/office/drawing/2014/main" id="{B7C0853E-674E-71C8-C620-ECD67D3123A1}"/>
              </a:ext>
            </a:extLst>
          </p:cNvPr>
          <p:cNvSpPr txBox="1"/>
          <p:nvPr/>
        </p:nvSpPr>
        <p:spPr>
          <a:xfrm>
            <a:off x="915878" y="4142553"/>
            <a:ext cx="6631074" cy="2123658"/>
          </a:xfrm>
          <a:prstGeom prst="rect">
            <a:avLst/>
          </a:prstGeom>
          <a:noFill/>
        </p:spPr>
        <p:txBody>
          <a:bodyPr wrap="square" rtlCol="0">
            <a:spAutoFit/>
          </a:bodyPr>
          <a:lstStyle/>
          <a:p>
            <a:pPr algn="ctr">
              <a:lnSpc>
                <a:spcPct val="150000"/>
              </a:lnSpc>
            </a:pPr>
            <a:r>
              <a:rPr lang="en-IN" sz="3200" b="1" dirty="0">
                <a:solidFill>
                  <a:srgbClr val="FF0000"/>
                </a:solidFill>
                <a:latin typeface="Cambria" panose="02040503050406030204" pitchFamily="18" charset="0"/>
                <a:ea typeface="Cambria" panose="02040503050406030204" pitchFamily="18" charset="0"/>
              </a:rPr>
              <a:t>Submitted By: -</a:t>
            </a:r>
            <a:endParaRPr lang="en-IN" sz="2800" b="1" dirty="0">
              <a:solidFill>
                <a:srgbClr val="FF0000"/>
              </a:solidFill>
              <a:latin typeface="Cambria" panose="02040503050406030204" pitchFamily="18" charset="0"/>
              <a:ea typeface="Cambria" panose="02040503050406030204" pitchFamily="18" charset="0"/>
            </a:endParaRPr>
          </a:p>
          <a:p>
            <a:r>
              <a:rPr lang="en-IN" sz="2800" dirty="0">
                <a:latin typeface="Cambria" panose="02040503050406030204" pitchFamily="18" charset="0"/>
                <a:ea typeface="Cambria" panose="02040503050406030204" pitchFamily="18" charset="0"/>
              </a:rPr>
              <a:t>Ekhlakh Ahmad. Reg No.: - 12209166.</a:t>
            </a:r>
          </a:p>
          <a:p>
            <a:r>
              <a:rPr lang="en-IN" sz="2800" dirty="0">
                <a:latin typeface="Cambria" panose="02040503050406030204" pitchFamily="18" charset="0"/>
                <a:ea typeface="Cambria" panose="02040503050406030204" pitchFamily="18" charset="0"/>
              </a:rPr>
              <a:t>Abhishek Singh. Reg No.: - 12213378.</a:t>
            </a:r>
          </a:p>
          <a:p>
            <a:r>
              <a:rPr lang="en-IN" sz="2800" dirty="0">
                <a:latin typeface="Cambria" panose="02040503050406030204" pitchFamily="18" charset="0"/>
                <a:ea typeface="Cambria" panose="02040503050406030204" pitchFamily="18" charset="0"/>
              </a:rPr>
              <a:t>Dheeraj Kumar Reg No.: - 12208863.</a:t>
            </a:r>
          </a:p>
        </p:txBody>
      </p:sp>
      <p:sp>
        <p:nvSpPr>
          <p:cNvPr id="5" name="TextBox 4">
            <a:extLst>
              <a:ext uri="{FF2B5EF4-FFF2-40B4-BE49-F238E27FC236}">
                <a16:creationId xmlns:a16="http://schemas.microsoft.com/office/drawing/2014/main" id="{3E90A1E8-D488-F9AC-630D-190632991D6C}"/>
              </a:ext>
            </a:extLst>
          </p:cNvPr>
          <p:cNvSpPr txBox="1"/>
          <p:nvPr/>
        </p:nvSpPr>
        <p:spPr>
          <a:xfrm>
            <a:off x="7690363" y="4142553"/>
            <a:ext cx="4044599" cy="2123658"/>
          </a:xfrm>
          <a:prstGeom prst="rect">
            <a:avLst/>
          </a:prstGeom>
          <a:noFill/>
        </p:spPr>
        <p:txBody>
          <a:bodyPr wrap="square" rtlCol="0">
            <a:spAutoFit/>
          </a:bodyPr>
          <a:lstStyle/>
          <a:p>
            <a:pPr algn="ctr">
              <a:lnSpc>
                <a:spcPct val="150000"/>
              </a:lnSpc>
            </a:pPr>
            <a:r>
              <a:rPr lang="en-IN" sz="3200" b="1">
                <a:solidFill>
                  <a:srgbClr val="FF0000"/>
                </a:solidFill>
                <a:latin typeface="Cambria" panose="02040503050406030204" pitchFamily="18" charset="0"/>
                <a:ea typeface="Cambria" panose="02040503050406030204" pitchFamily="18" charset="0"/>
              </a:rPr>
              <a:t>Submitted To : -</a:t>
            </a:r>
          </a:p>
          <a:p>
            <a:pPr algn="ctr"/>
            <a:r>
              <a:rPr lang="en-IN" sz="2800">
                <a:latin typeface="Cambria" panose="02040503050406030204" pitchFamily="18" charset="0"/>
                <a:ea typeface="Cambria" panose="02040503050406030204" pitchFamily="18" charset="0"/>
              </a:rPr>
              <a:t>Dr. Shakti Raj Chopra Sir </a:t>
            </a:r>
          </a:p>
          <a:p>
            <a:pPr algn="ctr"/>
            <a:r>
              <a:rPr lang="en-IN" sz="2800">
                <a:latin typeface="Cambria" panose="02040503050406030204" pitchFamily="18" charset="0"/>
                <a:ea typeface="Cambria" panose="02040503050406030204" pitchFamily="18" charset="0"/>
              </a:rPr>
              <a:t>(</a:t>
            </a:r>
            <a:r>
              <a:rPr lang="en-IN" sz="2800" dirty="0">
                <a:latin typeface="Cambria" panose="02040503050406030204" pitchFamily="18" charset="0"/>
                <a:ea typeface="Cambria" panose="02040503050406030204" pitchFamily="18" charset="0"/>
              </a:rPr>
              <a:t>Assistant Professor)</a:t>
            </a:r>
          </a:p>
          <a:p>
            <a:pPr algn="ctr"/>
            <a:r>
              <a:rPr lang="en-IN" sz="2800" dirty="0">
                <a:latin typeface="Cambria" panose="02040503050406030204" pitchFamily="18" charset="0"/>
                <a:ea typeface="Cambria" panose="02040503050406030204" pitchFamily="18" charset="0"/>
              </a:rPr>
              <a:t>11636</a:t>
            </a:r>
          </a:p>
        </p:txBody>
      </p:sp>
    </p:spTree>
    <p:extLst>
      <p:ext uri="{BB962C8B-B14F-4D97-AF65-F5344CB8AC3E}">
        <p14:creationId xmlns:p14="http://schemas.microsoft.com/office/powerpoint/2010/main" val="323432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E3E5A37D-F1C4-4145-9085-A0A5A9951D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10" name="Rectangle 9">
            <a:extLst>
              <a:ext uri="{FF2B5EF4-FFF2-40B4-BE49-F238E27FC236}">
                <a16:creationId xmlns:a16="http://schemas.microsoft.com/office/drawing/2014/main" id="{392C7167-368D-444E-9E47-2E8891515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Diagonal Corner Rectangle 6">
            <a:extLst>
              <a:ext uri="{FF2B5EF4-FFF2-40B4-BE49-F238E27FC236}">
                <a16:creationId xmlns:a16="http://schemas.microsoft.com/office/drawing/2014/main" id="{F2748E73-80C5-425F-913B-7742A712C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EC8459A0-4A67-4667-8375-3C1891D63C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15" name="Rectangle 14">
              <a:extLst>
                <a:ext uri="{FF2B5EF4-FFF2-40B4-BE49-F238E27FC236}">
                  <a16:creationId xmlns:a16="http://schemas.microsoft.com/office/drawing/2014/main" id="{504FC121-DD1C-42A3-8F46-7B66D4FB2D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6" name="Freeform 6">
              <a:extLst>
                <a:ext uri="{FF2B5EF4-FFF2-40B4-BE49-F238E27FC236}">
                  <a16:creationId xmlns:a16="http://schemas.microsoft.com/office/drawing/2014/main" id="{F347BD5B-E7F7-42FE-8415-821E0F5D50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7" name="Freeform 7">
              <a:extLst>
                <a:ext uri="{FF2B5EF4-FFF2-40B4-BE49-F238E27FC236}">
                  <a16:creationId xmlns:a16="http://schemas.microsoft.com/office/drawing/2014/main" id="{DBF7E89B-D667-41E9-B91C-82C84F775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8" name="Rectangle 17">
              <a:extLst>
                <a:ext uri="{FF2B5EF4-FFF2-40B4-BE49-F238E27FC236}">
                  <a16:creationId xmlns:a16="http://schemas.microsoft.com/office/drawing/2014/main" id="{384697C2-C67C-40B8-8AB5-64BA0855BA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9" name="Freeform 9">
              <a:extLst>
                <a:ext uri="{FF2B5EF4-FFF2-40B4-BE49-F238E27FC236}">
                  <a16:creationId xmlns:a16="http://schemas.microsoft.com/office/drawing/2014/main" id="{62248432-9BC6-49AA-8170-93E7B544A3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 name="Freeform 10">
              <a:extLst>
                <a:ext uri="{FF2B5EF4-FFF2-40B4-BE49-F238E27FC236}">
                  <a16:creationId xmlns:a16="http://schemas.microsoft.com/office/drawing/2014/main" id="{AB1EC22E-A4E2-40C5-822E-C44162C19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1" name="Freeform 11">
              <a:extLst>
                <a:ext uri="{FF2B5EF4-FFF2-40B4-BE49-F238E27FC236}">
                  <a16:creationId xmlns:a16="http://schemas.microsoft.com/office/drawing/2014/main" id="{0FB86F8F-0996-471C-B2CB-EA73B713B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2" name="Freeform 12">
              <a:extLst>
                <a:ext uri="{FF2B5EF4-FFF2-40B4-BE49-F238E27FC236}">
                  <a16:creationId xmlns:a16="http://schemas.microsoft.com/office/drawing/2014/main" id="{68558584-C3BC-439A-94D0-AC7258BBCB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3" name="Freeform 13">
              <a:extLst>
                <a:ext uri="{FF2B5EF4-FFF2-40B4-BE49-F238E27FC236}">
                  <a16:creationId xmlns:a16="http://schemas.microsoft.com/office/drawing/2014/main" id="{61C9978A-EC3E-429A-A984-A054F6060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4" name="Freeform 14">
              <a:extLst>
                <a:ext uri="{FF2B5EF4-FFF2-40B4-BE49-F238E27FC236}">
                  <a16:creationId xmlns:a16="http://schemas.microsoft.com/office/drawing/2014/main" id="{D4899F73-4FB6-4D9D-B775-C922AD2FE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5" name="Freeform 15">
              <a:extLst>
                <a:ext uri="{FF2B5EF4-FFF2-40B4-BE49-F238E27FC236}">
                  <a16:creationId xmlns:a16="http://schemas.microsoft.com/office/drawing/2014/main" id="{4FC63266-65BB-4ED1-BF70-4B6426F37A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6" name="Freeform 16">
              <a:extLst>
                <a:ext uri="{FF2B5EF4-FFF2-40B4-BE49-F238E27FC236}">
                  <a16:creationId xmlns:a16="http://schemas.microsoft.com/office/drawing/2014/main" id="{FAADEE34-87D6-49F7-BD7C-6E9B4A15C2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7" name="Freeform 17">
              <a:extLst>
                <a:ext uri="{FF2B5EF4-FFF2-40B4-BE49-F238E27FC236}">
                  <a16:creationId xmlns:a16="http://schemas.microsoft.com/office/drawing/2014/main" id="{EEF15212-62A9-4C7D-8E44-A8EE702C2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8" name="Freeform 18">
              <a:extLst>
                <a:ext uri="{FF2B5EF4-FFF2-40B4-BE49-F238E27FC236}">
                  <a16:creationId xmlns:a16="http://schemas.microsoft.com/office/drawing/2014/main" id="{AA9CD605-9A47-422D-B59B-EF520819CA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9" name="Freeform 19">
              <a:extLst>
                <a:ext uri="{FF2B5EF4-FFF2-40B4-BE49-F238E27FC236}">
                  <a16:creationId xmlns:a16="http://schemas.microsoft.com/office/drawing/2014/main" id="{84697520-ED42-45DF-808D-08406E6D7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0" name="Freeform 20">
              <a:extLst>
                <a:ext uri="{FF2B5EF4-FFF2-40B4-BE49-F238E27FC236}">
                  <a16:creationId xmlns:a16="http://schemas.microsoft.com/office/drawing/2014/main" id="{5B77A4A4-2564-4FCD-AAB6-EF5928FC0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1" name="Freeform 21">
              <a:extLst>
                <a:ext uri="{FF2B5EF4-FFF2-40B4-BE49-F238E27FC236}">
                  <a16:creationId xmlns:a16="http://schemas.microsoft.com/office/drawing/2014/main" id="{FBA27082-4F5A-4B4B-9E9F-08D99C377C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2" name="Freeform 24">
              <a:extLst>
                <a:ext uri="{FF2B5EF4-FFF2-40B4-BE49-F238E27FC236}">
                  <a16:creationId xmlns:a16="http://schemas.microsoft.com/office/drawing/2014/main" id="{F9FB517D-15AF-4171-A924-F788CCD86D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3" name="Freeform 25">
              <a:extLst>
                <a:ext uri="{FF2B5EF4-FFF2-40B4-BE49-F238E27FC236}">
                  <a16:creationId xmlns:a16="http://schemas.microsoft.com/office/drawing/2014/main" id="{5A4DA561-E7F6-472E-BFF7-56F5699D0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4" name="Freeform 26">
              <a:extLst>
                <a:ext uri="{FF2B5EF4-FFF2-40B4-BE49-F238E27FC236}">
                  <a16:creationId xmlns:a16="http://schemas.microsoft.com/office/drawing/2014/main" id="{4116AD74-7050-406D-B9C6-0E093DE25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5" name="Freeform 27">
              <a:extLst>
                <a:ext uri="{FF2B5EF4-FFF2-40B4-BE49-F238E27FC236}">
                  <a16:creationId xmlns:a16="http://schemas.microsoft.com/office/drawing/2014/main" id="{39704B7F-8302-4393-87BA-5FE1F1D53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6" name="Freeform 28">
              <a:extLst>
                <a:ext uri="{FF2B5EF4-FFF2-40B4-BE49-F238E27FC236}">
                  <a16:creationId xmlns:a16="http://schemas.microsoft.com/office/drawing/2014/main" id="{327F5C12-23E8-4541-978B-A3FFC6C38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29">
              <a:extLst>
                <a:ext uri="{FF2B5EF4-FFF2-40B4-BE49-F238E27FC236}">
                  <a16:creationId xmlns:a16="http://schemas.microsoft.com/office/drawing/2014/main" id="{457E0D75-3FEF-4F4D-B77A-61B2EE068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8" name="Freeform 36">
              <a:extLst>
                <a:ext uri="{FF2B5EF4-FFF2-40B4-BE49-F238E27FC236}">
                  <a16:creationId xmlns:a16="http://schemas.microsoft.com/office/drawing/2014/main" id="{1771F493-916F-4369-AB59-3959D6FFE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9" name="Freeform 37">
              <a:extLst>
                <a:ext uri="{FF2B5EF4-FFF2-40B4-BE49-F238E27FC236}">
                  <a16:creationId xmlns:a16="http://schemas.microsoft.com/office/drawing/2014/main" id="{C3BC1B88-E51E-4022-866F-91F3DA2F71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0" name="Freeform 38">
              <a:extLst>
                <a:ext uri="{FF2B5EF4-FFF2-40B4-BE49-F238E27FC236}">
                  <a16:creationId xmlns:a16="http://schemas.microsoft.com/office/drawing/2014/main" id="{AA772B23-B946-4213-92DD-12C4DAEBC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 name="Freeform 39">
              <a:extLst>
                <a:ext uri="{FF2B5EF4-FFF2-40B4-BE49-F238E27FC236}">
                  <a16:creationId xmlns:a16="http://schemas.microsoft.com/office/drawing/2014/main" id="{82847A30-DCA3-4885-8D66-D6351398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2" name="Freeform 40">
              <a:extLst>
                <a:ext uri="{FF2B5EF4-FFF2-40B4-BE49-F238E27FC236}">
                  <a16:creationId xmlns:a16="http://schemas.microsoft.com/office/drawing/2014/main" id="{DFF0EA02-510D-4D5F-89CE-440F347005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3" name="Freeform 41">
              <a:extLst>
                <a:ext uri="{FF2B5EF4-FFF2-40B4-BE49-F238E27FC236}">
                  <a16:creationId xmlns:a16="http://schemas.microsoft.com/office/drawing/2014/main" id="{095A6A1F-4881-4C5A-931E-BB6A7786C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4" name="Freeform 42">
              <a:extLst>
                <a:ext uri="{FF2B5EF4-FFF2-40B4-BE49-F238E27FC236}">
                  <a16:creationId xmlns:a16="http://schemas.microsoft.com/office/drawing/2014/main" id="{92BA463E-7556-418B-A878-F7672ECA04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5" name="Freeform 43">
              <a:extLst>
                <a:ext uri="{FF2B5EF4-FFF2-40B4-BE49-F238E27FC236}">
                  <a16:creationId xmlns:a16="http://schemas.microsoft.com/office/drawing/2014/main" id="{19E413E4-DE86-45D9-9F12-DE8751C98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6" name="Freeform 44">
              <a:extLst>
                <a:ext uri="{FF2B5EF4-FFF2-40B4-BE49-F238E27FC236}">
                  <a16:creationId xmlns:a16="http://schemas.microsoft.com/office/drawing/2014/main" id="{99DD4B37-45ED-49ED-A184-E756E5375E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7" name="Freeform 57">
              <a:extLst>
                <a:ext uri="{FF2B5EF4-FFF2-40B4-BE49-F238E27FC236}">
                  <a16:creationId xmlns:a16="http://schemas.microsoft.com/office/drawing/2014/main" id="{8F64D9A0-F049-4558-81E6-A56D96384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8" name="Freeform 58">
              <a:extLst>
                <a:ext uri="{FF2B5EF4-FFF2-40B4-BE49-F238E27FC236}">
                  <a16:creationId xmlns:a16="http://schemas.microsoft.com/office/drawing/2014/main" id="{07949EC0-5240-45A7-A771-003EF95D36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pic>
        <p:nvPicPr>
          <p:cNvPr id="3" name="Picture 2" descr="A circuit board with wires and a light on it&#10;&#10;Description automatically generated">
            <a:extLst>
              <a:ext uri="{FF2B5EF4-FFF2-40B4-BE49-F238E27FC236}">
                <a16:creationId xmlns:a16="http://schemas.microsoft.com/office/drawing/2014/main" id="{6C6AEBDC-A116-65AD-A14A-607AE043BE00}"/>
              </a:ext>
            </a:extLst>
          </p:cNvPr>
          <p:cNvPicPr>
            <a:picLocks noChangeAspect="1"/>
          </p:cNvPicPr>
          <p:nvPr/>
        </p:nvPicPr>
        <p:blipFill rotWithShape="1">
          <a:blip r:embed="rId4">
            <a:extLst>
              <a:ext uri="{28A0092B-C50C-407E-A947-70E740481C1C}">
                <a14:useLocalDpi xmlns:a14="http://schemas.microsoft.com/office/drawing/2010/main" val="0"/>
              </a:ext>
            </a:extLst>
          </a:blip>
          <a:srcRect t="30039"/>
          <a:stretch/>
        </p:blipFill>
        <p:spPr>
          <a:xfrm>
            <a:off x="2333412" y="1136606"/>
            <a:ext cx="8723567" cy="4577297"/>
          </a:xfrm>
          <a:prstGeom prst="rect">
            <a:avLst/>
          </a:prstGeom>
        </p:spPr>
      </p:pic>
    </p:spTree>
    <p:extLst>
      <p:ext uri="{BB962C8B-B14F-4D97-AF65-F5344CB8AC3E}">
        <p14:creationId xmlns:p14="http://schemas.microsoft.com/office/powerpoint/2010/main" val="558165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to make Smoke Detection Alarm using Arduino? - GeeksforGeeks">
            <a:extLst>
              <a:ext uri="{FF2B5EF4-FFF2-40B4-BE49-F238E27FC236}">
                <a16:creationId xmlns:a16="http://schemas.microsoft.com/office/drawing/2014/main" id="{47AA8CD7-F1A7-7761-4AF7-C8D02234B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907" y="781050"/>
            <a:ext cx="10110343" cy="5269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801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9E7C2C-0741-A870-0639-61CB1CBF4720}"/>
              </a:ext>
            </a:extLst>
          </p:cNvPr>
          <p:cNvSpPr txBox="1"/>
          <p:nvPr/>
        </p:nvSpPr>
        <p:spPr>
          <a:xfrm>
            <a:off x="1085461" y="2668555"/>
            <a:ext cx="10021077" cy="2403406"/>
          </a:xfrm>
          <a:prstGeom prst="rect">
            <a:avLst/>
          </a:prstGeom>
          <a:noFill/>
        </p:spPr>
        <p:txBody>
          <a:bodyPr wrap="square" rtlCol="0">
            <a:prstTxWarp prst="textPlain">
              <a:avLst/>
            </a:prstTxWarp>
            <a:spAutoFit/>
            <a:scene3d>
              <a:camera prst="isometricOffAxis2Right"/>
              <a:lightRig rig="threePt" dir="t"/>
            </a:scene3d>
          </a:bodyPr>
          <a:lstStyle/>
          <a:p>
            <a:r>
              <a:rPr lang="en-IN" sz="2800" b="1" dirty="0">
                <a:effectLst>
                  <a:glow rad="228600">
                    <a:schemeClr val="accent4">
                      <a:satMod val="175000"/>
                      <a:alpha val="40000"/>
                    </a:schemeClr>
                  </a:glow>
                  <a:outerShdw blurRad="50800" dist="38100" dir="18900000" algn="bl" rotWithShape="0">
                    <a:prstClr val="black">
                      <a:alpha val="40000"/>
                    </a:prstClr>
                  </a:outerShdw>
                </a:effectLst>
              </a:rPr>
              <a:t>THANK YOU</a:t>
            </a:r>
          </a:p>
        </p:txBody>
      </p:sp>
    </p:spTree>
    <p:extLst>
      <p:ext uri="{BB962C8B-B14F-4D97-AF65-F5344CB8AC3E}">
        <p14:creationId xmlns:p14="http://schemas.microsoft.com/office/powerpoint/2010/main" val="385239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796B4-0E58-6D12-2A82-4FDF88A3FC6A}"/>
              </a:ext>
            </a:extLst>
          </p:cNvPr>
          <p:cNvSpPr>
            <a:spLocks noGrp="1"/>
          </p:cNvSpPr>
          <p:nvPr>
            <p:ph type="title"/>
          </p:nvPr>
        </p:nvSpPr>
        <p:spPr>
          <a:xfrm>
            <a:off x="1143001" y="114665"/>
            <a:ext cx="9905998" cy="1478570"/>
          </a:xfrm>
        </p:spPr>
        <p:txBody>
          <a:bodyPr>
            <a:noAutofit/>
          </a:bodyPr>
          <a:lstStyle/>
          <a:p>
            <a:pPr algn="ctr"/>
            <a:r>
              <a:rPr lang="en-IN" sz="9600" dirty="0">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4ECD4F9F-B24E-DD7A-204C-4373B5B28FF1}"/>
              </a:ext>
            </a:extLst>
          </p:cNvPr>
          <p:cNvSpPr>
            <a:spLocks noGrp="1"/>
          </p:cNvSpPr>
          <p:nvPr>
            <p:ph idx="1"/>
          </p:nvPr>
        </p:nvSpPr>
        <p:spPr>
          <a:xfrm>
            <a:off x="1029445" y="2296140"/>
            <a:ext cx="10328693" cy="3541714"/>
          </a:xfrm>
        </p:spPr>
        <p:txBody>
          <a:bodyPr/>
          <a:lstStyle/>
          <a:p>
            <a:pPr>
              <a:buFont typeface="Wingdings" panose="05000000000000000000" pitchFamily="2" charset="2"/>
              <a:buChar char="ü"/>
            </a:pPr>
            <a:r>
              <a:rPr lang="en-IN" dirty="0">
                <a:latin typeface="Cambria" panose="02040503050406030204" pitchFamily="18" charset="0"/>
                <a:ea typeface="Cambria" panose="02040503050406030204" pitchFamily="18" charset="0"/>
              </a:rPr>
              <a:t>Begin by explaining why fire and gas detection systems are so important. They help keep us safe in homes, offices, and factories.</a:t>
            </a:r>
          </a:p>
          <a:p>
            <a:pPr>
              <a:buFont typeface="Wingdings" panose="05000000000000000000" pitchFamily="2" charset="2"/>
              <a:buChar char="ü"/>
            </a:pPr>
            <a:r>
              <a:rPr lang="en-IN" dirty="0">
                <a:latin typeface="Cambria" panose="02040503050406030204" pitchFamily="18" charset="0"/>
                <a:ea typeface="Cambria" panose="02040503050406030204" pitchFamily="18" charset="0"/>
              </a:rPr>
              <a:t>Talking about the dangers of fires and gas leaks, like damage and harm to people.</a:t>
            </a:r>
          </a:p>
          <a:p>
            <a:pPr>
              <a:buFont typeface="Wingdings" panose="05000000000000000000" pitchFamily="2" charset="2"/>
              <a:buChar char="ü"/>
            </a:pPr>
            <a:r>
              <a:rPr lang="en-IN" dirty="0">
                <a:latin typeface="Cambria" panose="02040503050406030204" pitchFamily="18" charset="0"/>
                <a:ea typeface="Cambria" panose="02040503050406030204" pitchFamily="18" charset="0"/>
              </a:rPr>
              <a:t>Say that my project helps by giving an early warning when there’s danger.</a:t>
            </a:r>
          </a:p>
          <a:p>
            <a:pPr>
              <a:buFont typeface="Wingdings" panose="05000000000000000000" pitchFamily="2" charset="2"/>
              <a:buChar char="ü"/>
            </a:pPr>
            <a:r>
              <a:rPr lang="en-IN" dirty="0">
                <a:latin typeface="Cambria" panose="02040503050406030204" pitchFamily="18" charset="0"/>
                <a:ea typeface="Cambria" panose="02040503050406030204" pitchFamily="18" charset="0"/>
              </a:rPr>
              <a:t>Our Project detect the leakage of LPG gas and warn the family member in the house with the buzzer alarm set on it.</a:t>
            </a:r>
          </a:p>
        </p:txBody>
      </p:sp>
    </p:spTree>
    <p:extLst>
      <p:ext uri="{BB962C8B-B14F-4D97-AF65-F5344CB8AC3E}">
        <p14:creationId xmlns:p14="http://schemas.microsoft.com/office/powerpoint/2010/main" val="190013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8F2011CC-1D17-D4B3-37C2-CD7C5A0779A2}"/>
              </a:ext>
            </a:extLst>
          </p:cNvPr>
          <p:cNvSpPr>
            <a:spLocks noGrp="1"/>
          </p:cNvSpPr>
          <p:nvPr>
            <p:ph type="title"/>
          </p:nvPr>
        </p:nvSpPr>
        <p:spPr>
          <a:xfrm>
            <a:off x="1141412" y="169339"/>
            <a:ext cx="9905998" cy="1478570"/>
          </a:xfrm>
        </p:spPr>
        <p:txBody>
          <a:bodyPr>
            <a:normAutofit fontScale="90000"/>
          </a:bodyPr>
          <a:lstStyle/>
          <a:p>
            <a:pPr algn="ctr"/>
            <a:r>
              <a:rPr lang="en-US" sz="4400" b="1" i="0" dirty="0">
                <a:solidFill>
                  <a:srgbClr val="ECECF1"/>
                </a:solidFill>
                <a:effectLst/>
                <a:latin typeface="Cambria" panose="02040503050406030204" pitchFamily="18" charset="0"/>
                <a:ea typeface="Cambria" panose="02040503050406030204" pitchFamily="18" charset="0"/>
              </a:rPr>
              <a:t>Fire and lpg detection and alarm system using lcd and buzzer.</a:t>
            </a:r>
            <a:endParaRPr lang="en-IN" sz="4400" b="1" dirty="0">
              <a:latin typeface="Cambria" panose="02040503050406030204" pitchFamily="18" charset="0"/>
              <a:ea typeface="Cambria" panose="02040503050406030204" pitchFamily="18" charset="0"/>
            </a:endParaRPr>
          </a:p>
        </p:txBody>
      </p:sp>
      <p:sp>
        <p:nvSpPr>
          <p:cNvPr id="107" name="Content Placeholder 106">
            <a:extLst>
              <a:ext uri="{FF2B5EF4-FFF2-40B4-BE49-F238E27FC236}">
                <a16:creationId xmlns:a16="http://schemas.microsoft.com/office/drawing/2014/main" id="{531CBE2C-B1D3-15EB-6029-EBB83FEDC46A}"/>
              </a:ext>
            </a:extLst>
          </p:cNvPr>
          <p:cNvSpPr>
            <a:spLocks noGrp="1"/>
          </p:cNvSpPr>
          <p:nvPr>
            <p:ph idx="1"/>
          </p:nvPr>
        </p:nvSpPr>
        <p:spPr>
          <a:xfrm>
            <a:off x="1141412" y="1892968"/>
            <a:ext cx="9905999" cy="4181261"/>
          </a:xfrm>
        </p:spPr>
        <p:txBody>
          <a:bodyPr>
            <a:normAutofit/>
          </a:bodyPr>
          <a:lstStyle/>
          <a:p>
            <a:pPr marL="0" indent="0">
              <a:buNone/>
            </a:pPr>
            <a:r>
              <a:rPr lang="en-IN" sz="2800" b="1" dirty="0">
                <a:latin typeface="Cambria" panose="02040503050406030204" pitchFamily="18" charset="0"/>
                <a:ea typeface="Cambria" panose="02040503050406030204" pitchFamily="18" charset="0"/>
              </a:rPr>
              <a:t>While LPG is an essential need of every household, its leakage could lead to a disaster. To alert on LPG leakage and prevent any mishappening there are various products to detect the leakage. Here we have developed an Arduino based LPG gas detector alarm. If gas leakage occurs, this system detects it and makes an alert by buzzing the buzzer attached with the circuit. </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283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1B86-757F-C55B-8EC0-6B936A9F6FF2}"/>
              </a:ext>
            </a:extLst>
          </p:cNvPr>
          <p:cNvSpPr>
            <a:spLocks noGrp="1"/>
          </p:cNvSpPr>
          <p:nvPr>
            <p:ph type="title"/>
          </p:nvPr>
        </p:nvSpPr>
        <p:spPr>
          <a:xfrm>
            <a:off x="1141413" y="345802"/>
            <a:ext cx="9905998" cy="1478570"/>
          </a:xfrm>
        </p:spPr>
        <p:txBody>
          <a:bodyPr>
            <a:normAutofit/>
          </a:bodyPr>
          <a:lstStyle/>
          <a:p>
            <a:pPr algn="ctr"/>
            <a:r>
              <a:rPr lang="en-IN" sz="9600" dirty="0">
                <a:latin typeface="Cambria" panose="02040503050406030204" pitchFamily="18" charset="0"/>
                <a:ea typeface="Cambria" panose="02040503050406030204" pitchFamily="18" charset="0"/>
              </a:rPr>
              <a:t>Block diagram</a:t>
            </a:r>
          </a:p>
        </p:txBody>
      </p:sp>
      <p:pic>
        <p:nvPicPr>
          <p:cNvPr id="2050" name="Picture 2" descr="Gas leakage Detector system - Hackster.io">
            <a:extLst>
              <a:ext uri="{FF2B5EF4-FFF2-40B4-BE49-F238E27FC236}">
                <a16:creationId xmlns:a16="http://schemas.microsoft.com/office/drawing/2014/main" id="{2CB6BE58-84D8-26B7-9C96-E59368DB75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496" y="1880530"/>
            <a:ext cx="9715916" cy="483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8AA9-9910-1182-FE01-16D437564222}"/>
              </a:ext>
            </a:extLst>
          </p:cNvPr>
          <p:cNvSpPr>
            <a:spLocks noGrp="1"/>
          </p:cNvSpPr>
          <p:nvPr>
            <p:ph type="title"/>
          </p:nvPr>
        </p:nvSpPr>
        <p:spPr>
          <a:xfrm>
            <a:off x="1141413" y="618518"/>
            <a:ext cx="9905998" cy="985693"/>
          </a:xfrm>
        </p:spPr>
        <p:txBody>
          <a:bodyPr>
            <a:noAutofit/>
          </a:bodyPr>
          <a:lstStyle/>
          <a:p>
            <a:pPr algn="ctr"/>
            <a:r>
              <a:rPr lang="en-IN" sz="6000" dirty="0">
                <a:latin typeface="Cambria" panose="02040503050406030204" pitchFamily="18" charset="0"/>
                <a:ea typeface="Cambria" panose="02040503050406030204" pitchFamily="18" charset="0"/>
              </a:rPr>
              <a:t>Hardware requirements</a:t>
            </a:r>
          </a:p>
        </p:txBody>
      </p:sp>
      <p:sp>
        <p:nvSpPr>
          <p:cNvPr id="3" name="Content Placeholder 2">
            <a:extLst>
              <a:ext uri="{FF2B5EF4-FFF2-40B4-BE49-F238E27FC236}">
                <a16:creationId xmlns:a16="http://schemas.microsoft.com/office/drawing/2014/main" id="{1FBA72CF-9D98-ADE7-5C92-B4E1F47F6399}"/>
              </a:ext>
            </a:extLst>
          </p:cNvPr>
          <p:cNvSpPr>
            <a:spLocks noGrp="1"/>
          </p:cNvSpPr>
          <p:nvPr>
            <p:ph idx="1"/>
          </p:nvPr>
        </p:nvSpPr>
        <p:spPr>
          <a:xfrm>
            <a:off x="1141412" y="1796716"/>
            <a:ext cx="9905999" cy="4442766"/>
          </a:xfrm>
        </p:spPr>
        <p:txBody>
          <a:bodyPr>
            <a:normAutofit/>
          </a:bodyPr>
          <a:lstStyle/>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Arduino</a:t>
            </a:r>
          </a:p>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Power supply</a:t>
            </a:r>
          </a:p>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LPG Detector</a:t>
            </a:r>
          </a:p>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Buzzer</a:t>
            </a:r>
          </a:p>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LCD 16*2 or other device for message</a:t>
            </a:r>
          </a:p>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Bluetooth module or ESP8266</a:t>
            </a:r>
          </a:p>
        </p:txBody>
      </p:sp>
    </p:spTree>
    <p:extLst>
      <p:ext uri="{BB962C8B-B14F-4D97-AF65-F5344CB8AC3E}">
        <p14:creationId xmlns:p14="http://schemas.microsoft.com/office/powerpoint/2010/main" val="3774173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5" name="Group 4104">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4106" name="Rectangle 4105">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4107"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08"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09" name="Rectangle 4108">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4110"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11"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12"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13"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14"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15"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16"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17"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18"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19"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20"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21"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22"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23"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24"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25"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26"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27"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28"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29"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30"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31"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32"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33"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34"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35"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36"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37"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38"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39"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sp>
        <p:nvSpPr>
          <p:cNvPr id="4141"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Engineering Proceedings | Free Full-Text | Sensor-Based Gas Leakage Detector  System">
            <a:extLst>
              <a:ext uri="{FF2B5EF4-FFF2-40B4-BE49-F238E27FC236}">
                <a16:creationId xmlns:a16="http://schemas.microsoft.com/office/drawing/2014/main" id="{F8A94E03-9B9B-6AB8-503D-1C7DE913778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33412" y="1233459"/>
            <a:ext cx="8723567" cy="438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99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4A92-B9F3-6436-CA39-B04B399F4EF4}"/>
              </a:ext>
            </a:extLst>
          </p:cNvPr>
          <p:cNvSpPr>
            <a:spLocks noGrp="1"/>
          </p:cNvSpPr>
          <p:nvPr>
            <p:ph type="title"/>
          </p:nvPr>
        </p:nvSpPr>
        <p:spPr>
          <a:xfrm>
            <a:off x="1141412" y="137255"/>
            <a:ext cx="10195282" cy="1478570"/>
          </a:xfrm>
        </p:spPr>
        <p:txBody>
          <a:bodyPr>
            <a:normAutofit/>
          </a:bodyPr>
          <a:lstStyle/>
          <a:p>
            <a:pPr algn="ctr"/>
            <a:r>
              <a:rPr lang="en-IN" sz="6000" b="1" dirty="0">
                <a:latin typeface="Cambria" panose="02040503050406030204" pitchFamily="18" charset="0"/>
                <a:ea typeface="Cambria" panose="02040503050406030204" pitchFamily="18" charset="0"/>
              </a:rPr>
              <a:t>Software requirements</a:t>
            </a:r>
          </a:p>
        </p:txBody>
      </p:sp>
      <p:sp>
        <p:nvSpPr>
          <p:cNvPr id="5" name="Content Placeholder 4">
            <a:extLst>
              <a:ext uri="{FF2B5EF4-FFF2-40B4-BE49-F238E27FC236}">
                <a16:creationId xmlns:a16="http://schemas.microsoft.com/office/drawing/2014/main" id="{15C5CD54-3D3E-03EE-0706-AD0D88F30B81}"/>
              </a:ext>
            </a:extLst>
          </p:cNvPr>
          <p:cNvSpPr>
            <a:spLocks noGrp="1"/>
          </p:cNvSpPr>
          <p:nvPr>
            <p:ph idx="1"/>
          </p:nvPr>
        </p:nvSpPr>
        <p:spPr/>
        <p:txBody>
          <a:bodyPr>
            <a:normAutofit/>
          </a:bodyPr>
          <a:lstStyle/>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Arduino IDE</a:t>
            </a:r>
          </a:p>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Web Application or Arduino Application</a:t>
            </a:r>
          </a:p>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Database (In IOT cases)</a:t>
            </a:r>
          </a:p>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Language: Embedded C</a:t>
            </a:r>
          </a:p>
        </p:txBody>
      </p:sp>
    </p:spTree>
    <p:extLst>
      <p:ext uri="{BB962C8B-B14F-4D97-AF65-F5344CB8AC3E}">
        <p14:creationId xmlns:p14="http://schemas.microsoft.com/office/powerpoint/2010/main" val="208256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D2B1-4171-E9BE-F58E-8273A260CFD0}"/>
              </a:ext>
            </a:extLst>
          </p:cNvPr>
          <p:cNvSpPr>
            <a:spLocks noGrp="1"/>
          </p:cNvSpPr>
          <p:nvPr>
            <p:ph type="title"/>
          </p:nvPr>
        </p:nvSpPr>
        <p:spPr>
          <a:xfrm>
            <a:off x="1334277" y="181289"/>
            <a:ext cx="9806473" cy="1432907"/>
          </a:xfrm>
        </p:spPr>
        <p:txBody>
          <a:bodyPr>
            <a:normAutofit fontScale="90000"/>
          </a:bodyPr>
          <a:lstStyle/>
          <a:p>
            <a:pPr algn="ctr"/>
            <a:r>
              <a:rPr lang="en-IN" sz="11500" b="1" dirty="0">
                <a:latin typeface="Cambria" panose="02040503050406030204" pitchFamily="18" charset="0"/>
                <a:ea typeface="Cambria" panose="02040503050406030204" pitchFamily="18" charset="0"/>
              </a:rPr>
              <a:t>Lcd display</a:t>
            </a:r>
          </a:p>
        </p:txBody>
      </p:sp>
      <p:sp>
        <p:nvSpPr>
          <p:cNvPr id="3" name="Content Placeholder 2">
            <a:extLst>
              <a:ext uri="{FF2B5EF4-FFF2-40B4-BE49-F238E27FC236}">
                <a16:creationId xmlns:a16="http://schemas.microsoft.com/office/drawing/2014/main" id="{86570C4D-7445-85B5-461B-17C279C2BC58}"/>
              </a:ext>
            </a:extLst>
          </p:cNvPr>
          <p:cNvSpPr>
            <a:spLocks noGrp="1"/>
          </p:cNvSpPr>
          <p:nvPr>
            <p:ph idx="1"/>
          </p:nvPr>
        </p:nvSpPr>
        <p:spPr>
          <a:xfrm>
            <a:off x="1143000" y="1789022"/>
            <a:ext cx="9905999" cy="4347412"/>
          </a:xfrm>
        </p:spPr>
        <p:txBody>
          <a:bodyPr/>
          <a:lstStyle/>
          <a:p>
            <a:pPr>
              <a:buFont typeface="Wingdings" panose="05000000000000000000" pitchFamily="2" charset="2"/>
              <a:buChar char="ü"/>
            </a:pPr>
            <a:r>
              <a:rPr lang="en-IN" dirty="0">
                <a:latin typeface="Cambria" panose="02040503050406030204" pitchFamily="18" charset="0"/>
                <a:ea typeface="Cambria" panose="02040503050406030204" pitchFamily="18" charset="0"/>
              </a:rPr>
              <a:t>The LCD display is like the face or our system. It shows us important information using words and symbols.</a:t>
            </a:r>
          </a:p>
          <a:p>
            <a:pPr>
              <a:buFont typeface="Wingdings" panose="05000000000000000000" pitchFamily="2" charset="2"/>
              <a:buChar char="ü"/>
            </a:pPr>
            <a:r>
              <a:rPr lang="en-IN" dirty="0">
                <a:latin typeface="Cambria" panose="02040503050406030204" pitchFamily="18" charset="0"/>
                <a:ea typeface="Cambria" panose="02040503050406030204" pitchFamily="18" charset="0"/>
              </a:rPr>
              <a:t>When  the system detects a fire, it will show a message on the screen like “Fire Detected!” this tells us there’s a fire nearby.</a:t>
            </a:r>
          </a:p>
          <a:p>
            <a:pPr>
              <a:buFont typeface="Wingdings" panose="05000000000000000000" pitchFamily="2" charset="2"/>
              <a:buChar char="ü"/>
            </a:pPr>
            <a:r>
              <a:rPr lang="en-IN" dirty="0">
                <a:latin typeface="Cambria" panose="02040503050406030204" pitchFamily="18" charset="0"/>
                <a:ea typeface="Cambria" panose="02040503050406030204" pitchFamily="18" charset="0"/>
              </a:rPr>
              <a:t>If there’s a gas leak, the screen will display a message such as “Gas Leak Alert!” this warns us about a gas problem.</a:t>
            </a:r>
          </a:p>
          <a:p>
            <a:pPr>
              <a:buFont typeface="Wingdings" panose="05000000000000000000" pitchFamily="2" charset="2"/>
              <a:buChar char="ü"/>
            </a:pPr>
            <a:r>
              <a:rPr lang="en-US" dirty="0">
                <a:latin typeface="Cambria" panose="02040503050406030204" pitchFamily="18" charset="0"/>
                <a:ea typeface="Cambria" panose="02040503050406030204" pitchFamily="18" charset="0"/>
              </a:rPr>
              <a:t>We should always take the buzzer alarm seriously. When it makes noise, it's telling us there's danger nearby, and we need to act quickly.</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86643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DF8-4E12-E270-DE53-E33491DB0636}"/>
              </a:ext>
            </a:extLst>
          </p:cNvPr>
          <p:cNvSpPr>
            <a:spLocks noGrp="1"/>
          </p:cNvSpPr>
          <p:nvPr>
            <p:ph type="title"/>
          </p:nvPr>
        </p:nvSpPr>
        <p:spPr>
          <a:xfrm>
            <a:off x="1141413" y="327514"/>
            <a:ext cx="9905998" cy="1478570"/>
          </a:xfrm>
        </p:spPr>
        <p:txBody>
          <a:bodyPr>
            <a:noAutofit/>
          </a:bodyPr>
          <a:lstStyle/>
          <a:p>
            <a:pPr algn="ctr"/>
            <a:r>
              <a:rPr lang="en-IN" sz="10400" dirty="0">
                <a:latin typeface="Cambria" panose="02040503050406030204" pitchFamily="18" charset="0"/>
                <a:ea typeface="Cambria" panose="02040503050406030204" pitchFamily="18" charset="0"/>
              </a:rPr>
              <a:t>Buzzer alarm</a:t>
            </a:r>
          </a:p>
        </p:txBody>
      </p:sp>
      <p:sp>
        <p:nvSpPr>
          <p:cNvPr id="3" name="Content Placeholder 2">
            <a:extLst>
              <a:ext uri="{FF2B5EF4-FFF2-40B4-BE49-F238E27FC236}">
                <a16:creationId xmlns:a16="http://schemas.microsoft.com/office/drawing/2014/main" id="{617C0716-C61D-7A23-CB52-330A29431238}"/>
              </a:ext>
            </a:extLst>
          </p:cNvPr>
          <p:cNvSpPr>
            <a:spLocks noGrp="1"/>
          </p:cNvSpPr>
          <p:nvPr>
            <p:ph idx="1"/>
          </p:nvPr>
        </p:nvSpPr>
        <p:spPr/>
        <p:txBody>
          <a:bodyPr/>
          <a:lstStyle/>
          <a:p>
            <a:pPr>
              <a:buFont typeface="Wingdings" panose="05000000000000000000" pitchFamily="2" charset="2"/>
              <a:buChar char="ü"/>
            </a:pPr>
            <a:r>
              <a:rPr lang="en-IN" dirty="0">
                <a:latin typeface="Cambria" panose="02040503050406030204" pitchFamily="18" charset="0"/>
                <a:ea typeface="Cambria" panose="02040503050406030204" pitchFamily="18" charset="0"/>
              </a:rPr>
              <a:t>Only LCD is not sufficient, that why we use buzzer it will alert the member in the house with sound.</a:t>
            </a:r>
          </a:p>
          <a:p>
            <a:pPr>
              <a:buFont typeface="Wingdings" panose="05000000000000000000" pitchFamily="2" charset="2"/>
              <a:buChar char="ü"/>
            </a:pPr>
            <a:r>
              <a:rPr lang="en-IN" dirty="0">
                <a:latin typeface="Cambria" panose="02040503050406030204" pitchFamily="18" charset="0"/>
                <a:ea typeface="Cambria" panose="02040503050406030204" pitchFamily="18" charset="0"/>
              </a:rPr>
              <a:t>The buzzer alarm is like the voice of our system. It makes noise to get our attention when there’s a problem.</a:t>
            </a:r>
          </a:p>
          <a:p>
            <a:pPr>
              <a:buFont typeface="Wingdings" panose="05000000000000000000" pitchFamily="2" charset="2"/>
              <a:buChar char="ü"/>
            </a:pPr>
            <a:r>
              <a:rPr lang="en-IN" dirty="0">
                <a:latin typeface="Cambria" panose="02040503050406030204" pitchFamily="18" charset="0"/>
                <a:ea typeface="Cambria" panose="02040503050406030204" pitchFamily="18" charset="0"/>
              </a:rPr>
              <a:t>When the system detects a fire, the buzzer will make a loud, continuous sound. It’s like a siren that says “Hey, there’s a fire! Pay attention!”.</a:t>
            </a:r>
          </a:p>
        </p:txBody>
      </p:sp>
    </p:spTree>
    <p:extLst>
      <p:ext uri="{BB962C8B-B14F-4D97-AF65-F5344CB8AC3E}">
        <p14:creationId xmlns:p14="http://schemas.microsoft.com/office/powerpoint/2010/main" val="3674698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TM04033921[[fn=Damask]]</Template>
  <TotalTime>415</TotalTime>
  <Words>444</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vt:lpstr>
      <vt:lpstr>Tw Cen MT</vt:lpstr>
      <vt:lpstr>Wingdings</vt:lpstr>
      <vt:lpstr>Circuit</vt:lpstr>
      <vt:lpstr>PowerPoint Presentation</vt:lpstr>
      <vt:lpstr>Introduction</vt:lpstr>
      <vt:lpstr>Fire and lpg detection and alarm system using lcd and buzzer.</vt:lpstr>
      <vt:lpstr>Block diagram</vt:lpstr>
      <vt:lpstr>Hardware requirements</vt:lpstr>
      <vt:lpstr>PowerPoint Presentation</vt:lpstr>
      <vt:lpstr>Software requirements</vt:lpstr>
      <vt:lpstr>Lcd display</vt:lpstr>
      <vt:lpstr>Buzzer alarm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Servo motor, LCD, and Temperature sensor"</dc:title>
  <dc:creator>Ekhlakh Ahmad</dc:creator>
  <cp:lastModifiedBy>Ekhlakh Ahmad</cp:lastModifiedBy>
  <cp:revision>14</cp:revision>
  <dcterms:created xsi:type="dcterms:W3CDTF">2023-10-31T09:59:39Z</dcterms:created>
  <dcterms:modified xsi:type="dcterms:W3CDTF">2023-11-02T10:50:19Z</dcterms:modified>
</cp:coreProperties>
</file>