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61"/>
  </p:notesMasterIdLst>
  <p:handoutMasterIdLst>
    <p:handoutMasterId r:id="rId62"/>
  </p:handoutMasterIdLst>
  <p:sldIdLst>
    <p:sldId id="355" r:id="rId2"/>
    <p:sldId id="356" r:id="rId3"/>
    <p:sldId id="360" r:id="rId4"/>
    <p:sldId id="361" r:id="rId5"/>
    <p:sldId id="357" r:id="rId6"/>
    <p:sldId id="368" r:id="rId7"/>
    <p:sldId id="370" r:id="rId8"/>
    <p:sldId id="371" r:id="rId9"/>
    <p:sldId id="372" r:id="rId10"/>
    <p:sldId id="373" r:id="rId11"/>
    <p:sldId id="268" r:id="rId12"/>
    <p:sldId id="367" r:id="rId13"/>
    <p:sldId id="270" r:id="rId14"/>
    <p:sldId id="365" r:id="rId15"/>
    <p:sldId id="366" r:id="rId16"/>
    <p:sldId id="275" r:id="rId17"/>
    <p:sldId id="276" r:id="rId18"/>
    <p:sldId id="277" r:id="rId19"/>
    <p:sldId id="280" r:id="rId20"/>
    <p:sldId id="376" r:id="rId21"/>
    <p:sldId id="377" r:id="rId22"/>
    <p:sldId id="374" r:id="rId23"/>
    <p:sldId id="375" r:id="rId24"/>
    <p:sldId id="381" r:id="rId25"/>
    <p:sldId id="387" r:id="rId26"/>
    <p:sldId id="378" r:id="rId27"/>
    <p:sldId id="379" r:id="rId28"/>
    <p:sldId id="380" r:id="rId29"/>
    <p:sldId id="382" r:id="rId30"/>
    <p:sldId id="388" r:id="rId31"/>
    <p:sldId id="389" r:id="rId32"/>
    <p:sldId id="392" r:id="rId33"/>
    <p:sldId id="383" r:id="rId34"/>
    <p:sldId id="384" r:id="rId35"/>
    <p:sldId id="385" r:id="rId36"/>
    <p:sldId id="396" r:id="rId37"/>
    <p:sldId id="397" r:id="rId38"/>
    <p:sldId id="398" r:id="rId39"/>
    <p:sldId id="399" r:id="rId40"/>
    <p:sldId id="400" r:id="rId41"/>
    <p:sldId id="401" r:id="rId42"/>
    <p:sldId id="402" r:id="rId43"/>
    <p:sldId id="403" r:id="rId44"/>
    <p:sldId id="404" r:id="rId45"/>
    <p:sldId id="407" r:id="rId46"/>
    <p:sldId id="408" r:id="rId47"/>
    <p:sldId id="415" r:id="rId48"/>
    <p:sldId id="405" r:id="rId49"/>
    <p:sldId id="406" r:id="rId50"/>
    <p:sldId id="409" r:id="rId51"/>
    <p:sldId id="410" r:id="rId52"/>
    <p:sldId id="411" r:id="rId53"/>
    <p:sldId id="414" r:id="rId54"/>
    <p:sldId id="412" r:id="rId55"/>
    <p:sldId id="413" r:id="rId56"/>
    <p:sldId id="358" r:id="rId57"/>
    <p:sldId id="362" r:id="rId58"/>
    <p:sldId id="363" r:id="rId59"/>
    <p:sldId id="353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69" autoAdjust="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0235-7AC4-4E16-9A05-13E0AC1A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9122-1711-4AD1-B802-FE1F4807B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swing is </a:t>
            </a:r>
            <a:r>
              <a:rPr lang="en-US" i="1" dirty="0"/>
              <a:t>used to create window-based applications or desktop applications.</a:t>
            </a:r>
          </a:p>
          <a:p>
            <a:r>
              <a:rPr lang="en-US" dirty="0"/>
              <a:t>The </a:t>
            </a:r>
            <a:r>
              <a:rPr lang="en-US" dirty="0" err="1"/>
              <a:t>javax.swing</a:t>
            </a:r>
            <a:r>
              <a:rPr lang="en-US" dirty="0"/>
              <a:t> package provides classes : </a:t>
            </a:r>
            <a:r>
              <a:rPr lang="en-US" dirty="0" err="1"/>
              <a:t>JButton</a:t>
            </a:r>
            <a:r>
              <a:rPr lang="en-US" dirty="0"/>
              <a:t>, </a:t>
            </a:r>
            <a:r>
              <a:rPr lang="en-US" dirty="0" err="1"/>
              <a:t>JTextField</a:t>
            </a:r>
            <a:r>
              <a:rPr lang="en-US" dirty="0"/>
              <a:t>, </a:t>
            </a:r>
            <a:r>
              <a:rPr lang="en-US" dirty="0" err="1"/>
              <a:t>JTextArea</a:t>
            </a:r>
            <a:r>
              <a:rPr lang="en-US" dirty="0"/>
              <a:t>, </a:t>
            </a:r>
            <a:r>
              <a:rPr lang="en-US" dirty="0" err="1"/>
              <a:t>JRadioButton</a:t>
            </a:r>
            <a:r>
              <a:rPr lang="en-US" dirty="0"/>
              <a:t>, </a:t>
            </a:r>
            <a:r>
              <a:rPr lang="en-US" dirty="0" err="1"/>
              <a:t>JCheckbox</a:t>
            </a:r>
            <a:r>
              <a:rPr lang="en-US" dirty="0"/>
              <a:t>, </a:t>
            </a:r>
            <a:r>
              <a:rPr lang="en-US"/>
              <a:t>JMenu</a:t>
            </a:r>
            <a:r>
              <a:rPr lang="en-US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767004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741F-AA1B-48C8-A5BE-0E0BD53D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image using </a:t>
            </a:r>
            <a:r>
              <a:rPr lang="en-US" dirty="0" err="1"/>
              <a:t>JLabel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71F11-C091-4DC7-A661-4764048AD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9296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JLabel</a:t>
            </a:r>
            <a:r>
              <a:rPr lang="en-US" dirty="0"/>
              <a:t> </a:t>
            </a:r>
            <a:r>
              <a:rPr lang="en-US" dirty="0" err="1"/>
              <a:t>jl</a:t>
            </a:r>
            <a:r>
              <a:rPr lang="en-US" dirty="0"/>
              <a:t>=new </a:t>
            </a:r>
            <a:r>
              <a:rPr lang="en-US" dirty="0" err="1"/>
              <a:t>JLabel</a:t>
            </a:r>
            <a:r>
              <a:rPr lang="en-US" dirty="0"/>
              <a:t>(new </a:t>
            </a:r>
            <a:r>
              <a:rPr lang="en-US" dirty="0" err="1"/>
              <a:t>ImageIcon</a:t>
            </a:r>
            <a:r>
              <a:rPr lang="en-US" dirty="0"/>
              <a:t>("bimg2.jpg"));</a:t>
            </a:r>
          </a:p>
          <a:p>
            <a:pPr marL="0" indent="0">
              <a:buNone/>
            </a:pPr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en-US" dirty="0" err="1"/>
              <a:t>jp</a:t>
            </a:r>
            <a:r>
              <a:rPr lang="en-US" dirty="0"/>
              <a:t>=new </a:t>
            </a:r>
            <a:r>
              <a:rPr lang="en-US" dirty="0" err="1"/>
              <a:t>JPanel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j</a:t>
            </a:r>
            <a:r>
              <a:rPr lang="en-US"/>
              <a:t>p</a:t>
            </a:r>
            <a:r>
              <a:rPr lang="en-US" dirty="0" err="1"/>
              <a:t>.add</a:t>
            </a:r>
            <a:r>
              <a:rPr lang="en-US" dirty="0"/>
              <a:t>(</a:t>
            </a:r>
            <a:r>
              <a:rPr lang="en-US" dirty="0" err="1"/>
              <a:t>jl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1770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err="1"/>
              <a:t>JButton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b="1" dirty="0" err="1"/>
              <a:t>JButton</a:t>
            </a:r>
            <a:r>
              <a:rPr lang="en-US" b="1" dirty="0"/>
              <a:t> class </a:t>
            </a:r>
            <a:r>
              <a:rPr lang="en-US" dirty="0"/>
              <a:t>is used to create a labeled button which perform some action when the button is pushed. It inherits </a:t>
            </a:r>
            <a:r>
              <a:rPr lang="en-US" dirty="0" err="1"/>
              <a:t>AbstractButton</a:t>
            </a:r>
            <a:r>
              <a:rPr lang="en-US" dirty="0"/>
              <a:t> class.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>
            <a:noAutofit/>
          </a:bodyPr>
          <a:lstStyle/>
          <a:p>
            <a:r>
              <a:rPr lang="en-US" sz="3200" b="1" dirty="0"/>
              <a:t>Constructors of </a:t>
            </a:r>
            <a:r>
              <a:rPr lang="en-US" sz="3200" b="1" dirty="0" err="1"/>
              <a:t>JButton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EEED9-77E9-4BC4-9CCA-A3E1955FC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60" y="2188369"/>
            <a:ext cx="7912880" cy="24812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838200"/>
            <a:ext cx="9029672" cy="519090"/>
          </a:xfrm>
        </p:spPr>
        <p:txBody>
          <a:bodyPr>
            <a:noAutofit/>
          </a:bodyPr>
          <a:lstStyle/>
          <a:p>
            <a:r>
              <a:rPr lang="en-US" sz="3200" b="1" dirty="0"/>
              <a:t>Methods of </a:t>
            </a:r>
            <a:r>
              <a:rPr lang="en-US" sz="3200" b="1" dirty="0" err="1"/>
              <a:t>JButton</a:t>
            </a:r>
            <a:r>
              <a:rPr lang="en-US" sz="3200" b="1" dirty="0"/>
              <a:t> class </a:t>
            </a:r>
            <a:br>
              <a:rPr lang="en-US" sz="3200" b="1" dirty="0"/>
            </a:b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A2380E-95D4-47FA-B30B-142BF068A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28" y="1321521"/>
            <a:ext cx="8191471" cy="481776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8435-939A-47CA-8B55-B05E0EBF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Steps to perform action on button click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97C3B-41E0-4441-A3F0-91CE7BD92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1. Importing Packages:</a:t>
            </a:r>
          </a:p>
          <a:p>
            <a:pPr marL="800100" lvl="2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javax.swing</a:t>
            </a:r>
            <a:r>
              <a:rPr lang="en-US" dirty="0">
                <a:solidFill>
                  <a:schemeClr val="tx1"/>
                </a:solidFill>
              </a:rPr>
              <a:t>.*;</a:t>
            </a:r>
          </a:p>
          <a:p>
            <a:pPr marL="800100" lvl="2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java.awt</a:t>
            </a:r>
            <a:r>
              <a:rPr lang="en-US" dirty="0">
                <a:solidFill>
                  <a:schemeClr val="tx1"/>
                </a:solidFill>
              </a:rPr>
              <a:t>.*;</a:t>
            </a:r>
          </a:p>
          <a:p>
            <a:pPr marL="800100" lvl="2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java.awt.event</a:t>
            </a:r>
            <a:r>
              <a:rPr lang="en-US" dirty="0">
                <a:solidFill>
                  <a:schemeClr val="tx1"/>
                </a:solidFill>
              </a:rPr>
              <a:t>.*;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2.Create Class which Implementing ActionListener Interface: </a:t>
            </a: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dirty="0" err="1">
                <a:solidFill>
                  <a:schemeClr val="tx1"/>
                </a:solidFill>
              </a:rPr>
              <a:t>classname</a:t>
            </a:r>
            <a:r>
              <a:rPr lang="en-US" dirty="0">
                <a:solidFill>
                  <a:schemeClr val="tx1"/>
                </a:solidFill>
              </a:rPr>
              <a:t> implements ActionListener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3. Create Button and add in Frame: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4. Registering ActionListener to the </a:t>
            </a:r>
            <a:r>
              <a:rPr lang="en-US" dirty="0" err="1">
                <a:solidFill>
                  <a:srgbClr val="FF0000"/>
                </a:solidFill>
              </a:rPr>
              <a:t>JButton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 this step, we will add or can say register ActionListener to the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. For this, we have to call </a:t>
            </a:r>
            <a:r>
              <a:rPr lang="en-US" dirty="0" err="1">
                <a:solidFill>
                  <a:schemeClr val="tx1"/>
                </a:solidFill>
              </a:rPr>
              <a:t>addActionListener</a:t>
            </a:r>
            <a:r>
              <a:rPr lang="en-US" dirty="0">
                <a:solidFill>
                  <a:schemeClr val="tx1"/>
                </a:solidFill>
              </a:rPr>
              <a:t>() method using the object of the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 class.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5. Override </a:t>
            </a:r>
            <a:r>
              <a:rPr lang="en-US" dirty="0" err="1">
                <a:solidFill>
                  <a:srgbClr val="FF0000"/>
                </a:solidFill>
              </a:rPr>
              <a:t>actionPerformed</a:t>
            </a:r>
            <a:r>
              <a:rPr lang="en-US" dirty="0">
                <a:solidFill>
                  <a:srgbClr val="FF0000"/>
                </a:solidFill>
              </a:rPr>
              <a:t>() method</a:t>
            </a:r>
          </a:p>
          <a:p>
            <a:pPr marL="8001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58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6608-9BEE-41C6-8C4C-EF93331AE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err="1">
                <a:solidFill>
                  <a:srgbClr val="FF0000"/>
                </a:solidFill>
              </a:rPr>
              <a:t>actionPerformed</a:t>
            </a:r>
            <a:r>
              <a:rPr lang="en-US" sz="4000" dirty="0">
                <a:solidFill>
                  <a:srgbClr val="FF0000"/>
                </a:solidFill>
              </a:rPr>
              <a:t>() method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7828C-38A3-4B0C-A5A3-4C31323B0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If we have implemented the ActionListener interface in any class, then we must have to override its method which is </a:t>
            </a:r>
            <a:r>
              <a:rPr lang="en-US" sz="2800" dirty="0" err="1">
                <a:solidFill>
                  <a:schemeClr val="tx1"/>
                </a:solidFill>
              </a:rPr>
              <a:t>actionPerformed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ActionEvent</a:t>
            </a:r>
            <a:r>
              <a:rPr lang="en-US" sz="2800" dirty="0">
                <a:solidFill>
                  <a:schemeClr val="tx1"/>
                </a:solidFill>
              </a:rPr>
              <a:t> e) which takes a parameter </a:t>
            </a:r>
            <a:r>
              <a:rPr lang="en-US" sz="2800" dirty="0" err="1">
                <a:solidFill>
                  <a:schemeClr val="tx1"/>
                </a:solidFill>
              </a:rPr>
              <a:t>ActionEvent</a:t>
            </a:r>
            <a:r>
              <a:rPr lang="en-US" sz="2800" dirty="0">
                <a:solidFill>
                  <a:schemeClr val="tx1"/>
                </a:solidFill>
              </a:rPr>
              <a:t> (a class defined in package </a:t>
            </a:r>
            <a:r>
              <a:rPr lang="en-US" sz="2800" dirty="0" err="1">
                <a:solidFill>
                  <a:schemeClr val="tx1"/>
                </a:solidFill>
              </a:rPr>
              <a:t>java.awt.event</a:t>
            </a:r>
            <a:r>
              <a:rPr lang="en-US" sz="2800" dirty="0">
                <a:solidFill>
                  <a:schemeClr val="tx1"/>
                </a:solidFill>
              </a:rPr>
              <a:t> ). Now when someone clicks on the button the </a:t>
            </a:r>
            <a:r>
              <a:rPr lang="en-US" sz="2800" dirty="0" err="1">
                <a:solidFill>
                  <a:schemeClr val="tx1"/>
                </a:solidFill>
              </a:rPr>
              <a:t>actionPerformed</a:t>
            </a:r>
            <a:r>
              <a:rPr lang="en-US" sz="2800" dirty="0">
                <a:solidFill>
                  <a:schemeClr val="tx1"/>
                </a:solidFill>
              </a:rPr>
              <a:t>() method is called.</a:t>
            </a:r>
          </a:p>
        </p:txBody>
      </p:sp>
    </p:spTree>
    <p:extLst>
      <p:ext uri="{BB962C8B-B14F-4D97-AF65-F5344CB8AC3E}">
        <p14:creationId xmlns:p14="http://schemas.microsoft.com/office/powerpoint/2010/main" val="424558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err="1"/>
              <a:t>JLabel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object of </a:t>
            </a:r>
            <a:r>
              <a:rPr lang="en-US" dirty="0" err="1"/>
              <a:t>JLabel</a:t>
            </a:r>
            <a:r>
              <a:rPr lang="en-US" dirty="0"/>
              <a:t> class is a component for placing text in a container. It is used to display a single line of read only text. The text can be changed by an application but a user cannot edit it directly. It inherits JComponent class.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/>
              <a:t>JLabel:Commonly</a:t>
            </a:r>
            <a:r>
              <a:rPr lang="en-US" dirty="0"/>
              <a:t> used Constructors: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62" y="2034003"/>
          <a:ext cx="7643866" cy="3466698"/>
        </p:xfrm>
        <a:graphic>
          <a:graphicData uri="http://schemas.openxmlformats.org/drawingml/2006/table">
            <a:tbl>
              <a:tblPr/>
              <a:tblGrid>
                <a:gridCol w="382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17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</a:rPr>
                        <a:t>Constructor</a:t>
                      </a:r>
                    </a:p>
                  </a:txBody>
                  <a:tcPr marL="82707" marR="82707" marT="82707" marB="82707">
                    <a:lnL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82707" marR="82707" marT="82707" marB="82707">
                    <a:lnL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95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JLabel()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Creates a JLabel instance with no image and with an empty string for the title.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30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JLabel(String s)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Creates a JLabel instance with the specified text.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30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JLabel(Icon i)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Creates a JLabel instance with the specified image.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95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JLabel(String s, Icon i, int horizontalAlignment)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dirty="0">
                          <a:solidFill>
                            <a:srgbClr val="333333"/>
                          </a:solidFill>
                          <a:latin typeface="inter-regular"/>
                        </a:rPr>
                        <a:t>Creates a </a:t>
                      </a:r>
                      <a:r>
                        <a:rPr lang="en-US" sz="1300" dirty="0" err="1">
                          <a:solidFill>
                            <a:srgbClr val="333333"/>
                          </a:solidFill>
                          <a:latin typeface="inter-regular"/>
                        </a:rPr>
                        <a:t>JLabel</a:t>
                      </a:r>
                      <a:r>
                        <a:rPr lang="en-US" sz="1300" dirty="0">
                          <a:solidFill>
                            <a:srgbClr val="333333"/>
                          </a:solidFill>
                          <a:latin typeface="inter-regular"/>
                        </a:rPr>
                        <a:t> instance with the specified text, image, and horizontal alignment.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/>
              <a:t>Jlabel:Commonly</a:t>
            </a:r>
            <a:r>
              <a:rPr lang="en-US" sz="3600" dirty="0"/>
              <a:t> used Methods: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62" y="1978866"/>
          <a:ext cx="7500990" cy="3378961"/>
        </p:xfrm>
        <a:graphic>
          <a:graphicData uri="http://schemas.openxmlformats.org/drawingml/2006/table">
            <a:tbl>
              <a:tblPr/>
              <a:tblGrid>
                <a:gridCol w="3750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0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</a:rPr>
                        <a:t>Methods</a:t>
                      </a:r>
                    </a:p>
                  </a:txBody>
                  <a:tcPr marL="82707" marR="82707" marT="82707" marB="82707">
                    <a:lnL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82707" marR="82707" marT="82707" marB="82707">
                    <a:lnL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String getText()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t returns the text string that a label displays.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void setText(String text)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It defines the single line of text this component will display.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void setHorizontalAlignment(int alignment)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It sets the alignment of the label's contents along the X axis.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Icon getIcon()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It returns the graphic image that the label displays.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int getHorizontalAlignment()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dirty="0">
                          <a:solidFill>
                            <a:srgbClr val="333333"/>
                          </a:solidFill>
                          <a:latin typeface="inter-regular"/>
                        </a:rPr>
                        <a:t>It returns the alignment of the label's contents along the X axis.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Java </a:t>
            </a:r>
            <a:r>
              <a:rPr lang="en-US" dirty="0" err="1"/>
              <a:t>JTextField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The object of a </a:t>
            </a:r>
            <a:r>
              <a:rPr lang="en-US" sz="2800" dirty="0" err="1"/>
              <a:t>JTextField</a:t>
            </a:r>
            <a:r>
              <a:rPr lang="en-US" sz="2800" dirty="0"/>
              <a:t> class is a text component that</a:t>
            </a:r>
          </a:p>
          <a:p>
            <a:pPr>
              <a:buNone/>
            </a:pPr>
            <a:r>
              <a:rPr lang="en-US" sz="2800" dirty="0"/>
              <a:t>allows the editing of a single line text. It inherits </a:t>
            </a:r>
            <a:r>
              <a:rPr lang="en-US" sz="2800" dirty="0" err="1"/>
              <a:t>JTextComponent</a:t>
            </a:r>
            <a:r>
              <a:rPr lang="en-US" sz="2800" dirty="0"/>
              <a:t> class.</a:t>
            </a:r>
            <a:endParaRPr lang="en-US" dirty="0"/>
          </a:p>
          <a:p>
            <a:pPr>
              <a:buNone/>
            </a:pPr>
            <a:r>
              <a:rPr lang="en-US" b="1" dirty="0" err="1"/>
              <a:t>JTextField</a:t>
            </a:r>
            <a:r>
              <a:rPr lang="en-US" b="1" dirty="0"/>
              <a:t> class declaration</a:t>
            </a:r>
          </a:p>
          <a:p>
            <a:pPr lvl="1"/>
            <a:r>
              <a:rPr lang="en-US" dirty="0"/>
              <a:t>Let's see the declaration for </a:t>
            </a:r>
            <a:r>
              <a:rPr lang="en-US" dirty="0" err="1"/>
              <a:t>javax.swing.JTextField</a:t>
            </a:r>
            <a:r>
              <a:rPr lang="en-US" dirty="0"/>
              <a:t> class.</a:t>
            </a:r>
          </a:p>
          <a:p>
            <a:pPr>
              <a:buNone/>
            </a:pPr>
            <a:r>
              <a:rPr lang="en-US" sz="1800" b="1" dirty="0"/>
              <a:t>public</a:t>
            </a:r>
            <a:r>
              <a:rPr lang="en-US" sz="1800" dirty="0"/>
              <a:t> </a:t>
            </a:r>
            <a:r>
              <a:rPr lang="en-US" sz="1800" b="1" dirty="0"/>
              <a:t>class</a:t>
            </a:r>
            <a:r>
              <a:rPr lang="en-US" sz="1800" dirty="0"/>
              <a:t> </a:t>
            </a:r>
            <a:r>
              <a:rPr lang="en-US" sz="1800" dirty="0" err="1"/>
              <a:t>JTextField</a:t>
            </a:r>
            <a:r>
              <a:rPr lang="en-US" sz="1800" dirty="0"/>
              <a:t> </a:t>
            </a:r>
            <a:r>
              <a:rPr lang="en-US" sz="1800" b="1" dirty="0"/>
              <a:t>extends</a:t>
            </a:r>
            <a:r>
              <a:rPr lang="en-US" sz="1800" dirty="0"/>
              <a:t> </a:t>
            </a:r>
            <a:r>
              <a:rPr lang="en-US" sz="1800" dirty="0" err="1"/>
              <a:t>JTextComponent</a:t>
            </a:r>
            <a:r>
              <a:rPr lang="en-US" sz="1800" dirty="0"/>
              <a:t> </a:t>
            </a:r>
            <a:r>
              <a:rPr lang="en-US" sz="1800" b="1" dirty="0"/>
              <a:t>implements</a:t>
            </a:r>
            <a:r>
              <a:rPr lang="en-US" sz="1800" dirty="0"/>
              <a:t> </a:t>
            </a:r>
            <a:r>
              <a:rPr lang="en-US" sz="1800" dirty="0" err="1"/>
              <a:t>SwingConstants</a:t>
            </a:r>
            <a:r>
              <a:rPr lang="en-US" dirty="0"/>
              <a:t> 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9A61E-C3E7-4BD1-BCDD-F9BFEBE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javax.swing</a:t>
            </a:r>
            <a:r>
              <a:rPr lang="en-US" dirty="0"/>
              <a:t>.*;  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MainClass</a:t>
            </a:r>
            <a:r>
              <a:rPr lang="en-US" dirty="0"/>
              <a:t> {  </a:t>
            </a:r>
          </a:p>
          <a:p>
            <a:pPr marL="0" indent="0">
              <a:buNone/>
            </a:pPr>
            <a:r>
              <a:rPr lang="en-US" dirty="0"/>
              <a:t>public static void main(String[] </a:t>
            </a:r>
            <a:r>
              <a:rPr lang="en-US" dirty="0" err="1"/>
              <a:t>args</a:t>
            </a:r>
            <a:r>
              <a:rPr lang="en-US" dirty="0"/>
              <a:t>)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 err="1"/>
              <a:t>JFrame</a:t>
            </a:r>
            <a:r>
              <a:rPr lang="en-US" dirty="0"/>
              <a:t> f=new </a:t>
            </a:r>
            <a:r>
              <a:rPr lang="en-US" dirty="0" err="1"/>
              <a:t>JFrame</a:t>
            </a:r>
            <a:r>
              <a:rPr lang="en-US" dirty="0"/>
              <a:t>();//creating instance of </a:t>
            </a:r>
            <a:r>
              <a:rPr lang="en-US" dirty="0" err="1"/>
              <a:t>JFrame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      </a:t>
            </a:r>
          </a:p>
          <a:p>
            <a:pPr marL="0" indent="0">
              <a:buNone/>
            </a:pPr>
            <a:r>
              <a:rPr lang="en-US" dirty="0" err="1"/>
              <a:t>JButton</a:t>
            </a:r>
            <a:r>
              <a:rPr lang="en-US" dirty="0"/>
              <a:t> b=new </a:t>
            </a:r>
            <a:r>
              <a:rPr lang="en-US" dirty="0" err="1"/>
              <a:t>JButton</a:t>
            </a:r>
            <a:r>
              <a:rPr lang="en-US" dirty="0"/>
              <a:t>("click");//creating instance of </a:t>
            </a:r>
            <a:r>
              <a:rPr lang="en-US" dirty="0" err="1"/>
              <a:t>JButton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 err="1"/>
              <a:t>b.setBounds</a:t>
            </a:r>
            <a:r>
              <a:rPr lang="en-US" dirty="0"/>
              <a:t>(130,100,100, 40);//x axis, y axis, width, height 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f.add</a:t>
            </a:r>
            <a:r>
              <a:rPr lang="en-US" dirty="0"/>
              <a:t>(b);//adding button in </a:t>
            </a:r>
            <a:r>
              <a:rPr lang="en-US" dirty="0" err="1"/>
              <a:t>JFrame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      </a:t>
            </a:r>
          </a:p>
          <a:p>
            <a:pPr marL="0" indent="0">
              <a:buNone/>
            </a:pPr>
            <a:r>
              <a:rPr lang="en-US" dirty="0" err="1"/>
              <a:t>f.setSize</a:t>
            </a:r>
            <a:r>
              <a:rPr lang="en-US" dirty="0"/>
              <a:t>(400,500);//400 width and 500 height  </a:t>
            </a:r>
          </a:p>
          <a:p>
            <a:pPr marL="0" indent="0">
              <a:buNone/>
            </a:pPr>
            <a:r>
              <a:rPr lang="en-US" dirty="0" err="1"/>
              <a:t>f.setVisible</a:t>
            </a:r>
            <a:r>
              <a:rPr lang="en-US" dirty="0"/>
              <a:t>(true);//making the frame visible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82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86D6-85DE-4F01-959A-38049116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JTextField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E7CA8-A609-47C7-829E-6B837DEBC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7742765" cy="30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71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41EA-5BD7-4A89-8FD4-C79C47CF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JTextField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4DF7C-483B-4CB0-8C62-0D6A03A2A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5799"/>
            <a:ext cx="7815262" cy="33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30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AF95-39A6-49B4-BC7C-386BC973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JRadioButton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54FBD-18EC-4B6D-B999-84CDDD0F7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JRadioButton</a:t>
            </a:r>
            <a:r>
              <a:rPr lang="en-US" dirty="0"/>
              <a:t> class is used to create a radio button. It is used to choose one option from multiple options.</a:t>
            </a:r>
          </a:p>
        </p:txBody>
      </p:sp>
    </p:spTree>
    <p:extLst>
      <p:ext uri="{BB962C8B-B14F-4D97-AF65-F5344CB8AC3E}">
        <p14:creationId xmlns:p14="http://schemas.microsoft.com/office/powerpoint/2010/main" val="4002174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FD52-1A5D-4436-94BA-48047C24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Methods belongs to </a:t>
            </a:r>
            <a:r>
              <a:rPr lang="en-US" sz="3200" dirty="0" err="1"/>
              <a:t>JRadioButton</a:t>
            </a:r>
            <a:r>
              <a:rPr lang="en-US" sz="3200" dirty="0"/>
              <a:t>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FA3AF-A1B8-4578-A3A6-771AE6F63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676400"/>
            <a:ext cx="70580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85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EA93-7DA5-4A01-8EDA-7CEC42FB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Steps: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C376-6DDC-43CE-BB5B-C76DEEE88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JRadioButton</a:t>
            </a:r>
            <a:r>
              <a:rPr lang="en-US" dirty="0"/>
              <a:t> r1=new </a:t>
            </a:r>
            <a:r>
              <a:rPr lang="en-US" dirty="0" err="1"/>
              <a:t>JRadioButton</a:t>
            </a:r>
            <a:r>
              <a:rPr lang="en-US" dirty="0"/>
              <a:t>("Male");    </a:t>
            </a:r>
          </a:p>
          <a:p>
            <a:pPr marL="0" indent="0">
              <a:buNone/>
            </a:pPr>
            <a:r>
              <a:rPr lang="en-US" dirty="0" err="1"/>
              <a:t>JRadioButton</a:t>
            </a:r>
            <a:r>
              <a:rPr lang="en-US" dirty="0"/>
              <a:t> r2=new </a:t>
            </a:r>
            <a:r>
              <a:rPr lang="en-US" dirty="0" err="1"/>
              <a:t>JRadioButton</a:t>
            </a:r>
            <a:r>
              <a:rPr lang="en-US" dirty="0"/>
              <a:t>("Female");</a:t>
            </a:r>
          </a:p>
          <a:p>
            <a:pPr marL="0" indent="0">
              <a:buNone/>
            </a:pPr>
            <a:r>
              <a:rPr lang="en-US" dirty="0"/>
              <a:t>r1.setBounds(75,50,100,30);    </a:t>
            </a:r>
          </a:p>
          <a:p>
            <a:pPr marL="0" indent="0">
              <a:buNone/>
            </a:pPr>
            <a:r>
              <a:rPr lang="en-US" dirty="0"/>
              <a:t>r2.setBounds(75,100,100,30);    </a:t>
            </a:r>
          </a:p>
          <a:p>
            <a:pPr marL="0" indent="0">
              <a:buNone/>
            </a:pPr>
            <a:r>
              <a:rPr lang="en-US" dirty="0" err="1"/>
              <a:t>ButtonGroup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=new </a:t>
            </a:r>
            <a:r>
              <a:rPr lang="en-US" dirty="0" err="1"/>
              <a:t>ButtonGroup</a:t>
            </a:r>
            <a:r>
              <a:rPr lang="en-US" dirty="0"/>
              <a:t>();    </a:t>
            </a:r>
          </a:p>
          <a:p>
            <a:pPr marL="0" indent="0">
              <a:buNone/>
            </a:pPr>
            <a:r>
              <a:rPr lang="en-US" dirty="0" err="1"/>
              <a:t>bg.add</a:t>
            </a:r>
            <a:r>
              <a:rPr lang="en-US" dirty="0"/>
              <a:t>(r1);</a:t>
            </a:r>
          </a:p>
          <a:p>
            <a:pPr marL="0" indent="0">
              <a:buNone/>
            </a:pPr>
            <a:r>
              <a:rPr lang="en-US" dirty="0" err="1"/>
              <a:t>bg.add</a:t>
            </a:r>
            <a:r>
              <a:rPr lang="en-US" dirty="0"/>
              <a:t>(r2);    </a:t>
            </a:r>
          </a:p>
          <a:p>
            <a:pPr marL="0" indent="0">
              <a:buNone/>
            </a:pPr>
            <a:r>
              <a:rPr lang="en-US" dirty="0" err="1"/>
              <a:t>f.add</a:t>
            </a:r>
            <a:r>
              <a:rPr lang="en-US" dirty="0"/>
              <a:t>(r1);</a:t>
            </a:r>
          </a:p>
          <a:p>
            <a:pPr marL="0" indent="0">
              <a:buNone/>
            </a:pPr>
            <a:r>
              <a:rPr lang="en-US" dirty="0" err="1"/>
              <a:t>f.add</a:t>
            </a:r>
            <a:r>
              <a:rPr lang="en-US" dirty="0"/>
              <a:t>(r2);</a:t>
            </a:r>
          </a:p>
        </p:txBody>
      </p:sp>
    </p:spTree>
    <p:extLst>
      <p:ext uri="{BB962C8B-B14F-4D97-AF65-F5344CB8AC3E}">
        <p14:creationId xmlns:p14="http://schemas.microsoft.com/office/powerpoint/2010/main" val="334189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F2AA-9D82-42DC-A7A2-2CC36A1C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To check which radio button has selected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8A61B-F097-4759-BBC7-E760A23FF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JRadioButton</a:t>
            </a:r>
            <a:r>
              <a:rPr lang="en-US" dirty="0"/>
              <a:t> r1=new </a:t>
            </a:r>
            <a:r>
              <a:rPr lang="en-US" dirty="0" err="1"/>
              <a:t>JRadioButton</a:t>
            </a:r>
            <a:r>
              <a:rPr lang="en-US" dirty="0"/>
              <a:t>("Male");    </a:t>
            </a:r>
          </a:p>
          <a:p>
            <a:pPr marL="0" indent="0">
              <a:buNone/>
            </a:pPr>
            <a:r>
              <a:rPr lang="en-US" dirty="0"/>
              <a:t>if(r1.isSelected())</a:t>
            </a:r>
          </a:p>
          <a:p>
            <a:pPr marL="0" indent="0">
              <a:buNone/>
            </a:pPr>
            <a:r>
              <a:rPr lang="en-US" dirty="0"/>
              <a:t>{    </a:t>
            </a:r>
          </a:p>
          <a:p>
            <a:pPr marL="0" indent="0">
              <a:buNone/>
            </a:pPr>
            <a:r>
              <a:rPr lang="en-US" dirty="0"/>
              <a:t>String gender=“Male”;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71647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A07D-92D2-4454-B600-AF089419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JTextArea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2FA01-4C95-4DE4-B38A-4C356CCE8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represents a multi line area that displays text. It is used to edit the text .  </a:t>
            </a:r>
            <a:r>
              <a:rPr lang="en-US" dirty="0" err="1"/>
              <a:t>JTextArea</a:t>
            </a:r>
            <a:r>
              <a:rPr lang="en-US" dirty="0"/>
              <a:t> inherits JComponent class.</a:t>
            </a:r>
          </a:p>
        </p:txBody>
      </p:sp>
    </p:spTree>
    <p:extLst>
      <p:ext uri="{BB962C8B-B14F-4D97-AF65-F5344CB8AC3E}">
        <p14:creationId xmlns:p14="http://schemas.microsoft.com/office/powerpoint/2010/main" val="3931125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D2A1-40EC-4EFD-841A-7A06BC46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Constructor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5A825-BBE8-486F-8815-670CF4B59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87" y="1752600"/>
            <a:ext cx="8145226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98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6637-8AE1-4617-8485-9B051F8B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E5628-3BC7-42C1-BB92-DE40E7D8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2" y="2088357"/>
            <a:ext cx="8151243" cy="310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59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9B90-9755-43D9-9B7D-AE3C2026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JComboBox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7C33E-CE3D-4284-A65B-A19E67377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JComboBox</a:t>
            </a:r>
            <a:r>
              <a:rPr lang="en-US" sz="2800" dirty="0"/>
              <a:t> inherits JComponent class . </a:t>
            </a:r>
            <a:r>
              <a:rPr lang="en-US" sz="2800" dirty="0" err="1"/>
              <a:t>JComboBox</a:t>
            </a:r>
            <a:r>
              <a:rPr lang="en-US" sz="2800" dirty="0"/>
              <a:t> shows a popup menu that shows a list and the user can select a option from that specified list . </a:t>
            </a:r>
            <a:r>
              <a:rPr lang="en-US" sz="2800" dirty="0" err="1"/>
              <a:t>JComboBox</a:t>
            </a:r>
            <a:r>
              <a:rPr lang="en-US" sz="2800" dirty="0"/>
              <a:t> can be editable or read- only.</a:t>
            </a:r>
          </a:p>
        </p:txBody>
      </p:sp>
    </p:spTree>
    <p:extLst>
      <p:ext uri="{BB962C8B-B14F-4D97-AF65-F5344CB8AC3E}">
        <p14:creationId xmlns:p14="http://schemas.microsoft.com/office/powerpoint/2010/main" val="407931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DCB2-E765-4FC4-B0B7-6ED59C26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Steps to create GUI: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0EE2-6ED8-4A31-B073-B73AB64F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 instance of </a:t>
            </a:r>
            <a:r>
              <a:rPr lang="en-US" dirty="0" err="1"/>
              <a:t>JFrame</a:t>
            </a:r>
            <a:r>
              <a:rPr lang="en-US" dirty="0"/>
              <a:t> 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size of </a:t>
            </a:r>
            <a:r>
              <a:rPr lang="en-US" dirty="0" err="1"/>
              <a:t>Jframe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layout managers// if no then set 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 instance of </a:t>
            </a:r>
            <a:r>
              <a:rPr lang="en-US" dirty="0" err="1"/>
              <a:t>Jbutton,JTextField</a:t>
            </a:r>
            <a:r>
              <a:rPr lang="en-US" dirty="0"/>
              <a:t> etc..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position and size of a </a:t>
            </a:r>
            <a:r>
              <a:rPr lang="en-US" dirty="0" err="1"/>
              <a:t>button,TextField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component in Frame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Visible True  For </a:t>
            </a:r>
            <a:r>
              <a:rPr lang="en-US" dirty="0" err="1"/>
              <a:t>JFrame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09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0ACB-7B43-4BCA-A354-57D7E7C5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Constructor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677B2-2829-492A-A4F4-BC295BD7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90" y="1940719"/>
            <a:ext cx="8111949" cy="29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30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2F6A-AFDA-4738-A257-1B5964AF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27C0F-8085-4BD0-8082-D4CAEECF6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7784111" cy="368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9F7E-5F06-4102-9768-D5931963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Steps to perform event in </a:t>
            </a:r>
            <a:r>
              <a:rPr lang="en-US" sz="3200" dirty="0" err="1"/>
              <a:t>JComboBox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19AD-EC11-48A9-8AFB-8C42F949E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 </a:t>
            </a:r>
            <a:r>
              <a:rPr lang="en-US" dirty="0" err="1"/>
              <a:t>ItemListener</a:t>
            </a:r>
            <a:r>
              <a:rPr lang="en-US" dirty="0"/>
              <a:t> interface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Register </a:t>
            </a:r>
            <a:r>
              <a:rPr lang="en-US" dirty="0" err="1"/>
              <a:t>combobox</a:t>
            </a:r>
            <a:r>
              <a:rPr lang="en-US" dirty="0"/>
              <a:t> using </a:t>
            </a:r>
            <a:r>
              <a:rPr lang="en-US" dirty="0" err="1"/>
              <a:t>addItemListener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Define </a:t>
            </a:r>
            <a:r>
              <a:rPr lang="en-US" dirty="0" err="1"/>
              <a:t>itemStateChanged</a:t>
            </a:r>
            <a:r>
              <a:rPr lang="en-US" dirty="0"/>
              <a:t>(</a:t>
            </a:r>
            <a:r>
              <a:rPr lang="en-US" dirty="0" err="1"/>
              <a:t>ItemEvent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To read item from combo box:</a:t>
            </a:r>
          </a:p>
          <a:p>
            <a:pPr marL="0" indent="0">
              <a:buNone/>
            </a:pPr>
            <a:r>
              <a:rPr lang="en-US" dirty="0" err="1"/>
              <a:t>JComboBoxobj.getSelectedItem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28671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0BE1-9AC9-4606-A2B2-6C69CE64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JTable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F65BD-EC7C-4DF2-B72E-D6D4E89B8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JTable</a:t>
            </a:r>
            <a:r>
              <a:rPr lang="en-US" dirty="0"/>
              <a:t> class is used to display data in rows and columns wise. </a:t>
            </a:r>
          </a:p>
          <a:p>
            <a:pPr marL="0" indent="0">
              <a:buNone/>
            </a:pPr>
            <a:r>
              <a:rPr lang="en-US" b="1" dirty="0"/>
              <a:t>Constructors in </a:t>
            </a:r>
            <a:r>
              <a:rPr lang="en-US" b="1" dirty="0" err="1"/>
              <a:t>JTable</a:t>
            </a:r>
            <a:r>
              <a:rPr lang="en-US" dirty="0"/>
              <a:t>: </a:t>
            </a:r>
          </a:p>
          <a:p>
            <a:r>
              <a:rPr lang="en-US" b="1" dirty="0" err="1"/>
              <a:t>JTable</a:t>
            </a:r>
            <a:r>
              <a:rPr lang="en-US" b="1" dirty="0"/>
              <a:t>(): </a:t>
            </a:r>
            <a:r>
              <a:rPr lang="en-US" dirty="0"/>
              <a:t>A table is created with empty cells.</a:t>
            </a:r>
          </a:p>
          <a:p>
            <a:r>
              <a:rPr lang="en-US" b="1" dirty="0" err="1"/>
              <a:t>JTable</a:t>
            </a:r>
            <a:r>
              <a:rPr lang="en-US" b="1" dirty="0"/>
              <a:t>(int rows, int cols): </a:t>
            </a:r>
            <a:r>
              <a:rPr lang="en-US" dirty="0"/>
              <a:t>Creates a table of size rows * cols.</a:t>
            </a:r>
          </a:p>
          <a:p>
            <a:r>
              <a:rPr lang="en-US" b="1" dirty="0" err="1"/>
              <a:t>JTable</a:t>
            </a:r>
            <a:r>
              <a:rPr lang="en-US" b="1" dirty="0"/>
              <a:t>(Object[][] data, Object []Column): </a:t>
            </a:r>
            <a:r>
              <a:rPr lang="en-US" dirty="0"/>
              <a:t>A table is created with the specified name where []Column defines the column names.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26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2FC1-32BA-4219-8709-032B8774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JColorChooser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E8D8-3D99-4B2B-85D2-E80B0BC01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JColorChooser</a:t>
            </a:r>
            <a:r>
              <a:rPr lang="en-US" dirty="0"/>
              <a:t> class is used to create a color chooser dialog box so that user can select any color. It inherits JComponent class.</a:t>
            </a:r>
          </a:p>
          <a:p>
            <a:pPr marL="0" indent="0">
              <a:buNone/>
            </a:pPr>
            <a:r>
              <a:rPr lang="en-US" dirty="0" err="1"/>
              <a:t>JColorChooser.showDialog</a:t>
            </a:r>
            <a:r>
              <a:rPr lang="en-US" dirty="0"/>
              <a:t>(</a:t>
            </a:r>
            <a:r>
              <a:rPr lang="en-US" dirty="0" err="1"/>
              <a:t>this,"Select</a:t>
            </a:r>
            <a:r>
              <a:rPr lang="en-US" dirty="0"/>
              <a:t> a color",</a:t>
            </a:r>
            <a:r>
              <a:rPr lang="en-US" dirty="0" err="1"/>
              <a:t>initial_color_name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18780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4FA-0667-43CB-A799-CAF5D8DC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JProgressBar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61117-406D-49B6-9DFB-7CC310D3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JProgressBar</a:t>
            </a:r>
            <a:r>
              <a:rPr lang="en-US" dirty="0"/>
              <a:t> class is used to display the progress status of the task. It inherits </a:t>
            </a:r>
            <a:r>
              <a:rPr lang="en-US" dirty="0" err="1"/>
              <a:t>JComponent</a:t>
            </a:r>
            <a:r>
              <a:rPr lang="en-US" dirty="0"/>
              <a:t> class.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7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FDD2-F2B4-421B-ADD8-B71E9EEC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8C830-51A0-430D-A575-1747DD630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1619"/>
            <a:ext cx="8083405" cy="381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15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BE8D3B-E7F6-4951-802F-EEAE33041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61" y="1676401"/>
            <a:ext cx="7646801" cy="330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36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3165-77B8-48F4-9639-9E81EE67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JSlider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F4564-E39C-41EF-872C-CD8985DBE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Java </a:t>
            </a:r>
            <a:r>
              <a:rPr lang="en-US" dirty="0" err="1"/>
              <a:t>JSlider</a:t>
            </a:r>
            <a:r>
              <a:rPr lang="en-US" dirty="0"/>
              <a:t> class is used to create the slider in GUI. By using Slider we can select a value from given range.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9AC2C-5E3D-4372-AFE9-59F77F528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786615"/>
            <a:ext cx="4399261" cy="353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66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D51B-53DE-4E80-92E8-396EF41D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common constructors used in </a:t>
            </a:r>
            <a:r>
              <a:rPr lang="en-US" sz="3200" dirty="0" err="1"/>
              <a:t>JSlider</a:t>
            </a:r>
            <a:r>
              <a:rPr lang="en-US" sz="3200" dirty="0"/>
              <a:t> are: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6A3B-8064-4ADD-A7A7-DC80DE385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83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JSlider</a:t>
            </a:r>
            <a:r>
              <a:rPr lang="en-US" b="1" dirty="0"/>
              <a:t>(): </a:t>
            </a:r>
            <a:r>
              <a:rPr lang="en-US" dirty="0"/>
              <a:t>creates a slider with default initial value 50 and range 0-100.</a:t>
            </a:r>
          </a:p>
          <a:p>
            <a:pPr marL="0" indent="0">
              <a:buNone/>
            </a:pPr>
            <a:r>
              <a:rPr lang="en-US" b="1" dirty="0" err="1"/>
              <a:t>JSlider</a:t>
            </a:r>
            <a:r>
              <a:rPr lang="en-US" b="1" dirty="0"/>
              <a:t>( int operation): </a:t>
            </a:r>
            <a:r>
              <a:rPr lang="en-US" dirty="0"/>
              <a:t>develops a slider with the specified orientation set by the user.</a:t>
            </a:r>
          </a:p>
          <a:p>
            <a:pPr marL="0" indent="0">
              <a:buNone/>
            </a:pPr>
            <a:r>
              <a:rPr lang="en-US" b="1" dirty="0" err="1"/>
              <a:t>JSlider</a:t>
            </a:r>
            <a:r>
              <a:rPr lang="en-US" b="1" dirty="0"/>
              <a:t>( int min, int max, int values): </a:t>
            </a:r>
            <a:r>
              <a:rPr lang="en-US" dirty="0"/>
              <a:t>creates a horizontal slider using the given min and max.</a:t>
            </a:r>
          </a:p>
          <a:p>
            <a:pPr marL="0" indent="0">
              <a:buNone/>
            </a:pPr>
            <a:r>
              <a:rPr lang="en-US" b="1" dirty="0" err="1"/>
              <a:t>JSlider</a:t>
            </a:r>
            <a:r>
              <a:rPr lang="en-US" b="1" dirty="0"/>
              <a:t>( int min, int max): </a:t>
            </a:r>
            <a:r>
              <a:rPr lang="en-US" dirty="0"/>
              <a:t>develops a horizontal slider with specified min, max, and value.</a:t>
            </a:r>
          </a:p>
          <a:p>
            <a:pPr marL="0" indent="0">
              <a:buNone/>
            </a:pPr>
            <a:r>
              <a:rPr lang="en-US" b="1" dirty="0" err="1"/>
              <a:t>JSlider</a:t>
            </a:r>
            <a:r>
              <a:rPr lang="en-US" b="1" dirty="0"/>
              <a:t>( int orientation, int min, int max, int value): </a:t>
            </a:r>
            <a:r>
              <a:rPr lang="en-US" dirty="0"/>
              <a:t>develop a slider with specified orientation, that must be either </a:t>
            </a:r>
            <a:r>
              <a:rPr lang="en-US" dirty="0" err="1"/>
              <a:t>JSlider.HORIZONTAL</a:t>
            </a:r>
            <a:r>
              <a:rPr lang="en-US" dirty="0"/>
              <a:t> or </a:t>
            </a:r>
            <a:r>
              <a:rPr lang="en-US" dirty="0" err="1"/>
              <a:t>JSlider.VERTICAL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0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F18CA1-4695-4CB5-A9FB-7299D5E1E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61" y="1447800"/>
            <a:ext cx="8610600" cy="2819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42AC89-A3AC-4A62-8DEF-678DA74B135B}"/>
              </a:ext>
            </a:extLst>
          </p:cNvPr>
          <p:cNvSpPr/>
          <p:nvPr/>
        </p:nvSpPr>
        <p:spPr>
          <a:xfrm>
            <a:off x="523461" y="685800"/>
            <a:ext cx="50601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Commonly used Methods of Component class</a:t>
            </a:r>
          </a:p>
        </p:txBody>
      </p:sp>
    </p:spTree>
    <p:extLst>
      <p:ext uri="{BB962C8B-B14F-4D97-AF65-F5344CB8AC3E}">
        <p14:creationId xmlns:p14="http://schemas.microsoft.com/office/powerpoint/2010/main" val="3561707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95B4-64AD-42E3-B9D4-84E241BE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dirty="0"/>
              <a:t>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7DB79-05F9-47BC-88B0-425A51039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setMinorTickSpacing</a:t>
            </a:r>
            <a:r>
              <a:rPr lang="en-US" b="1" dirty="0"/>
              <a:t>(int p): </a:t>
            </a:r>
            <a:r>
              <a:rPr lang="en-US" dirty="0"/>
              <a:t> sets the minor tick spacing in the slider.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SetMajorTickSpacing</a:t>
            </a:r>
            <a:r>
              <a:rPr lang="en-US" b="1" dirty="0"/>
              <a:t> (int p): </a:t>
            </a:r>
            <a:r>
              <a:rPr lang="en-US" dirty="0"/>
              <a:t>sets the major tick spacing.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setMinimum</a:t>
            </a:r>
            <a:r>
              <a:rPr lang="en-US" b="1" dirty="0"/>
              <a:t>(int p): </a:t>
            </a:r>
            <a:r>
              <a:rPr lang="en-US" dirty="0"/>
              <a:t>sets the minimum value of the slider.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setMaximum</a:t>
            </a:r>
            <a:r>
              <a:rPr lang="en-US" b="1" dirty="0"/>
              <a:t>(int p): </a:t>
            </a:r>
            <a:r>
              <a:rPr lang="en-US" dirty="0"/>
              <a:t>sets the maximum value of the slider.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setPaintsTicks</a:t>
            </a:r>
            <a:r>
              <a:rPr lang="en-US" b="1" dirty="0"/>
              <a:t>(</a:t>
            </a:r>
            <a:r>
              <a:rPr lang="en-US" b="1" dirty="0" err="1"/>
              <a:t>boolean</a:t>
            </a:r>
            <a:r>
              <a:rPr lang="en-US" b="1" dirty="0"/>
              <a:t> bl): </a:t>
            </a:r>
            <a:r>
              <a:rPr lang="en-US" dirty="0"/>
              <a:t>determines that tick mark is painted.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setPaintLabels</a:t>
            </a:r>
            <a:r>
              <a:rPr lang="en-US" b="1" dirty="0"/>
              <a:t>(</a:t>
            </a:r>
            <a:r>
              <a:rPr lang="en-US" b="1" dirty="0" err="1"/>
              <a:t>boolean</a:t>
            </a:r>
            <a:r>
              <a:rPr lang="en-US" b="1" dirty="0"/>
              <a:t> bl); </a:t>
            </a:r>
            <a:r>
              <a:rPr lang="en-US" dirty="0"/>
              <a:t>tests whether labels are painted.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setPaintTracks</a:t>
            </a:r>
            <a:r>
              <a:rPr lang="en-US" b="1" dirty="0"/>
              <a:t>(</a:t>
            </a:r>
            <a:r>
              <a:rPr lang="en-US" b="1" dirty="0" err="1"/>
              <a:t>boolean</a:t>
            </a:r>
            <a:r>
              <a:rPr lang="en-US" b="1" dirty="0"/>
              <a:t> bl); </a:t>
            </a:r>
            <a:r>
              <a:rPr lang="en-US" dirty="0"/>
              <a:t>determines whether the track is painted.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86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69BC-A817-4B2D-98D6-012E2443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CF797-A9AA-4806-9E8C-15C0CD95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small vertical lines that calibrate a slider are called </a:t>
            </a:r>
            <a:r>
              <a:rPr lang="en-US" b="1" dirty="0"/>
              <a:t>tick marks</a:t>
            </a:r>
            <a:r>
              <a:rPr lang="en-US" dirty="0"/>
              <a:t>. The longer, thicker marks are major ticks and the thinner marks are minor ticks. The major ticks can be labeled.</a:t>
            </a:r>
          </a:p>
        </p:txBody>
      </p:sp>
    </p:spTree>
    <p:extLst>
      <p:ext uri="{BB962C8B-B14F-4D97-AF65-F5344CB8AC3E}">
        <p14:creationId xmlns:p14="http://schemas.microsoft.com/office/powerpoint/2010/main" val="2513888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B19C-A47C-474E-A11C-76627F11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 err="1"/>
              <a:t>LayoutManagers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4B5BD-C765-4A85-9865-F938032CB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LayoutManager</a:t>
            </a:r>
            <a:r>
              <a:rPr lang="en-US" dirty="0"/>
              <a:t> is an interface that is used to arrange components in a specific manner.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It is implemented by all the classes of layout managers: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NullLayout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BorderLayout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FlowLayout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GridLayout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GridBagLayout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CardLayout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GroupLayout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BoxLayout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5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01A8-5F37-46B1-B2A5-225ACB54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/>
              <a:t>NullLayout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0EAC0-ADC9-44C9-AD24-BC6ED70B4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NullLayout</a:t>
            </a:r>
            <a:r>
              <a:rPr lang="en-US" dirty="0"/>
              <a:t> means that no layout manager is assigned and the components can be put at specific </a:t>
            </a:r>
            <a:r>
              <a:rPr lang="en-US" dirty="0" err="1"/>
              <a:t>x,y</a:t>
            </a:r>
            <a:r>
              <a:rPr lang="en-US" dirty="0"/>
              <a:t> coordinates.</a:t>
            </a:r>
          </a:p>
        </p:txBody>
      </p:sp>
    </p:spTree>
    <p:extLst>
      <p:ext uri="{BB962C8B-B14F-4D97-AF65-F5344CB8AC3E}">
        <p14:creationId xmlns:p14="http://schemas.microsoft.com/office/powerpoint/2010/main" val="2341687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4489-2D16-440F-A57C-5D6B26D7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 err="1"/>
              <a:t>BorderLayout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C6BE-289E-4025-B79F-9E9241DD9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/>
              <a:t>The border layout places components in up to five areas: center, north, south, east and west. Each area can contain only one component.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Possible values: CENTER, NORTH, SOUTH, EAST, WEST, PAGE_START, PAGE_END, LINE_START and LINE_END.</a:t>
            </a:r>
          </a:p>
          <a:p>
            <a:pPr marL="0" indent="0" algn="just">
              <a:buNone/>
            </a:pPr>
            <a:r>
              <a:rPr lang="en-US" dirty="0"/>
              <a:t>To inserts horizontal and vertical gaps between buttons: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err="1"/>
              <a:t>BorderLayout</a:t>
            </a:r>
            <a:r>
              <a:rPr lang="en-US" dirty="0"/>
              <a:t>(int </a:t>
            </a:r>
            <a:r>
              <a:rPr lang="en-US" dirty="0" err="1"/>
              <a:t>hgap</a:t>
            </a:r>
            <a:r>
              <a:rPr lang="en-US" dirty="0"/>
              <a:t>, int gap)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9FDE8-FCD5-4DD0-AA70-B6641CC21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047" y="2590800"/>
            <a:ext cx="2209800" cy="1430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B37771-0618-41A7-8A47-50CAE3B0C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056" y="2590800"/>
            <a:ext cx="2685534" cy="138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232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9898-F498-43B7-8632-26EA9E02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6592-6787-4846-887D-6A788D60A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class </a:t>
            </a:r>
            <a:r>
              <a:rPr lang="en-US" b="1" dirty="0" err="1"/>
              <a:t>GridLayout</a:t>
            </a:r>
            <a:r>
              <a:rPr lang="en-US" dirty="0"/>
              <a:t> arranges the components in a rectangular grid.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3159B2-6E5E-4B5A-A7C1-0269AACA1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77352"/>
              </p:ext>
            </p:extLst>
          </p:nvPr>
        </p:nvGraphicFramePr>
        <p:xfrm>
          <a:off x="685800" y="2948780"/>
          <a:ext cx="7924800" cy="2534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67859083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80766052"/>
                    </a:ext>
                  </a:extLst>
                </a:gridCol>
              </a:tblGrid>
              <a:tr h="61420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526008"/>
                  </a:ext>
                </a:extLst>
              </a:tr>
              <a:tr h="61420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GridLayout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 grid layout with one column per component in a row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219918"/>
                  </a:ext>
                </a:extLst>
              </a:tr>
              <a:tr h="614204">
                <a:tc>
                  <a:txBody>
                    <a:bodyPr/>
                    <a:lstStyle/>
                    <a:p>
                      <a:r>
                        <a:rPr lang="en-US" b="1" dirty="0" err="1"/>
                        <a:t>GridLayout</a:t>
                      </a:r>
                      <a:r>
                        <a:rPr lang="en-US" b="1" dirty="0"/>
                        <a:t>(int rows, int columns)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grid layout with the given rows and columns but no gaps between the components.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685309"/>
                  </a:ext>
                </a:extLst>
              </a:tr>
              <a:tr h="614204">
                <a:tc>
                  <a:txBody>
                    <a:bodyPr/>
                    <a:lstStyle/>
                    <a:p>
                      <a:r>
                        <a:rPr lang="en-US" b="1" dirty="0" err="1"/>
                        <a:t>GridLayout</a:t>
                      </a:r>
                      <a:r>
                        <a:rPr lang="en-US" b="1" dirty="0"/>
                        <a:t>(int rows, int columns, int </a:t>
                      </a:r>
                      <a:r>
                        <a:rPr lang="en-US" b="1" dirty="0" err="1"/>
                        <a:t>hgap</a:t>
                      </a:r>
                      <a:r>
                        <a:rPr lang="en-US" b="1" dirty="0"/>
                        <a:t>, int </a:t>
                      </a:r>
                      <a:r>
                        <a:rPr lang="en-US" b="1" dirty="0" err="1"/>
                        <a:t>vgap</a:t>
                      </a:r>
                      <a:r>
                        <a:rPr lang="en-US" b="1" dirty="0"/>
                        <a:t>):</a:t>
                      </a:r>
                      <a:r>
                        <a:rPr lang="en-US" dirty="0"/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grid layout with the given rows and columns along with given horizontal and vertical gaps.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78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375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627ACF-391E-47E3-879C-D6BEC6784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503042"/>
              </p:ext>
            </p:extLst>
          </p:nvPr>
        </p:nvGraphicFramePr>
        <p:xfrm>
          <a:off x="457200" y="1600200"/>
          <a:ext cx="82296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38573153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5808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92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int </a:t>
                      </a:r>
                      <a:r>
                        <a:rPr lang="en-US" b="1" dirty="0" err="1"/>
                        <a:t>getColumns</a:t>
                      </a:r>
                      <a:r>
                        <a:rPr lang="en-US" b="1" dirty="0"/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the number of columns in this layout.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43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int </a:t>
                      </a:r>
                      <a:r>
                        <a:rPr lang="en-US" b="1" dirty="0" err="1"/>
                        <a:t>getHgap</a:t>
                      </a:r>
                      <a:r>
                        <a:rPr lang="en-US" b="1" dirty="0"/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the horizontal gap between the components.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501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int </a:t>
                      </a:r>
                      <a:r>
                        <a:rPr lang="en-US" b="1" dirty="0" err="1"/>
                        <a:t>getRows</a:t>
                      </a:r>
                      <a:r>
                        <a:rPr lang="en-US" b="1" dirty="0"/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the number of rows in this layout.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35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int </a:t>
                      </a:r>
                      <a:r>
                        <a:rPr lang="en-US" b="1" dirty="0" err="1"/>
                        <a:t>getVgap</a:t>
                      </a:r>
                      <a:r>
                        <a:rPr lang="en-US" b="1" dirty="0"/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dirty="0"/>
                        <a:t>ets the vertical gap between the components.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59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void </a:t>
                      </a:r>
                      <a:r>
                        <a:rPr lang="en-US" b="1" dirty="0" err="1"/>
                        <a:t>setColumns</a:t>
                      </a:r>
                      <a:r>
                        <a:rPr lang="en-US" b="1" dirty="0"/>
                        <a:t>(int cols)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Sets the number of columns in this layout to the specified value.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64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void </a:t>
                      </a:r>
                      <a:r>
                        <a:rPr lang="en-US" b="1" dirty="0" err="1"/>
                        <a:t>setHgap</a:t>
                      </a:r>
                      <a:r>
                        <a:rPr lang="en-US" b="1" dirty="0"/>
                        <a:t>(int </a:t>
                      </a:r>
                      <a:r>
                        <a:rPr lang="en-US" b="1" dirty="0" err="1"/>
                        <a:t>hgap</a:t>
                      </a:r>
                      <a:r>
                        <a:rPr lang="en-US" b="1" dirty="0"/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horizontal gap between the components to the specified value.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52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void </a:t>
                      </a:r>
                      <a:r>
                        <a:rPr lang="en-US" b="1" dirty="0" err="1"/>
                        <a:t>setRows</a:t>
                      </a:r>
                      <a:r>
                        <a:rPr lang="en-US" b="1" dirty="0"/>
                        <a:t>(int rows)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/>
                        <a:t>ets the number of rows in this layout to the specified value.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07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7025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E8C0-4227-4A7D-A498-1B5E9DAB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2E9F4-F26A-4334-988B-8854A7B7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215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94BF-C2C9-4FBF-A774-89DD75F2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FlowLayout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15C01-FBBE-42B1-9763-55CB50C4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flow layout manager arranges components in a row from left to right, starting a new row if no more components fit into a row. Flow layouts are typically used to arrange buttons in a panel.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710598-AD59-4CE2-99BE-BAF7DECCE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4114800"/>
            <a:ext cx="3924300" cy="144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B7D874-76C4-49D9-9225-BE8A633A9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114800"/>
            <a:ext cx="3733800" cy="137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857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17F4-2DC1-4B99-991A-540F97B8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04E6-1BB9-45DB-B8D1-728C979B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FlowLayout</a:t>
            </a:r>
            <a:r>
              <a:rPr lang="en-US" dirty="0"/>
              <a:t> is default layout for </a:t>
            </a:r>
            <a:r>
              <a:rPr lang="en-US" dirty="0" err="1"/>
              <a:t>JPanel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If width of </a:t>
            </a:r>
            <a:r>
              <a:rPr lang="en-US" dirty="0" err="1"/>
              <a:t>Jframe</a:t>
            </a:r>
            <a:r>
              <a:rPr lang="en-US" dirty="0"/>
              <a:t> is less then components shits in next 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width of </a:t>
            </a:r>
            <a:r>
              <a:rPr lang="en-US" dirty="0" err="1"/>
              <a:t>Jframe</a:t>
            </a:r>
            <a:r>
              <a:rPr lang="en-US" dirty="0"/>
              <a:t> is more then it aligns component to the center.</a:t>
            </a:r>
          </a:p>
          <a:p>
            <a:pPr marL="0" indent="0">
              <a:buNone/>
            </a:pPr>
            <a:r>
              <a:rPr lang="en-US" dirty="0"/>
              <a:t>Three constant we can define in </a:t>
            </a:r>
            <a:r>
              <a:rPr lang="en-US" dirty="0" err="1"/>
              <a:t>FLowLayout</a:t>
            </a:r>
            <a:r>
              <a:rPr lang="en-US" dirty="0"/>
              <a:t>: LEFT, RIGHT and CENTER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0D40F-E68A-42D1-A073-CE32F1270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667000"/>
            <a:ext cx="3733800" cy="137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2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0F86-2459-4C43-ADDD-59B0B517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setBounds</a:t>
            </a:r>
            <a:r>
              <a:rPr lang="en-US" dirty="0">
                <a:solidFill>
                  <a:srgbClr val="FF0000"/>
                </a:solidFill>
              </a:rPr>
              <a:t>()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D7CEA-DDA0-4490-82CC-0252F1ADA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The </a:t>
            </a:r>
            <a:r>
              <a:rPr lang="en-US" sz="2800" dirty="0" err="1"/>
              <a:t>setBounds</a:t>
            </a:r>
            <a:r>
              <a:rPr lang="en-US" sz="2800" dirty="0"/>
              <a:t>() method needs four arguments. The first two arguments are x and y coordinates of the top-left corner of the component, the third argument is the width of the component and the fourth argument is the height of the component.</a:t>
            </a:r>
          </a:p>
          <a:p>
            <a:pPr marL="0" indent="0" algn="just">
              <a:buNone/>
            </a:pPr>
            <a:r>
              <a:rPr lang="en-US" sz="2800" dirty="0"/>
              <a:t>Syntax</a:t>
            </a:r>
          </a:p>
          <a:p>
            <a:pPr marL="0" indent="0" algn="just">
              <a:buNone/>
            </a:pPr>
            <a:r>
              <a:rPr lang="en-US" sz="2800" dirty="0" err="1"/>
              <a:t>setBounds</a:t>
            </a:r>
            <a:r>
              <a:rPr lang="en-US" sz="2800" dirty="0"/>
              <a:t>(int x-coordinate, int y-coordinate, int width, int height)</a:t>
            </a:r>
          </a:p>
        </p:txBody>
      </p:sp>
    </p:spTree>
    <p:extLst>
      <p:ext uri="{BB962C8B-B14F-4D97-AF65-F5344CB8AC3E}">
        <p14:creationId xmlns:p14="http://schemas.microsoft.com/office/powerpoint/2010/main" val="573195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0066-C769-4E48-8F87-3465BC02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BoxLayout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45FA9-680E-403C-B098-C3A699F46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dirty="0" err="1"/>
              <a:t>BoxLayout</a:t>
            </a:r>
            <a:r>
              <a:rPr lang="en-US" dirty="0"/>
              <a:t> class is used to arrange the components either vertically (along Y-axis) or horizontally (along X-axis). In </a:t>
            </a:r>
            <a:r>
              <a:rPr lang="en-US" dirty="0" err="1"/>
              <a:t>BoxLayout</a:t>
            </a:r>
            <a:r>
              <a:rPr lang="en-US" dirty="0"/>
              <a:t> class, the components are put either in a single row or a single column. The components will not wrap so, for example, a horizontal arrangement of components will stay horizontally arranged when the frame is resized.</a:t>
            </a:r>
          </a:p>
        </p:txBody>
      </p:sp>
    </p:spTree>
    <p:extLst>
      <p:ext uri="{BB962C8B-B14F-4D97-AF65-F5344CB8AC3E}">
        <p14:creationId xmlns:p14="http://schemas.microsoft.com/office/powerpoint/2010/main" val="16886587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DD2F-90B9-48C6-BE16-B5081F5A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0B3D-4A12-4A3A-AB0E-3337163EC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 err="1"/>
              <a:t>BoxLayout</a:t>
            </a:r>
            <a:r>
              <a:rPr lang="en-US" b="1" dirty="0"/>
              <a:t>(Container c, int axis): </a:t>
            </a:r>
            <a:r>
              <a:rPr lang="en-US" dirty="0"/>
              <a:t>Creates a </a:t>
            </a:r>
            <a:r>
              <a:rPr lang="en-US" dirty="0" err="1"/>
              <a:t>BoxLayout</a:t>
            </a:r>
            <a:r>
              <a:rPr lang="en-US" dirty="0"/>
              <a:t> class that arranges the components with the X-axis or Y-axis.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101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EB55-6FE3-41A9-A09A-E2A9F908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61DE-0EDE-4501-BF28-F84020EF4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b="1" dirty="0" err="1"/>
              <a:t>addLayoutComponent</a:t>
            </a:r>
            <a:r>
              <a:rPr lang="en-US" b="1" dirty="0"/>
              <a:t>(Component </a:t>
            </a:r>
            <a:r>
              <a:rPr lang="en-US" b="1" dirty="0" err="1"/>
              <a:t>cmp</a:t>
            </a:r>
            <a:r>
              <a:rPr lang="en-US" b="1" dirty="0"/>
              <a:t>, Object obj): </a:t>
            </a:r>
            <a:r>
              <a:rPr lang="en-US" dirty="0"/>
              <a:t>It is not used by this class.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err="1"/>
              <a:t>getLayoutAlignmentX</a:t>
            </a:r>
            <a:r>
              <a:rPr lang="en-US" b="1" dirty="0"/>
              <a:t>(Container con): </a:t>
            </a:r>
            <a:r>
              <a:rPr lang="en-US" dirty="0"/>
              <a:t>Returns the alignment along the X axis for the container.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err="1"/>
              <a:t>getLayoutAlignmentY</a:t>
            </a:r>
            <a:r>
              <a:rPr lang="en-US" b="1" dirty="0"/>
              <a:t>(Container con): </a:t>
            </a:r>
            <a:r>
              <a:rPr lang="en-US" dirty="0"/>
              <a:t>Returns the alignment along the Y axis for the container.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err="1"/>
              <a:t>maximumLayoutSize</a:t>
            </a:r>
            <a:r>
              <a:rPr lang="en-US" b="1" dirty="0"/>
              <a:t>(Container con): </a:t>
            </a:r>
            <a:r>
              <a:rPr lang="en-US" dirty="0"/>
              <a:t>Returns the maximum dimensions the target container can use to lay out the components it contains.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err="1"/>
              <a:t>minimumLayoutSize</a:t>
            </a:r>
            <a:r>
              <a:rPr lang="en-US" b="1" dirty="0"/>
              <a:t>(Container con): </a:t>
            </a:r>
            <a:r>
              <a:rPr lang="en-US" dirty="0"/>
              <a:t>Returns the minimum dimensions needed to lay out the components contained in the specified target container.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err="1"/>
              <a:t>removeLayoutComponent</a:t>
            </a:r>
            <a:r>
              <a:rPr lang="en-US" b="1" dirty="0"/>
              <a:t>(Component </a:t>
            </a:r>
            <a:r>
              <a:rPr lang="en-US" b="1" dirty="0" err="1"/>
              <a:t>cmp</a:t>
            </a:r>
            <a:r>
              <a:rPr lang="en-US" b="1" dirty="0"/>
              <a:t>): </a:t>
            </a:r>
            <a:r>
              <a:rPr lang="en-US" dirty="0"/>
              <a:t>It is not used by this class.</a:t>
            </a:r>
          </a:p>
          <a:p>
            <a:pPr marL="0" indent="0" algn="just">
              <a:buNone/>
            </a:pPr>
            <a:r>
              <a:rPr lang="en-US" b="1" dirty="0" err="1"/>
              <a:t>layoutContainer</a:t>
            </a:r>
            <a:r>
              <a:rPr lang="en-US" b="1" dirty="0"/>
              <a:t>(Container tar): </a:t>
            </a:r>
            <a:r>
              <a:rPr lang="en-US" dirty="0"/>
              <a:t>Called by the AWT when the specified container needs to be laid out.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180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763E-A86B-442E-8481-95199075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D56F4-DC24-445D-851E-0CAB1A943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JPanel</a:t>
            </a:r>
            <a:r>
              <a:rPr lang="en-US" dirty="0"/>
              <a:t> panel = new </a:t>
            </a:r>
            <a:r>
              <a:rPr lang="en-US" dirty="0" err="1"/>
              <a:t>JPanel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        // Set the </a:t>
            </a:r>
            <a:r>
              <a:rPr lang="en-US" dirty="0" err="1"/>
              <a:t>BoxLayout</a:t>
            </a:r>
            <a:r>
              <a:rPr lang="en-US" dirty="0"/>
              <a:t> to be X_AXIS: from left to right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BoxLayout</a:t>
            </a:r>
            <a:r>
              <a:rPr lang="en-US" dirty="0"/>
              <a:t> </a:t>
            </a:r>
            <a:r>
              <a:rPr lang="en-US" dirty="0" err="1"/>
              <a:t>boxlayout</a:t>
            </a:r>
            <a:r>
              <a:rPr lang="en-US" dirty="0"/>
              <a:t> = new </a:t>
            </a:r>
            <a:r>
              <a:rPr lang="en-US" dirty="0" err="1"/>
              <a:t>BoxLayout</a:t>
            </a:r>
            <a:r>
              <a:rPr lang="en-US" dirty="0"/>
              <a:t>(panel, </a:t>
            </a:r>
            <a:r>
              <a:rPr lang="en-US" dirty="0" err="1"/>
              <a:t>BoxLayout.X_AXIS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        // Set the </a:t>
            </a:r>
            <a:r>
              <a:rPr lang="en-US" dirty="0" err="1"/>
              <a:t>Boxayout</a:t>
            </a:r>
            <a:r>
              <a:rPr lang="en-US" dirty="0"/>
              <a:t> to be Y_AXIS from top to down</a:t>
            </a:r>
          </a:p>
          <a:p>
            <a:pPr marL="0" indent="0">
              <a:buNone/>
            </a:pPr>
            <a:r>
              <a:rPr lang="en-US" dirty="0"/>
              <a:t>        //</a:t>
            </a:r>
            <a:r>
              <a:rPr lang="en-US" dirty="0" err="1"/>
              <a:t>BoxLayout</a:t>
            </a:r>
            <a:r>
              <a:rPr lang="en-US" dirty="0"/>
              <a:t> </a:t>
            </a:r>
            <a:r>
              <a:rPr lang="en-US" dirty="0" err="1"/>
              <a:t>boxlayout</a:t>
            </a:r>
            <a:r>
              <a:rPr lang="en-US" dirty="0"/>
              <a:t> = new </a:t>
            </a:r>
            <a:r>
              <a:rPr lang="en-US" dirty="0" err="1"/>
              <a:t>BoxLayout</a:t>
            </a:r>
            <a:r>
              <a:rPr lang="en-US" dirty="0"/>
              <a:t>(panel, </a:t>
            </a:r>
            <a:r>
              <a:rPr lang="en-US" dirty="0" err="1"/>
              <a:t>BoxLayout.Y_AXIS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panel.setLayout</a:t>
            </a:r>
            <a:r>
              <a:rPr lang="en-US" dirty="0"/>
              <a:t>(</a:t>
            </a:r>
            <a:r>
              <a:rPr lang="en-US" dirty="0" err="1"/>
              <a:t>boxlayout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087258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C7F8-822C-4EFE-88B4-E3469283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CardLayout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A00A-B845-4BCB-B88B-07A21552A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b="1" dirty="0"/>
              <a:t>Java </a:t>
            </a:r>
            <a:r>
              <a:rPr lang="en-US" b="1" dirty="0" err="1"/>
              <a:t>CardLayout</a:t>
            </a:r>
            <a:r>
              <a:rPr lang="en-US" dirty="0"/>
              <a:t> class manages the components in such a manner that only one component is visible at a time.</a:t>
            </a:r>
          </a:p>
          <a:p>
            <a:r>
              <a:rPr lang="en-US" b="1" dirty="0" err="1"/>
              <a:t>CardLayout</a:t>
            </a:r>
            <a:r>
              <a:rPr lang="en-US" b="1" dirty="0"/>
              <a:t>():</a:t>
            </a:r>
            <a:r>
              <a:rPr lang="en-US" dirty="0"/>
              <a:t> creates a card layout with zero horizontal and vertical gap.</a:t>
            </a:r>
          </a:p>
          <a:p>
            <a:r>
              <a:rPr lang="en-US" b="1" dirty="0" err="1"/>
              <a:t>CardLayout</a:t>
            </a:r>
            <a:r>
              <a:rPr lang="en-US" b="1" dirty="0"/>
              <a:t>(int </a:t>
            </a:r>
            <a:r>
              <a:rPr lang="en-US" b="1" dirty="0" err="1"/>
              <a:t>hgap</a:t>
            </a:r>
            <a:r>
              <a:rPr lang="en-US" b="1" dirty="0"/>
              <a:t>, int </a:t>
            </a:r>
            <a:r>
              <a:rPr lang="en-US" b="1" dirty="0" err="1"/>
              <a:t>vgap</a:t>
            </a:r>
            <a:r>
              <a:rPr lang="en-US" b="1" dirty="0"/>
              <a:t>):</a:t>
            </a:r>
            <a:r>
              <a:rPr lang="en-US" dirty="0"/>
              <a:t> creates a card layout with the given horizontal and vertical gap.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147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51CF-5947-4AB0-B070-BB520BA2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3792E-7193-45E7-A1FF-7C0D73C00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public void next(Container parent):</a:t>
            </a:r>
            <a:r>
              <a:rPr lang="en-US" dirty="0"/>
              <a:t> is used to flip to the next card of the given container.</a:t>
            </a:r>
          </a:p>
          <a:p>
            <a:r>
              <a:rPr lang="en-US" b="1" dirty="0"/>
              <a:t>public void previous(Container parent):</a:t>
            </a:r>
            <a:r>
              <a:rPr lang="en-US" dirty="0"/>
              <a:t> is used to flip to the previous card of the given container.</a:t>
            </a:r>
          </a:p>
          <a:p>
            <a:r>
              <a:rPr lang="en-US" b="1" dirty="0"/>
              <a:t>public void first(Container parent):</a:t>
            </a:r>
            <a:r>
              <a:rPr lang="en-US" dirty="0"/>
              <a:t> is used to flip to the first card of the given container.</a:t>
            </a:r>
          </a:p>
          <a:p>
            <a:r>
              <a:rPr lang="en-US" b="1" dirty="0"/>
              <a:t>public void last(Container parent):</a:t>
            </a:r>
            <a:r>
              <a:rPr lang="en-US" dirty="0"/>
              <a:t> is used to flip to the last card of the given container.</a:t>
            </a:r>
          </a:p>
          <a:p>
            <a:r>
              <a:rPr lang="en-US" b="1" dirty="0"/>
              <a:t>public void show(Container parent, String name):</a:t>
            </a:r>
            <a:r>
              <a:rPr lang="en-US" dirty="0"/>
              <a:t> is used to flip to the specified card with the given name.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326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52A0-A9B9-48E8-A639-A1F5BC9E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6F8FD-D1BB-4720-A7CE-68F2D0D5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Event Listener</a:t>
            </a:r>
          </a:p>
          <a:p>
            <a:pPr marL="0" indent="0">
              <a:buNone/>
            </a:pPr>
            <a:r>
              <a:rPr lang="en-US" dirty="0"/>
              <a:t>    It is an object which is notified when an event occurs.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D5AFFD-6F63-47DF-ABE5-0A11AFC76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541465"/>
              </p:ext>
            </p:extLst>
          </p:nvPr>
        </p:nvGraphicFramePr>
        <p:xfrm>
          <a:off x="457200" y="3280250"/>
          <a:ext cx="8305800" cy="2409760"/>
        </p:xfrm>
        <a:graphic>
          <a:graphicData uri="http://schemas.openxmlformats.org/drawingml/2006/table">
            <a:tbl>
              <a:tblPr/>
              <a:tblGrid>
                <a:gridCol w="4152900">
                  <a:extLst>
                    <a:ext uri="{9D8B030D-6E8A-4147-A177-3AD203B41FA5}">
                      <a16:colId xmlns:a16="http://schemas.microsoft.com/office/drawing/2014/main" val="417743631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3373164979"/>
                    </a:ext>
                  </a:extLst>
                </a:gridCol>
              </a:tblGrid>
              <a:tr h="529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</a:rPr>
                        <a:t>Java Interfaces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9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Event They Listen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9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986304"/>
                  </a:ext>
                </a:extLst>
              </a:tr>
              <a:tr h="62667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ActionListener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Listens for and handles </a:t>
                      </a:r>
                      <a:r>
                        <a:rPr lang="en-US" sz="1200" b="1">
                          <a:effectLst/>
                        </a:rPr>
                        <a:t>button clicks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6464"/>
                  </a:ext>
                </a:extLst>
              </a:tr>
              <a:tr h="62667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KeyListener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Listens for and handles</a:t>
                      </a:r>
                      <a:r>
                        <a:rPr lang="en-US" sz="1200" b="1">
                          <a:effectLst/>
                        </a:rPr>
                        <a:t> key events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902499"/>
                  </a:ext>
                </a:extLst>
              </a:tr>
              <a:tr h="62667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MouseListener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Listens for and handles </a:t>
                      </a:r>
                      <a:r>
                        <a:rPr lang="en-US" sz="1200" b="1" dirty="0">
                          <a:effectLst/>
                        </a:rPr>
                        <a:t>mouse events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025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5014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1F73-0B22-4C2B-978A-2D7150D7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152400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Classes that represent events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E0BCD5-8454-40BE-BA41-A9BDB516F1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887821"/>
          <a:ext cx="8229600" cy="19507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50072984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63718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vents Classes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9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9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789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ActionEvent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Generated when an action has occured (e.g- button pressed)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245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AdjustmentEvent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Generated when scroll bar is manipulated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077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ContainerEvent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Generated when container is changed ( added or removed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79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1049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269C-A0C2-468F-B0E6-1159611C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350838"/>
          </a:xfrm>
        </p:spPr>
        <p:txBody>
          <a:bodyPr>
            <a:noAutofit/>
          </a:bodyPr>
          <a:lstStyle/>
          <a:p>
            <a:r>
              <a:rPr lang="en-US" sz="2800" b="1" dirty="0"/>
              <a:t>Event Classes and Associated Listener Interfaces</a:t>
            </a:r>
            <a:br>
              <a:rPr lang="en-US" sz="2800" b="1" dirty="0"/>
            </a:br>
            <a:endParaRPr lang="en-US" sz="28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766A4A9-E789-48C5-8F9C-6C5700DBED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430621"/>
          <a:ext cx="8229600" cy="28651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57691578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56998056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Event Classes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9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Associated Listener Interface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9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3848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ActionEvent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ActionListener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7161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AdjustmentEvent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AdjustmentListner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1778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ContainerEvent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ContainerListener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8693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FocusEvent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FocusListener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3063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ComponentEvent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ComponentListener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5679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ItemEvent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 b="1">
                          <a:effectLst/>
                        </a:rPr>
                        <a:t>ItemListener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0036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KeyEvent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KeyListener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294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7517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6CD4-AECD-40D4-878D-326AE7F2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3861A-6FCF-4AFE-92C4-0D7F4330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ways to create a frame:</a:t>
            </a:r>
          </a:p>
          <a:p>
            <a:pPr lvl="1"/>
            <a:r>
              <a:rPr lang="en-US" dirty="0"/>
              <a:t>By creating the object of Frame class </a:t>
            </a:r>
          </a:p>
          <a:p>
            <a:pPr lvl="1"/>
            <a:r>
              <a:rPr lang="en-US" dirty="0"/>
              <a:t>By extending Frame class (inheritance)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4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ABB3-6C9B-45F3-8303-D138A3D1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JFrame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06F5A-3920-4B10-B190-B48861FCB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JFrame</a:t>
            </a:r>
            <a:r>
              <a:rPr lang="en-US" sz="2400" dirty="0"/>
              <a:t> </a:t>
            </a:r>
            <a:r>
              <a:rPr lang="en-US" sz="2400" dirty="0" err="1"/>
              <a:t>jf</a:t>
            </a:r>
            <a:r>
              <a:rPr lang="en-US" sz="2400" dirty="0"/>
              <a:t>=new </a:t>
            </a:r>
            <a:r>
              <a:rPr lang="en-US" sz="2400" dirty="0" err="1"/>
              <a:t>JFrame</a:t>
            </a:r>
            <a:r>
              <a:rPr lang="en-US" sz="2400" dirty="0"/>
              <a:t>("Book Details");</a:t>
            </a:r>
          </a:p>
          <a:p>
            <a:pPr marL="0" indent="0">
              <a:buNone/>
            </a:pPr>
            <a:r>
              <a:rPr lang="en-US" sz="2400" dirty="0"/>
              <a:t>		//</a:t>
            </a:r>
            <a:r>
              <a:rPr lang="en-US" sz="2400" dirty="0" err="1"/>
              <a:t>jf.setSize</a:t>
            </a:r>
            <a:r>
              <a:rPr lang="en-US" sz="2400" dirty="0"/>
              <a:t>(400,400);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jf.setBounds</a:t>
            </a:r>
            <a:r>
              <a:rPr lang="en-US" sz="2400" dirty="0"/>
              <a:t>(325,58,400,400);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FF0000"/>
                </a:solidFill>
              </a:rPr>
              <a:t>jf.getContentPane</a:t>
            </a:r>
            <a:r>
              <a:rPr lang="en-US" sz="2400" dirty="0">
                <a:solidFill>
                  <a:srgbClr val="FF0000"/>
                </a:solidFill>
              </a:rPr>
              <a:t>().</a:t>
            </a:r>
            <a:r>
              <a:rPr lang="en-US" sz="2400" dirty="0" err="1">
                <a:solidFill>
                  <a:srgbClr val="FF0000"/>
                </a:solidFill>
              </a:rPr>
              <a:t>setBackground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Color.BLUE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jf.setLayout</a:t>
            </a:r>
            <a:r>
              <a:rPr lang="en-US" sz="2400" dirty="0"/>
              <a:t>(null);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jf.setVisible</a:t>
            </a:r>
            <a:r>
              <a:rPr lang="en-US" sz="2400" dirty="0"/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141477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73B677-2E56-4251-B85E-CA071F040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832697"/>
              </p:ext>
            </p:extLst>
          </p:nvPr>
        </p:nvGraphicFramePr>
        <p:xfrm>
          <a:off x="935065" y="609600"/>
          <a:ext cx="3484536" cy="5744648"/>
        </p:xfrm>
        <a:graphic>
          <a:graphicData uri="http://schemas.openxmlformats.org/drawingml/2006/table">
            <a:tbl>
              <a:tblPr/>
              <a:tblGrid>
                <a:gridCol w="1742268">
                  <a:extLst>
                    <a:ext uri="{9D8B030D-6E8A-4147-A177-3AD203B41FA5}">
                      <a16:colId xmlns:a16="http://schemas.microsoft.com/office/drawing/2014/main" val="3991473338"/>
                    </a:ext>
                  </a:extLst>
                </a:gridCol>
                <a:gridCol w="1742268">
                  <a:extLst>
                    <a:ext uri="{9D8B030D-6E8A-4147-A177-3AD203B41FA5}">
                      <a16:colId xmlns:a16="http://schemas.microsoft.com/office/drawing/2014/main" val="1547317608"/>
                    </a:ext>
                  </a:extLst>
                </a:gridCol>
              </a:tblGrid>
              <a:tr h="410332">
                <a:tc gridSpan="2"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Java Color Constants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33962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BLACK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513516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BLUE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844630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CYAN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580531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DARK_GRAY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307047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GRAY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410996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GREEN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72554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 dirty="0"/>
                        <a:t>LIGHT_GRAY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614577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MAGENTA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848559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ORANGE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675300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PINK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827601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RED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95473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WHITE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026450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YELLOW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81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09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DEE14C-40A9-4E53-92A9-858483DEB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662339"/>
              </p:ext>
            </p:extLst>
          </p:nvPr>
        </p:nvGraphicFramePr>
        <p:xfrm>
          <a:off x="685800" y="533400"/>
          <a:ext cx="4038600" cy="6069240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1425792143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1317881501"/>
                    </a:ext>
                  </a:extLst>
                </a:gridCol>
              </a:tblGrid>
              <a:tr h="310709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Color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RGB value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391352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Black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0-0-0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831866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 dirty="0"/>
                        <a:t>Very light red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255-102-102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184535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Light red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255-51-51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195779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Red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255-0-0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859030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Dark red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204-0-0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221493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Very dark red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153-0-0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220122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 dirty="0"/>
                        <a:t>Very light blue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51-204-255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488223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 dirty="0"/>
                        <a:t>Light blue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51-153-255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07258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Blue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0-0-255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549287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Dark blue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0-0-204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54928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Very dark blue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0-0-153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323370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Very light green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102-255-102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953901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Light green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0-255-51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37686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Green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0-204-0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19852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Dark green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0-153-0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510011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Very dark green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0-102-0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670915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White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255-255-25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3465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E1A7CA-35AE-4702-B847-A6D67463F385}"/>
              </a:ext>
            </a:extLst>
          </p:cNvPr>
          <p:cNvSpPr txBox="1"/>
          <p:nvPr/>
        </p:nvSpPr>
        <p:spPr>
          <a:xfrm>
            <a:off x="4724400" y="2590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Color c1 = new Color(102, 255, 102);  </a:t>
            </a:r>
          </a:p>
          <a:p>
            <a:r>
              <a:rPr lang="en-US" dirty="0" err="1">
                <a:solidFill>
                  <a:srgbClr val="FF0000"/>
                </a:solidFill>
              </a:rPr>
              <a:t>jf.getContentPane</a:t>
            </a:r>
            <a:r>
              <a:rPr lang="en-US" dirty="0">
                <a:solidFill>
                  <a:srgbClr val="FF0000"/>
                </a:solidFill>
              </a:rPr>
              <a:t>().</a:t>
            </a:r>
            <a:r>
              <a:rPr lang="en-US" dirty="0" err="1">
                <a:solidFill>
                  <a:srgbClr val="FF0000"/>
                </a:solidFill>
              </a:rPr>
              <a:t>setBackground</a:t>
            </a:r>
            <a:r>
              <a:rPr lang="en-US" dirty="0">
                <a:solidFill>
                  <a:srgbClr val="FF0000"/>
                </a:solidFill>
              </a:rPr>
              <a:t>(c1);</a:t>
            </a:r>
          </a:p>
        </p:txBody>
      </p:sp>
    </p:spTree>
    <p:extLst>
      <p:ext uri="{BB962C8B-B14F-4D97-AF65-F5344CB8AC3E}">
        <p14:creationId xmlns:p14="http://schemas.microsoft.com/office/powerpoint/2010/main" val="2002019450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10591</TotalTime>
  <Words>2517</Words>
  <Application>Microsoft Office PowerPoint</Application>
  <PresentationFormat>On-screen Show (4:3)</PresentationFormat>
  <Paragraphs>340</Paragraphs>
  <Slides>59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Arial Rounded MT Bold</vt:lpstr>
      <vt:lpstr>Calibri</vt:lpstr>
      <vt:lpstr>Courier New</vt:lpstr>
      <vt:lpstr>inter-regular</vt:lpstr>
      <vt:lpstr>Tahoma</vt:lpstr>
      <vt:lpstr>times new roman</vt:lpstr>
      <vt:lpstr>Wingdings</vt:lpstr>
      <vt:lpstr>Lpu theme final with copyright(S)</vt:lpstr>
      <vt:lpstr>PowerPoint Presentation</vt:lpstr>
      <vt:lpstr>PowerPoint Presentation</vt:lpstr>
      <vt:lpstr>Steps to create GUI:</vt:lpstr>
      <vt:lpstr>PowerPoint Presentation</vt:lpstr>
      <vt:lpstr> setBounds() </vt:lpstr>
      <vt:lpstr>JFrame</vt:lpstr>
      <vt:lpstr>JFrame </vt:lpstr>
      <vt:lpstr>PowerPoint Presentation</vt:lpstr>
      <vt:lpstr>PowerPoint Presentation</vt:lpstr>
      <vt:lpstr>Add image using JLabel</vt:lpstr>
      <vt:lpstr>Java JButton</vt:lpstr>
      <vt:lpstr>Constructors of JButton</vt:lpstr>
      <vt:lpstr>Methods of JButton class  </vt:lpstr>
      <vt:lpstr>Steps to perform action on button click</vt:lpstr>
      <vt:lpstr>actionPerformed() method</vt:lpstr>
      <vt:lpstr>Java JLabel</vt:lpstr>
      <vt:lpstr> JLabel:Commonly used Constructors:</vt:lpstr>
      <vt:lpstr>Jlabel:Commonly used Methods:</vt:lpstr>
      <vt:lpstr> Java JTextField</vt:lpstr>
      <vt:lpstr>Java JTextField</vt:lpstr>
      <vt:lpstr>Java JTextField</vt:lpstr>
      <vt:lpstr>JRadioButton class</vt:lpstr>
      <vt:lpstr>Methods belongs to JRadioButton class</vt:lpstr>
      <vt:lpstr> Steps: </vt:lpstr>
      <vt:lpstr>To check which radio button has selected</vt:lpstr>
      <vt:lpstr>JTextArea class</vt:lpstr>
      <vt:lpstr> Constructor </vt:lpstr>
      <vt:lpstr>Methods</vt:lpstr>
      <vt:lpstr>JComboBox class</vt:lpstr>
      <vt:lpstr>Constructor</vt:lpstr>
      <vt:lpstr>Methods</vt:lpstr>
      <vt:lpstr>Steps to perform event in JComboBox</vt:lpstr>
      <vt:lpstr>JTable class</vt:lpstr>
      <vt:lpstr>JColorChooser class</vt:lpstr>
      <vt:lpstr>JProgressBar class</vt:lpstr>
      <vt:lpstr>PowerPoint Presentation</vt:lpstr>
      <vt:lpstr>PowerPoint Presentation</vt:lpstr>
      <vt:lpstr>JSlider class</vt:lpstr>
      <vt:lpstr>common constructors used in JSlider are: </vt:lpstr>
      <vt:lpstr>Methods:</vt:lpstr>
      <vt:lpstr>PowerPoint Presentation</vt:lpstr>
      <vt:lpstr> LayoutManagers </vt:lpstr>
      <vt:lpstr> NullLayout </vt:lpstr>
      <vt:lpstr> BorderLayout </vt:lpstr>
      <vt:lpstr>GridLayout</vt:lpstr>
      <vt:lpstr>PowerPoint Presentation</vt:lpstr>
      <vt:lpstr>PowerPoint Presentation</vt:lpstr>
      <vt:lpstr>FlowLayout</vt:lpstr>
      <vt:lpstr>Note:</vt:lpstr>
      <vt:lpstr>BoxLayout</vt:lpstr>
      <vt:lpstr>Constructor</vt:lpstr>
      <vt:lpstr>Methods</vt:lpstr>
      <vt:lpstr>PowerPoint Presentation</vt:lpstr>
      <vt:lpstr>CardLayout</vt:lpstr>
      <vt:lpstr> Methods </vt:lpstr>
      <vt:lpstr>PowerPoint Presentation</vt:lpstr>
      <vt:lpstr>Classes that represent events</vt:lpstr>
      <vt:lpstr>Event Classes and Associated Listener Interfaces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Ekhlakh Ahmad</cp:lastModifiedBy>
  <cp:revision>408</cp:revision>
  <dcterms:created xsi:type="dcterms:W3CDTF">2014-05-25T11:13:57Z</dcterms:created>
  <dcterms:modified xsi:type="dcterms:W3CDTF">2023-05-23T10:26:49Z</dcterms:modified>
</cp:coreProperties>
</file>