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6" r:id="rId1"/>
  </p:sldMasterIdLst>
  <p:sldIdLst>
    <p:sldId id="263" r:id="rId2"/>
    <p:sldId id="261" r:id="rId3"/>
    <p:sldId id="256" r:id="rId4"/>
    <p:sldId id="262"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079BBC0-A5A8-4409-BC0D-8A61A5849F1A}" type="datetimeFigureOut">
              <a:rPr lang="en-IN" smtClean="0"/>
              <a:t>01-11-2023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215780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162708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3268861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5744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592088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79BBC0-A5A8-4409-BC0D-8A61A5849F1A}"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2946698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079BBC0-A5A8-4409-BC0D-8A61A5849F1A}"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244255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9BBC0-A5A8-4409-BC0D-8A61A5849F1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820911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9BBC0-A5A8-4409-BC0D-8A61A5849F1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346627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9BBC0-A5A8-4409-BC0D-8A61A5849F1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62835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79BBC0-A5A8-4409-BC0D-8A61A5849F1A}" type="datetimeFigureOut">
              <a:rPr lang="en-IN" smtClean="0"/>
              <a:t>01-11-2023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139395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79BBC0-A5A8-4409-BC0D-8A61A5849F1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74403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79BBC0-A5A8-4409-BC0D-8A61A5849F1A}" type="datetimeFigureOut">
              <a:rPr lang="en-IN" smtClean="0"/>
              <a:t>01-11-2023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159783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79BBC0-A5A8-4409-BC0D-8A61A5849F1A}" type="datetimeFigureOut">
              <a:rPr lang="en-IN" smtClean="0"/>
              <a:t>01-11-2023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379202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9BBC0-A5A8-4409-BC0D-8A61A5849F1A}" type="datetimeFigureOut">
              <a:rPr lang="en-IN" smtClean="0"/>
              <a:t>01-11-2023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367828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330081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79BBC0-A5A8-4409-BC0D-8A61A5849F1A}" type="datetimeFigureOut">
              <a:rPr lang="en-IN" smtClean="0"/>
              <a:t>01-11-2023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5A7AE-B6D5-4359-8FDB-5205C5BEBF4E}" type="slidenum">
              <a:rPr lang="en-IN" smtClean="0"/>
              <a:t>‹#›</a:t>
            </a:fld>
            <a:endParaRPr lang="en-IN"/>
          </a:p>
        </p:txBody>
      </p:sp>
    </p:spTree>
    <p:extLst>
      <p:ext uri="{BB962C8B-B14F-4D97-AF65-F5344CB8AC3E}">
        <p14:creationId xmlns:p14="http://schemas.microsoft.com/office/powerpoint/2010/main" val="85568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079BBC0-A5A8-4409-BC0D-8A61A5849F1A}" type="datetimeFigureOut">
              <a:rPr lang="en-IN" smtClean="0"/>
              <a:t>01-11-2023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25A7AE-B6D5-4359-8FDB-5205C5BEBF4E}" type="slidenum">
              <a:rPr lang="en-IN" smtClean="0"/>
              <a:t>‹#›</a:t>
            </a:fld>
            <a:endParaRPr lang="en-IN"/>
          </a:p>
        </p:txBody>
      </p:sp>
    </p:spTree>
    <p:extLst>
      <p:ext uri="{BB962C8B-B14F-4D97-AF65-F5344CB8AC3E}">
        <p14:creationId xmlns:p14="http://schemas.microsoft.com/office/powerpoint/2010/main" val="392662374"/>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7B8794-94F6-BD7B-EACA-DCC47B306E7A}"/>
              </a:ext>
            </a:extLst>
          </p:cNvPr>
          <p:cNvPicPr>
            <a:picLocks noChangeAspect="1"/>
          </p:cNvPicPr>
          <p:nvPr/>
        </p:nvPicPr>
        <p:blipFill rotWithShape="1">
          <a:blip r:embed="rId2">
            <a:extLst>
              <a:ext uri="{28A0092B-C50C-407E-A947-70E740481C1C}">
                <a14:useLocalDpi xmlns:a14="http://schemas.microsoft.com/office/drawing/2010/main" val="0"/>
              </a:ext>
            </a:extLst>
          </a:blip>
          <a:srcRect b="18258"/>
          <a:stretch/>
        </p:blipFill>
        <p:spPr>
          <a:xfrm>
            <a:off x="4501636" y="0"/>
            <a:ext cx="3188727" cy="1253548"/>
          </a:xfrm>
          <a:prstGeom prst="rect">
            <a:avLst/>
          </a:prstGeom>
        </p:spPr>
      </p:pic>
      <p:sp>
        <p:nvSpPr>
          <p:cNvPr id="3" name="Rectangle 2">
            <a:extLst>
              <a:ext uri="{FF2B5EF4-FFF2-40B4-BE49-F238E27FC236}">
                <a16:creationId xmlns:a16="http://schemas.microsoft.com/office/drawing/2014/main" id="{5CFE5B45-F77D-7D19-2828-CD44577E4367}"/>
              </a:ext>
            </a:extLst>
          </p:cNvPr>
          <p:cNvSpPr/>
          <p:nvPr/>
        </p:nvSpPr>
        <p:spPr>
          <a:xfrm>
            <a:off x="931918" y="1482219"/>
            <a:ext cx="10646228" cy="1715042"/>
          </a:xfrm>
          <a:prstGeom prst="rect">
            <a:avLst/>
          </a:prstGeom>
          <a:noFill/>
        </p:spPr>
        <p:txBody>
          <a:bodyPr wrap="square" lIns="91440" tIns="45720" rIns="91440" bIns="45720">
            <a:prstTxWarp prst="textDeflateBottom">
              <a:avLst/>
            </a:prstTxWarp>
            <a:spAutoFit/>
          </a:bodyPr>
          <a:lstStyle/>
          <a:p>
            <a:r>
              <a:rPr lang="en-US" sz="1050" b="1" dirty="0"/>
              <a:t>FIRE AND LPG DETECTION AND ALARM   SYSTEM</a:t>
            </a:r>
            <a:endParaRPr lang="en-IN" sz="1050" b="1" dirty="0"/>
          </a:p>
        </p:txBody>
      </p:sp>
      <p:sp>
        <p:nvSpPr>
          <p:cNvPr id="4" name="TextBox 3">
            <a:extLst>
              <a:ext uri="{FF2B5EF4-FFF2-40B4-BE49-F238E27FC236}">
                <a16:creationId xmlns:a16="http://schemas.microsoft.com/office/drawing/2014/main" id="{B7C0853E-674E-71C8-C620-ECD67D3123A1}"/>
              </a:ext>
            </a:extLst>
          </p:cNvPr>
          <p:cNvSpPr txBox="1"/>
          <p:nvPr/>
        </p:nvSpPr>
        <p:spPr>
          <a:xfrm>
            <a:off x="915878" y="4142553"/>
            <a:ext cx="6631074" cy="2123658"/>
          </a:xfrm>
          <a:prstGeom prst="rect">
            <a:avLst/>
          </a:prstGeom>
          <a:noFill/>
        </p:spPr>
        <p:txBody>
          <a:bodyPr wrap="square" rtlCol="0">
            <a:spAutoFit/>
          </a:bodyPr>
          <a:lstStyle/>
          <a:p>
            <a:pPr algn="ctr">
              <a:lnSpc>
                <a:spcPct val="150000"/>
              </a:lnSpc>
            </a:pPr>
            <a:r>
              <a:rPr lang="en-IN" sz="3200" b="1" dirty="0">
                <a:solidFill>
                  <a:srgbClr val="FF0000"/>
                </a:solidFill>
                <a:latin typeface="Cambria" panose="02040503050406030204" pitchFamily="18" charset="0"/>
                <a:ea typeface="Cambria" panose="02040503050406030204" pitchFamily="18" charset="0"/>
              </a:rPr>
              <a:t>Submitted By: -</a:t>
            </a:r>
            <a:endParaRPr lang="en-IN" sz="2800" b="1" dirty="0">
              <a:solidFill>
                <a:srgbClr val="FF0000"/>
              </a:solidFill>
              <a:latin typeface="Cambria" panose="02040503050406030204" pitchFamily="18" charset="0"/>
              <a:ea typeface="Cambria" panose="02040503050406030204" pitchFamily="18" charset="0"/>
            </a:endParaRPr>
          </a:p>
          <a:p>
            <a:r>
              <a:rPr lang="en-IN" sz="2800" dirty="0">
                <a:latin typeface="Cambria" panose="02040503050406030204" pitchFamily="18" charset="0"/>
                <a:ea typeface="Cambria" panose="02040503050406030204" pitchFamily="18" charset="0"/>
              </a:rPr>
              <a:t>Ekhlakh Ahmad. Reg No.: - 12209166.</a:t>
            </a:r>
          </a:p>
          <a:p>
            <a:r>
              <a:rPr lang="en-IN" sz="2800" dirty="0">
                <a:latin typeface="Cambria" panose="02040503050406030204" pitchFamily="18" charset="0"/>
                <a:ea typeface="Cambria" panose="02040503050406030204" pitchFamily="18" charset="0"/>
              </a:rPr>
              <a:t>Abhishek Singh. Reg No.: - 12213378.</a:t>
            </a:r>
          </a:p>
          <a:p>
            <a:r>
              <a:rPr lang="en-IN" sz="2800" dirty="0">
                <a:latin typeface="Cambria" panose="02040503050406030204" pitchFamily="18" charset="0"/>
                <a:ea typeface="Cambria" panose="02040503050406030204" pitchFamily="18" charset="0"/>
              </a:rPr>
              <a:t>Dheeraj Kumar Reg No.: - 12208863.</a:t>
            </a:r>
          </a:p>
        </p:txBody>
      </p:sp>
      <p:sp>
        <p:nvSpPr>
          <p:cNvPr id="5" name="TextBox 4">
            <a:extLst>
              <a:ext uri="{FF2B5EF4-FFF2-40B4-BE49-F238E27FC236}">
                <a16:creationId xmlns:a16="http://schemas.microsoft.com/office/drawing/2014/main" id="{3E90A1E8-D488-F9AC-630D-190632991D6C}"/>
              </a:ext>
            </a:extLst>
          </p:cNvPr>
          <p:cNvSpPr txBox="1"/>
          <p:nvPr/>
        </p:nvSpPr>
        <p:spPr>
          <a:xfrm>
            <a:off x="7690363" y="4142553"/>
            <a:ext cx="4044599" cy="2123658"/>
          </a:xfrm>
          <a:prstGeom prst="rect">
            <a:avLst/>
          </a:prstGeom>
          <a:noFill/>
        </p:spPr>
        <p:txBody>
          <a:bodyPr wrap="square" rtlCol="0">
            <a:spAutoFit/>
          </a:bodyPr>
          <a:lstStyle/>
          <a:p>
            <a:pPr algn="ctr">
              <a:lnSpc>
                <a:spcPct val="150000"/>
              </a:lnSpc>
            </a:pPr>
            <a:r>
              <a:rPr lang="en-IN" sz="3200" b="1" dirty="0">
                <a:solidFill>
                  <a:srgbClr val="FF0000"/>
                </a:solidFill>
                <a:latin typeface="Cambria" panose="02040503050406030204" pitchFamily="18" charset="0"/>
                <a:ea typeface="Cambria" panose="02040503050406030204" pitchFamily="18" charset="0"/>
              </a:rPr>
              <a:t>Submitted To : -</a:t>
            </a:r>
          </a:p>
          <a:p>
            <a:pPr algn="ctr"/>
            <a:r>
              <a:rPr lang="en-IN" sz="2800" dirty="0" err="1">
                <a:latin typeface="Cambria" panose="02040503050406030204" pitchFamily="18" charset="0"/>
                <a:ea typeface="Cambria" panose="02040503050406030204" pitchFamily="18" charset="0"/>
              </a:rPr>
              <a:t>Dr.</a:t>
            </a:r>
            <a:r>
              <a:rPr lang="en-IN" sz="2800" dirty="0">
                <a:latin typeface="Cambria" panose="02040503050406030204" pitchFamily="18" charset="0"/>
                <a:ea typeface="Cambria" panose="02040503050406030204" pitchFamily="18" charset="0"/>
              </a:rPr>
              <a:t> Shakti Raj Chopra Sir </a:t>
            </a:r>
          </a:p>
          <a:p>
            <a:pPr algn="ctr"/>
            <a:r>
              <a:rPr lang="en-IN" sz="2800" dirty="0">
                <a:latin typeface="Cambria" panose="02040503050406030204" pitchFamily="18" charset="0"/>
                <a:ea typeface="Cambria" panose="02040503050406030204" pitchFamily="18" charset="0"/>
              </a:rPr>
              <a:t>(Assistant Professor)</a:t>
            </a:r>
          </a:p>
          <a:p>
            <a:pPr algn="ctr"/>
            <a:r>
              <a:rPr lang="en-IN" sz="2800" dirty="0">
                <a:latin typeface="Cambria" panose="02040503050406030204" pitchFamily="18" charset="0"/>
                <a:ea typeface="Cambria" panose="02040503050406030204" pitchFamily="18" charset="0"/>
              </a:rPr>
              <a:t>11636</a:t>
            </a:r>
          </a:p>
        </p:txBody>
      </p:sp>
    </p:spTree>
    <p:extLst>
      <p:ext uri="{BB962C8B-B14F-4D97-AF65-F5344CB8AC3E}">
        <p14:creationId xmlns:p14="http://schemas.microsoft.com/office/powerpoint/2010/main" val="323432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96B4-0E58-6D12-2A82-4FDF88A3FC6A}"/>
              </a:ext>
            </a:extLst>
          </p:cNvPr>
          <p:cNvSpPr>
            <a:spLocks noGrp="1"/>
          </p:cNvSpPr>
          <p:nvPr>
            <p:ph type="title"/>
          </p:nvPr>
        </p:nvSpPr>
        <p:spPr>
          <a:xfrm>
            <a:off x="1143001" y="114665"/>
            <a:ext cx="9905998" cy="1478570"/>
          </a:xfrm>
        </p:spPr>
        <p:txBody>
          <a:bodyPr>
            <a:noAutofit/>
          </a:bodyPr>
          <a:lstStyle/>
          <a:p>
            <a:pPr algn="ctr"/>
            <a:r>
              <a:rPr lang="en-IN" sz="9600"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4ECD4F9F-B24E-DD7A-204C-4373B5B28FF1}"/>
              </a:ext>
            </a:extLst>
          </p:cNvPr>
          <p:cNvSpPr>
            <a:spLocks noGrp="1"/>
          </p:cNvSpPr>
          <p:nvPr>
            <p:ph idx="1"/>
          </p:nvPr>
        </p:nvSpPr>
        <p:spPr>
          <a:xfrm>
            <a:off x="1029445" y="2296140"/>
            <a:ext cx="10328693" cy="3541714"/>
          </a:xfrm>
        </p:spPr>
        <p:txBody>
          <a:bodyPr/>
          <a:lstStyle/>
          <a:p>
            <a:pPr>
              <a:buFont typeface="Wingdings" panose="05000000000000000000" pitchFamily="2" charset="2"/>
              <a:buChar char="ü"/>
            </a:pPr>
            <a:r>
              <a:rPr lang="en-IN" dirty="0">
                <a:latin typeface="Cambria" panose="02040503050406030204" pitchFamily="18" charset="0"/>
                <a:ea typeface="Cambria" panose="02040503050406030204" pitchFamily="18" charset="0"/>
              </a:rPr>
              <a:t>Begin by explaining why fire and gas detection systems are so important. They help keep us safe in homes, offices, and factories.</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Talking about the dangers of fires and gas leaks, like damage and harm to people.</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Say that my project helps by giving an early warning when there’s danger.</a:t>
            </a:r>
          </a:p>
        </p:txBody>
      </p:sp>
    </p:spTree>
    <p:extLst>
      <p:ext uri="{BB962C8B-B14F-4D97-AF65-F5344CB8AC3E}">
        <p14:creationId xmlns:p14="http://schemas.microsoft.com/office/powerpoint/2010/main" val="190013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8F2011CC-1D17-D4B3-37C2-CD7C5A0779A2}"/>
              </a:ext>
            </a:extLst>
          </p:cNvPr>
          <p:cNvSpPr>
            <a:spLocks noGrp="1"/>
          </p:cNvSpPr>
          <p:nvPr>
            <p:ph type="title"/>
          </p:nvPr>
        </p:nvSpPr>
        <p:spPr>
          <a:xfrm>
            <a:off x="1141412" y="169339"/>
            <a:ext cx="9905998" cy="1478570"/>
          </a:xfrm>
        </p:spPr>
        <p:txBody>
          <a:bodyPr>
            <a:normAutofit fontScale="90000"/>
          </a:bodyPr>
          <a:lstStyle/>
          <a:p>
            <a:pPr algn="ctr"/>
            <a:r>
              <a:rPr lang="en-US" sz="4400" b="1" i="0" dirty="0">
                <a:solidFill>
                  <a:srgbClr val="ECECF1"/>
                </a:solidFill>
                <a:effectLst/>
                <a:latin typeface="Cambria" panose="02040503050406030204" pitchFamily="18" charset="0"/>
                <a:ea typeface="Cambria" panose="02040503050406030204" pitchFamily="18" charset="0"/>
              </a:rPr>
              <a:t>Fire and lpg detection and alarm system using lcd and buzzer.</a:t>
            </a:r>
            <a:endParaRPr lang="en-IN" sz="4400" b="1" dirty="0">
              <a:latin typeface="Cambria" panose="02040503050406030204" pitchFamily="18" charset="0"/>
              <a:ea typeface="Cambria" panose="02040503050406030204" pitchFamily="18" charset="0"/>
            </a:endParaRPr>
          </a:p>
        </p:txBody>
      </p:sp>
      <p:sp>
        <p:nvSpPr>
          <p:cNvPr id="107" name="Content Placeholder 106">
            <a:extLst>
              <a:ext uri="{FF2B5EF4-FFF2-40B4-BE49-F238E27FC236}">
                <a16:creationId xmlns:a16="http://schemas.microsoft.com/office/drawing/2014/main" id="{531CBE2C-B1D3-15EB-6029-EBB83FEDC46A}"/>
              </a:ext>
            </a:extLst>
          </p:cNvPr>
          <p:cNvSpPr>
            <a:spLocks noGrp="1"/>
          </p:cNvSpPr>
          <p:nvPr>
            <p:ph idx="1"/>
          </p:nvPr>
        </p:nvSpPr>
        <p:spPr>
          <a:xfrm>
            <a:off x="1141412" y="1892968"/>
            <a:ext cx="9905999" cy="4181261"/>
          </a:xfrm>
        </p:spPr>
        <p:txBody>
          <a:bodyPr>
            <a:normAutofit/>
          </a:bodyPr>
          <a:lstStyle/>
          <a:p>
            <a:pPr marL="0" indent="0">
              <a:buNone/>
            </a:pPr>
            <a:r>
              <a:rPr lang="en-IN" sz="2800" b="1" dirty="0">
                <a:latin typeface="Cambria" panose="02040503050406030204" pitchFamily="18" charset="0"/>
                <a:ea typeface="Cambria" panose="02040503050406030204" pitchFamily="18" charset="0"/>
              </a:rPr>
              <a:t>While LPG is an essential need of every household, its leakage could lead to a disaster. To alert on LPG leakage and prevent any mishappening there are various products to detect the leakage. Here we have developed an Arduino based LPG gas detector alarm. If gas leakage occurs, this system detects it and makes an alert by buzzing the buzzer attached with the circuit. </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283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1B86-757F-C55B-8EC0-6B936A9F6FF2}"/>
              </a:ext>
            </a:extLst>
          </p:cNvPr>
          <p:cNvSpPr>
            <a:spLocks noGrp="1"/>
          </p:cNvSpPr>
          <p:nvPr>
            <p:ph type="title"/>
          </p:nvPr>
        </p:nvSpPr>
        <p:spPr>
          <a:xfrm>
            <a:off x="1141413" y="345802"/>
            <a:ext cx="9905998" cy="1478570"/>
          </a:xfrm>
        </p:spPr>
        <p:txBody>
          <a:bodyPr>
            <a:normAutofit/>
          </a:bodyPr>
          <a:lstStyle/>
          <a:p>
            <a:pPr algn="ctr"/>
            <a:r>
              <a:rPr lang="en-IN" sz="9600" dirty="0">
                <a:latin typeface="Cambria" panose="02040503050406030204" pitchFamily="18" charset="0"/>
                <a:ea typeface="Cambria" panose="02040503050406030204" pitchFamily="18" charset="0"/>
              </a:rPr>
              <a:t>Block diagram</a:t>
            </a:r>
          </a:p>
        </p:txBody>
      </p:sp>
      <p:pic>
        <p:nvPicPr>
          <p:cNvPr id="2050" name="Picture 2" descr="Gas leakage Detector system - Hackster.io">
            <a:extLst>
              <a:ext uri="{FF2B5EF4-FFF2-40B4-BE49-F238E27FC236}">
                <a16:creationId xmlns:a16="http://schemas.microsoft.com/office/drawing/2014/main" id="{2CB6BE58-84D8-26B7-9C96-E59368DB75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496" y="1861868"/>
            <a:ext cx="9715916" cy="483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28AA9-9910-1182-FE01-16D437564222}"/>
              </a:ext>
            </a:extLst>
          </p:cNvPr>
          <p:cNvSpPr>
            <a:spLocks noGrp="1"/>
          </p:cNvSpPr>
          <p:nvPr>
            <p:ph type="title"/>
          </p:nvPr>
        </p:nvSpPr>
        <p:spPr>
          <a:xfrm>
            <a:off x="1141413" y="618518"/>
            <a:ext cx="9905998" cy="985693"/>
          </a:xfrm>
        </p:spPr>
        <p:txBody>
          <a:bodyPr>
            <a:noAutofit/>
          </a:bodyPr>
          <a:lstStyle/>
          <a:p>
            <a:pPr algn="ctr"/>
            <a:r>
              <a:rPr lang="en-IN" sz="6000" dirty="0">
                <a:latin typeface="Cambria" panose="02040503050406030204" pitchFamily="18" charset="0"/>
                <a:ea typeface="Cambria" panose="02040503050406030204" pitchFamily="18" charset="0"/>
              </a:rPr>
              <a:t>Hardware requirements</a:t>
            </a:r>
          </a:p>
        </p:txBody>
      </p:sp>
      <p:sp>
        <p:nvSpPr>
          <p:cNvPr id="3" name="Content Placeholder 2">
            <a:extLst>
              <a:ext uri="{FF2B5EF4-FFF2-40B4-BE49-F238E27FC236}">
                <a16:creationId xmlns:a16="http://schemas.microsoft.com/office/drawing/2014/main" id="{1FBA72CF-9D98-ADE7-5C92-B4E1F47F6399}"/>
              </a:ext>
            </a:extLst>
          </p:cNvPr>
          <p:cNvSpPr>
            <a:spLocks noGrp="1"/>
          </p:cNvSpPr>
          <p:nvPr>
            <p:ph idx="1"/>
          </p:nvPr>
        </p:nvSpPr>
        <p:spPr>
          <a:xfrm>
            <a:off x="1141412" y="1796716"/>
            <a:ext cx="9905999" cy="4442766"/>
          </a:xfrm>
        </p:spPr>
        <p:txBody>
          <a:bodyPr>
            <a:normAutofit/>
          </a:bodyPr>
          <a:lstStyle/>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Arduino</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Power supply</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LPG Detector</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Buzzer</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LCD 16*2 or other device for message</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Bluetooth module or ESP8266</a:t>
            </a:r>
          </a:p>
        </p:txBody>
      </p:sp>
    </p:spTree>
    <p:extLst>
      <p:ext uri="{BB962C8B-B14F-4D97-AF65-F5344CB8AC3E}">
        <p14:creationId xmlns:p14="http://schemas.microsoft.com/office/powerpoint/2010/main" val="377417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4A92-B9F3-6436-CA39-B04B399F4EF4}"/>
              </a:ext>
            </a:extLst>
          </p:cNvPr>
          <p:cNvSpPr>
            <a:spLocks noGrp="1"/>
          </p:cNvSpPr>
          <p:nvPr>
            <p:ph type="title"/>
          </p:nvPr>
        </p:nvSpPr>
        <p:spPr>
          <a:xfrm>
            <a:off x="1141412" y="137255"/>
            <a:ext cx="10195282" cy="1478570"/>
          </a:xfrm>
        </p:spPr>
        <p:txBody>
          <a:bodyPr>
            <a:normAutofit/>
          </a:bodyPr>
          <a:lstStyle/>
          <a:p>
            <a:pPr algn="ctr"/>
            <a:r>
              <a:rPr lang="en-IN" sz="6000" b="1" dirty="0">
                <a:latin typeface="Cambria" panose="02040503050406030204" pitchFamily="18" charset="0"/>
                <a:ea typeface="Cambria" panose="02040503050406030204" pitchFamily="18" charset="0"/>
              </a:rPr>
              <a:t>Software requirements</a:t>
            </a:r>
          </a:p>
        </p:txBody>
      </p:sp>
      <p:sp>
        <p:nvSpPr>
          <p:cNvPr id="5" name="Content Placeholder 4">
            <a:extLst>
              <a:ext uri="{FF2B5EF4-FFF2-40B4-BE49-F238E27FC236}">
                <a16:creationId xmlns:a16="http://schemas.microsoft.com/office/drawing/2014/main" id="{15C5CD54-3D3E-03EE-0706-AD0D88F30B81}"/>
              </a:ext>
            </a:extLst>
          </p:cNvPr>
          <p:cNvSpPr>
            <a:spLocks noGrp="1"/>
          </p:cNvSpPr>
          <p:nvPr>
            <p:ph idx="1"/>
          </p:nvPr>
        </p:nvSpPr>
        <p:spPr/>
        <p:txBody>
          <a:bodyPr>
            <a:normAutofit/>
          </a:bodyPr>
          <a:lstStyle/>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Arduino IDE</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Web Application or Arduino Application</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Database (In IOT cases)</a:t>
            </a:r>
          </a:p>
          <a:p>
            <a:pPr>
              <a:buFont typeface="Wingdings" panose="05000000000000000000" pitchFamily="2" charset="2"/>
              <a:buChar char="ü"/>
            </a:pPr>
            <a:r>
              <a:rPr lang="en-IN" sz="3200" dirty="0">
                <a:latin typeface="Cambria" panose="02040503050406030204" pitchFamily="18" charset="0"/>
                <a:ea typeface="Cambria" panose="02040503050406030204" pitchFamily="18" charset="0"/>
              </a:rPr>
              <a:t>Language: Embedded C</a:t>
            </a:r>
          </a:p>
        </p:txBody>
      </p:sp>
    </p:spTree>
    <p:extLst>
      <p:ext uri="{BB962C8B-B14F-4D97-AF65-F5344CB8AC3E}">
        <p14:creationId xmlns:p14="http://schemas.microsoft.com/office/powerpoint/2010/main" val="208256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D2B1-4171-E9BE-F58E-8273A260CFD0}"/>
              </a:ext>
            </a:extLst>
          </p:cNvPr>
          <p:cNvSpPr>
            <a:spLocks noGrp="1"/>
          </p:cNvSpPr>
          <p:nvPr>
            <p:ph type="title"/>
          </p:nvPr>
        </p:nvSpPr>
        <p:spPr>
          <a:xfrm>
            <a:off x="1334277" y="181289"/>
            <a:ext cx="9806473" cy="1432907"/>
          </a:xfrm>
        </p:spPr>
        <p:txBody>
          <a:bodyPr>
            <a:normAutofit fontScale="90000"/>
          </a:bodyPr>
          <a:lstStyle/>
          <a:p>
            <a:pPr algn="ctr"/>
            <a:r>
              <a:rPr lang="en-IN" sz="11500" b="1" dirty="0">
                <a:latin typeface="Cambria" panose="02040503050406030204" pitchFamily="18" charset="0"/>
                <a:ea typeface="Cambria" panose="02040503050406030204" pitchFamily="18" charset="0"/>
              </a:rPr>
              <a:t>Lcd display</a:t>
            </a:r>
          </a:p>
        </p:txBody>
      </p:sp>
      <p:sp>
        <p:nvSpPr>
          <p:cNvPr id="3" name="Content Placeholder 2">
            <a:extLst>
              <a:ext uri="{FF2B5EF4-FFF2-40B4-BE49-F238E27FC236}">
                <a16:creationId xmlns:a16="http://schemas.microsoft.com/office/drawing/2014/main" id="{86570C4D-7445-85B5-461B-17C279C2BC58}"/>
              </a:ext>
            </a:extLst>
          </p:cNvPr>
          <p:cNvSpPr>
            <a:spLocks noGrp="1"/>
          </p:cNvSpPr>
          <p:nvPr>
            <p:ph idx="1"/>
          </p:nvPr>
        </p:nvSpPr>
        <p:spPr>
          <a:xfrm>
            <a:off x="1143000" y="1789022"/>
            <a:ext cx="9905999" cy="4347412"/>
          </a:xfrm>
        </p:spPr>
        <p:txBody>
          <a:bodyPr/>
          <a:lstStyle/>
          <a:p>
            <a:pPr>
              <a:buFont typeface="Wingdings" panose="05000000000000000000" pitchFamily="2" charset="2"/>
              <a:buChar char="ü"/>
            </a:pPr>
            <a:r>
              <a:rPr lang="en-IN" dirty="0">
                <a:latin typeface="Cambria" panose="02040503050406030204" pitchFamily="18" charset="0"/>
                <a:ea typeface="Cambria" panose="02040503050406030204" pitchFamily="18" charset="0"/>
              </a:rPr>
              <a:t>The LCD display is like the face or our system. It shows us important information using words and symbols.</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When  the system detects a fire, it will show a message on the screen like “Fire Detected!” this tells us there’s a fire nearby.</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If there’s a gas leak, the screen will display a message such as “Gas Leak Alert!” this warns us about a gas problem.</a:t>
            </a:r>
          </a:p>
          <a:p>
            <a:pPr>
              <a:buFont typeface="Wingdings" panose="05000000000000000000" pitchFamily="2" charset="2"/>
              <a:buChar char="ü"/>
            </a:pPr>
            <a:r>
              <a:rPr lang="en-US" dirty="0">
                <a:latin typeface="Cambria" panose="02040503050406030204" pitchFamily="18" charset="0"/>
                <a:ea typeface="Cambria" panose="02040503050406030204" pitchFamily="18" charset="0"/>
              </a:rPr>
              <a:t>We should always take the buzzer alarm seriously. When it makes noise, it's telling us there's danger nearby, and we need to act quickly.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8664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DF8-4E12-E270-DE53-E33491DB0636}"/>
              </a:ext>
            </a:extLst>
          </p:cNvPr>
          <p:cNvSpPr>
            <a:spLocks noGrp="1"/>
          </p:cNvSpPr>
          <p:nvPr>
            <p:ph type="title"/>
          </p:nvPr>
        </p:nvSpPr>
        <p:spPr>
          <a:xfrm>
            <a:off x="1141413" y="327514"/>
            <a:ext cx="9905998" cy="1478570"/>
          </a:xfrm>
        </p:spPr>
        <p:txBody>
          <a:bodyPr>
            <a:noAutofit/>
          </a:bodyPr>
          <a:lstStyle/>
          <a:p>
            <a:pPr algn="ctr"/>
            <a:r>
              <a:rPr lang="en-IN" sz="10400" dirty="0">
                <a:latin typeface="Cambria" panose="02040503050406030204" pitchFamily="18" charset="0"/>
                <a:ea typeface="Cambria" panose="02040503050406030204" pitchFamily="18" charset="0"/>
              </a:rPr>
              <a:t>Buzzer alarm</a:t>
            </a:r>
          </a:p>
        </p:txBody>
      </p:sp>
      <p:sp>
        <p:nvSpPr>
          <p:cNvPr id="3" name="Content Placeholder 2">
            <a:extLst>
              <a:ext uri="{FF2B5EF4-FFF2-40B4-BE49-F238E27FC236}">
                <a16:creationId xmlns:a16="http://schemas.microsoft.com/office/drawing/2014/main" id="{617C0716-C61D-7A23-CB52-330A29431238}"/>
              </a:ext>
            </a:extLst>
          </p:cNvPr>
          <p:cNvSpPr>
            <a:spLocks noGrp="1"/>
          </p:cNvSpPr>
          <p:nvPr>
            <p:ph idx="1"/>
          </p:nvPr>
        </p:nvSpPr>
        <p:spPr/>
        <p:txBody>
          <a:bodyPr/>
          <a:lstStyle/>
          <a:p>
            <a:pPr>
              <a:buFont typeface="Wingdings" panose="05000000000000000000" pitchFamily="2" charset="2"/>
              <a:buChar char="ü"/>
            </a:pPr>
            <a:r>
              <a:rPr lang="en-IN" dirty="0">
                <a:latin typeface="Cambria" panose="02040503050406030204" pitchFamily="18" charset="0"/>
                <a:ea typeface="Cambria" panose="02040503050406030204" pitchFamily="18" charset="0"/>
              </a:rPr>
              <a:t>The buzzer alarm is like the voice of our system. It makes noise to get our attention when there’s a problem.</a:t>
            </a:r>
          </a:p>
          <a:p>
            <a:pPr>
              <a:buFont typeface="Wingdings" panose="05000000000000000000" pitchFamily="2" charset="2"/>
              <a:buChar char="ü"/>
            </a:pPr>
            <a:r>
              <a:rPr lang="en-IN" dirty="0">
                <a:latin typeface="Cambria" panose="02040503050406030204" pitchFamily="18" charset="0"/>
                <a:ea typeface="Cambria" panose="02040503050406030204" pitchFamily="18" charset="0"/>
              </a:rPr>
              <a:t>When the system detects a fire, the buzzer will make a loud, continuous sound. It’s like a siren that says “Hey, there’s a fire! Pay attention!”+07</a:t>
            </a:r>
          </a:p>
        </p:txBody>
      </p:sp>
    </p:spTree>
    <p:extLst>
      <p:ext uri="{BB962C8B-B14F-4D97-AF65-F5344CB8AC3E}">
        <p14:creationId xmlns:p14="http://schemas.microsoft.com/office/powerpoint/2010/main" val="3674698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TM04033921[[fn=Damask]]</Template>
  <TotalTime>344</TotalTime>
  <Words>397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Cambria</vt:lpstr>
      <vt:lpstr>Tw Cen MT</vt:lpstr>
      <vt:lpstr>Wingdings</vt:lpstr>
      <vt:lpstr>Circuit</vt:lpstr>
      <vt:lpstr>PowerPoint Presentation</vt:lpstr>
      <vt:lpstr>Introduction</vt:lpstr>
      <vt:lpstr>Fire and lpg detection and alarm system using lcd and buzzer.</vt:lpstr>
      <vt:lpstr>Block diagram</vt:lpstr>
      <vt:lpstr>Hardware requirements</vt:lpstr>
      <vt:lpstr>Software requirements</vt:lpstr>
      <vt:lpstr>Lcd display</vt:lpstr>
      <vt:lpstr>Buzzer alarm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Servo motor, LCD, and Temperature sensor"</dc:title>
  <dc:creator>Ekhlakh Ahmad</dc:creator>
  <cp:lastModifiedBy>Ekhlakh Ahmad</cp:lastModifiedBy>
  <cp:revision>3</cp:revision>
  <dcterms:created xsi:type="dcterms:W3CDTF">2023-10-31T09:59:39Z</dcterms:created>
  <dcterms:modified xsi:type="dcterms:W3CDTF">2023-11-01T12:22:15Z</dcterms:modified>
</cp:coreProperties>
</file>