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CAB1-FF3C-6C89-58C1-C728F5EFF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C29AE0-B9F7-6B67-E418-3CC09CB83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5B5625-F495-7EDF-DB3E-7906B1C82320}"/>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2FAFF37D-236D-0ABD-F270-2017D5C82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E0059-E982-17E3-5B5E-AE7CEDA1406D}"/>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122315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BC1B-A841-DC9A-6C98-547A727231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46DCA-C59C-9443-343C-3052FCD3A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DBE11-6677-C824-1B84-4A26516B6559}"/>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522B0B56-F648-212C-A86C-9E6530E06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680AC-57BA-FFB4-4EC8-278D993C2CA8}"/>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157676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A36A8-07B8-8836-207A-33C179F35A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84A55-8278-996F-87B8-3B013366A5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14C62-2EB9-E530-E564-39C2A7357431}"/>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F5859798-C3C5-4901-0441-87F13D895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66EDC-9F81-101D-691E-C5916CDECBE8}"/>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414305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0243-D109-477A-EEA0-0D6ED44E24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8FBA56-9CD9-84E0-28A0-7DCE9EE5F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E865E-53DD-657C-AC8B-ABAADD01D9C8}"/>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6A34DDCD-CA43-8AC0-6E99-A601EBD9F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71B86-01C4-B818-935C-7341283CCFFA}"/>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265512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4A77-FA24-B240-FF52-DBF19C3A6A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BBE5D9-46D4-90D7-B5E0-0476A122B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6BD80-045E-5616-9BCE-A03A4D021493}"/>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F7311AD6-1BE9-80D2-8BB2-DE02224A7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A2024-39F8-519B-DD2B-882FBFBF8692}"/>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764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848B-6EB0-98B8-4E90-C94210CAA0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19458F-0DF1-2C66-C22D-D20D604EA0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558C76-B532-2581-CDA3-10A88FBA3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39E95F-8B53-7595-DD3B-E49E52685E3D}"/>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6" name="Footer Placeholder 5">
            <a:extLst>
              <a:ext uri="{FF2B5EF4-FFF2-40B4-BE49-F238E27FC236}">
                <a16:creationId xmlns:a16="http://schemas.microsoft.com/office/drawing/2014/main" id="{C6F3AEEC-04D4-8EB8-7E82-AC491C517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8B24B7-A933-C33B-9A35-4FB8D40CBE38}"/>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23763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5D38-BAD0-7E7C-0FB5-0813EA52D2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E31B98-3657-2C21-ECF2-58A2C9A75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889F81-3CA2-2D6C-152F-B9FD10A58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F22196-7EE6-CB1B-8EFE-311753B53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E1697-94C3-651A-EA72-B82F1C403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669092-6B47-A9C0-5DA7-8D7B034AA39D}"/>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8" name="Footer Placeholder 7">
            <a:extLst>
              <a:ext uri="{FF2B5EF4-FFF2-40B4-BE49-F238E27FC236}">
                <a16:creationId xmlns:a16="http://schemas.microsoft.com/office/drawing/2014/main" id="{9BD31B00-EF6D-D3A6-8D40-B01C6529A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99800C-39F0-F80B-FFC8-6E2A2A1A505C}"/>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391255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C23E-829B-D186-97E0-09AF982B14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ABB164-CE98-D545-BAD2-80C19B7DD418}"/>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4" name="Footer Placeholder 3">
            <a:extLst>
              <a:ext uri="{FF2B5EF4-FFF2-40B4-BE49-F238E27FC236}">
                <a16:creationId xmlns:a16="http://schemas.microsoft.com/office/drawing/2014/main" id="{4CA13C52-DF99-E028-94F6-4A2E26AD38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71CB32-B14C-032A-8607-218BB4969F5D}"/>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77960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3DCAB-80D0-7021-18E6-BA483CF4C022}"/>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3" name="Footer Placeholder 2">
            <a:extLst>
              <a:ext uri="{FF2B5EF4-FFF2-40B4-BE49-F238E27FC236}">
                <a16:creationId xmlns:a16="http://schemas.microsoft.com/office/drawing/2014/main" id="{CC3CE55F-A015-E951-F6E1-7DA834D03A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D6C14B-5F14-186E-25A2-1A09FA455152}"/>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137347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1A66-522A-6E6B-CC34-D093ACF17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5FA2F2-2032-77B6-C04F-228518BC6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1576BD-D485-3DD4-755E-062F49002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5EFEA-8B0F-4A48-EF78-8AD53F0C596E}"/>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6" name="Footer Placeholder 5">
            <a:extLst>
              <a:ext uri="{FF2B5EF4-FFF2-40B4-BE49-F238E27FC236}">
                <a16:creationId xmlns:a16="http://schemas.microsoft.com/office/drawing/2014/main" id="{A30A9648-5A79-A419-3799-9971F4E85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4D6FC-F536-E0FB-CEBA-788E24FBEEE8}"/>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132744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CC58-3306-80D8-A3F8-82F416627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CCFBAE-649E-5853-EB23-C8EEB700E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EF3514-3841-6200-BFB5-654484C2C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12EF7-631A-77E4-7525-38CBB1009EDB}"/>
              </a:ext>
            </a:extLst>
          </p:cNvPr>
          <p:cNvSpPr>
            <a:spLocks noGrp="1"/>
          </p:cNvSpPr>
          <p:nvPr>
            <p:ph type="dt" sz="half" idx="10"/>
          </p:nvPr>
        </p:nvSpPr>
        <p:spPr/>
        <p:txBody>
          <a:bodyPr/>
          <a:lstStyle/>
          <a:p>
            <a:fld id="{A7EAD408-404C-4AAA-A49C-ACD14C93ADE7}" type="datetimeFigureOut">
              <a:rPr lang="en-IN" smtClean="0"/>
              <a:t>09-03-2023</a:t>
            </a:fld>
            <a:endParaRPr lang="en-IN"/>
          </a:p>
        </p:txBody>
      </p:sp>
      <p:sp>
        <p:nvSpPr>
          <p:cNvPr id="6" name="Footer Placeholder 5">
            <a:extLst>
              <a:ext uri="{FF2B5EF4-FFF2-40B4-BE49-F238E27FC236}">
                <a16:creationId xmlns:a16="http://schemas.microsoft.com/office/drawing/2014/main" id="{B841DE2E-048C-EDF3-032E-B777DAA129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DD5CD-B666-C985-B415-71BD9E9D33B4}"/>
              </a:ext>
            </a:extLst>
          </p:cNvPr>
          <p:cNvSpPr>
            <a:spLocks noGrp="1"/>
          </p:cNvSpPr>
          <p:nvPr>
            <p:ph type="sldNum" sz="quarter" idx="12"/>
          </p:nvPr>
        </p:nvSpPr>
        <p:spPr/>
        <p:txBody>
          <a:bodyPr/>
          <a:lstStyle/>
          <a:p>
            <a:fld id="{B1DD8372-3A68-4C7E-8654-39038829C4C2}" type="slidenum">
              <a:rPr lang="en-IN" smtClean="0"/>
              <a:t>‹#›</a:t>
            </a:fld>
            <a:endParaRPr lang="en-IN"/>
          </a:p>
        </p:txBody>
      </p:sp>
    </p:spTree>
    <p:extLst>
      <p:ext uri="{BB962C8B-B14F-4D97-AF65-F5344CB8AC3E}">
        <p14:creationId xmlns:p14="http://schemas.microsoft.com/office/powerpoint/2010/main" val="45456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1EE73-87AF-B07A-D854-FB1B02DFF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0F91DD-AC6E-219C-B3A7-2A912AE13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A24D6-8464-71A8-609C-2FF6DF2DF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AD408-404C-4AAA-A49C-ACD14C93ADE7}" type="datetimeFigureOut">
              <a:rPr lang="en-IN" smtClean="0"/>
              <a:t>09-03-2023</a:t>
            </a:fld>
            <a:endParaRPr lang="en-IN"/>
          </a:p>
        </p:txBody>
      </p:sp>
      <p:sp>
        <p:nvSpPr>
          <p:cNvPr id="5" name="Footer Placeholder 4">
            <a:extLst>
              <a:ext uri="{FF2B5EF4-FFF2-40B4-BE49-F238E27FC236}">
                <a16:creationId xmlns:a16="http://schemas.microsoft.com/office/drawing/2014/main" id="{440F66F6-D72C-7482-00A0-2AC1BA254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000568-826B-7638-ACFE-88166C766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D8372-3A68-4C7E-8654-39038829C4C2}" type="slidenum">
              <a:rPr lang="en-IN" smtClean="0"/>
              <a:t>‹#›</a:t>
            </a:fld>
            <a:endParaRPr lang="en-IN"/>
          </a:p>
        </p:txBody>
      </p:sp>
    </p:spTree>
    <p:extLst>
      <p:ext uri="{BB962C8B-B14F-4D97-AF65-F5344CB8AC3E}">
        <p14:creationId xmlns:p14="http://schemas.microsoft.com/office/powerpoint/2010/main" val="3955466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8289-A4CB-E9C4-3E9B-EC05E5A2ACD8}"/>
              </a:ext>
            </a:extLst>
          </p:cNvPr>
          <p:cNvSpPr>
            <a:spLocks noGrp="1"/>
          </p:cNvSpPr>
          <p:nvPr>
            <p:ph type="ctrTitle"/>
          </p:nvPr>
        </p:nvSpPr>
        <p:spPr/>
        <p:txBody>
          <a:bodyPr/>
          <a:lstStyle/>
          <a:p>
            <a:r>
              <a:rPr lang="en-IN" b="0" i="0" dirty="0">
                <a:solidFill>
                  <a:srgbClr val="610B38"/>
                </a:solidFill>
                <a:effectLst/>
                <a:latin typeface="erdana"/>
              </a:rPr>
              <a:t>AVL Tree</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F39CB47C-D546-D95A-B535-CD35B512254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51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B48931-020D-6347-3F6F-2CB942281E16}"/>
              </a:ext>
            </a:extLst>
          </p:cNvPr>
          <p:cNvPicPr>
            <a:picLocks noChangeAspect="1"/>
          </p:cNvPicPr>
          <p:nvPr/>
        </p:nvPicPr>
        <p:blipFill rotWithShape="1">
          <a:blip r:embed="rId2"/>
          <a:srcRect l="18859" t="18771" r="27039" b="20388"/>
          <a:stretch/>
        </p:blipFill>
        <p:spPr>
          <a:xfrm>
            <a:off x="1686757" y="408373"/>
            <a:ext cx="8975325" cy="5677529"/>
          </a:xfrm>
          <a:prstGeom prst="rect">
            <a:avLst/>
          </a:prstGeom>
        </p:spPr>
      </p:pic>
    </p:spTree>
    <p:extLst>
      <p:ext uri="{BB962C8B-B14F-4D97-AF65-F5344CB8AC3E}">
        <p14:creationId xmlns:p14="http://schemas.microsoft.com/office/powerpoint/2010/main" val="118426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944815-DE15-60B2-4B10-322A21C5DE49}"/>
              </a:ext>
            </a:extLst>
          </p:cNvPr>
          <p:cNvPicPr>
            <a:picLocks noChangeAspect="1"/>
          </p:cNvPicPr>
          <p:nvPr/>
        </p:nvPicPr>
        <p:blipFill rotWithShape="1">
          <a:blip r:embed="rId2"/>
          <a:srcRect l="19296" t="44272" r="27257" b="28932"/>
          <a:stretch/>
        </p:blipFill>
        <p:spPr>
          <a:xfrm>
            <a:off x="1169495" y="1313894"/>
            <a:ext cx="9853009" cy="2778712"/>
          </a:xfrm>
          <a:prstGeom prst="rect">
            <a:avLst/>
          </a:prstGeom>
        </p:spPr>
      </p:pic>
    </p:spTree>
    <p:extLst>
      <p:ext uri="{BB962C8B-B14F-4D97-AF65-F5344CB8AC3E}">
        <p14:creationId xmlns:p14="http://schemas.microsoft.com/office/powerpoint/2010/main" val="214075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640E-4291-8337-A495-2338493E5142}"/>
              </a:ext>
            </a:extLst>
          </p:cNvPr>
          <p:cNvSpPr>
            <a:spLocks noGrp="1"/>
          </p:cNvSpPr>
          <p:nvPr>
            <p:ph type="title"/>
          </p:nvPr>
        </p:nvSpPr>
        <p:spPr>
          <a:xfrm>
            <a:off x="838200" y="365126"/>
            <a:ext cx="10515600" cy="842238"/>
          </a:xfrm>
        </p:spPr>
        <p:txBody>
          <a:bodyPr/>
          <a:lstStyle/>
          <a:p>
            <a:r>
              <a:rPr lang="en-IN" b="0" i="0" dirty="0">
                <a:solidFill>
                  <a:srgbClr val="610B4B"/>
                </a:solidFill>
                <a:effectLst/>
                <a:latin typeface="erdana"/>
              </a:rPr>
              <a:t>RL Rotation</a:t>
            </a:r>
            <a:endParaRPr lang="en-IN" b="1" dirty="0"/>
          </a:p>
        </p:txBody>
      </p:sp>
      <p:sp>
        <p:nvSpPr>
          <p:cNvPr id="3" name="Content Placeholder 2">
            <a:extLst>
              <a:ext uri="{FF2B5EF4-FFF2-40B4-BE49-F238E27FC236}">
                <a16:creationId xmlns:a16="http://schemas.microsoft.com/office/drawing/2014/main" id="{F95DEF36-CA75-FDB1-634A-AA78ACC391C2}"/>
              </a:ext>
            </a:extLst>
          </p:cNvPr>
          <p:cNvSpPr>
            <a:spLocks noGrp="1"/>
          </p:cNvSpPr>
          <p:nvPr>
            <p:ph idx="1"/>
          </p:nvPr>
        </p:nvSpPr>
        <p:spPr>
          <a:xfrm>
            <a:off x="838200" y="1825625"/>
            <a:ext cx="11173287" cy="4351338"/>
          </a:xfrm>
        </p:spPr>
        <p:txBody>
          <a:bodyPr/>
          <a:lstStyle/>
          <a:p>
            <a:pPr algn="just"/>
            <a:r>
              <a:rPr lang="en-US" b="0" i="0" dirty="0">
                <a:effectLst/>
                <a:latin typeface="inter-regular"/>
              </a:rPr>
              <a:t>As already discussed, that double rotations are bit tougher than single rotation which has already explained above. </a:t>
            </a:r>
            <a:r>
              <a:rPr lang="en-US" b="0" i="0" u="none" strike="noStrike" dirty="0">
                <a:effectLst/>
                <a:latin typeface="inter-regular"/>
              </a:rPr>
              <a:t>R L rotation</a:t>
            </a:r>
            <a:r>
              <a:rPr lang="en-US" b="0" i="0" dirty="0">
                <a:effectLst/>
                <a:latin typeface="inter-regular"/>
              </a:rPr>
              <a:t> = LL rotation + RR rotation, i.e., first LL rotation is performed on subtree and then RR rotation is performed on full tree, by full tree we mean the first node from the path of inserted node whose balance factor is other than -1, 0, or 1.</a:t>
            </a:r>
            <a:endParaRPr lang="en-IN" dirty="0"/>
          </a:p>
        </p:txBody>
      </p:sp>
    </p:spTree>
    <p:extLst>
      <p:ext uri="{BB962C8B-B14F-4D97-AF65-F5344CB8AC3E}">
        <p14:creationId xmlns:p14="http://schemas.microsoft.com/office/powerpoint/2010/main" val="202065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CBBFF6-0305-9E06-01E8-F064ED697BF5}"/>
              </a:ext>
            </a:extLst>
          </p:cNvPr>
          <p:cNvPicPr>
            <a:picLocks noChangeAspect="1"/>
          </p:cNvPicPr>
          <p:nvPr/>
        </p:nvPicPr>
        <p:blipFill rotWithShape="1">
          <a:blip r:embed="rId2"/>
          <a:srcRect l="18641" t="14628" r="26966" b="22853"/>
          <a:stretch/>
        </p:blipFill>
        <p:spPr>
          <a:xfrm>
            <a:off x="1333129" y="319596"/>
            <a:ext cx="9293441" cy="6008602"/>
          </a:xfrm>
          <a:prstGeom prst="rect">
            <a:avLst/>
          </a:prstGeom>
        </p:spPr>
      </p:pic>
    </p:spTree>
    <p:extLst>
      <p:ext uri="{BB962C8B-B14F-4D97-AF65-F5344CB8AC3E}">
        <p14:creationId xmlns:p14="http://schemas.microsoft.com/office/powerpoint/2010/main" val="389892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C1F17D-DB30-882D-3A00-BF46A94079B3}"/>
              </a:ext>
            </a:extLst>
          </p:cNvPr>
          <p:cNvPicPr>
            <a:picLocks noChangeAspect="1"/>
          </p:cNvPicPr>
          <p:nvPr/>
        </p:nvPicPr>
        <p:blipFill rotWithShape="1">
          <a:blip r:embed="rId2"/>
          <a:srcRect l="18640" t="30291" r="27039" b="42783"/>
          <a:stretch/>
        </p:blipFill>
        <p:spPr>
          <a:xfrm>
            <a:off x="807867" y="1118587"/>
            <a:ext cx="10014013" cy="2792112"/>
          </a:xfrm>
          <a:prstGeom prst="rect">
            <a:avLst/>
          </a:prstGeom>
        </p:spPr>
      </p:pic>
    </p:spTree>
    <p:extLst>
      <p:ext uri="{BB962C8B-B14F-4D97-AF65-F5344CB8AC3E}">
        <p14:creationId xmlns:p14="http://schemas.microsoft.com/office/powerpoint/2010/main" val="30834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64C8-BC13-9FD9-5CDE-5E99BB98DF98}"/>
              </a:ext>
            </a:extLst>
          </p:cNvPr>
          <p:cNvSpPr>
            <a:spLocks noGrp="1"/>
          </p:cNvSpPr>
          <p:nvPr>
            <p:ph type="title"/>
          </p:nvPr>
        </p:nvSpPr>
        <p:spPr>
          <a:xfrm>
            <a:off x="1060141" y="604823"/>
            <a:ext cx="10515600" cy="993158"/>
          </a:xfrm>
        </p:spPr>
        <p:txBody>
          <a:bodyPr>
            <a:normAutofit fontScale="90000"/>
          </a:bodyPr>
          <a:lstStyle/>
          <a:p>
            <a:r>
              <a:rPr lang="en-IN" b="0" i="0" dirty="0">
                <a:solidFill>
                  <a:srgbClr val="610B38"/>
                </a:solidFill>
                <a:effectLst/>
                <a:latin typeface="erdana"/>
              </a:rPr>
              <a:t>B Tree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193EE33-0231-A8D8-6FAF-7FC488F137EC}"/>
              </a:ext>
            </a:extLst>
          </p:cNvPr>
          <p:cNvSpPr>
            <a:spLocks noGrp="1"/>
          </p:cNvSpPr>
          <p:nvPr>
            <p:ph idx="1"/>
          </p:nvPr>
        </p:nvSpPr>
        <p:spPr/>
        <p:txBody>
          <a:bodyPr/>
          <a:lstStyle/>
          <a:p>
            <a:pPr algn="just"/>
            <a:r>
              <a:rPr lang="en-US" b="0" i="0" dirty="0">
                <a:solidFill>
                  <a:srgbClr val="333333"/>
                </a:solidFill>
                <a:effectLst/>
                <a:latin typeface="inter-regular"/>
              </a:rPr>
              <a:t>B Tree is a specialized m-way tree that can be widely used for disk access. A B-Tree of order m can have at most m-1 keys and m children. One of the main reason of using B tree is its capability to store large number of keys in a single node and large key values by keeping the height of the tree relatively small.</a:t>
            </a:r>
            <a:endParaRPr lang="en-IN" dirty="0"/>
          </a:p>
        </p:txBody>
      </p:sp>
    </p:spTree>
    <p:extLst>
      <p:ext uri="{BB962C8B-B14F-4D97-AF65-F5344CB8AC3E}">
        <p14:creationId xmlns:p14="http://schemas.microsoft.com/office/powerpoint/2010/main" val="70987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2A46-1AD0-976B-F2CB-0C96FB5FBDDD}"/>
              </a:ext>
            </a:extLst>
          </p:cNvPr>
          <p:cNvSpPr>
            <a:spLocks noGrp="1"/>
          </p:cNvSpPr>
          <p:nvPr>
            <p:ph type="title"/>
          </p:nvPr>
        </p:nvSpPr>
        <p:spPr/>
        <p:txBody>
          <a:bodyPr/>
          <a:lstStyle/>
          <a:p>
            <a:r>
              <a:rPr lang="en-IN" dirty="0"/>
              <a:t>B Tree . . .</a:t>
            </a:r>
          </a:p>
        </p:txBody>
      </p:sp>
      <p:sp>
        <p:nvSpPr>
          <p:cNvPr id="3" name="Content Placeholder 2">
            <a:extLst>
              <a:ext uri="{FF2B5EF4-FFF2-40B4-BE49-F238E27FC236}">
                <a16:creationId xmlns:a16="http://schemas.microsoft.com/office/drawing/2014/main" id="{2CF7DF43-2570-FB9A-2B8A-50D36AE4FBA0}"/>
              </a:ext>
            </a:extLst>
          </p:cNvPr>
          <p:cNvSpPr>
            <a:spLocks noGrp="1"/>
          </p:cNvSpPr>
          <p:nvPr>
            <p:ph idx="1"/>
          </p:nvPr>
        </p:nvSpPr>
        <p:spPr>
          <a:xfrm>
            <a:off x="545236" y="1367161"/>
            <a:ext cx="10515600" cy="4907456"/>
          </a:xfrm>
        </p:spPr>
        <p:txBody>
          <a:bodyPr>
            <a:normAutofit/>
          </a:bodyPr>
          <a:lstStyle/>
          <a:p>
            <a:pPr algn="just"/>
            <a:r>
              <a:rPr lang="en-US" b="0" i="0" dirty="0">
                <a:solidFill>
                  <a:srgbClr val="333333"/>
                </a:solidFill>
                <a:effectLst/>
                <a:latin typeface="inter-regular"/>
              </a:rPr>
              <a:t>A B tree of order m contains all the properties of an M way tree. In addition, it contains the following properties.</a:t>
            </a:r>
          </a:p>
          <a:p>
            <a:pPr lvl="1" algn="just">
              <a:buFont typeface="+mj-lt"/>
              <a:buAutoNum type="arabicPeriod"/>
            </a:pPr>
            <a:r>
              <a:rPr lang="en-US" b="0" i="0" dirty="0">
                <a:solidFill>
                  <a:srgbClr val="000000"/>
                </a:solidFill>
                <a:effectLst/>
                <a:latin typeface="inter-regular"/>
              </a:rPr>
              <a:t>Every node in a B-Tree contains at most m children.</a:t>
            </a:r>
          </a:p>
          <a:p>
            <a:pPr lvl="1" algn="just">
              <a:buFont typeface="+mj-lt"/>
              <a:buAutoNum type="arabicPeriod"/>
            </a:pPr>
            <a:r>
              <a:rPr lang="en-US" b="0" i="0" dirty="0">
                <a:solidFill>
                  <a:srgbClr val="000000"/>
                </a:solidFill>
                <a:effectLst/>
                <a:latin typeface="inter-regular"/>
              </a:rPr>
              <a:t>Every node in a B-Tree except the root node and the leaf node contain at least m/2 children.</a:t>
            </a:r>
          </a:p>
          <a:p>
            <a:pPr lvl="1" algn="just">
              <a:buFont typeface="+mj-lt"/>
              <a:buAutoNum type="arabicPeriod"/>
            </a:pPr>
            <a:r>
              <a:rPr lang="en-US" b="0" i="0" dirty="0">
                <a:solidFill>
                  <a:srgbClr val="000000"/>
                </a:solidFill>
                <a:effectLst/>
                <a:latin typeface="inter-regular"/>
              </a:rPr>
              <a:t>The root nodes must have at least 2 nodes.</a:t>
            </a:r>
          </a:p>
          <a:p>
            <a:pPr lvl="1" algn="just">
              <a:buFont typeface="+mj-lt"/>
              <a:buAutoNum type="arabicPeriod"/>
            </a:pPr>
            <a:r>
              <a:rPr lang="en-US" b="0" i="0" dirty="0">
                <a:solidFill>
                  <a:srgbClr val="000000"/>
                </a:solidFill>
                <a:effectLst/>
                <a:latin typeface="inter-regular"/>
              </a:rPr>
              <a:t>All leaf nodes must be at the same level.</a:t>
            </a:r>
          </a:p>
          <a:p>
            <a:pPr lvl="1" algn="just"/>
            <a:r>
              <a:rPr lang="en-US" b="0" i="0" dirty="0">
                <a:solidFill>
                  <a:srgbClr val="333333"/>
                </a:solidFill>
                <a:effectLst/>
                <a:latin typeface="inter-regular"/>
              </a:rPr>
              <a:t>It is not necessary that, all the nodes contain the same number of children but, each node must have m/2 number of nodes.</a:t>
            </a:r>
          </a:p>
          <a:p>
            <a:pPr lvl="1" algn="just"/>
            <a:endParaRPr lang="en-US" b="0" i="0" dirty="0">
              <a:solidFill>
                <a:srgbClr val="333333"/>
              </a:solidFill>
              <a:effectLst/>
              <a:latin typeface="inter-regular"/>
            </a:endParaRPr>
          </a:p>
          <a:p>
            <a:pPr marL="914400" lvl="2" indent="0">
              <a:buNone/>
            </a:pPr>
            <a:r>
              <a:rPr lang="en-US" b="0" i="1" dirty="0">
                <a:solidFill>
                  <a:srgbClr val="333333"/>
                </a:solidFill>
                <a:effectLst/>
                <a:latin typeface="inter-regular"/>
              </a:rPr>
              <a:t>It is not necessary that, all the nodes contain the same number of children but, each node must have m/2 number of nodes.</a:t>
            </a:r>
            <a:endParaRPr lang="en-IN" i="1" dirty="0"/>
          </a:p>
        </p:txBody>
      </p:sp>
    </p:spTree>
    <p:extLst>
      <p:ext uri="{BB962C8B-B14F-4D97-AF65-F5344CB8AC3E}">
        <p14:creationId xmlns:p14="http://schemas.microsoft.com/office/powerpoint/2010/main" val="378113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214E5-0977-1C89-2542-108C892E5B10}"/>
              </a:ext>
            </a:extLst>
          </p:cNvPr>
          <p:cNvSpPr>
            <a:spLocks noGrp="1"/>
          </p:cNvSpPr>
          <p:nvPr>
            <p:ph idx="1"/>
          </p:nvPr>
        </p:nvSpPr>
        <p:spPr>
          <a:xfrm>
            <a:off x="2178358" y="289788"/>
            <a:ext cx="7835283" cy="411548"/>
          </a:xfrm>
        </p:spPr>
        <p:txBody>
          <a:bodyPr>
            <a:normAutofit fontScale="92500" lnSpcReduction="20000"/>
          </a:bodyPr>
          <a:lstStyle/>
          <a:p>
            <a:r>
              <a:rPr lang="en-US" b="0" i="0" dirty="0">
                <a:solidFill>
                  <a:srgbClr val="333333"/>
                </a:solidFill>
                <a:effectLst/>
                <a:latin typeface="inter-regular"/>
              </a:rPr>
              <a:t>A B tree of order 4 is shown in the following image.</a:t>
            </a:r>
            <a:endParaRPr lang="en-IN" dirty="0"/>
          </a:p>
        </p:txBody>
      </p:sp>
      <p:pic>
        <p:nvPicPr>
          <p:cNvPr id="6146" name="Picture 2" descr="B Tree">
            <a:extLst>
              <a:ext uri="{FF2B5EF4-FFF2-40B4-BE49-F238E27FC236}">
                <a16:creationId xmlns:a16="http://schemas.microsoft.com/office/drawing/2014/main" id="{1A3FAABB-B7E5-5A2C-85ED-A0D4F90CB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17022"/>
            <a:ext cx="12192000" cy="47352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4112DF-318A-3C9E-B517-86F4C4003DAF}"/>
              </a:ext>
            </a:extLst>
          </p:cNvPr>
          <p:cNvSpPr txBox="1"/>
          <p:nvPr/>
        </p:nvSpPr>
        <p:spPr>
          <a:xfrm>
            <a:off x="875929" y="4624344"/>
            <a:ext cx="10440140" cy="646331"/>
          </a:xfrm>
          <a:prstGeom prst="rect">
            <a:avLst/>
          </a:prstGeom>
          <a:noFill/>
        </p:spPr>
        <p:txBody>
          <a:bodyPr wrap="square">
            <a:spAutoFit/>
          </a:bodyPr>
          <a:lstStyle/>
          <a:p>
            <a:r>
              <a:rPr lang="en-US" b="0" i="0" dirty="0">
                <a:solidFill>
                  <a:srgbClr val="333333"/>
                </a:solidFill>
                <a:effectLst/>
                <a:latin typeface="inter-regular"/>
              </a:rPr>
              <a:t>While performing some operations on B Tree, any property of B Tree may violate such as number of minimum children a node can have. To maintain the properties of B Tree, the tree may split or join.</a:t>
            </a:r>
            <a:endParaRPr lang="en-IN" dirty="0"/>
          </a:p>
        </p:txBody>
      </p:sp>
    </p:spTree>
    <p:extLst>
      <p:ext uri="{BB962C8B-B14F-4D97-AF65-F5344CB8AC3E}">
        <p14:creationId xmlns:p14="http://schemas.microsoft.com/office/powerpoint/2010/main" val="331634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BDA4-BAFC-DD5F-4777-7E57281F6B33}"/>
              </a:ext>
            </a:extLst>
          </p:cNvPr>
          <p:cNvSpPr>
            <a:spLocks noGrp="1"/>
          </p:cNvSpPr>
          <p:nvPr>
            <p:ph type="title"/>
          </p:nvPr>
        </p:nvSpPr>
        <p:spPr/>
        <p:txBody>
          <a:bodyPr/>
          <a:lstStyle/>
          <a:p>
            <a:r>
              <a:rPr lang="en-IN" b="0" i="0" dirty="0">
                <a:solidFill>
                  <a:srgbClr val="610B38"/>
                </a:solidFill>
                <a:effectLst/>
                <a:latin typeface="erdana"/>
              </a:rPr>
              <a:t>Operations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B6D1667-FD3B-1031-2EC3-20ABA507DE93}"/>
              </a:ext>
            </a:extLst>
          </p:cNvPr>
          <p:cNvSpPr>
            <a:spLocks noGrp="1"/>
          </p:cNvSpPr>
          <p:nvPr>
            <p:ph idx="1"/>
          </p:nvPr>
        </p:nvSpPr>
        <p:spPr>
          <a:xfrm>
            <a:off x="133165" y="1541540"/>
            <a:ext cx="5420558" cy="4351338"/>
          </a:xfrm>
        </p:spPr>
        <p:txBody>
          <a:bodyPr>
            <a:normAutofit fontScale="92500" lnSpcReduction="20000"/>
          </a:bodyPr>
          <a:lstStyle/>
          <a:p>
            <a:r>
              <a:rPr lang="en-IN" b="0" i="0" dirty="0">
                <a:solidFill>
                  <a:srgbClr val="610B4B"/>
                </a:solidFill>
                <a:effectLst/>
                <a:latin typeface="erdana"/>
              </a:rPr>
              <a:t>Searching :</a:t>
            </a:r>
          </a:p>
          <a:p>
            <a:pPr algn="just"/>
            <a:r>
              <a:rPr lang="en-US" b="0" i="0" dirty="0">
                <a:solidFill>
                  <a:srgbClr val="333333"/>
                </a:solidFill>
                <a:effectLst/>
                <a:latin typeface="inter-regular"/>
              </a:rPr>
              <a:t>Searching in B Trees is similar to that in Binary search tree. For example, if we search for an item 49 in the following B Tree. The process will something like following :</a:t>
            </a:r>
          </a:p>
          <a:p>
            <a:pPr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Compare item 49 with root node 78. since 49 &lt; 78 hence, move to its left sub-tree.</a:t>
            </a:r>
          </a:p>
          <a:p>
            <a:pPr lvl="1" algn="just">
              <a:buFont typeface="+mj-lt"/>
              <a:buAutoNum type="arabicPeriod"/>
            </a:pPr>
            <a:r>
              <a:rPr lang="en-US" b="0" i="0" dirty="0">
                <a:solidFill>
                  <a:srgbClr val="000000"/>
                </a:solidFill>
                <a:effectLst/>
                <a:latin typeface="inter-regular"/>
              </a:rPr>
              <a:t>Since, 40&lt;49&lt;56, traverse right sub-tree of 40.</a:t>
            </a:r>
          </a:p>
          <a:p>
            <a:pPr lvl="1" algn="just">
              <a:buFont typeface="+mj-lt"/>
              <a:buAutoNum type="arabicPeriod"/>
            </a:pPr>
            <a:r>
              <a:rPr lang="en-US" b="0" i="0" dirty="0">
                <a:solidFill>
                  <a:srgbClr val="000000"/>
                </a:solidFill>
                <a:effectLst/>
                <a:latin typeface="inter-regular"/>
              </a:rPr>
              <a:t>49&gt;45, move to right. Compare 49.</a:t>
            </a:r>
          </a:p>
          <a:p>
            <a:pPr lvl="1" algn="just">
              <a:buFont typeface="+mj-lt"/>
              <a:buAutoNum type="arabicPeriod"/>
            </a:pPr>
            <a:r>
              <a:rPr lang="en-US" b="0" i="0" dirty="0">
                <a:solidFill>
                  <a:srgbClr val="000000"/>
                </a:solidFill>
                <a:effectLst/>
                <a:latin typeface="inter-regular"/>
              </a:rPr>
              <a:t>match found, return.</a:t>
            </a:r>
          </a:p>
          <a:p>
            <a:endParaRPr lang="en-IN" dirty="0"/>
          </a:p>
        </p:txBody>
      </p:sp>
      <p:pic>
        <p:nvPicPr>
          <p:cNvPr id="7170" name="Picture 2" descr="B Tree">
            <a:extLst>
              <a:ext uri="{FF2B5EF4-FFF2-40B4-BE49-F238E27FC236}">
                <a16:creationId xmlns:a16="http://schemas.microsoft.com/office/drawing/2014/main" id="{6CC58F65-EC48-1421-193D-89D9D7934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724" y="1784041"/>
            <a:ext cx="6505112" cy="375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9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6EE3-85E7-623F-82DF-87DB585A98F8}"/>
              </a:ext>
            </a:extLst>
          </p:cNvPr>
          <p:cNvSpPr>
            <a:spLocks noGrp="1"/>
          </p:cNvSpPr>
          <p:nvPr>
            <p:ph type="title"/>
          </p:nvPr>
        </p:nvSpPr>
        <p:spPr>
          <a:xfrm>
            <a:off x="767179" y="143183"/>
            <a:ext cx="10515600" cy="1325563"/>
          </a:xfrm>
        </p:spPr>
        <p:txBody>
          <a:bodyPr/>
          <a:lstStyle/>
          <a:p>
            <a:r>
              <a:rPr lang="en-IN" b="0" i="0" dirty="0">
                <a:solidFill>
                  <a:srgbClr val="610B4B"/>
                </a:solidFill>
                <a:effectLst/>
                <a:latin typeface="erdana"/>
              </a:rPr>
              <a:t>Inserting</a:t>
            </a:r>
            <a:endParaRPr lang="en-IN" dirty="0"/>
          </a:p>
        </p:txBody>
      </p:sp>
      <p:sp>
        <p:nvSpPr>
          <p:cNvPr id="3" name="Content Placeholder 2">
            <a:extLst>
              <a:ext uri="{FF2B5EF4-FFF2-40B4-BE49-F238E27FC236}">
                <a16:creationId xmlns:a16="http://schemas.microsoft.com/office/drawing/2014/main" id="{52ECCC7E-C6F2-48D1-FEE6-930A5B611E96}"/>
              </a:ext>
            </a:extLst>
          </p:cNvPr>
          <p:cNvSpPr>
            <a:spLocks noGrp="1"/>
          </p:cNvSpPr>
          <p:nvPr>
            <p:ph idx="1"/>
          </p:nvPr>
        </p:nvSpPr>
        <p:spPr>
          <a:xfrm>
            <a:off x="545237" y="1468746"/>
            <a:ext cx="10515600" cy="4351338"/>
          </a:xfrm>
        </p:spPr>
        <p:txBody>
          <a:bodyPr>
            <a:normAutofit/>
          </a:bodyPr>
          <a:lstStyle/>
          <a:p>
            <a:pPr algn="just"/>
            <a:r>
              <a:rPr lang="en-US" b="0" i="0" dirty="0">
                <a:solidFill>
                  <a:srgbClr val="333333"/>
                </a:solidFill>
                <a:effectLst/>
                <a:latin typeface="inter-regular"/>
              </a:rPr>
              <a:t>Insertions are done at the leaf node level. The following algorithm needs to be followed in order to insert an item into B Tree.</a:t>
            </a:r>
          </a:p>
          <a:p>
            <a:pPr lvl="1" algn="just">
              <a:buFont typeface="+mj-lt"/>
              <a:buAutoNum type="arabicPeriod"/>
            </a:pPr>
            <a:r>
              <a:rPr lang="en-US" b="0" i="0" dirty="0">
                <a:solidFill>
                  <a:srgbClr val="000000"/>
                </a:solidFill>
                <a:effectLst/>
                <a:latin typeface="inter-regular"/>
              </a:rPr>
              <a:t>Traverse the B Tree in order to find the appropriate leaf node at which the node can be inserted.</a:t>
            </a:r>
          </a:p>
          <a:p>
            <a:pPr lvl="1" algn="just">
              <a:buFont typeface="+mj-lt"/>
              <a:buAutoNum type="arabicPeriod"/>
            </a:pPr>
            <a:r>
              <a:rPr lang="en-US" b="0" i="0" dirty="0">
                <a:solidFill>
                  <a:srgbClr val="000000"/>
                </a:solidFill>
                <a:effectLst/>
                <a:latin typeface="inter-regular"/>
              </a:rPr>
              <a:t>If the leaf node contain less than m-1 keys then insert the element in the increasing order.</a:t>
            </a:r>
          </a:p>
          <a:p>
            <a:pPr lvl="1" algn="just">
              <a:buFont typeface="+mj-lt"/>
              <a:buAutoNum type="arabicPeriod"/>
            </a:pPr>
            <a:r>
              <a:rPr lang="en-US" b="0" i="0" dirty="0">
                <a:solidFill>
                  <a:srgbClr val="000000"/>
                </a:solidFill>
                <a:effectLst/>
                <a:latin typeface="inter-regular"/>
              </a:rPr>
              <a:t>Else, if the leaf node contains m-1 keys, then follow the following steps.</a:t>
            </a:r>
          </a:p>
          <a:p>
            <a:pPr marL="1200150" lvl="2" indent="-285750" algn="just"/>
            <a:r>
              <a:rPr lang="en-US" b="0" i="0" dirty="0">
                <a:solidFill>
                  <a:srgbClr val="000000"/>
                </a:solidFill>
                <a:effectLst/>
                <a:latin typeface="inter-regular"/>
              </a:rPr>
              <a:t>Insert the new element in the increasing order of elements.</a:t>
            </a:r>
          </a:p>
          <a:p>
            <a:pPr marL="1200150" lvl="2" indent="-285750" algn="just"/>
            <a:r>
              <a:rPr lang="en-US" b="0" i="0" dirty="0">
                <a:solidFill>
                  <a:srgbClr val="000000"/>
                </a:solidFill>
                <a:effectLst/>
                <a:latin typeface="inter-regular"/>
              </a:rPr>
              <a:t>Split the node into the two nodes at the median.</a:t>
            </a:r>
          </a:p>
          <a:p>
            <a:pPr marL="1200150" lvl="2" indent="-285750" algn="just"/>
            <a:r>
              <a:rPr lang="en-US" b="0" i="0" dirty="0">
                <a:solidFill>
                  <a:srgbClr val="000000"/>
                </a:solidFill>
                <a:effectLst/>
                <a:latin typeface="inter-regular"/>
              </a:rPr>
              <a:t>Push the median element </a:t>
            </a:r>
            <a:r>
              <a:rPr lang="en-US" b="0" i="0" dirty="0" err="1">
                <a:solidFill>
                  <a:srgbClr val="000000"/>
                </a:solidFill>
                <a:effectLst/>
                <a:latin typeface="inter-regular"/>
              </a:rPr>
              <a:t>upto</a:t>
            </a:r>
            <a:r>
              <a:rPr lang="en-US" b="0" i="0" dirty="0">
                <a:solidFill>
                  <a:srgbClr val="000000"/>
                </a:solidFill>
                <a:effectLst/>
                <a:latin typeface="inter-regular"/>
              </a:rPr>
              <a:t> its parent node.</a:t>
            </a:r>
          </a:p>
          <a:p>
            <a:pPr marL="1200150" lvl="2" indent="-285750" algn="just"/>
            <a:r>
              <a:rPr lang="en-US" b="0" i="0" dirty="0">
                <a:solidFill>
                  <a:srgbClr val="000000"/>
                </a:solidFill>
                <a:effectLst/>
                <a:latin typeface="inter-regular"/>
              </a:rPr>
              <a:t>If the parent node also contain m-1 number of keys, then split it too by following the same steps.</a:t>
            </a:r>
          </a:p>
          <a:p>
            <a:endParaRPr lang="en-IN" dirty="0"/>
          </a:p>
        </p:txBody>
      </p:sp>
    </p:spTree>
    <p:extLst>
      <p:ext uri="{BB962C8B-B14F-4D97-AF65-F5344CB8AC3E}">
        <p14:creationId xmlns:p14="http://schemas.microsoft.com/office/powerpoint/2010/main" val="400445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CDAB-722A-75A5-606B-DDB76655822E}"/>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5B62F047-F477-CCCC-425E-32FCDA42DACB}"/>
              </a:ext>
            </a:extLst>
          </p:cNvPr>
          <p:cNvSpPr>
            <a:spLocks noGrp="1"/>
          </p:cNvSpPr>
          <p:nvPr>
            <p:ph idx="1"/>
          </p:nvPr>
        </p:nvSpPr>
        <p:spPr/>
        <p:txBody>
          <a:bodyPr/>
          <a:lstStyle/>
          <a:p>
            <a:pPr algn="just"/>
            <a:r>
              <a:rPr lang="en-US" b="0" i="0" dirty="0">
                <a:solidFill>
                  <a:srgbClr val="333333"/>
                </a:solidFill>
                <a:effectLst/>
                <a:latin typeface="inter-regular"/>
              </a:rPr>
              <a:t>AVL Tree can be defined as height balanced binary search tree in which each node is associated with a balance factor which is calculated by subtracting the height of its right sub-tree from that of its left sub-tree.</a:t>
            </a:r>
            <a:endParaRPr lang="en-US" dirty="0">
              <a:solidFill>
                <a:srgbClr val="333333"/>
              </a:solidFill>
              <a:latin typeface="inter-regular"/>
            </a:endParaRPr>
          </a:p>
          <a:p>
            <a:pPr algn="just"/>
            <a:r>
              <a:rPr lang="en-US" b="0" i="0" dirty="0">
                <a:solidFill>
                  <a:srgbClr val="333333"/>
                </a:solidFill>
                <a:effectLst/>
                <a:latin typeface="inter-regular"/>
              </a:rPr>
              <a:t>Tree is said to be balanced if balance factor of each node is in between -1 to 1, otherwise, the tree will be unbalanced and need to be balanced.</a:t>
            </a:r>
          </a:p>
          <a:p>
            <a:pPr lvl="1" algn="just"/>
            <a:r>
              <a:rPr lang="en-US" b="0" i="0" dirty="0">
                <a:solidFill>
                  <a:srgbClr val="610B38"/>
                </a:solidFill>
                <a:effectLst/>
                <a:latin typeface="erdana"/>
              </a:rPr>
              <a:t>Balance Factor (k) = height (left(k)) - height (right(k))</a:t>
            </a:r>
          </a:p>
          <a:p>
            <a:pPr algn="just"/>
            <a:endParaRPr lang="en-IN" dirty="0"/>
          </a:p>
        </p:txBody>
      </p:sp>
    </p:spTree>
    <p:extLst>
      <p:ext uri="{BB962C8B-B14F-4D97-AF65-F5344CB8AC3E}">
        <p14:creationId xmlns:p14="http://schemas.microsoft.com/office/powerpoint/2010/main" val="370817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5751-6110-3A1C-3333-E01E6D2E3012}"/>
              </a:ext>
            </a:extLst>
          </p:cNvPr>
          <p:cNvSpPr>
            <a:spLocks noGrp="1"/>
          </p:cNvSpPr>
          <p:nvPr>
            <p:ph type="title"/>
          </p:nvPr>
        </p:nvSpPr>
        <p:spPr>
          <a:xfrm>
            <a:off x="838200" y="365125"/>
            <a:ext cx="10515600" cy="496009"/>
          </a:xfrm>
        </p:spPr>
        <p:txBody>
          <a:bodyPr>
            <a:noAutofit/>
          </a:bodyPr>
          <a:lstStyle/>
          <a:p>
            <a:r>
              <a:rPr lang="en-US" sz="2400" b="0" i="0" dirty="0">
                <a:solidFill>
                  <a:srgbClr val="333333"/>
                </a:solidFill>
                <a:effectLst/>
                <a:latin typeface="inter-regular"/>
              </a:rPr>
              <a:t>Insert the node 8 into the B Tree of order 5 shown in the following image.</a:t>
            </a:r>
            <a:endParaRPr lang="en-IN" sz="2400" dirty="0"/>
          </a:p>
        </p:txBody>
      </p:sp>
      <p:pic>
        <p:nvPicPr>
          <p:cNvPr id="8194" name="Picture 2" descr="B Tree">
            <a:extLst>
              <a:ext uri="{FF2B5EF4-FFF2-40B4-BE49-F238E27FC236}">
                <a16:creationId xmlns:a16="http://schemas.microsoft.com/office/drawing/2014/main" id="{A4A63A90-A573-0CFB-6425-037A00FD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28863"/>
            <a:ext cx="12192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0BED98-5B75-025A-9601-918F3691638C}"/>
              </a:ext>
            </a:extLst>
          </p:cNvPr>
          <p:cNvSpPr txBox="1"/>
          <p:nvPr/>
        </p:nvSpPr>
        <p:spPr>
          <a:xfrm>
            <a:off x="3766352" y="5208518"/>
            <a:ext cx="6094520" cy="369332"/>
          </a:xfrm>
          <a:prstGeom prst="rect">
            <a:avLst/>
          </a:prstGeom>
          <a:noFill/>
        </p:spPr>
        <p:txBody>
          <a:bodyPr wrap="square">
            <a:spAutoFit/>
          </a:bodyPr>
          <a:lstStyle/>
          <a:p>
            <a:r>
              <a:rPr lang="en-US" b="0" i="0" dirty="0">
                <a:solidFill>
                  <a:srgbClr val="333333"/>
                </a:solidFill>
                <a:effectLst/>
                <a:latin typeface="inter-regular"/>
              </a:rPr>
              <a:t>8 will be inserted to the right of 5, therefore insert 8.</a:t>
            </a:r>
            <a:endParaRPr lang="en-IN" dirty="0"/>
          </a:p>
        </p:txBody>
      </p:sp>
    </p:spTree>
    <p:extLst>
      <p:ext uri="{BB962C8B-B14F-4D97-AF65-F5344CB8AC3E}">
        <p14:creationId xmlns:p14="http://schemas.microsoft.com/office/powerpoint/2010/main" val="294650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 Tree">
            <a:extLst>
              <a:ext uri="{FF2B5EF4-FFF2-40B4-BE49-F238E27FC236}">
                <a16:creationId xmlns:a16="http://schemas.microsoft.com/office/drawing/2014/main" id="{FFE9F763-F3BD-A0ED-A27A-3F3CEFB29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3025"/>
            <a:ext cx="12192000" cy="2085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F4E383-50A8-4509-4BD2-CA35D6290381}"/>
              </a:ext>
            </a:extLst>
          </p:cNvPr>
          <p:cNvSpPr txBox="1"/>
          <p:nvPr/>
        </p:nvSpPr>
        <p:spPr>
          <a:xfrm>
            <a:off x="1482571" y="4585290"/>
            <a:ext cx="10342485" cy="646331"/>
          </a:xfrm>
          <a:prstGeom prst="rect">
            <a:avLst/>
          </a:prstGeom>
          <a:noFill/>
        </p:spPr>
        <p:txBody>
          <a:bodyPr wrap="square">
            <a:spAutoFit/>
          </a:bodyPr>
          <a:lstStyle/>
          <a:p>
            <a:r>
              <a:rPr lang="en-US" b="0" i="0" dirty="0">
                <a:solidFill>
                  <a:srgbClr val="333333"/>
                </a:solidFill>
                <a:effectLst/>
                <a:latin typeface="inter-regular"/>
              </a:rPr>
              <a:t>The node, now contain 5 keys which is greater than (5 -1 = 4 ) keys. Therefore split the node from the median i.e. 8 and push it up to its parent node shown as follows.</a:t>
            </a:r>
            <a:endParaRPr lang="en-IN" dirty="0"/>
          </a:p>
        </p:txBody>
      </p:sp>
    </p:spTree>
    <p:extLst>
      <p:ext uri="{BB962C8B-B14F-4D97-AF65-F5344CB8AC3E}">
        <p14:creationId xmlns:p14="http://schemas.microsoft.com/office/powerpoint/2010/main" val="204128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 Tree">
            <a:extLst>
              <a:ext uri="{FF2B5EF4-FFF2-40B4-BE49-F238E27FC236}">
                <a16:creationId xmlns:a16="http://schemas.microsoft.com/office/drawing/2014/main" id="{695355E8-2525-8999-05A0-C6CD2126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7952"/>
            <a:ext cx="12192000" cy="210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79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4561-6871-AE9A-8A8E-A9E1176663EC}"/>
              </a:ext>
            </a:extLst>
          </p:cNvPr>
          <p:cNvSpPr>
            <a:spLocks noGrp="1"/>
          </p:cNvSpPr>
          <p:nvPr>
            <p:ph type="title"/>
          </p:nvPr>
        </p:nvSpPr>
        <p:spPr/>
        <p:txBody>
          <a:bodyPr/>
          <a:lstStyle/>
          <a:p>
            <a:r>
              <a:rPr lang="en-IN" b="0" i="0" dirty="0">
                <a:solidFill>
                  <a:srgbClr val="610B4B"/>
                </a:solidFill>
                <a:effectLst/>
                <a:latin typeface="erdana"/>
              </a:rPr>
              <a:t>Deletion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E0BDBE7B-1A8C-F245-A760-CF8A7DC79005}"/>
              </a:ext>
            </a:extLst>
          </p:cNvPr>
          <p:cNvSpPr>
            <a:spLocks noGrp="1"/>
          </p:cNvSpPr>
          <p:nvPr>
            <p:ph idx="1"/>
          </p:nvPr>
        </p:nvSpPr>
        <p:spPr>
          <a:xfrm>
            <a:off x="838200" y="1488273"/>
            <a:ext cx="10515600" cy="4351338"/>
          </a:xfrm>
        </p:spPr>
        <p:txBody>
          <a:bodyPr>
            <a:normAutofit fontScale="70000" lnSpcReduction="20000"/>
          </a:bodyPr>
          <a:lstStyle/>
          <a:p>
            <a:pPr algn="just"/>
            <a:r>
              <a:rPr lang="en-US" b="0" i="0" dirty="0">
                <a:solidFill>
                  <a:srgbClr val="333333"/>
                </a:solidFill>
                <a:effectLst/>
                <a:latin typeface="inter-regular"/>
              </a:rPr>
              <a:t>Deletion is also performed at the leaf nodes. The node which is to be deleted can either be a leaf node or an internal node. Following algorithm needs to be followed in order to delete a node from a B tree.</a:t>
            </a:r>
          </a:p>
          <a:p>
            <a:pPr algn="just">
              <a:buFont typeface="+mj-lt"/>
              <a:buAutoNum type="arabicPeriod"/>
            </a:pPr>
            <a:r>
              <a:rPr lang="en-US" b="0" i="0" dirty="0">
                <a:solidFill>
                  <a:srgbClr val="000000"/>
                </a:solidFill>
                <a:effectLst/>
                <a:latin typeface="inter-regular"/>
              </a:rPr>
              <a:t>Locate the leaf node.</a:t>
            </a:r>
          </a:p>
          <a:p>
            <a:pPr algn="just">
              <a:buFont typeface="+mj-lt"/>
              <a:buAutoNum type="arabicPeriod"/>
            </a:pPr>
            <a:r>
              <a:rPr lang="en-US" b="0" i="0" dirty="0">
                <a:solidFill>
                  <a:srgbClr val="000000"/>
                </a:solidFill>
                <a:effectLst/>
                <a:latin typeface="inter-regular"/>
              </a:rPr>
              <a:t>If there are more than m/2 keys in the leaf node then delete the desired key from the node.</a:t>
            </a:r>
          </a:p>
          <a:p>
            <a:pPr algn="just">
              <a:buFont typeface="+mj-lt"/>
              <a:buAutoNum type="arabicPeriod"/>
            </a:pPr>
            <a:r>
              <a:rPr lang="en-US" b="0" i="0" dirty="0">
                <a:solidFill>
                  <a:srgbClr val="000000"/>
                </a:solidFill>
                <a:effectLst/>
                <a:latin typeface="inter-regular"/>
              </a:rPr>
              <a:t>If the leaf node doesn't contain m/2 keys then complete the keys by taking the element from eight or left sibling.</a:t>
            </a:r>
          </a:p>
          <a:p>
            <a:pPr marL="742950" lvl="1" indent="-285750" algn="just">
              <a:buFont typeface="Arial" panose="020B0604020202020204" pitchFamily="34" charset="0"/>
              <a:buChar char="•"/>
            </a:pPr>
            <a:r>
              <a:rPr lang="en-US" b="0" i="0" dirty="0">
                <a:solidFill>
                  <a:srgbClr val="000000"/>
                </a:solidFill>
                <a:effectLst/>
                <a:latin typeface="inter-regular"/>
              </a:rPr>
              <a:t>If the left sibling contains more than m/2 elements then push its largest element up to its parent and move the intervening element down to the node where the key is deleted.</a:t>
            </a:r>
          </a:p>
          <a:p>
            <a:pPr marL="742950" lvl="1" indent="-285750" algn="just">
              <a:buFont typeface="Arial" panose="020B0604020202020204" pitchFamily="34" charset="0"/>
              <a:buChar char="•"/>
            </a:pPr>
            <a:r>
              <a:rPr lang="en-US" b="0" i="0" dirty="0">
                <a:solidFill>
                  <a:srgbClr val="000000"/>
                </a:solidFill>
                <a:effectLst/>
                <a:latin typeface="inter-regular"/>
              </a:rPr>
              <a:t>If the right sibling contains more than m/2 elements then push its smallest element up to the parent and move intervening element down to the node where the key is deleted.</a:t>
            </a:r>
          </a:p>
          <a:p>
            <a:pPr algn="just">
              <a:buFont typeface="+mj-lt"/>
              <a:buAutoNum type="arabicPeriod"/>
            </a:pPr>
            <a:r>
              <a:rPr lang="en-US" b="0" i="0" dirty="0">
                <a:solidFill>
                  <a:srgbClr val="000000"/>
                </a:solidFill>
                <a:effectLst/>
                <a:latin typeface="inter-regular"/>
              </a:rPr>
              <a:t>If neither of the sibling contain more than m/2 elements then create a new leaf node by joining two leaf nodes and the intervening element of the parent node.</a:t>
            </a:r>
          </a:p>
          <a:p>
            <a:pPr algn="just">
              <a:buFont typeface="+mj-lt"/>
              <a:buAutoNum type="arabicPeriod"/>
            </a:pPr>
            <a:r>
              <a:rPr lang="en-US" b="0" i="0" dirty="0">
                <a:solidFill>
                  <a:srgbClr val="000000"/>
                </a:solidFill>
                <a:effectLst/>
                <a:latin typeface="inter-regular"/>
              </a:rPr>
              <a:t>If parent is left with less than m/2 nodes then, apply the above process on the parent too.</a:t>
            </a:r>
          </a:p>
          <a:p>
            <a:endParaRPr lang="en-IN" dirty="0"/>
          </a:p>
        </p:txBody>
      </p:sp>
    </p:spTree>
    <p:extLst>
      <p:ext uri="{BB962C8B-B14F-4D97-AF65-F5344CB8AC3E}">
        <p14:creationId xmlns:p14="http://schemas.microsoft.com/office/powerpoint/2010/main" val="3636271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0E46-53FA-E3D1-901D-C79C6B5A3DA0}"/>
              </a:ext>
            </a:extLst>
          </p:cNvPr>
          <p:cNvSpPr>
            <a:spLocks noGrp="1"/>
          </p:cNvSpPr>
          <p:nvPr>
            <p:ph type="title"/>
          </p:nvPr>
        </p:nvSpPr>
        <p:spPr/>
        <p:txBody>
          <a:bodyPr/>
          <a:lstStyle/>
          <a:p>
            <a:r>
              <a:rPr lang="en-IN" b="1" i="0" dirty="0">
                <a:solidFill>
                  <a:srgbClr val="333333"/>
                </a:solidFill>
                <a:effectLst/>
                <a:latin typeface="inter-bold"/>
              </a:rPr>
              <a:t>Example </a:t>
            </a:r>
            <a:endParaRPr lang="en-IN" dirty="0"/>
          </a:p>
        </p:txBody>
      </p:sp>
      <p:sp>
        <p:nvSpPr>
          <p:cNvPr id="3" name="Content Placeholder 2">
            <a:extLst>
              <a:ext uri="{FF2B5EF4-FFF2-40B4-BE49-F238E27FC236}">
                <a16:creationId xmlns:a16="http://schemas.microsoft.com/office/drawing/2014/main" id="{F6E23CA8-C43E-FD27-68AD-B7483A088087}"/>
              </a:ext>
            </a:extLst>
          </p:cNvPr>
          <p:cNvSpPr>
            <a:spLocks noGrp="1"/>
          </p:cNvSpPr>
          <p:nvPr>
            <p:ph idx="1"/>
          </p:nvPr>
        </p:nvSpPr>
        <p:spPr>
          <a:xfrm>
            <a:off x="838200" y="1690688"/>
            <a:ext cx="10515600" cy="4351338"/>
          </a:xfrm>
        </p:spPr>
        <p:txBody>
          <a:bodyPr/>
          <a:lstStyle/>
          <a:p>
            <a:r>
              <a:rPr lang="en-US" b="0" i="0" dirty="0">
                <a:solidFill>
                  <a:srgbClr val="333333"/>
                </a:solidFill>
                <a:effectLst/>
                <a:latin typeface="inter-regular"/>
              </a:rPr>
              <a:t>Delete the node 53 from the B Tree of order 5 shown in the following figure.</a:t>
            </a:r>
            <a:endParaRPr lang="en-IN" dirty="0"/>
          </a:p>
        </p:txBody>
      </p:sp>
      <p:pic>
        <p:nvPicPr>
          <p:cNvPr id="11266" name="Picture 2" descr="B Tree">
            <a:extLst>
              <a:ext uri="{FF2B5EF4-FFF2-40B4-BE49-F238E27FC236}">
                <a16:creationId xmlns:a16="http://schemas.microsoft.com/office/drawing/2014/main" id="{5F83595E-D27B-006E-BED8-DE1846C7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4" y="2775983"/>
            <a:ext cx="12192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11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B5638-8DB7-983D-EBC1-912E4AA687EA}"/>
              </a:ext>
            </a:extLst>
          </p:cNvPr>
          <p:cNvSpPr txBox="1"/>
          <p:nvPr/>
        </p:nvSpPr>
        <p:spPr>
          <a:xfrm>
            <a:off x="2985117" y="4036665"/>
            <a:ext cx="6094520" cy="369332"/>
          </a:xfrm>
          <a:prstGeom prst="rect">
            <a:avLst/>
          </a:prstGeom>
          <a:noFill/>
        </p:spPr>
        <p:txBody>
          <a:bodyPr wrap="square">
            <a:spAutoFit/>
          </a:bodyPr>
          <a:lstStyle/>
          <a:p>
            <a:r>
              <a:rPr lang="en-US" b="0" i="0" dirty="0">
                <a:solidFill>
                  <a:srgbClr val="333333"/>
                </a:solidFill>
                <a:effectLst/>
                <a:latin typeface="inter-regular"/>
              </a:rPr>
              <a:t>53 is present in the right child of element 49. Delete it.</a:t>
            </a:r>
            <a:endParaRPr lang="en-IN" dirty="0"/>
          </a:p>
        </p:txBody>
      </p:sp>
      <p:pic>
        <p:nvPicPr>
          <p:cNvPr id="12290" name="Picture 2" descr="B Tree">
            <a:extLst>
              <a:ext uri="{FF2B5EF4-FFF2-40B4-BE49-F238E27FC236}">
                <a16:creationId xmlns:a16="http://schemas.microsoft.com/office/drawing/2014/main" id="{B8208491-8930-BA37-9DA5-DFF2245CB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2387"/>
            <a:ext cx="12192000" cy="2106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0285FA-01F5-2142-76F5-2CB78F346920}"/>
              </a:ext>
            </a:extLst>
          </p:cNvPr>
          <p:cNvSpPr txBox="1"/>
          <p:nvPr/>
        </p:nvSpPr>
        <p:spPr>
          <a:xfrm>
            <a:off x="1289481" y="4885339"/>
            <a:ext cx="10144957" cy="923330"/>
          </a:xfrm>
          <a:prstGeom prst="rect">
            <a:avLst/>
          </a:prstGeom>
          <a:noFill/>
        </p:spPr>
        <p:txBody>
          <a:bodyPr wrap="square">
            <a:spAutoFit/>
          </a:bodyPr>
          <a:lstStyle/>
          <a:p>
            <a:r>
              <a:rPr lang="en-US" b="0" i="0" dirty="0">
                <a:solidFill>
                  <a:srgbClr val="333333"/>
                </a:solidFill>
                <a:effectLst/>
                <a:latin typeface="inter-regular"/>
              </a:rPr>
              <a:t>Now, 57 is the only element which is left in the node, the minimum number of elements that must be present in a B tree of order 5, is 2. it is less than that, the elements in its left and right sub-tree are also not sufficient therefore, merge it with the left sibling and intervening element of parent i.e. 49.</a:t>
            </a:r>
            <a:endParaRPr lang="en-IN" dirty="0"/>
          </a:p>
        </p:txBody>
      </p:sp>
    </p:spTree>
    <p:extLst>
      <p:ext uri="{BB962C8B-B14F-4D97-AF65-F5344CB8AC3E}">
        <p14:creationId xmlns:p14="http://schemas.microsoft.com/office/powerpoint/2010/main" val="154934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C44C-4522-6D01-29BA-21E213333BA5}"/>
              </a:ext>
            </a:extLst>
          </p:cNvPr>
          <p:cNvSpPr>
            <a:spLocks noGrp="1"/>
          </p:cNvSpPr>
          <p:nvPr>
            <p:ph type="title"/>
          </p:nvPr>
        </p:nvSpPr>
        <p:spPr/>
        <p:txBody>
          <a:bodyPr/>
          <a:lstStyle/>
          <a:p>
            <a:r>
              <a:rPr lang="en-US" b="0" i="0" dirty="0">
                <a:solidFill>
                  <a:srgbClr val="333333"/>
                </a:solidFill>
                <a:effectLst/>
                <a:latin typeface="inter-regular"/>
              </a:rPr>
              <a:t>The final B tree is shown as follows.</a:t>
            </a:r>
            <a:endParaRPr lang="en-IN" dirty="0"/>
          </a:p>
        </p:txBody>
      </p:sp>
      <p:pic>
        <p:nvPicPr>
          <p:cNvPr id="13314" name="Picture 2" descr="B Tree">
            <a:extLst>
              <a:ext uri="{FF2B5EF4-FFF2-40B4-BE49-F238E27FC236}">
                <a16:creationId xmlns:a16="http://schemas.microsoft.com/office/drawing/2014/main" id="{573ED128-5C62-D7A6-52CB-2621468A8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2038"/>
            <a:ext cx="12192000" cy="21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3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362D-BCB0-4382-A12A-D8722578F3CB}"/>
              </a:ext>
            </a:extLst>
          </p:cNvPr>
          <p:cNvSpPr>
            <a:spLocks noGrp="1"/>
          </p:cNvSpPr>
          <p:nvPr>
            <p:ph type="title"/>
          </p:nvPr>
        </p:nvSpPr>
        <p:spPr/>
        <p:txBody>
          <a:bodyPr/>
          <a:lstStyle/>
          <a:p>
            <a:r>
              <a:rPr lang="en-IN" b="0" i="0">
                <a:solidFill>
                  <a:srgbClr val="610B38"/>
                </a:solidFill>
                <a:effectLst/>
                <a:latin typeface="erdana"/>
              </a:rPr>
              <a:t>Application of B tree</a:t>
            </a:r>
          </a:p>
        </p:txBody>
      </p:sp>
      <p:sp>
        <p:nvSpPr>
          <p:cNvPr id="3" name="Content Placeholder 2">
            <a:extLst>
              <a:ext uri="{FF2B5EF4-FFF2-40B4-BE49-F238E27FC236}">
                <a16:creationId xmlns:a16="http://schemas.microsoft.com/office/drawing/2014/main" id="{5844F1E8-3500-8F12-A227-56B48AD0AF55}"/>
              </a:ext>
            </a:extLst>
          </p:cNvPr>
          <p:cNvSpPr>
            <a:spLocks noGrp="1"/>
          </p:cNvSpPr>
          <p:nvPr>
            <p:ph idx="1"/>
          </p:nvPr>
        </p:nvSpPr>
        <p:spPr/>
        <p:txBody>
          <a:bodyPr/>
          <a:lstStyle/>
          <a:p>
            <a:pPr algn="just"/>
            <a:r>
              <a:rPr lang="en-US" b="0" i="0" dirty="0">
                <a:solidFill>
                  <a:srgbClr val="333333"/>
                </a:solidFill>
                <a:effectLst/>
                <a:latin typeface="inter-regular"/>
              </a:rPr>
              <a:t>B tree is used to index the data and provides fast access to the actual data stored on the disks since, the access to value stored in a large database that is stored on a disk is a very time consuming process.</a:t>
            </a:r>
          </a:p>
          <a:p>
            <a:pPr algn="just"/>
            <a:r>
              <a:rPr lang="en-US" b="0" i="0" dirty="0">
                <a:solidFill>
                  <a:srgbClr val="333333"/>
                </a:solidFill>
                <a:effectLst/>
                <a:latin typeface="inter-regular"/>
              </a:rPr>
              <a:t>Searching an un-indexed and unsorted database containing n key values needs O(n) running time in worst case. However, if we use B Tree to index this database, it will be searched in O(log n) time in worst case.</a:t>
            </a:r>
          </a:p>
          <a:p>
            <a:endParaRPr lang="en-IN" dirty="0"/>
          </a:p>
        </p:txBody>
      </p:sp>
    </p:spTree>
    <p:extLst>
      <p:ext uri="{BB962C8B-B14F-4D97-AF65-F5344CB8AC3E}">
        <p14:creationId xmlns:p14="http://schemas.microsoft.com/office/powerpoint/2010/main" val="1907789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FBAF-4A35-34B3-04C5-3A069491AA6C}"/>
              </a:ext>
            </a:extLst>
          </p:cNvPr>
          <p:cNvSpPr>
            <a:spLocks noGrp="1"/>
          </p:cNvSpPr>
          <p:nvPr>
            <p:ph type="title"/>
          </p:nvPr>
        </p:nvSpPr>
        <p:spPr/>
        <p:txBody>
          <a:bodyPr/>
          <a:lstStyle/>
          <a:p>
            <a:r>
              <a:rPr lang="en-IN" b="0" i="0" dirty="0">
                <a:solidFill>
                  <a:srgbClr val="610B38"/>
                </a:solidFill>
                <a:effectLst/>
                <a:latin typeface="erdana"/>
              </a:rPr>
              <a:t>2-3 Trees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CD0C459-791C-2CD0-9F91-A624244AA214}"/>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2-3 trees are the data structure same as trees, but it has some different properties like any node can have either single value or double value. So, there are two types of nodes in 2-3 trees:</a:t>
            </a:r>
          </a:p>
          <a:p>
            <a:r>
              <a:rPr lang="en-IN" b="0" i="0" dirty="0">
                <a:solidFill>
                  <a:srgbClr val="610B4B"/>
                </a:solidFill>
                <a:effectLst/>
                <a:latin typeface="erdana"/>
              </a:rPr>
              <a:t>Single valued</a:t>
            </a:r>
          </a:p>
          <a:p>
            <a:pPr lvl="1"/>
            <a:r>
              <a:rPr lang="en-US" b="0" i="0" dirty="0">
                <a:solidFill>
                  <a:srgbClr val="333333"/>
                </a:solidFill>
                <a:effectLst/>
                <a:latin typeface="inter-regular"/>
              </a:rPr>
              <a:t>If a node is single-valued then it has two children. Left children will contain values less than parent value, and right children will contain values greater than parent value.</a:t>
            </a:r>
            <a:endParaRPr lang="en-IN" b="0" i="0" dirty="0">
              <a:solidFill>
                <a:srgbClr val="610B4B"/>
              </a:solidFill>
              <a:effectLst/>
              <a:latin typeface="erdana"/>
            </a:endParaRPr>
          </a:p>
          <a:p>
            <a:r>
              <a:rPr lang="en-IN" b="0" i="0" dirty="0">
                <a:solidFill>
                  <a:srgbClr val="610B4B"/>
                </a:solidFill>
                <a:effectLst/>
                <a:latin typeface="erdana"/>
              </a:rPr>
              <a:t>Double valued</a:t>
            </a:r>
          </a:p>
          <a:p>
            <a:pPr lvl="1"/>
            <a:r>
              <a:rPr lang="en-US" b="0" i="0" dirty="0">
                <a:solidFill>
                  <a:srgbClr val="333333"/>
                </a:solidFill>
                <a:effectLst/>
                <a:latin typeface="inter-regular"/>
              </a:rPr>
              <a:t>If a node has two values then it will have three children. Left children will contain values lesser than the left parent value, and middle children will contain values greater than the left parent value but less than the right parent value. Right children will contain a value greater than the right parent's value. Since, each node has either two children or three children, that's why it is called 2-3 trees. It is a height-balanced tree, and the reason is all the leaf nodes will be at the same level.</a:t>
            </a:r>
            <a:endParaRPr lang="en-IN" dirty="0"/>
          </a:p>
        </p:txBody>
      </p:sp>
    </p:spTree>
    <p:extLst>
      <p:ext uri="{BB962C8B-B14F-4D97-AF65-F5344CB8AC3E}">
        <p14:creationId xmlns:p14="http://schemas.microsoft.com/office/powerpoint/2010/main" val="1133775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1C41-48C6-5982-DC1F-4657411675F6}"/>
              </a:ext>
            </a:extLst>
          </p:cNvPr>
          <p:cNvSpPr>
            <a:spLocks noGrp="1"/>
          </p:cNvSpPr>
          <p:nvPr>
            <p:ph type="title"/>
          </p:nvPr>
        </p:nvSpPr>
        <p:spPr/>
        <p:txBody>
          <a:bodyPr/>
          <a:lstStyle/>
          <a:p>
            <a:r>
              <a:rPr lang="en-IN" b="0" i="0" dirty="0">
                <a:solidFill>
                  <a:srgbClr val="610B38"/>
                </a:solidFill>
                <a:effectLst/>
                <a:latin typeface="erdana"/>
              </a:rPr>
              <a:t>Search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102CDF7-A42C-485C-55C7-3226E0789364}"/>
              </a:ext>
            </a:extLst>
          </p:cNvPr>
          <p:cNvSpPr>
            <a:spLocks noGrp="1"/>
          </p:cNvSpPr>
          <p:nvPr>
            <p:ph idx="1"/>
          </p:nvPr>
        </p:nvSpPr>
        <p:spPr/>
        <p:txBody>
          <a:bodyPr/>
          <a:lstStyle/>
          <a:p>
            <a:pPr algn="just"/>
            <a:r>
              <a:rPr lang="en-US" b="1" i="0" dirty="0">
                <a:solidFill>
                  <a:srgbClr val="333333"/>
                </a:solidFill>
                <a:effectLst/>
                <a:latin typeface="inter-bold"/>
              </a:rPr>
              <a:t>Case 1:</a:t>
            </a:r>
            <a:endParaRPr lang="en-US" b="0" i="0" dirty="0">
              <a:solidFill>
                <a:srgbClr val="333333"/>
              </a:solidFill>
              <a:effectLst/>
              <a:latin typeface="inter-regular"/>
            </a:endParaRPr>
          </a:p>
          <a:p>
            <a:pPr algn="just"/>
            <a:r>
              <a:rPr lang="en-US" b="0" i="0" dirty="0">
                <a:solidFill>
                  <a:srgbClr val="333333"/>
                </a:solidFill>
                <a:effectLst/>
                <a:latin typeface="inter-regular"/>
              </a:rPr>
              <a:t>If the current node is single-valued and the value is lesser than the node's value, then call the recursive function for the left child. Else, call the recursive function for the right child.</a:t>
            </a:r>
          </a:p>
          <a:p>
            <a:endParaRPr lang="en-IN" dirty="0"/>
          </a:p>
        </p:txBody>
      </p:sp>
    </p:spTree>
    <p:extLst>
      <p:ext uri="{BB962C8B-B14F-4D97-AF65-F5344CB8AC3E}">
        <p14:creationId xmlns:p14="http://schemas.microsoft.com/office/powerpoint/2010/main" val="100914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BA12-6667-724A-F52B-93BA4BA3D3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A5BA6F-EFB0-3A0E-91ED-5EC23562E11B}"/>
              </a:ext>
            </a:extLst>
          </p:cNvPr>
          <p:cNvSpPr>
            <a:spLocks noGrp="1"/>
          </p:cNvSpPr>
          <p:nvPr>
            <p:ph idx="1"/>
          </p:nvPr>
        </p:nvSpPr>
        <p:spPr/>
        <p:txBody>
          <a:bodyPr/>
          <a:lstStyle/>
          <a:p>
            <a:r>
              <a:rPr lang="en-US" b="0" i="0" dirty="0">
                <a:solidFill>
                  <a:srgbClr val="333333"/>
                </a:solidFill>
                <a:effectLst/>
                <a:latin typeface="inter-regular"/>
              </a:rPr>
              <a:t>f balance factor of any node is 1, which means that the left sub-tree is one level higher than the right sub-tree.</a:t>
            </a:r>
          </a:p>
          <a:p>
            <a:pPr algn="just"/>
            <a:r>
              <a:rPr lang="en-US" b="0" i="0" dirty="0">
                <a:solidFill>
                  <a:srgbClr val="333333"/>
                </a:solidFill>
                <a:effectLst/>
                <a:latin typeface="inter-regular"/>
              </a:rPr>
              <a:t>If the balance factor of any node is 0, it means that the left sub-tree and right sub-tree contain equal height.</a:t>
            </a:r>
          </a:p>
          <a:p>
            <a:pPr algn="just"/>
            <a:r>
              <a:rPr lang="en-US" b="0" i="0" dirty="0">
                <a:solidFill>
                  <a:srgbClr val="333333"/>
                </a:solidFill>
                <a:effectLst/>
                <a:latin typeface="inter-regular"/>
              </a:rPr>
              <a:t>If the balance factor of any node is -1, it means that the left sub-tree is one level lower than the right sub-tree.</a:t>
            </a:r>
          </a:p>
          <a:p>
            <a:pPr marL="0" indent="0">
              <a:buNone/>
            </a:pPr>
            <a:endParaRPr lang="en-IN" dirty="0"/>
          </a:p>
        </p:txBody>
      </p:sp>
    </p:spTree>
    <p:extLst>
      <p:ext uri="{BB962C8B-B14F-4D97-AF65-F5344CB8AC3E}">
        <p14:creationId xmlns:p14="http://schemas.microsoft.com/office/powerpoint/2010/main" val="2270692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560-8A22-96E0-F8BE-8AE577AF8389}"/>
              </a:ext>
            </a:extLst>
          </p:cNvPr>
          <p:cNvSpPr>
            <a:spLocks noGrp="1"/>
          </p:cNvSpPr>
          <p:nvPr>
            <p:ph type="title"/>
          </p:nvPr>
        </p:nvSpPr>
        <p:spPr/>
        <p:txBody>
          <a:bodyPr/>
          <a:lstStyle/>
          <a:p>
            <a:r>
              <a:rPr lang="en-IN" b="0" i="0" dirty="0">
                <a:solidFill>
                  <a:srgbClr val="610B38"/>
                </a:solidFill>
                <a:effectLst/>
                <a:latin typeface="erdana"/>
              </a:rPr>
              <a:t>Search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0ACA441-EF1F-3EE8-287F-BB68E4F5939E}"/>
              </a:ext>
            </a:extLst>
          </p:cNvPr>
          <p:cNvSpPr>
            <a:spLocks noGrp="1"/>
          </p:cNvSpPr>
          <p:nvPr>
            <p:ph idx="1"/>
          </p:nvPr>
        </p:nvSpPr>
        <p:spPr/>
        <p:txBody>
          <a:bodyPr/>
          <a:lstStyle/>
          <a:p>
            <a:pPr algn="just"/>
            <a:r>
              <a:rPr lang="en-US" b="1" i="0" dirty="0">
                <a:solidFill>
                  <a:srgbClr val="333333"/>
                </a:solidFill>
                <a:effectLst/>
                <a:latin typeface="inter-bold"/>
              </a:rPr>
              <a:t>Case 2:</a:t>
            </a:r>
            <a:endParaRPr lang="en-US" b="0" i="0" dirty="0">
              <a:solidFill>
                <a:srgbClr val="333333"/>
              </a:solidFill>
              <a:effectLst/>
              <a:latin typeface="inter-regular"/>
            </a:endParaRPr>
          </a:p>
          <a:p>
            <a:pPr algn="just"/>
            <a:r>
              <a:rPr lang="en-US" b="0" i="0" dirty="0">
                <a:solidFill>
                  <a:srgbClr val="333333"/>
                </a:solidFill>
                <a:effectLst/>
                <a:latin typeface="inter-regular"/>
              </a:rPr>
              <a:t>If the current node is double valued, and if the value is lesser than the left value, then call the recursive function for the left child. If the target element is greater than the current node's left value and lesser than the current node's right value, then call the recursive function for middle children. Else, call the recursive for the right child.</a:t>
            </a:r>
          </a:p>
          <a:p>
            <a:endParaRPr lang="en-IN" dirty="0"/>
          </a:p>
        </p:txBody>
      </p:sp>
    </p:spTree>
    <p:extLst>
      <p:ext uri="{BB962C8B-B14F-4D97-AF65-F5344CB8AC3E}">
        <p14:creationId xmlns:p14="http://schemas.microsoft.com/office/powerpoint/2010/main" val="380405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1CC1-01A8-3E95-6BA0-BF9DE26C0786}"/>
              </a:ext>
            </a:extLst>
          </p:cNvPr>
          <p:cNvSpPr>
            <a:spLocks noGrp="1"/>
          </p:cNvSpPr>
          <p:nvPr>
            <p:ph type="title"/>
          </p:nvPr>
        </p:nvSpPr>
        <p:spPr/>
        <p:txBody>
          <a:bodyPr/>
          <a:lstStyle/>
          <a:p>
            <a:r>
              <a:rPr lang="en-IN" b="1" i="0" dirty="0">
                <a:solidFill>
                  <a:srgbClr val="333333"/>
                </a:solidFill>
                <a:effectLst/>
                <a:latin typeface="inter-bold"/>
              </a:rPr>
              <a:t>Base case:</a:t>
            </a:r>
            <a:endParaRPr lang="en-IN" dirty="0"/>
          </a:p>
        </p:txBody>
      </p:sp>
      <p:sp>
        <p:nvSpPr>
          <p:cNvPr id="3" name="Content Placeholder 2">
            <a:extLst>
              <a:ext uri="{FF2B5EF4-FFF2-40B4-BE49-F238E27FC236}">
                <a16:creationId xmlns:a16="http://schemas.microsoft.com/office/drawing/2014/main" id="{8DE23E14-75F2-7CDA-4DF2-6E6DFBA8ACC0}"/>
              </a:ext>
            </a:extLst>
          </p:cNvPr>
          <p:cNvSpPr>
            <a:spLocks noGrp="1"/>
          </p:cNvSpPr>
          <p:nvPr>
            <p:ph idx="1"/>
          </p:nvPr>
        </p:nvSpPr>
        <p:spPr/>
        <p:txBody>
          <a:bodyPr/>
          <a:lstStyle/>
          <a:p>
            <a:r>
              <a:rPr lang="en-US" b="0" i="0" dirty="0">
                <a:solidFill>
                  <a:srgbClr val="333333"/>
                </a:solidFill>
                <a:effectLst/>
                <a:latin typeface="inter-regular"/>
              </a:rPr>
              <a:t>As we know, the recursion base case is the most important condition which helps to terminate the recursive calls. If the current node is null, then we will return false, or if the current node's value is equal to the target element, then we will return true.</a:t>
            </a:r>
            <a:endParaRPr lang="en-IN" dirty="0"/>
          </a:p>
        </p:txBody>
      </p:sp>
    </p:spTree>
    <p:extLst>
      <p:ext uri="{BB962C8B-B14F-4D97-AF65-F5344CB8AC3E}">
        <p14:creationId xmlns:p14="http://schemas.microsoft.com/office/powerpoint/2010/main" val="215446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A31A-7C34-359E-A05B-4C2292263256}"/>
              </a:ext>
            </a:extLst>
          </p:cNvPr>
          <p:cNvSpPr>
            <a:spLocks noGrp="1"/>
          </p:cNvSpPr>
          <p:nvPr>
            <p:ph type="title"/>
          </p:nvPr>
        </p:nvSpPr>
        <p:spPr/>
        <p:txBody>
          <a:bodyPr/>
          <a:lstStyle/>
          <a:p>
            <a:r>
              <a:rPr lang="en-IN" b="0" i="0" dirty="0">
                <a:solidFill>
                  <a:srgbClr val="610B38"/>
                </a:solidFill>
                <a:effectLst/>
                <a:latin typeface="erdana"/>
              </a:rPr>
              <a:t>Insertion</a:t>
            </a:r>
            <a:endParaRPr lang="en-IN" dirty="0"/>
          </a:p>
        </p:txBody>
      </p:sp>
      <p:sp>
        <p:nvSpPr>
          <p:cNvPr id="3" name="Content Placeholder 2">
            <a:extLst>
              <a:ext uri="{FF2B5EF4-FFF2-40B4-BE49-F238E27FC236}">
                <a16:creationId xmlns:a16="http://schemas.microsoft.com/office/drawing/2014/main" id="{47C9DE52-4E30-BE74-9E14-FEE1808601B6}"/>
              </a:ext>
            </a:extLst>
          </p:cNvPr>
          <p:cNvSpPr>
            <a:spLocks noGrp="1"/>
          </p:cNvSpPr>
          <p:nvPr>
            <p:ph idx="1"/>
          </p:nvPr>
        </p:nvSpPr>
        <p:spPr>
          <a:xfrm>
            <a:off x="464975" y="1690688"/>
            <a:ext cx="6523654" cy="4351338"/>
          </a:xfrm>
        </p:spPr>
        <p:txBody>
          <a:bodyPr/>
          <a:lstStyle/>
          <a:p>
            <a:pPr algn="just"/>
            <a:r>
              <a:rPr lang="en-US" b="0" i="0" dirty="0">
                <a:solidFill>
                  <a:srgbClr val="333333"/>
                </a:solidFill>
                <a:effectLst/>
                <a:latin typeface="inter-regular"/>
              </a:rPr>
              <a:t>If we want to insert any element in the tree, then we will find its correct position, and then we will insert it. We can have three cases in the insertion operation:</a:t>
            </a:r>
          </a:p>
          <a:p>
            <a:pPr algn="just"/>
            <a:r>
              <a:rPr lang="en-US" b="1" i="0" dirty="0">
                <a:solidFill>
                  <a:srgbClr val="333333"/>
                </a:solidFill>
                <a:effectLst/>
                <a:latin typeface="inter-bold"/>
              </a:rPr>
              <a:t>Case1:</a:t>
            </a:r>
            <a:endParaRPr lang="en-US" b="0" i="0" dirty="0">
              <a:solidFill>
                <a:srgbClr val="333333"/>
              </a:solidFill>
              <a:effectLst/>
              <a:latin typeface="inter-regular"/>
            </a:endParaRPr>
          </a:p>
          <a:p>
            <a:pPr algn="just"/>
            <a:r>
              <a:rPr lang="en-US" b="0" i="0" dirty="0">
                <a:solidFill>
                  <a:srgbClr val="333333"/>
                </a:solidFill>
                <a:effectLst/>
                <a:latin typeface="inter-regular"/>
              </a:rPr>
              <a:t>Suppose the node at which we want to put the element contains a single value. In this case, we will simply insert the element.</a:t>
            </a:r>
          </a:p>
          <a:p>
            <a:pPr algn="just"/>
            <a:r>
              <a:rPr lang="en-US" b="1" i="0" dirty="0">
                <a:solidFill>
                  <a:srgbClr val="333333"/>
                </a:solidFill>
                <a:effectLst/>
                <a:latin typeface="inter-bold"/>
              </a:rPr>
              <a:t>For example:</a:t>
            </a:r>
            <a:endParaRPr lang="en-US" b="0" i="0" dirty="0">
              <a:solidFill>
                <a:srgbClr val="333333"/>
              </a:solidFill>
              <a:effectLst/>
              <a:latin typeface="inter-regular"/>
            </a:endParaRPr>
          </a:p>
          <a:p>
            <a:endParaRPr lang="en-IN" dirty="0"/>
          </a:p>
        </p:txBody>
      </p:sp>
      <p:pic>
        <p:nvPicPr>
          <p:cNvPr id="1026" name="Picture 2" descr="2-3 Trees (Search, Insertion, and Deletion)">
            <a:extLst>
              <a:ext uri="{FF2B5EF4-FFF2-40B4-BE49-F238E27FC236}">
                <a16:creationId xmlns:a16="http://schemas.microsoft.com/office/drawing/2014/main" id="{07D8BCF1-9E54-69DA-ABF2-DC3ED702C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585" y="2308452"/>
            <a:ext cx="47434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91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F1894-5783-8289-E9CA-F2D6C4BFEE2A}"/>
              </a:ext>
            </a:extLst>
          </p:cNvPr>
          <p:cNvSpPr>
            <a:spLocks noGrp="1"/>
          </p:cNvSpPr>
          <p:nvPr>
            <p:ph idx="1"/>
          </p:nvPr>
        </p:nvSpPr>
        <p:spPr>
          <a:xfrm>
            <a:off x="194388" y="398041"/>
            <a:ext cx="5659989" cy="4351338"/>
          </a:xfrm>
        </p:spPr>
        <p:txBody>
          <a:bodyPr/>
          <a:lstStyle/>
          <a:p>
            <a:pPr algn="just"/>
            <a:r>
              <a:rPr lang="en-US" b="1" i="0" dirty="0">
                <a:solidFill>
                  <a:srgbClr val="333333"/>
                </a:solidFill>
                <a:effectLst/>
                <a:latin typeface="inter-bold"/>
              </a:rPr>
              <a:t>Case2:</a:t>
            </a:r>
            <a:endParaRPr lang="en-US" b="0" i="0" dirty="0">
              <a:solidFill>
                <a:srgbClr val="333333"/>
              </a:solidFill>
              <a:effectLst/>
              <a:latin typeface="inter-regular"/>
            </a:endParaRPr>
          </a:p>
          <a:p>
            <a:pPr algn="just"/>
            <a:r>
              <a:rPr lang="en-US" b="0" i="0" dirty="0">
                <a:solidFill>
                  <a:srgbClr val="333333"/>
                </a:solidFill>
                <a:effectLst/>
                <a:latin typeface="inter-regular"/>
              </a:rPr>
              <a:t>If the node at which we want to insert the target element contains the double value and its parent is single-valued, then we will put the element at the node, and the middle value of the node will be shifted to its parent. And the current node will be split into two separate nodes.</a:t>
            </a:r>
          </a:p>
          <a:p>
            <a:endParaRPr lang="en-IN" dirty="0"/>
          </a:p>
        </p:txBody>
      </p:sp>
      <p:pic>
        <p:nvPicPr>
          <p:cNvPr id="2050" name="Picture 2" descr="2-3 Trees (Search, Insertion, and Deletion)">
            <a:extLst>
              <a:ext uri="{FF2B5EF4-FFF2-40B4-BE49-F238E27FC236}">
                <a16:creationId xmlns:a16="http://schemas.microsoft.com/office/drawing/2014/main" id="{72181C4C-36D6-479E-5C20-6956E132F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624" y="76200"/>
            <a:ext cx="558165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58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C0061-272D-9BD8-95BA-1C6EF4292A95}"/>
              </a:ext>
            </a:extLst>
          </p:cNvPr>
          <p:cNvSpPr>
            <a:spLocks noGrp="1"/>
          </p:cNvSpPr>
          <p:nvPr>
            <p:ph idx="1"/>
          </p:nvPr>
        </p:nvSpPr>
        <p:spPr/>
        <p:txBody>
          <a:bodyPr/>
          <a:lstStyle/>
          <a:p>
            <a:pPr algn="just"/>
            <a:r>
              <a:rPr lang="en-US" b="1" i="0" dirty="0">
                <a:solidFill>
                  <a:srgbClr val="333333"/>
                </a:solidFill>
                <a:effectLst/>
                <a:latin typeface="inter-bold"/>
              </a:rPr>
              <a:t>Case 3:</a:t>
            </a:r>
            <a:endParaRPr lang="en-US" b="0" i="0" dirty="0">
              <a:solidFill>
                <a:srgbClr val="333333"/>
              </a:solidFill>
              <a:effectLst/>
              <a:latin typeface="inter-regular"/>
            </a:endParaRPr>
          </a:p>
          <a:p>
            <a:pPr algn="just"/>
            <a:r>
              <a:rPr lang="en-US" b="0" i="0" dirty="0">
                <a:solidFill>
                  <a:srgbClr val="333333"/>
                </a:solidFill>
                <a:effectLst/>
                <a:latin typeface="inter-regular"/>
              </a:rPr>
              <a:t>If the node at which we want to insert is a double-valued node and its parent is also a double-valued node. We will shift the middle element to the parent node and split the current node. Now its parent has three values, so it will also shift its middle element to its parent node and split the parent node into two separate nodes.</a:t>
            </a:r>
          </a:p>
          <a:p>
            <a:endParaRPr lang="en-IN" dirty="0"/>
          </a:p>
        </p:txBody>
      </p:sp>
    </p:spTree>
    <p:extLst>
      <p:ext uri="{BB962C8B-B14F-4D97-AF65-F5344CB8AC3E}">
        <p14:creationId xmlns:p14="http://schemas.microsoft.com/office/powerpoint/2010/main" val="233911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421C-827F-F292-B3E1-75483EBCAF6B}"/>
              </a:ext>
            </a:extLst>
          </p:cNvPr>
          <p:cNvSpPr>
            <a:spLocks noGrp="1"/>
          </p:cNvSpPr>
          <p:nvPr>
            <p:ph type="title"/>
          </p:nvPr>
        </p:nvSpPr>
        <p:spPr/>
        <p:txBody>
          <a:bodyPr/>
          <a:lstStyle/>
          <a:p>
            <a:r>
              <a:rPr lang="en-IN" b="0" i="0" dirty="0">
                <a:solidFill>
                  <a:srgbClr val="610B4B"/>
                </a:solidFill>
                <a:effectLst/>
                <a:latin typeface="erdana"/>
              </a:rPr>
              <a:t>Deletion</a:t>
            </a:r>
            <a:endParaRPr lang="en-IN" dirty="0"/>
          </a:p>
        </p:txBody>
      </p:sp>
      <p:sp>
        <p:nvSpPr>
          <p:cNvPr id="3" name="Content Placeholder 2">
            <a:extLst>
              <a:ext uri="{FF2B5EF4-FFF2-40B4-BE49-F238E27FC236}">
                <a16:creationId xmlns:a16="http://schemas.microsoft.com/office/drawing/2014/main" id="{012CBF26-4DDD-DCBF-6179-EDDC04AA005F}"/>
              </a:ext>
            </a:extLst>
          </p:cNvPr>
          <p:cNvSpPr>
            <a:spLocks noGrp="1"/>
          </p:cNvSpPr>
          <p:nvPr>
            <p:ph idx="1"/>
          </p:nvPr>
        </p:nvSpPr>
        <p:spPr/>
        <p:txBody>
          <a:bodyPr/>
          <a:lstStyle/>
          <a:p>
            <a:r>
              <a:rPr lang="en-US" b="0" i="0" dirty="0">
                <a:solidFill>
                  <a:srgbClr val="333333"/>
                </a:solidFill>
                <a:effectLst/>
                <a:latin typeface="inter-regular"/>
              </a:rPr>
              <a:t>A value is removed after being replaced by its in-order successor in order to be deleted. Two nodes must be combined together if a node has less than one data value remaining. </a:t>
            </a:r>
            <a:r>
              <a:rPr lang="en-US" b="0" i="0">
                <a:solidFill>
                  <a:srgbClr val="333333"/>
                </a:solidFill>
                <a:effectLst/>
                <a:latin typeface="inter-regular"/>
              </a:rPr>
              <a:t>After removing a value, a node is merged with another if it becomes empty.</a:t>
            </a:r>
            <a:endParaRPr lang="en-IN"/>
          </a:p>
        </p:txBody>
      </p:sp>
    </p:spTree>
    <p:extLst>
      <p:ext uri="{BB962C8B-B14F-4D97-AF65-F5344CB8AC3E}">
        <p14:creationId xmlns:p14="http://schemas.microsoft.com/office/powerpoint/2010/main" val="267736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E17C-9FFB-E697-4DB0-EEE70A4B5D0E}"/>
              </a:ext>
            </a:extLst>
          </p:cNvPr>
          <p:cNvSpPr>
            <a:spLocks noGrp="1"/>
          </p:cNvSpPr>
          <p:nvPr>
            <p:ph type="title"/>
          </p:nvPr>
        </p:nvSpPr>
        <p:spPr/>
        <p:txBody>
          <a:bodyPr/>
          <a:lstStyle/>
          <a:p>
            <a:r>
              <a:rPr lang="en-IN" dirty="0"/>
              <a:t>Continue . . .</a:t>
            </a:r>
          </a:p>
        </p:txBody>
      </p:sp>
      <p:sp>
        <p:nvSpPr>
          <p:cNvPr id="3" name="Content Placeholder 2">
            <a:extLst>
              <a:ext uri="{FF2B5EF4-FFF2-40B4-BE49-F238E27FC236}">
                <a16:creationId xmlns:a16="http://schemas.microsoft.com/office/drawing/2014/main" id="{A02949C7-2A63-0C73-9F3C-B1215804A828}"/>
              </a:ext>
            </a:extLst>
          </p:cNvPr>
          <p:cNvSpPr>
            <a:spLocks noGrp="1"/>
          </p:cNvSpPr>
          <p:nvPr>
            <p:ph idx="1"/>
          </p:nvPr>
        </p:nvSpPr>
        <p:spPr>
          <a:xfrm>
            <a:off x="838200" y="1825625"/>
            <a:ext cx="5257800" cy="4351338"/>
          </a:xfrm>
        </p:spPr>
        <p:txBody>
          <a:bodyPr/>
          <a:lstStyle/>
          <a:p>
            <a:pPr algn="just"/>
            <a:r>
              <a:rPr lang="en-US" b="0" i="0" dirty="0">
                <a:solidFill>
                  <a:srgbClr val="333333"/>
                </a:solidFill>
                <a:effectLst/>
                <a:latin typeface="inter-regular"/>
              </a:rPr>
              <a:t>An AVL tree is given in the following figure. We can see that, balance factor associated with each node is in between -1 and +1. therefore, it is an example of AVL tree.</a:t>
            </a:r>
            <a:endParaRPr lang="en-IN" dirty="0"/>
          </a:p>
        </p:txBody>
      </p:sp>
      <p:pic>
        <p:nvPicPr>
          <p:cNvPr id="1026" name="Picture 2" descr="AVL Tree">
            <a:extLst>
              <a:ext uri="{FF2B5EF4-FFF2-40B4-BE49-F238E27FC236}">
                <a16:creationId xmlns:a16="http://schemas.microsoft.com/office/drawing/2014/main" id="{5D0724FB-BCDB-E3AE-B811-EE5F77AB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368" y="831034"/>
            <a:ext cx="42291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23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D7EB-588C-6FB0-C3AC-01EB6CCEF71B}"/>
              </a:ext>
            </a:extLst>
          </p:cNvPr>
          <p:cNvSpPr>
            <a:spLocks noGrp="1"/>
          </p:cNvSpPr>
          <p:nvPr>
            <p:ph type="title"/>
          </p:nvPr>
        </p:nvSpPr>
        <p:spPr>
          <a:xfrm>
            <a:off x="1326472" y="906664"/>
            <a:ext cx="10515600" cy="726828"/>
          </a:xfrm>
        </p:spPr>
        <p:txBody>
          <a:bodyPr>
            <a:normAutofit fontScale="90000"/>
          </a:bodyPr>
          <a:lstStyle/>
          <a:p>
            <a:r>
              <a:rPr lang="en-IN" b="0" i="0" dirty="0">
                <a:solidFill>
                  <a:srgbClr val="610B38"/>
                </a:solidFill>
                <a:effectLst/>
                <a:latin typeface="erdana"/>
              </a:rPr>
              <a:t>Complexity</a:t>
            </a:r>
            <a:br>
              <a:rPr lang="en-IN" b="0" i="0" dirty="0">
                <a:solidFill>
                  <a:srgbClr val="610B38"/>
                </a:solidFill>
                <a:effectLst/>
                <a:latin typeface="erdana"/>
              </a:rPr>
            </a:br>
            <a:endParaRPr lang="en-IN" dirty="0"/>
          </a:p>
        </p:txBody>
      </p:sp>
      <p:graphicFrame>
        <p:nvGraphicFramePr>
          <p:cNvPr id="6" name="Table 5">
            <a:extLst>
              <a:ext uri="{FF2B5EF4-FFF2-40B4-BE49-F238E27FC236}">
                <a16:creationId xmlns:a16="http://schemas.microsoft.com/office/drawing/2014/main" id="{11B0AFFE-6F39-D07B-672C-C69E194ABC7D}"/>
              </a:ext>
            </a:extLst>
          </p:cNvPr>
          <p:cNvGraphicFramePr>
            <a:graphicFrameLocks noGrp="1"/>
          </p:cNvGraphicFramePr>
          <p:nvPr>
            <p:extLst>
              <p:ext uri="{D42A27DB-BD31-4B8C-83A1-F6EECF244321}">
                <p14:modId xmlns:p14="http://schemas.microsoft.com/office/powerpoint/2010/main" val="4010588468"/>
              </p:ext>
            </p:extLst>
          </p:nvPr>
        </p:nvGraphicFramePr>
        <p:xfrm>
          <a:off x="2068498" y="2361460"/>
          <a:ext cx="6913923" cy="2660915"/>
        </p:xfrm>
        <a:graphic>
          <a:graphicData uri="http://schemas.openxmlformats.org/drawingml/2006/table">
            <a:tbl>
              <a:tblPr/>
              <a:tblGrid>
                <a:gridCol w="2304641">
                  <a:extLst>
                    <a:ext uri="{9D8B030D-6E8A-4147-A177-3AD203B41FA5}">
                      <a16:colId xmlns:a16="http://schemas.microsoft.com/office/drawing/2014/main" val="2340271923"/>
                    </a:ext>
                  </a:extLst>
                </a:gridCol>
                <a:gridCol w="2304641">
                  <a:extLst>
                    <a:ext uri="{9D8B030D-6E8A-4147-A177-3AD203B41FA5}">
                      <a16:colId xmlns:a16="http://schemas.microsoft.com/office/drawing/2014/main" val="2849464454"/>
                    </a:ext>
                  </a:extLst>
                </a:gridCol>
                <a:gridCol w="2304641">
                  <a:extLst>
                    <a:ext uri="{9D8B030D-6E8A-4147-A177-3AD203B41FA5}">
                      <a16:colId xmlns:a16="http://schemas.microsoft.com/office/drawing/2014/main" val="1482750203"/>
                    </a:ext>
                  </a:extLst>
                </a:gridCol>
              </a:tblGrid>
              <a:tr h="595727">
                <a:tc>
                  <a:txBody>
                    <a:bodyPr/>
                    <a:lstStyle/>
                    <a:p>
                      <a:pPr algn="l" fontAlgn="t"/>
                      <a:r>
                        <a:rPr lang="en-IN">
                          <a:solidFill>
                            <a:srgbClr val="000000"/>
                          </a:solidFill>
                          <a:effectLst/>
                          <a:latin typeface="times new roman" panose="02020603050405020304" pitchFamily="18" charset="0"/>
                        </a:rPr>
                        <a:t>Algorithm</a:t>
                      </a:r>
                    </a:p>
                  </a:txBody>
                  <a:tcPr marT="91440" marB="91440">
                    <a:lnL w="7620" cap="flat" cmpd="sng" algn="ctr">
                      <a:solidFill>
                        <a:srgbClr val="1897EA"/>
                      </a:solidFill>
                      <a:prstDash val="solid"/>
                      <a:round/>
                      <a:headEnd type="none" w="med" len="med"/>
                      <a:tailEnd type="none" w="med" len="med"/>
                    </a:lnL>
                    <a:lnR w="7620" cap="flat" cmpd="sng" algn="ctr">
                      <a:solidFill>
                        <a:srgbClr val="1897EA"/>
                      </a:solidFill>
                      <a:prstDash val="solid"/>
                      <a:round/>
                      <a:headEnd type="none" w="med" len="med"/>
                      <a:tailEnd type="none" w="med" len="med"/>
                    </a:lnR>
                    <a:lnT w="7620" cap="flat" cmpd="sng" algn="ctr">
                      <a:solidFill>
                        <a:srgbClr val="1897E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Average case</a:t>
                      </a:r>
                    </a:p>
                  </a:txBody>
                  <a:tcPr marT="91440" marB="91440">
                    <a:lnL w="7620" cap="flat" cmpd="sng" algn="ctr">
                      <a:solidFill>
                        <a:srgbClr val="1897EA"/>
                      </a:solidFill>
                      <a:prstDash val="solid"/>
                      <a:round/>
                      <a:headEnd type="none" w="med" len="med"/>
                      <a:tailEnd type="none" w="med" len="med"/>
                    </a:lnL>
                    <a:lnR w="7620" cap="flat" cmpd="sng" algn="ctr">
                      <a:solidFill>
                        <a:srgbClr val="1897EA"/>
                      </a:solidFill>
                      <a:prstDash val="solid"/>
                      <a:round/>
                      <a:headEnd type="none" w="med" len="med"/>
                      <a:tailEnd type="none" w="med" len="med"/>
                    </a:lnR>
                    <a:lnT w="7620" cap="flat" cmpd="sng" algn="ctr">
                      <a:solidFill>
                        <a:srgbClr val="1897E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Worst case</a:t>
                      </a:r>
                    </a:p>
                  </a:txBody>
                  <a:tcPr marT="91440" marB="91440">
                    <a:lnL w="7620" cap="flat" cmpd="sng" algn="ctr">
                      <a:solidFill>
                        <a:srgbClr val="1897EA"/>
                      </a:solidFill>
                      <a:prstDash val="solid"/>
                      <a:round/>
                      <a:headEnd type="none" w="med" len="med"/>
                      <a:tailEnd type="none" w="med" len="med"/>
                    </a:lnL>
                    <a:lnR w="7620" cap="flat" cmpd="sng" algn="ctr">
                      <a:solidFill>
                        <a:srgbClr val="1897EA"/>
                      </a:solidFill>
                      <a:prstDash val="solid"/>
                      <a:round/>
                      <a:headEnd type="none" w="med" len="med"/>
                      <a:tailEnd type="none" w="med" len="med"/>
                    </a:lnR>
                    <a:lnT w="7620" cap="flat" cmpd="sng" algn="ctr">
                      <a:solidFill>
                        <a:srgbClr val="1897E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01449798"/>
                  </a:ext>
                </a:extLst>
              </a:tr>
              <a:tr h="516297">
                <a:tc>
                  <a:txBody>
                    <a:bodyPr/>
                    <a:lstStyle/>
                    <a:p>
                      <a:pPr algn="just" fontAlgn="t"/>
                      <a:r>
                        <a:rPr lang="en-IN">
                          <a:solidFill>
                            <a:srgbClr val="333333"/>
                          </a:solidFill>
                          <a:effectLst/>
                          <a:latin typeface="inter-regular"/>
                        </a:rPr>
                        <a:t>Space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6513946"/>
                  </a:ext>
                </a:extLst>
              </a:tr>
              <a:tr h="516297">
                <a:tc>
                  <a:txBody>
                    <a:bodyPr/>
                    <a:lstStyle/>
                    <a:p>
                      <a:pPr algn="just" fontAlgn="t"/>
                      <a:r>
                        <a:rPr lang="en-IN">
                          <a:solidFill>
                            <a:srgbClr val="333333"/>
                          </a:solidFill>
                          <a:effectLst/>
                          <a:latin typeface="inter-regular"/>
                        </a:rPr>
                        <a:t>Search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2238670"/>
                  </a:ext>
                </a:extLst>
              </a:tr>
              <a:tr h="516297">
                <a:tc>
                  <a:txBody>
                    <a:bodyPr/>
                    <a:lstStyle/>
                    <a:p>
                      <a:pPr algn="just" fontAlgn="t"/>
                      <a:r>
                        <a:rPr lang="en-IN">
                          <a:solidFill>
                            <a:srgbClr val="333333"/>
                          </a:solidFill>
                          <a:effectLst/>
                          <a:latin typeface="inter-regular"/>
                        </a:rPr>
                        <a:t>Insert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13390984"/>
                  </a:ext>
                </a:extLst>
              </a:tr>
              <a:tr h="516297">
                <a:tc>
                  <a:txBody>
                    <a:bodyPr/>
                    <a:lstStyle/>
                    <a:p>
                      <a:pPr algn="just" fontAlgn="t"/>
                      <a:r>
                        <a:rPr lang="en-IN">
                          <a:solidFill>
                            <a:srgbClr val="333333"/>
                          </a:solidFill>
                          <a:effectLst/>
                          <a:latin typeface="inter-regular"/>
                        </a:rPr>
                        <a:t>Delete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o(log 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81012457"/>
                  </a:ext>
                </a:extLst>
              </a:tr>
            </a:tbl>
          </a:graphicData>
        </a:graphic>
      </p:graphicFrame>
    </p:spTree>
    <p:extLst>
      <p:ext uri="{BB962C8B-B14F-4D97-AF65-F5344CB8AC3E}">
        <p14:creationId xmlns:p14="http://schemas.microsoft.com/office/powerpoint/2010/main" val="238136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2D03-BA62-388C-BDDE-815DF016ED62}"/>
              </a:ext>
            </a:extLst>
          </p:cNvPr>
          <p:cNvSpPr>
            <a:spLocks noGrp="1"/>
          </p:cNvSpPr>
          <p:nvPr>
            <p:ph type="title"/>
          </p:nvPr>
        </p:nvSpPr>
        <p:spPr/>
        <p:txBody>
          <a:bodyPr/>
          <a:lstStyle/>
          <a:p>
            <a:r>
              <a:rPr lang="en-IN" b="0" i="0" dirty="0">
                <a:solidFill>
                  <a:srgbClr val="610B38"/>
                </a:solidFill>
                <a:effectLst/>
                <a:latin typeface="erdana"/>
              </a:rPr>
              <a:t>AVL Rotations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013E79-48ED-2722-F847-B316B715814E}"/>
              </a:ext>
            </a:extLst>
          </p:cNvPr>
          <p:cNvSpPr>
            <a:spLocks noGrp="1"/>
          </p:cNvSpPr>
          <p:nvPr>
            <p:ph idx="1"/>
          </p:nvPr>
        </p:nvSpPr>
        <p:spPr/>
        <p:txBody>
          <a:bodyPr/>
          <a:lstStyle/>
          <a:p>
            <a:pPr algn="just"/>
            <a:r>
              <a:rPr lang="en-US" b="0" i="0" dirty="0">
                <a:solidFill>
                  <a:srgbClr val="333333"/>
                </a:solidFill>
                <a:effectLst/>
                <a:latin typeface="inter-regular"/>
              </a:rPr>
              <a:t>We perform rotation in AVL tree only in case if Balance Factor is other than </a:t>
            </a:r>
            <a:r>
              <a:rPr lang="en-US" b="1" i="0" dirty="0">
                <a:solidFill>
                  <a:srgbClr val="333333"/>
                </a:solidFill>
                <a:effectLst/>
                <a:latin typeface="inter-bold"/>
              </a:rPr>
              <a:t>-1, 0, and 1</a:t>
            </a:r>
            <a:r>
              <a:rPr lang="en-US" b="0" i="0" dirty="0">
                <a:solidFill>
                  <a:srgbClr val="333333"/>
                </a:solidFill>
                <a:effectLst/>
                <a:latin typeface="inter-regular"/>
              </a:rPr>
              <a:t>. There are basically four types of rotations which are as follows:</a:t>
            </a:r>
          </a:p>
          <a:p>
            <a:pPr algn="just"/>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L </a:t>
            </a:r>
            <a:r>
              <a:rPr lang="en-US" b="0" i="0" dirty="0" err="1">
                <a:solidFill>
                  <a:srgbClr val="000000"/>
                </a:solidFill>
                <a:effectLst/>
                <a:latin typeface="inter-regular"/>
              </a:rPr>
              <a:t>L</a:t>
            </a:r>
            <a:r>
              <a:rPr lang="en-US" b="0" i="0" dirty="0">
                <a:solidFill>
                  <a:srgbClr val="000000"/>
                </a:solidFill>
                <a:effectLst/>
                <a:latin typeface="inter-regular"/>
              </a:rPr>
              <a:t> rotation: Inserted node is in the left subtree of left subtree of A</a:t>
            </a:r>
          </a:p>
          <a:p>
            <a:pPr lvl="1" algn="just">
              <a:buFont typeface="+mj-lt"/>
              <a:buAutoNum type="arabicPeriod"/>
            </a:pPr>
            <a:r>
              <a:rPr lang="en-US" b="0" i="0" dirty="0">
                <a:solidFill>
                  <a:srgbClr val="000000"/>
                </a:solidFill>
                <a:effectLst/>
                <a:latin typeface="inter-regular"/>
              </a:rPr>
              <a:t>R </a:t>
            </a:r>
            <a:r>
              <a:rPr lang="en-US" b="0" i="0" dirty="0" err="1">
                <a:solidFill>
                  <a:srgbClr val="000000"/>
                </a:solidFill>
                <a:effectLst/>
                <a:latin typeface="inter-regular"/>
              </a:rPr>
              <a:t>R</a:t>
            </a:r>
            <a:r>
              <a:rPr lang="en-US" b="0" i="0" dirty="0">
                <a:solidFill>
                  <a:srgbClr val="000000"/>
                </a:solidFill>
                <a:effectLst/>
                <a:latin typeface="inter-regular"/>
              </a:rPr>
              <a:t> rotation : Inserted node is in the right subtree of right subtree of A</a:t>
            </a:r>
          </a:p>
          <a:p>
            <a:pPr lvl="1" algn="just">
              <a:buFont typeface="+mj-lt"/>
              <a:buAutoNum type="arabicPeriod"/>
            </a:pPr>
            <a:r>
              <a:rPr lang="en-US" b="0" i="0" dirty="0">
                <a:solidFill>
                  <a:srgbClr val="000000"/>
                </a:solidFill>
                <a:effectLst/>
                <a:latin typeface="inter-regular"/>
              </a:rPr>
              <a:t>L R rotation : Inserted node is in the right subtree of left subtree of A</a:t>
            </a:r>
          </a:p>
          <a:p>
            <a:pPr lvl="1" algn="just">
              <a:buFont typeface="+mj-lt"/>
              <a:buAutoNum type="arabicPeriod"/>
            </a:pPr>
            <a:r>
              <a:rPr lang="en-US" b="0" i="0" dirty="0">
                <a:solidFill>
                  <a:srgbClr val="000000"/>
                </a:solidFill>
                <a:effectLst/>
                <a:latin typeface="inter-regular"/>
              </a:rPr>
              <a:t>R L rotation : Inserted node is in the left subtree of right subtree of A</a:t>
            </a:r>
          </a:p>
          <a:p>
            <a:pPr lvl="1" algn="just">
              <a:buFont typeface="+mj-lt"/>
              <a:buAutoNum type="arabicPeriod"/>
            </a:pPr>
            <a:endParaRPr lang="en-US" dirty="0">
              <a:solidFill>
                <a:srgbClr val="000000"/>
              </a:solidFill>
              <a:latin typeface="inter-regular"/>
            </a:endParaRPr>
          </a:p>
          <a:p>
            <a:pPr marL="457200" lvl="1" indent="0" algn="just">
              <a:buNone/>
            </a:pPr>
            <a:r>
              <a:rPr lang="en-US" b="0" i="1" dirty="0">
                <a:solidFill>
                  <a:srgbClr val="333333"/>
                </a:solidFill>
                <a:effectLst/>
                <a:latin typeface="inter-regular"/>
              </a:rPr>
              <a:t>Where node A is the node whose balance Factor is other than -1, 0, 1.</a:t>
            </a:r>
            <a:endParaRPr lang="en-US" b="0" i="1"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73288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83AE-15C9-ED44-2550-9E9B480B0A93}"/>
              </a:ext>
            </a:extLst>
          </p:cNvPr>
          <p:cNvSpPr>
            <a:spLocks noGrp="1"/>
          </p:cNvSpPr>
          <p:nvPr>
            <p:ph type="title"/>
          </p:nvPr>
        </p:nvSpPr>
        <p:spPr/>
        <p:txBody>
          <a:bodyPr/>
          <a:lstStyle/>
          <a:p>
            <a:r>
              <a:rPr lang="en-IN" b="0" i="0" dirty="0">
                <a:solidFill>
                  <a:srgbClr val="610B4B"/>
                </a:solidFill>
                <a:effectLst/>
                <a:latin typeface="erdana"/>
              </a:rPr>
              <a:t>RR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115CA52-750D-DF24-ECD2-F7299190E699}"/>
              </a:ext>
            </a:extLst>
          </p:cNvPr>
          <p:cNvSpPr>
            <a:spLocks noGrp="1"/>
          </p:cNvSpPr>
          <p:nvPr>
            <p:ph idx="1"/>
          </p:nvPr>
        </p:nvSpPr>
        <p:spPr>
          <a:xfrm>
            <a:off x="838200" y="1825625"/>
            <a:ext cx="5136472" cy="4351338"/>
          </a:xfrm>
        </p:spPr>
        <p:txBody>
          <a:bodyPr>
            <a:normAutofit/>
          </a:bodyPr>
          <a:lstStyle/>
          <a:p>
            <a:pPr algn="just"/>
            <a:r>
              <a:rPr lang="en-US" b="0" i="0" dirty="0">
                <a:effectLst/>
                <a:latin typeface="inter-regular"/>
              </a:rPr>
              <a:t>When BST becomes unbalanced, due to a node is inserted into the right subtree of the right subtree of A, then we perform RR rotation, </a:t>
            </a:r>
            <a:r>
              <a:rPr lang="en-US" b="0" i="0" u="none" strike="noStrike" dirty="0">
                <a:effectLst/>
                <a:latin typeface="inter-regular"/>
              </a:rPr>
              <a:t>RR rotation</a:t>
            </a:r>
            <a:r>
              <a:rPr lang="en-US" b="0" i="0" dirty="0">
                <a:effectLst/>
                <a:latin typeface="inter-regular"/>
              </a:rPr>
              <a:t> is an anticlockwise rotation, which is applied on the edge below a node having balance factor -2</a:t>
            </a:r>
          </a:p>
          <a:p>
            <a:pPr algn="just"/>
            <a:endParaRPr lang="en-US" dirty="0">
              <a:latin typeface="inter-regular"/>
            </a:endParaRPr>
          </a:p>
        </p:txBody>
      </p:sp>
      <p:pic>
        <p:nvPicPr>
          <p:cNvPr id="3074" name="Picture 2" descr="AVL Rotations">
            <a:extLst>
              <a:ext uri="{FF2B5EF4-FFF2-40B4-BE49-F238E27FC236}">
                <a16:creationId xmlns:a16="http://schemas.microsoft.com/office/drawing/2014/main" id="{BF4A73B9-47C2-F384-B5B1-47B78CCCD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035" y="2434478"/>
            <a:ext cx="4762500" cy="1762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975195-842C-75BB-3057-053BB059A99C}"/>
              </a:ext>
            </a:extLst>
          </p:cNvPr>
          <p:cNvSpPr txBox="1"/>
          <p:nvPr/>
        </p:nvSpPr>
        <p:spPr>
          <a:xfrm>
            <a:off x="5410015" y="5322137"/>
            <a:ext cx="6094520" cy="923330"/>
          </a:xfrm>
          <a:prstGeom prst="rect">
            <a:avLst/>
          </a:prstGeom>
          <a:noFill/>
        </p:spPr>
        <p:txBody>
          <a:bodyPr wrap="square">
            <a:spAutoFit/>
          </a:bodyPr>
          <a:lstStyle/>
          <a:p>
            <a:pPr marL="0" indent="0" algn="just">
              <a:buNone/>
            </a:pPr>
            <a:r>
              <a:rPr lang="en-US" sz="1800" b="0" i="0" dirty="0">
                <a:solidFill>
                  <a:srgbClr val="333333"/>
                </a:solidFill>
                <a:effectLst/>
                <a:latin typeface="inter-regular"/>
              </a:rPr>
              <a:t>In above example, node A has balance factor -2 because a node C is inserted in the right subtree of A right subtree. We perform the RR rotation on the edge below A.</a:t>
            </a:r>
            <a:endParaRPr lang="en-IN" sz="1800" dirty="0"/>
          </a:p>
        </p:txBody>
      </p:sp>
    </p:spTree>
    <p:extLst>
      <p:ext uri="{BB962C8B-B14F-4D97-AF65-F5344CB8AC3E}">
        <p14:creationId xmlns:p14="http://schemas.microsoft.com/office/powerpoint/2010/main" val="350372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8A34-86FF-16B6-636A-0248139E0F87}"/>
              </a:ext>
            </a:extLst>
          </p:cNvPr>
          <p:cNvSpPr>
            <a:spLocks noGrp="1"/>
          </p:cNvSpPr>
          <p:nvPr>
            <p:ph type="title"/>
          </p:nvPr>
        </p:nvSpPr>
        <p:spPr/>
        <p:txBody>
          <a:bodyPr/>
          <a:lstStyle/>
          <a:p>
            <a:r>
              <a:rPr lang="en-IN" b="0" i="0" dirty="0">
                <a:solidFill>
                  <a:srgbClr val="610B4B"/>
                </a:solidFill>
                <a:effectLst/>
                <a:latin typeface="erdana"/>
              </a:rPr>
              <a:t>LL Rotation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6DDD8E6-6D72-3A3E-1A9C-8697D2C538EC}"/>
              </a:ext>
            </a:extLst>
          </p:cNvPr>
          <p:cNvSpPr>
            <a:spLocks noGrp="1"/>
          </p:cNvSpPr>
          <p:nvPr>
            <p:ph idx="1"/>
          </p:nvPr>
        </p:nvSpPr>
        <p:spPr>
          <a:xfrm>
            <a:off x="838200" y="1825625"/>
            <a:ext cx="5189738" cy="4351338"/>
          </a:xfrm>
        </p:spPr>
        <p:txBody>
          <a:bodyPr/>
          <a:lstStyle/>
          <a:p>
            <a:pPr algn="just"/>
            <a:r>
              <a:rPr lang="en-US" b="0" i="0" dirty="0">
                <a:effectLst/>
                <a:latin typeface="inter-regular"/>
              </a:rPr>
              <a:t>When BST becomes unbalanced, due to a node is inserted into the left subtree of the left subtree of C, then we perform LL rotation, </a:t>
            </a:r>
            <a:r>
              <a:rPr lang="en-US" b="0" i="0" u="none" strike="noStrike" dirty="0">
                <a:effectLst/>
                <a:latin typeface="inter-regular"/>
              </a:rPr>
              <a:t>LL rotation</a:t>
            </a:r>
            <a:r>
              <a:rPr lang="en-US" b="0" i="0" dirty="0">
                <a:effectLst/>
                <a:latin typeface="inter-regular"/>
              </a:rPr>
              <a:t> is clockwise rotation, which is applied on the edge below a node having balance factor 2.</a:t>
            </a:r>
            <a:endParaRPr lang="en-IN" dirty="0"/>
          </a:p>
        </p:txBody>
      </p:sp>
      <p:pic>
        <p:nvPicPr>
          <p:cNvPr id="4098" name="Picture 2" descr="AVL Rotations">
            <a:extLst>
              <a:ext uri="{FF2B5EF4-FFF2-40B4-BE49-F238E27FC236}">
                <a16:creationId xmlns:a16="http://schemas.microsoft.com/office/drawing/2014/main" id="{0B2AED86-89C2-06B6-0089-487CE1578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913" y="2566987"/>
            <a:ext cx="4762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A8E0E0-92EC-3F91-F6C3-4A719C9230F0}"/>
              </a:ext>
            </a:extLst>
          </p:cNvPr>
          <p:cNvSpPr txBox="1"/>
          <p:nvPr/>
        </p:nvSpPr>
        <p:spPr>
          <a:xfrm>
            <a:off x="5418893" y="5292546"/>
            <a:ext cx="6094520" cy="923330"/>
          </a:xfrm>
          <a:prstGeom prst="rect">
            <a:avLst/>
          </a:prstGeom>
          <a:noFill/>
        </p:spPr>
        <p:txBody>
          <a:bodyPr wrap="square">
            <a:spAutoFit/>
          </a:bodyPr>
          <a:lstStyle/>
          <a:p>
            <a:pPr algn="just"/>
            <a:r>
              <a:rPr lang="en-US" b="0" i="0" dirty="0">
                <a:solidFill>
                  <a:srgbClr val="333333"/>
                </a:solidFill>
                <a:effectLst/>
                <a:latin typeface="inter-regular"/>
              </a:rPr>
              <a:t>In above example, node C has balance factor 2 because a node A is inserted in the left subtree of C left subtree. We perform the LL rotation on the edge below A.</a:t>
            </a:r>
          </a:p>
        </p:txBody>
      </p:sp>
    </p:spTree>
    <p:extLst>
      <p:ext uri="{BB962C8B-B14F-4D97-AF65-F5344CB8AC3E}">
        <p14:creationId xmlns:p14="http://schemas.microsoft.com/office/powerpoint/2010/main" val="376254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552A-6B43-1221-FF01-066BBEEE39CA}"/>
              </a:ext>
            </a:extLst>
          </p:cNvPr>
          <p:cNvSpPr>
            <a:spLocks noGrp="1"/>
          </p:cNvSpPr>
          <p:nvPr>
            <p:ph type="title"/>
          </p:nvPr>
        </p:nvSpPr>
        <p:spPr>
          <a:xfrm>
            <a:off x="838200" y="365125"/>
            <a:ext cx="10515600" cy="868871"/>
          </a:xfrm>
        </p:spPr>
        <p:txBody>
          <a:bodyPr/>
          <a:lstStyle/>
          <a:p>
            <a:r>
              <a:rPr lang="en-IN" b="0" i="0" dirty="0">
                <a:solidFill>
                  <a:srgbClr val="610B4B"/>
                </a:solidFill>
                <a:effectLst/>
                <a:latin typeface="erdana"/>
              </a:rPr>
              <a:t>LR Rotation 	</a:t>
            </a:r>
            <a:endParaRPr lang="en-IN" dirty="0"/>
          </a:p>
        </p:txBody>
      </p:sp>
      <p:sp>
        <p:nvSpPr>
          <p:cNvPr id="3" name="Content Placeholder 2">
            <a:extLst>
              <a:ext uri="{FF2B5EF4-FFF2-40B4-BE49-F238E27FC236}">
                <a16:creationId xmlns:a16="http://schemas.microsoft.com/office/drawing/2014/main" id="{3C652D22-C341-CC1D-66D0-63F901340A28}"/>
              </a:ext>
            </a:extLst>
          </p:cNvPr>
          <p:cNvSpPr>
            <a:spLocks noGrp="1"/>
          </p:cNvSpPr>
          <p:nvPr>
            <p:ph idx="1"/>
          </p:nvPr>
        </p:nvSpPr>
        <p:spPr>
          <a:xfrm>
            <a:off x="838200" y="1544714"/>
            <a:ext cx="8279167" cy="4818680"/>
          </a:xfrm>
        </p:spPr>
        <p:txBody>
          <a:bodyPr/>
          <a:lstStyle/>
          <a:p>
            <a:pPr algn="just"/>
            <a:r>
              <a:rPr lang="en-US" b="0" i="0" dirty="0">
                <a:solidFill>
                  <a:srgbClr val="333333"/>
                </a:solidFill>
                <a:effectLst/>
                <a:latin typeface="inter-regular"/>
              </a:rPr>
              <a:t>Double rotations are bit tougher than single rotation which has already explained above. LR rotation = RR rotation + LL rotation, i.e., first RR rotation is performed on subtree and then LL rotation is performed on full tree, by full tree we mean the first node from the path of inserted node whose balance factor is other than -1, 0, or 1.</a:t>
            </a:r>
            <a:endParaRPr lang="en-IN" dirty="0"/>
          </a:p>
        </p:txBody>
      </p:sp>
    </p:spTree>
    <p:extLst>
      <p:ext uri="{BB962C8B-B14F-4D97-AF65-F5344CB8AC3E}">
        <p14:creationId xmlns:p14="http://schemas.microsoft.com/office/powerpoint/2010/main" val="2957866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2295</Words>
  <Application>Microsoft Office PowerPoint</Application>
  <PresentationFormat>Widescreen</PresentationFormat>
  <Paragraphs>120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erdana</vt:lpstr>
      <vt:lpstr>inter-bold</vt:lpstr>
      <vt:lpstr>inter-regular</vt:lpstr>
      <vt:lpstr>times new roman</vt:lpstr>
      <vt:lpstr>Office Theme</vt:lpstr>
      <vt:lpstr>AVL Tree </vt:lpstr>
      <vt:lpstr>Definition</vt:lpstr>
      <vt:lpstr>PowerPoint Presentation</vt:lpstr>
      <vt:lpstr>Continue . . .</vt:lpstr>
      <vt:lpstr>Complexity </vt:lpstr>
      <vt:lpstr>AVL Rotations </vt:lpstr>
      <vt:lpstr>RR Rotation </vt:lpstr>
      <vt:lpstr>LL Rotation </vt:lpstr>
      <vt:lpstr>LR Rotation  </vt:lpstr>
      <vt:lpstr>PowerPoint Presentation</vt:lpstr>
      <vt:lpstr>PowerPoint Presentation</vt:lpstr>
      <vt:lpstr>RL Rotation</vt:lpstr>
      <vt:lpstr>PowerPoint Presentation</vt:lpstr>
      <vt:lpstr>PowerPoint Presentation</vt:lpstr>
      <vt:lpstr>B Tree </vt:lpstr>
      <vt:lpstr>B Tree . . .</vt:lpstr>
      <vt:lpstr>PowerPoint Presentation</vt:lpstr>
      <vt:lpstr>Operations </vt:lpstr>
      <vt:lpstr>Inserting</vt:lpstr>
      <vt:lpstr>Insert the node 8 into the B Tree of order 5 shown in the following image.</vt:lpstr>
      <vt:lpstr>PowerPoint Presentation</vt:lpstr>
      <vt:lpstr>PowerPoint Presentation</vt:lpstr>
      <vt:lpstr>Deletion </vt:lpstr>
      <vt:lpstr>Example </vt:lpstr>
      <vt:lpstr>PowerPoint Presentation</vt:lpstr>
      <vt:lpstr>The final B tree is shown as follows.</vt:lpstr>
      <vt:lpstr>Application of B tree</vt:lpstr>
      <vt:lpstr>2-3 Trees </vt:lpstr>
      <vt:lpstr>Search </vt:lpstr>
      <vt:lpstr>Search </vt:lpstr>
      <vt:lpstr>Base case:</vt:lpstr>
      <vt:lpstr>Insertion</vt:lpstr>
      <vt:lpstr>PowerPoint Presentation</vt:lpstr>
      <vt:lpstr>PowerPoint Presentation</vt:lpstr>
      <vt:lpstr>Deletion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 </dc:title>
  <dc:creator>Girish Kumar</dc:creator>
  <cp:lastModifiedBy>Girish Kumar</cp:lastModifiedBy>
  <cp:revision>19</cp:revision>
  <dcterms:created xsi:type="dcterms:W3CDTF">2023-03-09T03:34:32Z</dcterms:created>
  <dcterms:modified xsi:type="dcterms:W3CDTF">2023-03-09T11:15:54Z</dcterms:modified>
</cp:coreProperties>
</file>