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18DA-AE23-4092-A697-3DF119161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F6FB-1F82-44A9-B29C-34C67E06E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0C5A-20FE-4BC8-BC10-0B5E3130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9EDD-FAB7-48FB-980D-C38E5A9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F0B5-A4C8-432E-A821-B8656284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D82C-43CE-4FBC-A3C7-2EA03911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3127-EC47-44C7-A118-0A61AB41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5494-CD5F-41F7-8FFC-501E183C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4D1F-EA75-4A55-8838-DB44CEBA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5877-5D60-418D-A6CF-CEE22503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1561C-D7E7-4FAC-9BEC-66B5AE91A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05120-D98E-4C2D-BED8-864B9C91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F123-F35C-4171-B186-6101048F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0055-F179-4F5F-8494-105384E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DC1E-491B-4960-A99A-F3725DCE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1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C09A-7185-4166-A6BA-F9AF65F8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0A62-EE49-4D54-AD6B-29C95867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D17A-0112-41BA-9F76-D7FA6DE2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BB6F4-1BC4-41BE-BB86-E28C97D7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1471-6CD2-4DF5-8723-19357030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8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25EE-429C-441C-B035-722E67E5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80282-A380-474F-8C6B-633121B6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58DE-113E-4B1F-BE36-DF3AAB34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56DD-CAA4-40C5-BBD8-DFD05FB0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83FDF-DAE8-455A-A994-1B1C5D31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7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8BB2-8CD0-4BB4-9B4A-3D95927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78E-DE78-4939-9E2C-8D1AD829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C7551-3859-4712-BB33-FECC3109F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DE21-1B5A-45AC-9248-FB597485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DA845-4C68-464C-A909-B436752B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12C4-0F9E-42FB-B600-B5041D5C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7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8085-AC6B-4615-B694-EFECBE44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A787D-B282-4552-B161-613AC8CC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FE00-58CF-466F-BF17-39E08915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DF5D7-5B13-49DB-A0A7-EAD3E0A40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129EC-F01C-4A4A-AF95-811F1B5C1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B1D16-B737-458C-8FBF-4C933ECA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B77B1-9891-4F1F-9F74-0F87B426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7C794-0448-4DFB-BC2C-F1F60FE4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19A1-C5A1-414A-A7D3-14E7EA50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CAB7D-2293-4404-9492-4E74BFD4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0FB87-AD34-4331-9575-10B9B19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F729-9D39-4CFB-90B7-A04D12B8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03978-3008-48B2-9F90-97FE6967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01F70-AAD8-46C9-8D16-5A4D21A9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4384B-91F1-447F-8775-49C53C9D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3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5A33-5725-4869-898E-B12A04A2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2DF7-3D56-4A14-843D-6537CFD8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CABA-8FEF-45E4-91F4-5A5961F2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2252A-3AAD-4ED3-8168-306CF6F3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5286-1099-4137-B1D3-C451FAED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8DBA-DAE1-48A7-A7AF-5E6C1FED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236-EA5F-447F-862A-229FBF32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DD8DB-1B87-452E-933E-05F028A6A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11F5-3BC1-45CF-B75B-A8CE7ADA9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E193A-9826-4670-A3E2-DC932D34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F07E0-C8C7-484C-B890-0F545236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464F-48FF-421A-907D-DBBDC88F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29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7ADC5-E9CE-4E83-8A65-A1C5FF91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900E-16E4-43C1-896B-3CD8EECE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048D-1314-48F8-9F5B-BC21C5D25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165B1-1C86-4736-BFEE-5149B639ACA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A745-17AF-4666-8A89-0F342BCD1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6D79-9036-4133-BAF6-6B07C45AC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6F48-C841-4F39-8604-9BF4AC996C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BC19393-EC0D-4A18-9867-D6A8809363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3999" y="426602"/>
            <a:ext cx="10221157" cy="5432135"/>
          </a:xfrm>
          <a:prstGeom prst="rect">
            <a:avLst/>
          </a:prstGeom>
          <a:solidFill>
            <a:srgbClr val="D0E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var(--headingsfontfamily)"/>
              </a:rPr>
              <a:t>Algorithm to Insert an element in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sng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var(--headingsfont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[Reset size of the array. ] set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size = size + 1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[Initialize counter variable. ]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size - 1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Repeat Step 05 and 06 for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size -1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to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&gt;= pos -1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[Move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3000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element forward. ] set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[i+1]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06: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[Decrease counter. ] Set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- 1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07: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[End of step 04 loop.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08: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[Insert element. ] Set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[pos-1] = 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09: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0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8FE503-F18B-4017-BBAF-B240D0E0A5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439" y="210026"/>
            <a:ext cx="7808650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main()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size, x, pos;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[]={2, 4, 6, 8, 12};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size=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sizeof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sizeof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[0]);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"The array elements before insertion operation:\n"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=0;i&lt;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size;i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[%d] = %d\n"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"Enter the element to be insert: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&amp;x);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"Enter the position where you want to insert the element: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"%d"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&amp;pos);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size = size + 1;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"The array elements after insertion operation:\n"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=size-1;i&gt;=pos-1;i--)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[i+1]=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[pos-1]=x;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Monaco"/>
              </a:rPr>
              <a:t>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=0;i&lt;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size;i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++)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[%d] = %d\n"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arr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]);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46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4445191-A571-458F-B982-714547EFC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92907"/>
            <a:ext cx="10722429" cy="5616801"/>
          </a:xfrm>
          <a:prstGeom prst="rect">
            <a:avLst/>
          </a:prstGeom>
          <a:solidFill>
            <a:srgbClr val="D0E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var(--headingsfontfamily)"/>
              </a:rPr>
              <a:t>Algorithm to Delete an element from an Array: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01: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02: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[Initialize counter variable. ]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pos - 1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03: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Repeat Step 04 and 05 for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pos - 1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to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&lt; size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04: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[Move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3000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element backward (left). ] set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a[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] = a[i+1]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05: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[Increase counter. ] Set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 + 1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06: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[End of step 03 loop.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07: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[Reset size of the array. ] set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8"/>
              </a:rPr>
              <a:t>size = size - 1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72626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577D"/>
                </a:solidFill>
                <a:effectLst/>
                <a:latin typeface="Nunito" pitchFamily="2" charset="0"/>
              </a:rPr>
              <a:t>Step 08: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2626"/>
                </a:solidFill>
                <a:effectLst/>
                <a:latin typeface="Nunito" pitchFamily="2" charset="0"/>
              </a:rPr>
              <a:t> 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7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36937A-91CF-4709-9E80-2426D53FB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87552"/>
              </p:ext>
            </p:extLst>
          </p:nvPr>
        </p:nvGraphicFramePr>
        <p:xfrm>
          <a:off x="870857" y="576649"/>
          <a:ext cx="9383485" cy="6096000"/>
        </p:xfrm>
        <a:graphic>
          <a:graphicData uri="http://schemas.openxmlformats.org/drawingml/2006/table">
            <a:tbl>
              <a:tblPr/>
              <a:tblGrid>
                <a:gridCol w="9383485">
                  <a:extLst>
                    <a:ext uri="{9D8B030D-6E8A-4147-A177-3AD203B41FA5}">
                      <a16:colId xmlns:a16="http://schemas.microsoft.com/office/drawing/2014/main" val="347983881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#include &lt;iostream&gt;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using namespace std;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int main()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int 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, size, x, 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pos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int a[]={-1, 87, -68, 10, 8};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size=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sizeof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(a)/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sizeof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(a[0]);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"The array elements before deletion operation:\n";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for(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=0;i&lt;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size;i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++)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"a[" &lt;&lt; 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"] = " &lt;&lt; a[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] &lt;&lt; "\n";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"Enter the position from where you wish to delete the element: ";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cin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&gt;&gt; 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pos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"The array elements after deletion operation: ";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for(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=pos-1;i&lt;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size;i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++)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   a[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]=a[i+1];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size = size - 1;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for(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=0;i&lt;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size;i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++)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   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cout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"\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na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[" &lt;&lt; 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 &lt;&lt; "] = " &lt;&lt; a[</a:t>
                      </a:r>
                      <a:r>
                        <a:rPr lang="en-IN" sz="2000" b="0" i="0" dirty="0" err="1">
                          <a:effectLst/>
                          <a:latin typeface="Monaco"/>
                        </a:rPr>
                        <a:t>i</a:t>
                      </a:r>
                      <a:r>
                        <a:rPr lang="en-IN" sz="2000" b="0" i="0" dirty="0">
                          <a:effectLst/>
                          <a:latin typeface="Monaco"/>
                        </a:rPr>
                        <a:t>];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     return 0;</a:t>
                      </a:r>
                    </a:p>
                    <a:p>
                      <a:pPr algn="l" rtl="0" fontAlgn="base"/>
                      <a:r>
                        <a:rPr lang="en-IN" sz="2000" b="0" i="0" dirty="0">
                          <a:effectLst/>
                          <a:latin typeface="Monaco"/>
                        </a:rPr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94643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B1AAA68-11EE-4BAE-A50E-6D5CE7CA9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8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A2F87-1A08-4296-9661-71B99E482BCE}"/>
              </a:ext>
            </a:extLst>
          </p:cNvPr>
          <p:cNvSpPr txBox="1"/>
          <p:nvPr/>
        </p:nvSpPr>
        <p:spPr>
          <a:xfrm>
            <a:off x="3015343" y="1328057"/>
            <a:ext cx="73043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Begin</a:t>
            </a:r>
          </a:p>
          <a:p>
            <a:r>
              <a:rPr lang="en-US" sz="2800" dirty="0"/>
              <a:t>   for </a:t>
            </a:r>
            <a:r>
              <a:rPr lang="en-US" sz="2800" dirty="0" err="1"/>
              <a:t>i</a:t>
            </a:r>
            <a:r>
              <a:rPr lang="en-US" sz="2800" dirty="0"/>
              <a:t> := 0 to size-1 do</a:t>
            </a:r>
          </a:p>
          <a:p>
            <a:r>
              <a:rPr lang="en-US" sz="2800" dirty="0"/>
              <a:t>      flag := 0;</a:t>
            </a:r>
          </a:p>
          <a:p>
            <a:r>
              <a:rPr lang="en-US" sz="2800" dirty="0"/>
              <a:t>      for j:= 0 to size –</a:t>
            </a:r>
            <a:r>
              <a:rPr lang="en-US" sz="2800" dirty="0" err="1"/>
              <a:t>i</a:t>
            </a:r>
            <a:r>
              <a:rPr lang="en-US" sz="2800" dirty="0"/>
              <a:t> – 1 do</a:t>
            </a:r>
          </a:p>
          <a:p>
            <a:r>
              <a:rPr lang="en-US" sz="2800" dirty="0"/>
              <a:t>         if array[j] &gt; array[j+1] then</a:t>
            </a:r>
          </a:p>
          <a:p>
            <a:r>
              <a:rPr lang="en-US" sz="2800" dirty="0"/>
              <a:t>            swap array[j] with array[j+1]</a:t>
            </a:r>
          </a:p>
          <a:p>
            <a:r>
              <a:rPr lang="en-US" sz="2800" dirty="0"/>
              <a:t>            flag := 1</a:t>
            </a:r>
          </a:p>
          <a:p>
            <a:r>
              <a:rPr lang="en-US" sz="2800" dirty="0"/>
              <a:t>      done</a:t>
            </a:r>
          </a:p>
          <a:p>
            <a:r>
              <a:rPr lang="en-US" sz="2800" dirty="0"/>
              <a:t>      if flag ≠ 1 then</a:t>
            </a:r>
          </a:p>
          <a:p>
            <a:r>
              <a:rPr lang="en-US" sz="2800" dirty="0"/>
              <a:t>         break the loop.</a:t>
            </a:r>
          </a:p>
          <a:p>
            <a:r>
              <a:rPr lang="en-US" sz="2800" dirty="0"/>
              <a:t>   done</a:t>
            </a:r>
          </a:p>
          <a:p>
            <a:r>
              <a:rPr lang="en-US" sz="2800" dirty="0"/>
              <a:t>End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4FA6B-8E35-4AFC-A149-7026204E850D}"/>
              </a:ext>
            </a:extLst>
          </p:cNvPr>
          <p:cNvSpPr txBox="1"/>
          <p:nvPr/>
        </p:nvSpPr>
        <p:spPr>
          <a:xfrm>
            <a:off x="903514" y="304800"/>
            <a:ext cx="711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Optimized Bubble sort </a:t>
            </a:r>
          </a:p>
        </p:txBody>
      </p:sp>
    </p:spTree>
    <p:extLst>
      <p:ext uri="{BB962C8B-B14F-4D97-AF65-F5344CB8AC3E}">
        <p14:creationId xmlns:p14="http://schemas.microsoft.com/office/powerpoint/2010/main" val="184400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732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Monaco</vt:lpstr>
      <vt:lpstr>Nunito</vt:lpstr>
      <vt:lpstr>var(--headingsfontfamily)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Kumar</dc:creator>
  <cp:lastModifiedBy>Girish Kumar</cp:lastModifiedBy>
  <cp:revision>3</cp:revision>
  <dcterms:created xsi:type="dcterms:W3CDTF">2023-01-27T04:17:18Z</dcterms:created>
  <dcterms:modified xsi:type="dcterms:W3CDTF">2023-01-27T04:23:23Z</dcterms:modified>
</cp:coreProperties>
</file>