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378E-D50A-EEBD-12A4-BE4C09632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D6D01-E49E-7B91-FC9C-EBDB15146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E0BD-073B-2F30-34B1-4991E241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58E-34FC-4E56-B0D7-DFFE1E8C4BE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68FE2-A172-2281-083C-441857D5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63E0F-68C1-8937-9D58-D340925F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47FE-8B14-4E82-A262-6073D7CA0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90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881C-D366-D6A5-595E-DCF9CC45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96AF9-7AC1-F830-ACC4-80BFAAF4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DC869-A9F7-DCBA-03CB-C1CD4F14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58E-34FC-4E56-B0D7-DFFE1E8C4BE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26F6-334A-8DB7-253A-932BEADE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9C4B-67F9-B3BE-A76C-6B84EC2E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47FE-8B14-4E82-A262-6073D7CA0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15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0F7F6-98D7-D014-BF44-6A38F998C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B0330-5E18-EC7B-6E3F-C8C9C28C4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C9BE7-492A-083F-038E-8D59DD52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58E-34FC-4E56-B0D7-DFFE1E8C4BE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06F7-E735-7905-BCF9-5BFEEF4D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9C9C-9ADA-B12E-0B1E-0B83265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47FE-8B14-4E82-A262-6073D7CA0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08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ACCD-BA0B-334A-8321-5BCA2F3D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1C17-2177-CC02-492B-212FC69D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B75B-8729-4FF3-3B06-F970B46B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58E-34FC-4E56-B0D7-DFFE1E8C4BE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D9D4-A984-AF2E-A07D-6F781979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2D4F3-F6BC-A806-8C34-155A7A33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47FE-8B14-4E82-A262-6073D7CA0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31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A197-80FF-B7FE-D6E9-5914C885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D40EC-FF6C-1FF2-3336-4DAAD210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CD917-AF86-54E6-CB74-1D6829EB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58E-34FC-4E56-B0D7-DFFE1E8C4BE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34A42-9046-348A-FA5A-006546E8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E88AF-0784-5162-7C64-CB4EEE62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47FE-8B14-4E82-A262-6073D7CA0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45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94CE-8DC9-2D85-0404-DD550C7B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4D355-C631-8552-7E2B-8AB1A9727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619B1-DFCC-5C9C-6056-4092AE25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4457B-3FFB-462E-9185-2D23F64B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58E-34FC-4E56-B0D7-DFFE1E8C4BE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88449-0980-4905-BD20-1419B815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47E7B-584E-9461-ABBF-FC5C3BF1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47FE-8B14-4E82-A262-6073D7CA0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74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D50B-E9FB-9CE2-CD8D-7022F087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6F2D7-0C38-3DAD-0D33-0B8471CA7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EE626-F810-B6DB-2D93-77FD06A31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DDD29-E10B-9245-FEBE-5C6D3B680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8A66-98E0-06CD-8335-9218405AA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9A21C-C59C-808D-94EC-E5860A32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58E-34FC-4E56-B0D7-DFFE1E8C4BE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A1B14-37AF-A6C0-71AF-F5F52AEA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36F50-F1BA-8695-9605-21FAB42D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47FE-8B14-4E82-A262-6073D7CA0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58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6FEB-B74B-B3F3-F2EB-F3E26C60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A663F-32DA-4C95-DA8D-939C6BEA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58E-34FC-4E56-B0D7-DFFE1E8C4BE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CEFEA-0871-8329-9295-D4BF69FB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86794-1A11-4174-B2CE-B1315443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47FE-8B14-4E82-A262-6073D7CA0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51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4C996-695E-6607-3644-378E54B0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58E-34FC-4E56-B0D7-DFFE1E8C4BE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31F67-03BB-30DD-38CF-323FACBB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41981-0F38-52AE-2945-63377D81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47FE-8B14-4E82-A262-6073D7CA0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2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4C2F-5A28-C2FB-64B4-917D099A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9E3D-A55C-158B-577F-A0B2219D0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CCA5D-8F59-89D1-719D-0E7DB96BF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08793-7DEE-F341-F5B7-AC8A8A03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58E-34FC-4E56-B0D7-DFFE1E8C4BE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AF6BB-9F95-5AA4-BB42-D6EEB138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5B33-585A-C129-349C-53890B2F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47FE-8B14-4E82-A262-6073D7CA0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5404-DC83-A8BD-EDC1-701B309C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27CCA-99AD-DC44-6707-FA90BD98D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DA10D-4DCD-E3D7-A8FB-237DA2634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B15A5-6F74-9FC7-E497-3C25CDCB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58E-34FC-4E56-B0D7-DFFE1E8C4BE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77F64-F5DB-C20F-7D65-EBE1D19D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277E7-4DF4-D335-936E-0B6C6BAC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47FE-8B14-4E82-A262-6073D7CA0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7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2F183-D7B6-48F3-8C28-569E0BDC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13812-5D82-F36C-AC02-5B850C7D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2812-C0BD-1B68-E818-D3A2F54EF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A58E-34FC-4E56-B0D7-DFFE1E8C4BE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E643-D9AD-5209-76D4-2C60C58DB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D633A-5AC1-0905-DB18-E6A245939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47FE-8B14-4E82-A262-6073D7CA0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1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E96A-4F76-DE81-9642-D15EF3A2C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Linked List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71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C69D-369D-3B7F-F450-AEC51AFE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Insertion in singly linked list at the end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0572-EDB6-D4A7-C9E3-29C1C67D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order to insert a node at the last, there are two following scenarios which need to be mentioned.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node is being added to an empty list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node is being added to the end of the linked list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03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D1FE-D17D-0243-DB62-EBC46597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83" y="476219"/>
            <a:ext cx="7027416" cy="61198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b="0" i="0" dirty="0">
                <a:solidFill>
                  <a:srgbClr val="610B38"/>
                </a:solidFill>
                <a:effectLst/>
                <a:latin typeface="erdana"/>
              </a:rPr>
              <a:t>Algorithm</a:t>
            </a:r>
          </a:p>
          <a:p>
            <a:pPr marL="0" indent="0">
              <a:buNone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inter-bold"/>
              </a:rPr>
              <a:t>Step1: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IF PTR = NULL Write OVERFLOW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 Go to Step 1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 [END OF IF]</a:t>
            </a:r>
          </a:p>
          <a:p>
            <a:pPr marL="0" indent="0" algn="just">
              <a:buNone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inter-bold"/>
              </a:rPr>
              <a:t>Step 2: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SET NEW_NODE = PTR</a:t>
            </a:r>
          </a:p>
          <a:p>
            <a:pPr marL="0" indent="0" algn="just">
              <a:buNone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inter-bold"/>
              </a:rPr>
              <a:t>Step 3: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SET PTR = PTR - &gt; NEXT</a:t>
            </a:r>
          </a:p>
          <a:p>
            <a:pPr marL="0" indent="0" algn="just">
              <a:buNone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inter-bold"/>
              </a:rPr>
              <a:t>Step 4: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SET NEW_NODE - &gt; DATA = VAL</a:t>
            </a:r>
          </a:p>
          <a:p>
            <a:pPr marL="0" indent="0" algn="just">
              <a:buNone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inter-bold"/>
              </a:rPr>
              <a:t>Step 5: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SET NEW_NODE - &gt; NEXT = NULL</a:t>
            </a:r>
          </a:p>
          <a:p>
            <a:pPr marL="0" indent="0" algn="just">
              <a:buNone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inter-bold"/>
              </a:rPr>
              <a:t>Step 6: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SET PTR = HEAD</a:t>
            </a:r>
          </a:p>
          <a:p>
            <a:pPr marL="0" indent="0" algn="just">
              <a:buNone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inter-bold"/>
              </a:rPr>
              <a:t>Step 7: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Repeat Step 8 while PTR - &gt; NEXT != NULL</a:t>
            </a:r>
          </a:p>
          <a:p>
            <a:pPr marL="0" indent="0">
              <a:buNone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inter-bold"/>
              </a:rPr>
              <a:t>Step 8: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SET PTR = PTR - &gt; NEXT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[END OF LOOP]</a:t>
            </a:r>
          </a:p>
          <a:p>
            <a:pPr marL="0" indent="0" algn="just">
              <a:buNone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inter-bold"/>
              </a:rPr>
              <a:t>Step 9: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SET PTR - &gt; NEXT = NEW_NODE</a:t>
            </a:r>
          </a:p>
          <a:p>
            <a:pPr marL="0" indent="0" algn="just">
              <a:buNone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inter-bold"/>
              </a:rPr>
              <a:t>Step 10: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EXIT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098" name="Picture 2" descr="inserting node at the last into a non empty list">
            <a:extLst>
              <a:ext uri="{FF2B5EF4-FFF2-40B4-BE49-F238E27FC236}">
                <a16:creationId xmlns:a16="http://schemas.microsoft.com/office/drawing/2014/main" id="{311BFAB0-1402-D84C-B35A-F3519A1E4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366" y="1351809"/>
            <a:ext cx="63722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11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738C-9C63-10A6-EE76-5E95F7D3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998" y="95751"/>
            <a:ext cx="10515600" cy="72796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Insertion in singly linked list after specified Node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E003-6D07-5644-8847-3DA434B4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09" y="97464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0" i="0" dirty="0">
                <a:solidFill>
                  <a:srgbClr val="610B38"/>
                </a:solidFill>
                <a:effectLst/>
                <a:latin typeface="erdana"/>
              </a:rPr>
              <a:t>Algorithm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0000"/>
                </a:solidFill>
                <a:effectLst/>
                <a:latin typeface="inter-bold"/>
              </a:rPr>
              <a:t>STEP 1: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inter-regular"/>
              </a:rPr>
              <a:t> IF PTR = NULL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  <a:t>WRITE OVERFLOW</a:t>
            </a:r>
            <a:b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  <a:t>    GOTO STEP 12</a:t>
            </a:r>
            <a:b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  <a:t>   END OF IF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0000"/>
                </a:solidFill>
                <a:effectLst/>
                <a:latin typeface="inter-bold"/>
              </a:rPr>
              <a:t>STEP 2: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inter-regular"/>
              </a:rPr>
              <a:t> SET NEW_NODE = PTR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0000"/>
                </a:solidFill>
                <a:effectLst/>
                <a:latin typeface="inter-bold"/>
              </a:rPr>
              <a:t>STEP 3: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inter-regular"/>
              </a:rPr>
              <a:t> NEW_NODE → DATA = VAL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0000"/>
                </a:solidFill>
                <a:effectLst/>
                <a:latin typeface="inter-bold"/>
              </a:rPr>
              <a:t>STEP 4: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inter-regular"/>
              </a:rPr>
              <a:t> SET TEMP = HEAD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0000"/>
                </a:solidFill>
                <a:effectLst/>
                <a:latin typeface="inter-bold"/>
              </a:rPr>
              <a:t>STEP 5: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inter-regular"/>
              </a:rPr>
              <a:t> SET I = 0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0000"/>
                </a:solidFill>
                <a:effectLst/>
                <a:latin typeface="inter-bold"/>
              </a:rPr>
              <a:t>STEP 6: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inter-regular"/>
              </a:rPr>
              <a:t> REPEAT STEP 5 AND 6 UNTIL I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0000"/>
                </a:solidFill>
                <a:effectLst/>
                <a:latin typeface="inter-bold"/>
              </a:rPr>
              <a:t>STEP 7: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inter-regular"/>
              </a:rPr>
              <a:t> TEMP = TEMP → NEXT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0000"/>
                </a:solidFill>
                <a:effectLst/>
                <a:latin typeface="inter-bold"/>
              </a:rPr>
              <a:t>STEP 8: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inter-regular"/>
              </a:rPr>
              <a:t> IF TEMP = NULL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  <a:t>WRITE "DESIRED NODE NOT PRESENT"</a:t>
            </a:r>
            <a:b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  <a:t>     GOTO STEP 12</a:t>
            </a:r>
            <a:b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  <a:t>    END OF IF</a:t>
            </a:r>
            <a:b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  <a:t> END OF LOOP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0000"/>
                </a:solidFill>
                <a:effectLst/>
                <a:latin typeface="inter-bold"/>
              </a:rPr>
              <a:t>STEP 9: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inter-regular"/>
              </a:rPr>
              <a:t> PTR → NEXT = TEMP → NEXT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0000"/>
                </a:solidFill>
                <a:effectLst/>
                <a:latin typeface="inter-bold"/>
              </a:rPr>
              <a:t>STEP 10: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inter-regular"/>
              </a:rPr>
              <a:t> TEMP → NEXT = PTR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0000"/>
                </a:solidFill>
                <a:effectLst/>
                <a:latin typeface="inter-bold"/>
              </a:rPr>
              <a:t>STEP 11: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inter-regular"/>
              </a:rPr>
              <a:t> SET PTR = NEW_NODE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0000"/>
                </a:solidFill>
                <a:effectLst/>
                <a:latin typeface="inter-bold"/>
              </a:rPr>
              <a:t>STEP 12: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inter-regular"/>
              </a:rPr>
              <a:t> EXIT</a:t>
            </a:r>
          </a:p>
          <a:p>
            <a:pPr marL="0" indent="0">
              <a:buNone/>
            </a:pPr>
            <a:endParaRPr lang="en-IN" sz="1200" dirty="0"/>
          </a:p>
        </p:txBody>
      </p:sp>
      <p:pic>
        <p:nvPicPr>
          <p:cNvPr id="5122" name="Picture 2" descr="Insertion in singly linked list after specified Node">
            <a:extLst>
              <a:ext uri="{FF2B5EF4-FFF2-40B4-BE49-F238E27FC236}">
                <a16:creationId xmlns:a16="http://schemas.microsoft.com/office/drawing/2014/main" id="{B7ED2F99-0066-A6DD-B498-AEAF42E69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566" y="1959098"/>
            <a:ext cx="59912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06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9329-1944-30BA-C881-D937EF4A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811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Deletion and Traversing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30A5-C38F-4AE3-F6D6-624A7EAA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51" y="191440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Deletion in singly linked list at beginning</a:t>
            </a:r>
          </a:p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1: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IF HEAD = NULL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Write UNDERFLOW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    Go to Step 5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   [END OF IF]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2: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SET PTR = HEAD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3: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SET HEAD = HEAD -&gt; NEXT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4: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FREE PTR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5: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EXIT</a:t>
            </a:r>
          </a:p>
          <a:p>
            <a:endParaRPr lang="en-IN" dirty="0"/>
          </a:p>
        </p:txBody>
      </p:sp>
      <p:pic>
        <p:nvPicPr>
          <p:cNvPr id="6146" name="Picture 2" descr="DS Deletion in singly linked list at beginning">
            <a:extLst>
              <a:ext uri="{FF2B5EF4-FFF2-40B4-BE49-F238E27FC236}">
                <a16:creationId xmlns:a16="http://schemas.microsoft.com/office/drawing/2014/main" id="{53E91E32-C501-59F0-C4DD-6CFF053EC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59" y="2892825"/>
            <a:ext cx="620859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6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66A8-975E-68EA-DEF0-B12151BB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Deletion in singly linked list at the end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128F-A4B2-487A-E02E-99F8E91BE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7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1: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IF HEAD = NULL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Write UNDERFLOW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  Go to Step 8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 [END OF IF]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2: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SET PTR = HEAD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3: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Repeat Steps 4 and 5 while PTR -&gt; NEXT!= NULL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4: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SET PREPTR = PTR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5: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SET PTR = PTR -&gt; NEXT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[END OF LOOP]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6: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SET PREPTR -&gt; NEXT = NULL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7: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FREE PTR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8: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EXIT</a:t>
            </a:r>
          </a:p>
          <a:p>
            <a:endParaRPr lang="en-IN" dirty="0"/>
          </a:p>
        </p:txBody>
      </p:sp>
      <p:pic>
        <p:nvPicPr>
          <p:cNvPr id="7170" name="Picture 2" descr="DS Delete element from end">
            <a:extLst>
              <a:ext uri="{FF2B5EF4-FFF2-40B4-BE49-F238E27FC236}">
                <a16:creationId xmlns:a16="http://schemas.microsoft.com/office/drawing/2014/main" id="{380064E6-6B79-C75F-D3CA-7A3B67E0A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614" y="3951780"/>
            <a:ext cx="5799846" cy="25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36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DB89-0A50-8FC6-232A-EEF3CC76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21"/>
            <a:ext cx="10515600" cy="775148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610B38"/>
                </a:solidFill>
                <a:effectLst/>
                <a:latin typeface="erdana"/>
              </a:rPr>
              <a:t>Deletion in singly linked list after the specified node 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0BEB-F15F-84FC-BADF-8CB3199D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807869"/>
            <a:ext cx="10515600" cy="4818680"/>
          </a:xfrm>
        </p:spPr>
        <p:txBody>
          <a:bodyPr>
            <a:noAutofit/>
          </a:bodyPr>
          <a:lstStyle/>
          <a:p>
            <a:r>
              <a:rPr lang="en-IN" sz="1400" b="0" i="0" dirty="0">
                <a:solidFill>
                  <a:srgbClr val="610B38"/>
                </a:solidFill>
                <a:effectLst/>
                <a:latin typeface="erdana"/>
              </a:rPr>
              <a:t>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inter-bold"/>
              </a:rPr>
              <a:t>STEP 1: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IF HEAD = NULL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inter-regular"/>
              </a:rPr>
              <a:t>WRITE UNDERFLOW</a:t>
            </a:r>
            <a:br>
              <a:rPr lang="en-US" sz="14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1400" b="0" i="0" dirty="0">
                <a:solidFill>
                  <a:srgbClr val="333333"/>
                </a:solidFill>
                <a:effectLst/>
                <a:latin typeface="inter-regular"/>
              </a:rPr>
              <a:t>    GOTO STEP 10</a:t>
            </a:r>
            <a:br>
              <a:rPr lang="en-US" sz="14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1400" b="0" i="0" dirty="0">
                <a:solidFill>
                  <a:srgbClr val="333333"/>
                </a:solidFill>
                <a:effectLst/>
                <a:latin typeface="inter-regular"/>
              </a:rPr>
              <a:t>   END OF 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inter-bold"/>
              </a:rPr>
              <a:t>STEP 2: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SET TEMP = HEAD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inter-bold"/>
              </a:rPr>
              <a:t>STEP 3: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SET I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inter-bold"/>
              </a:rPr>
              <a:t>STEP 4: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REPEAT STEP 5 TO 8 UNTIL 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inter-bold"/>
              </a:rPr>
              <a:t>STEP 5: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TEMP1 = TEMP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inter-bold"/>
              </a:rPr>
              <a:t>STEP 6: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TEMP = TEMP → NEXT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inter-bold"/>
              </a:rPr>
              <a:t>STEP 7: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IF TEMP = NULL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inter-regular"/>
              </a:rPr>
              <a:t>WRITE "DESIRED NODE NOT PRESENT"</a:t>
            </a:r>
            <a:br>
              <a:rPr lang="en-US" sz="14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1400" b="0" i="0" dirty="0">
                <a:solidFill>
                  <a:srgbClr val="333333"/>
                </a:solidFill>
                <a:effectLst/>
                <a:latin typeface="inter-regular"/>
              </a:rPr>
              <a:t>    GOTO STEP 12</a:t>
            </a:r>
            <a:br>
              <a:rPr lang="en-US" sz="14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1400" b="0" i="0" dirty="0">
                <a:solidFill>
                  <a:srgbClr val="333333"/>
                </a:solidFill>
                <a:effectLst/>
                <a:latin typeface="inter-regular"/>
              </a:rPr>
              <a:t>    END OF 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inter-bold"/>
              </a:rPr>
              <a:t>STEP 8: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I = I+1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inter-regular"/>
              </a:rPr>
              <a:t>END OF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inter-bold"/>
              </a:rPr>
              <a:t>STEP 9: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TEMP1 → NEXT = TEMP → NEXT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inter-bold"/>
              </a:rPr>
              <a:t>STEP 10: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FREE TEMP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inter-bold"/>
              </a:rPr>
              <a:t>STEP 11: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EXIT</a:t>
            </a:r>
          </a:p>
          <a:p>
            <a:endParaRPr lang="en-IN" sz="1400" dirty="0"/>
          </a:p>
        </p:txBody>
      </p:sp>
      <p:pic>
        <p:nvPicPr>
          <p:cNvPr id="8194" name="Picture 2" descr="DS Deletion in singly linked list after the specified node">
            <a:extLst>
              <a:ext uri="{FF2B5EF4-FFF2-40B4-BE49-F238E27FC236}">
                <a16:creationId xmlns:a16="http://schemas.microsoft.com/office/drawing/2014/main" id="{8898C143-AE8D-4688-6D2E-594C62CAA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008" y="1724025"/>
            <a:ext cx="675322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33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525A-11C0-38AB-2B3F-8087B2D8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Traversing in singly linked list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4430-2F53-00B5-DE53-5E5FAC42F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1: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SET PTR = HEAD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2: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IF PTR = NULL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  WRITE "EMPTY LIST"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 GOTO STEP 7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 END OF 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4: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REPEAT STEP 5 AND 6 UNTIL PTR != NULL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5: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PRINT PTR→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6: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PTR = PTR → NEXT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[END OF LOOP]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7: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86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D2AB-18E9-E7B3-E8AA-EC29647C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Searching in singly linked list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2052-64EF-C6BA-F663-52554A996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1532661"/>
            <a:ext cx="5979851" cy="4960213"/>
          </a:xfrm>
        </p:spPr>
        <p:txBody>
          <a:bodyPr>
            <a:normAutofit/>
          </a:bodyPr>
          <a:lstStyle/>
          <a:p>
            <a:r>
              <a:rPr lang="en-IN" sz="1600" b="0" i="0" dirty="0">
                <a:solidFill>
                  <a:srgbClr val="610B38"/>
                </a:solidFill>
                <a:effectLst/>
                <a:latin typeface="erdana"/>
              </a:rPr>
              <a:t>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bold"/>
              </a:rPr>
              <a:t>Step 1: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SET PTR = HEAD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bold"/>
              </a:rPr>
              <a:t>Step 2: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Set I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bold"/>
              </a:rPr>
              <a:t>STEP 3: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IF PTR = NULL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  WRITE "EMPTY LIST"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  GOTO STEP 8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  END OF 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bold"/>
              </a:rPr>
              <a:t>STEP 4: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REPEAT STEP 5 TO 7 UNTIL PTR != NULL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bold"/>
              </a:rPr>
              <a:t>STEP 5: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if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ptr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 → data = item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  write i+1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 End of 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bold"/>
              </a:rPr>
              <a:t>STEP 6: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I = I + 1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bold"/>
              </a:rPr>
              <a:t>STEP 7: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PTR = PTR → NEXT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[END OF LOOP]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bold"/>
              </a:rPr>
              <a:t>STEP 8: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EXIT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3415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24BE-E0EC-AE09-1991-ECBFC5E9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Linked List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9A696-637F-C051-A944-281640E76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Linked List can be defined as collection of objects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nodes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that are randomly stored in the memory.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node contains two fields i.e. data stored at that particular address and the pointer which contains the address of the next node in the memory.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last node of the list contains pointer to the null.</a:t>
            </a:r>
          </a:p>
          <a:p>
            <a:endParaRPr lang="en-IN" dirty="0"/>
          </a:p>
        </p:txBody>
      </p:sp>
      <p:pic>
        <p:nvPicPr>
          <p:cNvPr id="1026" name="Picture 2" descr="DS Linked List">
            <a:extLst>
              <a:ext uri="{FF2B5EF4-FFF2-40B4-BE49-F238E27FC236}">
                <a16:creationId xmlns:a16="http://schemas.microsoft.com/office/drawing/2014/main" id="{03A1F4D5-7104-B7D1-C423-E7025D993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74" y="4889470"/>
            <a:ext cx="69723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6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5789-4B35-5813-B49B-47820D3A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Uses of Linked List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FDFE-B70D-4830-3446-2563053BD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list is not required to be contiguously present in the memory. The node can reside any where in the memory and linked together to make a list. This achieves optimized utilization of space.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list size is limited to the memory size and doesn't need to be declared in advance.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Empty node can not be present in the linked list.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 can store values of primitive types or objects in the singly linked list.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06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C87B-5A2A-D217-C175-73B3FBEF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Why use linked list over array?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B23D-0308-5D8A-5FF2-C209C679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Array contains following limitations: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size of array must be known in advance before using it in the program.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Increasing size of the array is a time taking process. It is almost impossible to expand the size of the array at run time.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All the elements in the array need to be contiguously stored in the memory. Inserting any element in the array needs shifting of all its predecessors.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22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B0F5-7831-E406-F2A3-5128914C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0C8DD-F7FA-B32E-9CEA-984C8871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Linked list is the data structure which can overcome all the limitations of an array. Using linked list is useful because,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allocates the memory dynamically. All the nodes of linked list are non-contiguously stored in the memory and linked together with the help of pointers.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Sizing is no longer a problem since we do not need to define its size at the time of declaration. List grows as per the program's demand and limited to the available memory space.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30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9653-61ED-2C6E-B9EC-F0C61498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Complexity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C022E2-E764-0704-9D39-069ADD2D1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06116"/>
              </p:ext>
            </p:extLst>
          </p:nvPr>
        </p:nvGraphicFramePr>
        <p:xfrm>
          <a:off x="914400" y="1809096"/>
          <a:ext cx="10333609" cy="3814505"/>
        </p:xfrm>
        <a:graphic>
          <a:graphicData uri="http://schemas.openxmlformats.org/drawingml/2006/table">
            <a:tbl>
              <a:tblPr/>
              <a:tblGrid>
                <a:gridCol w="1180730">
                  <a:extLst>
                    <a:ext uri="{9D8B030D-6E8A-4147-A177-3AD203B41FA5}">
                      <a16:colId xmlns:a16="http://schemas.microsoft.com/office/drawing/2014/main" val="3188687391"/>
                    </a:ext>
                  </a:extLst>
                </a:gridCol>
                <a:gridCol w="885991">
                  <a:extLst>
                    <a:ext uri="{9D8B030D-6E8A-4147-A177-3AD203B41FA5}">
                      <a16:colId xmlns:a16="http://schemas.microsoft.com/office/drawing/2014/main" val="2576225923"/>
                    </a:ext>
                  </a:extLst>
                </a:gridCol>
                <a:gridCol w="1033361">
                  <a:extLst>
                    <a:ext uri="{9D8B030D-6E8A-4147-A177-3AD203B41FA5}">
                      <a16:colId xmlns:a16="http://schemas.microsoft.com/office/drawing/2014/main" val="2709849413"/>
                    </a:ext>
                  </a:extLst>
                </a:gridCol>
                <a:gridCol w="1033361">
                  <a:extLst>
                    <a:ext uri="{9D8B030D-6E8A-4147-A177-3AD203B41FA5}">
                      <a16:colId xmlns:a16="http://schemas.microsoft.com/office/drawing/2014/main" val="3361582986"/>
                    </a:ext>
                  </a:extLst>
                </a:gridCol>
                <a:gridCol w="1033361">
                  <a:extLst>
                    <a:ext uri="{9D8B030D-6E8A-4147-A177-3AD203B41FA5}">
                      <a16:colId xmlns:a16="http://schemas.microsoft.com/office/drawing/2014/main" val="1083866758"/>
                    </a:ext>
                  </a:extLst>
                </a:gridCol>
                <a:gridCol w="1033361">
                  <a:extLst>
                    <a:ext uri="{9D8B030D-6E8A-4147-A177-3AD203B41FA5}">
                      <a16:colId xmlns:a16="http://schemas.microsoft.com/office/drawing/2014/main" val="3477622754"/>
                    </a:ext>
                  </a:extLst>
                </a:gridCol>
                <a:gridCol w="1033361">
                  <a:extLst>
                    <a:ext uri="{9D8B030D-6E8A-4147-A177-3AD203B41FA5}">
                      <a16:colId xmlns:a16="http://schemas.microsoft.com/office/drawing/2014/main" val="2448208886"/>
                    </a:ext>
                  </a:extLst>
                </a:gridCol>
                <a:gridCol w="1033361">
                  <a:extLst>
                    <a:ext uri="{9D8B030D-6E8A-4147-A177-3AD203B41FA5}">
                      <a16:colId xmlns:a16="http://schemas.microsoft.com/office/drawing/2014/main" val="4054098191"/>
                    </a:ext>
                  </a:extLst>
                </a:gridCol>
                <a:gridCol w="1033361">
                  <a:extLst>
                    <a:ext uri="{9D8B030D-6E8A-4147-A177-3AD203B41FA5}">
                      <a16:colId xmlns:a16="http://schemas.microsoft.com/office/drawing/2014/main" val="2993157228"/>
                    </a:ext>
                  </a:extLst>
                </a:gridCol>
                <a:gridCol w="1033361">
                  <a:extLst>
                    <a:ext uri="{9D8B030D-6E8A-4147-A177-3AD203B41FA5}">
                      <a16:colId xmlns:a16="http://schemas.microsoft.com/office/drawing/2014/main" val="3741756215"/>
                    </a:ext>
                  </a:extLst>
                </a:gridCol>
              </a:tblGrid>
              <a:tr h="97849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Structure</a:t>
                      </a:r>
                    </a:p>
                  </a:txBody>
                  <a:tcPr marL="90653" marR="90653" marT="90653" marB="90653">
                    <a:lnL w="7620" cap="flat" cmpd="sng" algn="ctr">
                      <a:solidFill>
                        <a:srgbClr val="7811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811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811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Time Complexity</a:t>
                      </a:r>
                    </a:p>
                  </a:txBody>
                  <a:tcPr marL="90653" marR="90653" marT="90653" marB="90653">
                    <a:lnL w="7620" cap="flat" cmpd="sng" algn="ctr">
                      <a:solidFill>
                        <a:srgbClr val="7811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811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811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Space Compleity</a:t>
                      </a:r>
                    </a:p>
                  </a:txBody>
                  <a:tcPr marL="90653" marR="90653" marT="90653" marB="90653">
                    <a:lnL w="7620" cap="flat" cmpd="sng" algn="ctr">
                      <a:solidFill>
                        <a:srgbClr val="7811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811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811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22785"/>
                  </a:ext>
                </a:extLst>
              </a:tr>
              <a:tr h="664788">
                <a:tc>
                  <a:txBody>
                    <a:bodyPr/>
                    <a:lstStyle/>
                    <a:p>
                      <a:pPr algn="just" fontAlgn="t"/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Average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Worst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Worst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76829"/>
                  </a:ext>
                </a:extLst>
              </a:tr>
              <a:tr h="664788">
                <a:tc>
                  <a:txBody>
                    <a:bodyPr/>
                    <a:lstStyle/>
                    <a:p>
                      <a:pPr algn="just" fontAlgn="t"/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Access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Search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Insertion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Deletion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Access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Search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Insertion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Deletion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55236"/>
                  </a:ext>
                </a:extLst>
              </a:tr>
              <a:tr h="148066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Singly Linked List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l-GR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θ(</a:t>
                      </a:r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n)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l-GR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θ(</a:t>
                      </a:r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n)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l-GR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θ(1)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l-GR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θ(1)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O(n)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O(n)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O(1)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O(1)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O(n)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47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85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CE39-CA3D-BAD5-AD50-0E3F127C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Operations on Singly Linked List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3ACE1-5EA9-FF78-12FC-37EA3715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Node Creation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struct node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data;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struct node *next;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struct node *head, *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ptr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 </a:t>
            </a:r>
          </a:p>
          <a:p>
            <a:pPr marL="0" indent="0" algn="just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ptr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 (struct node *)malloc(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sizeof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(struct node *));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5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E443-3A74-2F90-48A7-0EC3B7AF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Insertion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3400C-3869-3A76-6D3D-DE41FBADA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78" y="1532662"/>
            <a:ext cx="732925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Insertion in singly linked list at beginning</a:t>
            </a:r>
          </a:p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Algorithm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1: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IF PTR = NULL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Write	OVERFLOW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    Go to Step 7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   [END OF IF]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2: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SET NEW_NODE = PTR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3: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SET PTR = PTR → NEXT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4: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SET NEW_NODE → DATA = VAL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5: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SET NEW_NODE → NEXT = HEAD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6: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SET HEAD = NEW_NODE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 7: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EXIT</a:t>
            </a:r>
          </a:p>
          <a:p>
            <a:endParaRPr lang="en-IN" dirty="0"/>
          </a:p>
        </p:txBody>
      </p:sp>
      <p:pic>
        <p:nvPicPr>
          <p:cNvPr id="3074" name="Picture 2" descr="Insertion in singly linked list at beginning">
            <a:extLst>
              <a:ext uri="{FF2B5EF4-FFF2-40B4-BE49-F238E27FC236}">
                <a16:creationId xmlns:a16="http://schemas.microsoft.com/office/drawing/2014/main" id="{54B85F02-BA19-786B-5560-DC68DB60C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01" y="2284343"/>
            <a:ext cx="63246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75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012CDF-ED84-4846-3497-4FFC5F5AB70D}"/>
              </a:ext>
            </a:extLst>
          </p:cNvPr>
          <p:cNvSpPr txBox="1"/>
          <p:nvPr/>
        </p:nvSpPr>
        <p:spPr>
          <a:xfrm>
            <a:off x="150921" y="78704"/>
            <a:ext cx="28963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#include&lt;stdio.h&gt;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#include&lt;stdlib.h&gt;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beginsert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struct node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data;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struct node *next;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struct node *head;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6CB94-65EC-84CC-0523-3DEEFBC81DEE}"/>
              </a:ext>
            </a:extLst>
          </p:cNvPr>
          <p:cNvSpPr txBox="1"/>
          <p:nvPr/>
        </p:nvSpPr>
        <p:spPr>
          <a:xfrm>
            <a:off x="1480" y="3106068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 ()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choice,item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do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nEnter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 the item which you want to insert?\n"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scanf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"%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d"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,&amp;item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beginsert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(item);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nPress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 0 to insert more ?\n"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scanf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"%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d"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,&amp;choice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(choice ==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39A91-6CCC-5973-9EFD-063D0E0F84F5}"/>
              </a:ext>
            </a:extLst>
          </p:cNvPr>
          <p:cNvSpPr txBox="1"/>
          <p:nvPr/>
        </p:nvSpPr>
        <p:spPr>
          <a:xfrm>
            <a:off x="5557422" y="123092"/>
            <a:ext cx="66345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beginsert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item)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struct node *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ptr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 (struct node *)malloc(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sizeof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(struct node *));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ptr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== NULL)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nOVERFLOW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\n"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ptr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-&gt;data = item;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ptr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-&gt;next = head;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head 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ptr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nNode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 inserted\n"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}  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ED6D47-976F-9B2C-56C6-EE44085D853C}"/>
              </a:ext>
            </a:extLst>
          </p:cNvPr>
          <p:cNvCxnSpPr>
            <a:cxnSpLocks/>
          </p:cNvCxnSpPr>
          <p:nvPr/>
        </p:nvCxnSpPr>
        <p:spPr>
          <a:xfrm>
            <a:off x="5628443" y="0"/>
            <a:ext cx="7102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0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1446</Words>
  <Application>Microsoft Office PowerPoint</Application>
  <PresentationFormat>Widescreen</PresentationFormat>
  <Paragraphs>192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erdana</vt:lpstr>
      <vt:lpstr>inter-bold</vt:lpstr>
      <vt:lpstr>inter-regular</vt:lpstr>
      <vt:lpstr>Times New Roman</vt:lpstr>
      <vt:lpstr>Office Theme</vt:lpstr>
      <vt:lpstr>Linked List </vt:lpstr>
      <vt:lpstr>Linked List </vt:lpstr>
      <vt:lpstr>Uses of Linked List </vt:lpstr>
      <vt:lpstr>Why use linked list over array? </vt:lpstr>
      <vt:lpstr>Continue…</vt:lpstr>
      <vt:lpstr>Complexity </vt:lpstr>
      <vt:lpstr>Operations on Singly Linked List </vt:lpstr>
      <vt:lpstr>Insertion </vt:lpstr>
      <vt:lpstr>PowerPoint Presentation</vt:lpstr>
      <vt:lpstr>Insertion in singly linked list at the end </vt:lpstr>
      <vt:lpstr>PowerPoint Presentation</vt:lpstr>
      <vt:lpstr>Insertion in singly linked list after specified Node</vt:lpstr>
      <vt:lpstr>Deletion and Traversing </vt:lpstr>
      <vt:lpstr>Deletion in singly linked list at the end </vt:lpstr>
      <vt:lpstr>Deletion in singly linked list after the specified node :</vt:lpstr>
      <vt:lpstr>Traversing in singly linked list </vt:lpstr>
      <vt:lpstr>Searching in singly linked list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</dc:title>
  <dc:creator>Girish Kumar</dc:creator>
  <cp:lastModifiedBy>Girish Kumar</cp:lastModifiedBy>
  <cp:revision>9</cp:revision>
  <dcterms:created xsi:type="dcterms:W3CDTF">2023-02-09T04:05:02Z</dcterms:created>
  <dcterms:modified xsi:type="dcterms:W3CDTF">2023-02-09T04:23:15Z</dcterms:modified>
</cp:coreProperties>
</file>