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9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00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0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5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8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3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1FF810-0112-4B26-93D0-94533B34B6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C865CD-A0F3-48B2-BA25-CA26D31E6F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90F7-3F3E-C254-5D5A-FF6B863F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7381"/>
            <a:ext cx="9144000" cy="2387600"/>
          </a:xfrm>
        </p:spPr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Priority Queue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5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E2F1-F4DF-9138-0E59-C7909649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Algorithm for insertion of an element into priority queue (max-heap)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922B-50CE-C048-720F-0A57F37E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350"/>
            <a:ext cx="10515600" cy="3465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there is no node, </a:t>
            </a:r>
          </a:p>
          <a:p>
            <a:pPr marL="0" indent="0">
              <a:buNone/>
            </a:pPr>
            <a:r>
              <a:rPr lang="en-US" dirty="0"/>
              <a:t>  create a </a:t>
            </a:r>
            <a:r>
              <a:rPr lang="en-US" dirty="0" err="1"/>
              <a:t>newNode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else (a node is already present)</a:t>
            </a:r>
          </a:p>
          <a:p>
            <a:pPr marL="0" indent="0">
              <a:buNone/>
            </a:pPr>
            <a:r>
              <a:rPr lang="en-US" dirty="0"/>
              <a:t>  insert the </a:t>
            </a:r>
            <a:r>
              <a:rPr lang="en-US" dirty="0" err="1"/>
              <a:t>newNode</a:t>
            </a:r>
            <a:r>
              <a:rPr lang="en-US" dirty="0"/>
              <a:t> at the end (last node from left to right.)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heapify</a:t>
            </a:r>
            <a:r>
              <a:rPr lang="en-US" dirty="0"/>
              <a:t> the array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9D429D-BC86-64AB-D6D2-AB48124F8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99" y="5273337"/>
            <a:ext cx="5406500" cy="40011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Min Heap, the above algorithm is modified so that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parentNode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always smaller than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6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F9C4-6DA7-7160-296A-9A1AA667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Deleting an Element from the Priority Queue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6796-47C9-3FF3-2247-D64A3B34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9346" cy="4351338"/>
          </a:xfrm>
        </p:spPr>
        <p:txBody>
          <a:bodyPr/>
          <a:lstStyle/>
          <a:p>
            <a:r>
              <a:rPr lang="en-US" dirty="0">
                <a:effectLst/>
              </a:rPr>
              <a:t>Deleting an element from a priority queue (max-heap) is done as follows:</a:t>
            </a:r>
          </a:p>
          <a:p>
            <a:r>
              <a:rPr lang="en-US" b="0" i="0" dirty="0">
                <a:effectLst/>
                <a:latin typeface="euclid_circular_a"/>
              </a:rPr>
              <a:t>Select the element to be deleted.</a:t>
            </a:r>
            <a:endParaRPr lang="en-US" b="0" i="0" dirty="0">
              <a:latin typeface="euclid_circular_a"/>
            </a:endParaRPr>
          </a:p>
          <a:p>
            <a:endParaRPr lang="en-US" dirty="0">
              <a:effectLst/>
              <a:latin typeface="euclid_circular_a"/>
            </a:endParaRPr>
          </a:p>
        </p:txBody>
      </p:sp>
      <p:pic>
        <p:nvPicPr>
          <p:cNvPr id="6146" name="Picture 2" descr="choose the element to be deleted from the priority queue">
            <a:extLst>
              <a:ext uri="{FF2B5EF4-FFF2-40B4-BE49-F238E27FC236}">
                <a16:creationId xmlns:a16="http://schemas.microsoft.com/office/drawing/2014/main" id="{07CEF0C6-5306-EA0E-3C73-6B9FB9968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31" y="1531861"/>
            <a:ext cx="5334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8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wap the element to be deleted with the last leaf node element">
            <a:extLst>
              <a:ext uri="{FF2B5EF4-FFF2-40B4-BE49-F238E27FC236}">
                <a16:creationId xmlns:a16="http://schemas.microsoft.com/office/drawing/2014/main" id="{10DA94BB-107A-EFC6-48E8-30F10E7B0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47" y="1247775"/>
            <a:ext cx="5334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350949-FD9D-F560-1250-292EC1E73701}"/>
              </a:ext>
            </a:extLst>
          </p:cNvPr>
          <p:cNvSpPr txBox="1"/>
          <p:nvPr/>
        </p:nvSpPr>
        <p:spPr>
          <a:xfrm>
            <a:off x="1253972" y="7252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Swap it with the last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44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move the last leaf node element">
            <a:extLst>
              <a:ext uri="{FF2B5EF4-FFF2-40B4-BE49-F238E27FC236}">
                <a16:creationId xmlns:a16="http://schemas.microsoft.com/office/drawing/2014/main" id="{F8CC2FA8-76A9-DE60-FE37-173B1075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10" y="1668539"/>
            <a:ext cx="565785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B76B2B-0E20-7E6A-ED42-19A69A879CA0}"/>
              </a:ext>
            </a:extLst>
          </p:cNvPr>
          <p:cNvSpPr txBox="1"/>
          <p:nvPr/>
        </p:nvSpPr>
        <p:spPr>
          <a:xfrm>
            <a:off x="1484791" y="7430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euclid_circular_a"/>
              </a:rPr>
              <a:t>Remove the last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11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55D3F1-EDB9-434B-1199-0F4F8CB2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69" y="928980"/>
            <a:ext cx="3449715" cy="562468"/>
          </a:xfrm>
        </p:spPr>
        <p:txBody>
          <a:bodyPr/>
          <a:lstStyle/>
          <a:p>
            <a:r>
              <a:rPr lang="en-IN" b="0" i="0" dirty="0">
                <a:effectLst/>
                <a:latin typeface="euclid_circular_a"/>
              </a:rPr>
              <a:t>Heapify the tree.</a:t>
            </a:r>
            <a:endParaRPr lang="en-IN" dirty="0"/>
          </a:p>
        </p:txBody>
      </p:sp>
      <p:pic>
        <p:nvPicPr>
          <p:cNvPr id="9218" name="Picture 2" descr="heapify the priority queue">
            <a:extLst>
              <a:ext uri="{FF2B5EF4-FFF2-40B4-BE49-F238E27FC236}">
                <a16:creationId xmlns:a16="http://schemas.microsoft.com/office/drawing/2014/main" id="{826C5846-2ED4-3501-6A78-1D91253F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75" y="1807068"/>
            <a:ext cx="47244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3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ED7F-129B-E5C8-84C4-A3522CF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euclid_circular_a"/>
              </a:rPr>
              <a:t>Algorithm for deletion of an element in the priority queue (max-heap)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BDC2-0044-D1F9-6CEC-6F4B9F18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2154099"/>
            <a:ext cx="7950693" cy="29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nodeToBeDeleted</a:t>
            </a:r>
            <a:r>
              <a:rPr lang="en-US" dirty="0"/>
              <a:t> is the </a:t>
            </a:r>
            <a:r>
              <a:rPr lang="en-US" dirty="0" err="1"/>
              <a:t>leafNode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remove the node</a:t>
            </a:r>
          </a:p>
          <a:p>
            <a:pPr marL="0" indent="0">
              <a:buNone/>
            </a:pPr>
            <a:r>
              <a:rPr lang="en-US" dirty="0"/>
              <a:t>Else swap </a:t>
            </a:r>
            <a:r>
              <a:rPr lang="en-US" dirty="0" err="1"/>
              <a:t>nodeToBeDeleted</a:t>
            </a:r>
            <a:r>
              <a:rPr lang="en-US" dirty="0"/>
              <a:t> with the </a:t>
            </a:r>
            <a:r>
              <a:rPr lang="en-US" dirty="0" err="1"/>
              <a:t>lastLeafNode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remove </a:t>
            </a:r>
            <a:r>
              <a:rPr lang="en-US" dirty="0" err="1"/>
              <a:t>noteToBeDeleted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 err="1"/>
              <a:t>heapify</a:t>
            </a:r>
            <a:r>
              <a:rPr lang="en-US" dirty="0"/>
              <a:t> the array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B72CF3-2029-80A5-7DD8-33819E8A13E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21909" y="5397317"/>
            <a:ext cx="6241002" cy="40011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Min Heap, the above algorithm is modified so that the both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childNodes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are smaller than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currentNode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6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487A-BFDA-8518-B5D8-F623A8B1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Peeking from the Priority Queue (Find max/min)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8EF4-79DC-B0E8-0FDD-23B8B48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6452"/>
            <a:ext cx="10058400" cy="4023360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Peek operation returns the maximum element from Max Heap or minimum element from Min Heap without deleting the node.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For both Max heap and Min Heap</a:t>
            </a:r>
          </a:p>
          <a:p>
            <a:endParaRPr lang="en-IN" dirty="0"/>
          </a:p>
          <a:p>
            <a:pPr lvl="1"/>
            <a:r>
              <a:rPr lang="en-IN" dirty="0"/>
              <a:t>Return </a:t>
            </a:r>
            <a:r>
              <a:rPr lang="en-IN" dirty="0" err="1"/>
              <a:t>rootNode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21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2D60-14AC-7FF7-87A4-8979813D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Priority Queue Applications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5241-9C27-BF0E-34CB-DFAF14BF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i="0" dirty="0">
                <a:effectLst/>
                <a:latin typeface="euclid_circular_a"/>
              </a:rPr>
              <a:t>Some of the applications of a priority queue are:</a:t>
            </a:r>
          </a:p>
          <a:p>
            <a:pPr lvl="1"/>
            <a:r>
              <a:rPr lang="en-US" sz="2000" b="1" i="0" dirty="0">
                <a:effectLst/>
                <a:latin typeface="euclid_circular_a"/>
              </a:rPr>
              <a:t>Dijkstra's algorithm</a:t>
            </a:r>
          </a:p>
          <a:p>
            <a:pPr lvl="1"/>
            <a:r>
              <a:rPr lang="en-US" sz="2000" b="1" i="0" dirty="0">
                <a:effectLst/>
                <a:latin typeface="euclid_circular_a"/>
              </a:rPr>
              <a:t>for implementing stack</a:t>
            </a:r>
          </a:p>
          <a:p>
            <a:pPr lvl="1"/>
            <a:r>
              <a:rPr lang="en-US" sz="2000" b="1" i="0" dirty="0">
                <a:effectLst/>
                <a:latin typeface="euclid_circular_a"/>
              </a:rPr>
              <a:t>for load balancing and interrupt handling in an operating system</a:t>
            </a:r>
          </a:p>
          <a:p>
            <a:pPr lvl="1"/>
            <a:r>
              <a:rPr lang="en-US" sz="2000" b="1" i="0" dirty="0">
                <a:effectLst/>
                <a:latin typeface="euclid_circular_a"/>
              </a:rPr>
              <a:t>for data compression in Huffman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3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CC96-D607-A36A-FDD1-85145556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3448-B3D2-0E8C-449E-950D4CC2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euclid_circular_a"/>
              </a:rPr>
              <a:t>A priority queue is a </a:t>
            </a:r>
            <a:r>
              <a:rPr lang="en-US" b="1" i="0" dirty="0">
                <a:effectLst/>
                <a:latin typeface="euclid_circular_a"/>
              </a:rPr>
              <a:t>special type of queue</a:t>
            </a:r>
            <a:r>
              <a:rPr lang="en-US" b="0" i="0" dirty="0">
                <a:effectLst/>
                <a:latin typeface="euclid_circular_a"/>
              </a:rPr>
              <a:t> in which each element is associated with a </a:t>
            </a:r>
            <a:r>
              <a:rPr lang="en-US" b="1" i="0" dirty="0">
                <a:effectLst/>
                <a:latin typeface="euclid_circular_a"/>
              </a:rPr>
              <a:t>priority value</a:t>
            </a:r>
            <a:r>
              <a:rPr lang="en-US" b="0" i="0" dirty="0">
                <a:effectLst/>
                <a:latin typeface="euclid_circular_a"/>
              </a:rPr>
              <a:t>. And, elements are served on the basis of their priority. That is, higher priority elements are served first.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1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157-F36A-4492-F3FA-BBA9D98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euclid_circular_a"/>
              </a:rPr>
              <a:t>Assigning Priority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EFC2-DEBF-ECCE-3ABB-0A786B738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297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Generally, the value of the element itself is considered for assigning the priority. For example,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element with the highest value is considered the highest priority element. However, in other cases, we can assume the element with the lowest value as the highest priority element.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We can also set priorities according to our needs.</a:t>
            </a:r>
          </a:p>
          <a:p>
            <a:endParaRPr lang="en-IN" dirty="0"/>
          </a:p>
        </p:txBody>
      </p:sp>
      <p:pic>
        <p:nvPicPr>
          <p:cNvPr id="1026" name="Picture 2" descr="the element with highest priority is removed from the priority queue">
            <a:extLst>
              <a:ext uri="{FF2B5EF4-FFF2-40B4-BE49-F238E27FC236}">
                <a16:creationId xmlns:a16="http://schemas.microsoft.com/office/drawing/2014/main" id="{DAB4EAE8-E3ED-CFBE-1BBD-BF86CB51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31" y="1690688"/>
            <a:ext cx="5523811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1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1845-5335-911A-3E52-5A3AF5DF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Difference between Priority Queue and Normal Queue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E33A-F1EC-CDF2-336F-40BB03FF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99" y="2236351"/>
            <a:ext cx="10058400" cy="4023360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In a queue, the </a:t>
            </a:r>
            <a:r>
              <a:rPr lang="en-US" b="1" i="0" dirty="0">
                <a:effectLst/>
                <a:latin typeface="euclid_circular_a"/>
              </a:rPr>
              <a:t>first-in-first-out rule</a:t>
            </a:r>
            <a:r>
              <a:rPr lang="en-US" b="0" i="0" dirty="0">
                <a:effectLst/>
                <a:latin typeface="euclid_circular_a"/>
              </a:rPr>
              <a:t> is implemented whereas, in a priority queue, the values are removed </a:t>
            </a:r>
            <a:r>
              <a:rPr lang="en-US" b="1" i="0" dirty="0">
                <a:effectLst/>
                <a:latin typeface="euclid_circular_a"/>
              </a:rPr>
              <a:t>on the basis of priority</a:t>
            </a:r>
            <a:r>
              <a:rPr lang="en-US" b="0" i="0" dirty="0">
                <a:effectLst/>
                <a:latin typeface="euclid_circular_a"/>
              </a:rPr>
              <a:t>. The element with the highest priority is removed first.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7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CE21-0D95-5D0E-A594-4941B37E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2067"/>
            <a:ext cx="10058400" cy="1133678"/>
          </a:xfrm>
        </p:spPr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Implementation of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C5DF-7BD6-F976-6FE9-98ECF1D3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Priority queue can be implemented using an array, a linked list, a heap data structure, or a binary search tree. Among these data structures, heap data structure provides an efficient implementation of priority queues.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78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C26D-9AE3-69A7-5DF7-CF5D83EE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489535"/>
            <a:ext cx="10515600" cy="935331"/>
          </a:xfrm>
        </p:spPr>
        <p:txBody>
          <a:bodyPr/>
          <a:lstStyle/>
          <a:p>
            <a:r>
              <a:rPr lang="en-US" b="1" i="0" dirty="0">
                <a:effectLst/>
                <a:latin typeface="euclid_circular_a"/>
              </a:rPr>
              <a:t>A comparative analysis of different implementations of priority queue is given below.</a:t>
            </a: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7E5085-4666-116D-5136-562B636EB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21651"/>
              </p:ext>
            </p:extLst>
          </p:nvPr>
        </p:nvGraphicFramePr>
        <p:xfrm>
          <a:off x="1882065" y="2476870"/>
          <a:ext cx="8495725" cy="2956264"/>
        </p:xfrm>
        <a:graphic>
          <a:graphicData uri="http://schemas.openxmlformats.org/drawingml/2006/table">
            <a:tbl>
              <a:tblPr/>
              <a:tblGrid>
                <a:gridCol w="2137093">
                  <a:extLst>
                    <a:ext uri="{9D8B030D-6E8A-4147-A177-3AD203B41FA5}">
                      <a16:colId xmlns:a16="http://schemas.microsoft.com/office/drawing/2014/main" val="2891286566"/>
                    </a:ext>
                  </a:extLst>
                </a:gridCol>
                <a:gridCol w="2119544">
                  <a:extLst>
                    <a:ext uri="{9D8B030D-6E8A-4147-A177-3AD203B41FA5}">
                      <a16:colId xmlns:a16="http://schemas.microsoft.com/office/drawing/2014/main" val="3526606923"/>
                    </a:ext>
                  </a:extLst>
                </a:gridCol>
                <a:gridCol w="2119544">
                  <a:extLst>
                    <a:ext uri="{9D8B030D-6E8A-4147-A177-3AD203B41FA5}">
                      <a16:colId xmlns:a16="http://schemas.microsoft.com/office/drawing/2014/main" val="2238219380"/>
                    </a:ext>
                  </a:extLst>
                </a:gridCol>
                <a:gridCol w="2119544">
                  <a:extLst>
                    <a:ext uri="{9D8B030D-6E8A-4147-A177-3AD203B41FA5}">
                      <a16:colId xmlns:a16="http://schemas.microsoft.com/office/drawing/2014/main" val="1744635993"/>
                    </a:ext>
                  </a:extLst>
                </a:gridCol>
              </a:tblGrid>
              <a:tr h="568512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Operations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peek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insert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delete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39743"/>
                  </a:ext>
                </a:extLst>
              </a:tr>
              <a:tr h="568512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Linked List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36314"/>
                  </a:ext>
                </a:extLst>
              </a:tr>
              <a:tr h="90962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Binary Heap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O(log n)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O(log n)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61580"/>
                  </a:ext>
                </a:extLst>
              </a:tr>
              <a:tr h="90962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Binary Search Tree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O(log n)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O(log n)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0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58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1244-2ACE-CB79-59FB-724F0F39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Priority Queue Operations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3FD-C9EF-D1AF-85F4-6EF20A55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Basic operations of a priority queue 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inserting,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 removing,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and peeking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95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FD7A-8013-96AC-C412-7C2D57D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Inserting an Element into the Priority Queue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F1FD-428C-09D3-A268-87635377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4643" cy="435133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effectLst/>
              </a:rPr>
              <a:t>nserting an element into a priority queue (max-heap) is done by the following steps.</a:t>
            </a:r>
          </a:p>
          <a:p>
            <a:r>
              <a:rPr lang="en-US" b="0" i="0" dirty="0">
                <a:effectLst/>
                <a:latin typeface="euclid_circular_a"/>
              </a:rPr>
              <a:t>Insert the new element at the end of the tree.</a:t>
            </a: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3074" name="Picture 2" descr="insert an element at the end of the priority queue">
            <a:extLst>
              <a:ext uri="{FF2B5EF4-FFF2-40B4-BE49-F238E27FC236}">
                <a16:creationId xmlns:a16="http://schemas.microsoft.com/office/drawing/2014/main" id="{862A3A06-C335-B803-AF3E-F267516E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72" y="1460839"/>
            <a:ext cx="5334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3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763C-75DB-2766-E534-BFF7C1EF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euclid_circular_a"/>
              </a:rPr>
              <a:t>Heapify</a:t>
            </a:r>
            <a:r>
              <a:rPr lang="en-IN" b="0" i="0" dirty="0">
                <a:effectLst/>
                <a:latin typeface="euclid_circular_a"/>
              </a:rPr>
              <a:t> the tree.</a:t>
            </a:r>
            <a:br>
              <a:rPr lang="en-IN" dirty="0"/>
            </a:br>
            <a:r>
              <a:rPr lang="en-IN" dirty="0"/>
              <a:t> 	</a:t>
            </a:r>
          </a:p>
        </p:txBody>
      </p:sp>
      <p:pic>
        <p:nvPicPr>
          <p:cNvPr id="4098" name="Picture 2" descr="heapify the priority queue after inserting new element">
            <a:extLst>
              <a:ext uri="{FF2B5EF4-FFF2-40B4-BE49-F238E27FC236}">
                <a16:creationId xmlns:a16="http://schemas.microsoft.com/office/drawing/2014/main" id="{7E99F66A-5003-7BFC-6DA2-203CCC6F7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47775"/>
            <a:ext cx="5334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11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566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Droid Sans Mono</vt:lpstr>
      <vt:lpstr>euclid_circular_a</vt:lpstr>
      <vt:lpstr>Retrospect</vt:lpstr>
      <vt:lpstr>Priority Queue </vt:lpstr>
      <vt:lpstr>Definition</vt:lpstr>
      <vt:lpstr>Assigning Priority Value</vt:lpstr>
      <vt:lpstr>Difference between Priority Queue and Normal Queue</vt:lpstr>
      <vt:lpstr>Implementation of Priority Queue</vt:lpstr>
      <vt:lpstr>PowerPoint Presentation</vt:lpstr>
      <vt:lpstr>Priority Queue Operations </vt:lpstr>
      <vt:lpstr>Inserting an Element into the Priority Queue </vt:lpstr>
      <vt:lpstr>Heapify the tree.   </vt:lpstr>
      <vt:lpstr>Algorithm for insertion of an element into priority queue (max-heap)</vt:lpstr>
      <vt:lpstr>Deleting an Element from the Priority Queue </vt:lpstr>
      <vt:lpstr>PowerPoint Presentation</vt:lpstr>
      <vt:lpstr>PowerPoint Presentation</vt:lpstr>
      <vt:lpstr>PowerPoint Presentation</vt:lpstr>
      <vt:lpstr>Algorithm for deletion of an element in the priority queue (max-heap)</vt:lpstr>
      <vt:lpstr>Peeking from the Priority Queue (Find max/min)</vt:lpstr>
      <vt:lpstr>Priority Queue Applications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 </dc:title>
  <dc:creator>Girish Kumar</dc:creator>
  <cp:lastModifiedBy>Girish Kumar</cp:lastModifiedBy>
  <cp:revision>4</cp:revision>
  <dcterms:created xsi:type="dcterms:W3CDTF">2023-03-23T04:00:10Z</dcterms:created>
  <dcterms:modified xsi:type="dcterms:W3CDTF">2023-03-23T04:14:20Z</dcterms:modified>
</cp:coreProperties>
</file>