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87B2-3B69-9312-6E91-A41F0331D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9A8069-6946-660C-F367-8E84C7730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0F1EC6-AE7B-CB9F-A378-14EADCB6D7D0}"/>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5" name="Footer Placeholder 4">
            <a:extLst>
              <a:ext uri="{FF2B5EF4-FFF2-40B4-BE49-F238E27FC236}">
                <a16:creationId xmlns:a16="http://schemas.microsoft.com/office/drawing/2014/main" id="{1912D803-4B11-0233-1D76-CF53790D4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1BBD33-B113-899A-02A0-57B52D939887}"/>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195321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34BA-30A8-0C21-287B-16D7491955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AC51FE-15C9-A338-4F08-D16AA7048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99515-3F8C-5540-8808-C9DB3DAD391D}"/>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5" name="Footer Placeholder 4">
            <a:extLst>
              <a:ext uri="{FF2B5EF4-FFF2-40B4-BE49-F238E27FC236}">
                <a16:creationId xmlns:a16="http://schemas.microsoft.com/office/drawing/2014/main" id="{AD83CF63-6507-3B7B-59A5-098AA665AA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F873F-3027-2336-9DC5-0CFCAA21E80A}"/>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18340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30894-B594-F5F0-AAD6-B1F0E9F04E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B78630-0263-C1E7-B861-68B82A5456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CEC7D-A0C5-F369-BE48-715ED4D92750}"/>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5" name="Footer Placeholder 4">
            <a:extLst>
              <a:ext uri="{FF2B5EF4-FFF2-40B4-BE49-F238E27FC236}">
                <a16:creationId xmlns:a16="http://schemas.microsoft.com/office/drawing/2014/main" id="{54EFF018-A1DF-20A8-C744-F50A36D48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0FCFB-B535-5523-E2D5-260E3A058558}"/>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230932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BEC6-B8A5-C936-AC9B-3B87333A72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580FA2-CB3D-4EA4-AE64-F1B898CA0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7EBF7B-8C2B-9575-25FA-A4D2A9DB500A}"/>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5" name="Footer Placeholder 4">
            <a:extLst>
              <a:ext uri="{FF2B5EF4-FFF2-40B4-BE49-F238E27FC236}">
                <a16:creationId xmlns:a16="http://schemas.microsoft.com/office/drawing/2014/main" id="{DBC022E8-3E8B-1159-2BBC-01C1AA6F39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4C0B7-85E8-C133-DC6A-BDBF023583CA}"/>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109428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361F-3850-F436-FBDA-9AD6384F1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605481-FF07-AF04-7327-768E5319CC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48D43-E56F-1B1A-1F31-CF6ADDD339F9}"/>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5" name="Footer Placeholder 4">
            <a:extLst>
              <a:ext uri="{FF2B5EF4-FFF2-40B4-BE49-F238E27FC236}">
                <a16:creationId xmlns:a16="http://schemas.microsoft.com/office/drawing/2014/main" id="{6493D47E-6D74-A0A5-7556-9A6C7827C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8B367-EF26-9D81-B7CE-62BE5C20A1FC}"/>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174304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2DC8-0369-76B9-BEB9-F16D15EAF9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6C48A5-B599-332D-385F-373BC28501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70373C-7E81-EBF3-0D58-D8C9E0878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2322B1-7D78-30E4-BCB8-D1EC16E708F0}"/>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6" name="Footer Placeholder 5">
            <a:extLst>
              <a:ext uri="{FF2B5EF4-FFF2-40B4-BE49-F238E27FC236}">
                <a16:creationId xmlns:a16="http://schemas.microsoft.com/office/drawing/2014/main" id="{433085B2-602D-05D8-8D18-5BD564776F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6E651F-C4D5-D6AC-B1A8-95276C89B887}"/>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397390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6471-263B-79AA-6A0A-52524AF2E8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944BC-716B-2596-32BF-DB5AE3FE4C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BA14CD-1D78-66B9-3B5E-24803BC451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9DC696-C65A-60E6-2C6B-8AEEBF0F9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3620CC-4464-4F93-E82C-46174F2245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FC4CD8-C170-8587-6A21-C02C106C07B3}"/>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8" name="Footer Placeholder 7">
            <a:extLst>
              <a:ext uri="{FF2B5EF4-FFF2-40B4-BE49-F238E27FC236}">
                <a16:creationId xmlns:a16="http://schemas.microsoft.com/office/drawing/2014/main" id="{BAD99515-384E-D17F-F157-8809579581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2B770C-53B5-2F19-51C2-217206006851}"/>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311750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8CFF-D306-835B-8520-D77C175D26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6215E1-3499-1E31-9CCA-BA5A65663532}"/>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4" name="Footer Placeholder 3">
            <a:extLst>
              <a:ext uri="{FF2B5EF4-FFF2-40B4-BE49-F238E27FC236}">
                <a16:creationId xmlns:a16="http://schemas.microsoft.com/office/drawing/2014/main" id="{AAE021AF-E15D-3B7B-4BB9-D299767C58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0F36D6-02EE-438A-EC75-8E94DDECD2F8}"/>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288887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2E7111-4D46-1A2A-6297-4B7FFB6C01FE}"/>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3" name="Footer Placeholder 2">
            <a:extLst>
              <a:ext uri="{FF2B5EF4-FFF2-40B4-BE49-F238E27FC236}">
                <a16:creationId xmlns:a16="http://schemas.microsoft.com/office/drawing/2014/main" id="{2E6876AD-04A7-563F-FA72-74BC42A3B5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C6236C-CB28-7F71-FD31-8072B8F4CA48}"/>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290611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3971-F56B-F641-0AE7-5B0F195E6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C02B8B-A05F-2C57-219B-3151FE0AA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A630AE-6DB0-10DF-8B7B-AFF1FFF60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E4D81-25F6-52BB-E9C2-088489246D9F}"/>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6" name="Footer Placeholder 5">
            <a:extLst>
              <a:ext uri="{FF2B5EF4-FFF2-40B4-BE49-F238E27FC236}">
                <a16:creationId xmlns:a16="http://schemas.microsoft.com/office/drawing/2014/main" id="{FFAB416D-CCE0-6E04-034F-5184189C57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8B28A6-86AF-1FEC-5AFA-85242C01808D}"/>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101376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F013-765F-C715-81BE-D495F577C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D246EF-E85F-8BE8-FC71-9B6AD23F2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434CFD-97D1-4C42-D68E-860D820BE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84D3A-F064-6F12-240D-52EEDF802776}"/>
              </a:ext>
            </a:extLst>
          </p:cNvPr>
          <p:cNvSpPr>
            <a:spLocks noGrp="1"/>
          </p:cNvSpPr>
          <p:nvPr>
            <p:ph type="dt" sz="half" idx="10"/>
          </p:nvPr>
        </p:nvSpPr>
        <p:spPr/>
        <p:txBody>
          <a:bodyPr/>
          <a:lstStyle/>
          <a:p>
            <a:fld id="{302D7298-FF65-4848-BD5D-E77B5D7DF8CA}" type="datetimeFigureOut">
              <a:rPr lang="en-IN" smtClean="0"/>
              <a:t>30-01-2024</a:t>
            </a:fld>
            <a:endParaRPr lang="en-IN"/>
          </a:p>
        </p:txBody>
      </p:sp>
      <p:sp>
        <p:nvSpPr>
          <p:cNvPr id="6" name="Footer Placeholder 5">
            <a:extLst>
              <a:ext uri="{FF2B5EF4-FFF2-40B4-BE49-F238E27FC236}">
                <a16:creationId xmlns:a16="http://schemas.microsoft.com/office/drawing/2014/main" id="{070D6F01-4640-DC0F-5A90-52025D3E9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25B30E-4A2D-5B9B-78FA-8A87087A9620}"/>
              </a:ext>
            </a:extLst>
          </p:cNvPr>
          <p:cNvSpPr>
            <a:spLocks noGrp="1"/>
          </p:cNvSpPr>
          <p:nvPr>
            <p:ph type="sldNum" sz="quarter" idx="12"/>
          </p:nvPr>
        </p:nvSpPr>
        <p:spPr/>
        <p:txBody>
          <a:bodyPr/>
          <a:lstStyle/>
          <a:p>
            <a:fld id="{31D90BB0-5A1A-4237-9DED-35BB35F98AE5}" type="slidenum">
              <a:rPr lang="en-IN" smtClean="0"/>
              <a:t>‹#›</a:t>
            </a:fld>
            <a:endParaRPr lang="en-IN"/>
          </a:p>
        </p:txBody>
      </p:sp>
    </p:spTree>
    <p:extLst>
      <p:ext uri="{BB962C8B-B14F-4D97-AF65-F5344CB8AC3E}">
        <p14:creationId xmlns:p14="http://schemas.microsoft.com/office/powerpoint/2010/main" val="239028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11FDE-A42E-2BBB-F5D9-AB6FE829E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392EDF-FA8D-D54C-F396-80C05FFDF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126721-CE2A-90BF-9C79-0A308982B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D7298-FF65-4848-BD5D-E77B5D7DF8CA}" type="datetimeFigureOut">
              <a:rPr lang="en-IN" smtClean="0"/>
              <a:t>30-01-2024</a:t>
            </a:fld>
            <a:endParaRPr lang="en-IN"/>
          </a:p>
        </p:txBody>
      </p:sp>
      <p:sp>
        <p:nvSpPr>
          <p:cNvPr id="5" name="Footer Placeholder 4">
            <a:extLst>
              <a:ext uri="{FF2B5EF4-FFF2-40B4-BE49-F238E27FC236}">
                <a16:creationId xmlns:a16="http://schemas.microsoft.com/office/drawing/2014/main" id="{3F6ED2A3-AD8B-FA7D-D41F-5477655BFF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940068-CD50-1336-5AE1-EFEEFC293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90BB0-5A1A-4237-9DED-35BB35F98AE5}" type="slidenum">
              <a:rPr lang="en-IN" smtClean="0"/>
              <a:t>‹#›</a:t>
            </a:fld>
            <a:endParaRPr lang="en-IN"/>
          </a:p>
        </p:txBody>
      </p:sp>
    </p:spTree>
    <p:extLst>
      <p:ext uri="{BB962C8B-B14F-4D97-AF65-F5344CB8AC3E}">
        <p14:creationId xmlns:p14="http://schemas.microsoft.com/office/powerpoint/2010/main" val="764187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9273-7898-AB29-DA39-600ED3458C82}"/>
              </a:ext>
            </a:extLst>
          </p:cNvPr>
          <p:cNvSpPr>
            <a:spLocks noGrp="1"/>
          </p:cNvSpPr>
          <p:nvPr>
            <p:ph type="ctrTitle"/>
          </p:nvPr>
        </p:nvSpPr>
        <p:spPr/>
        <p:txBody>
          <a:bodyPr/>
          <a:lstStyle/>
          <a:p>
            <a:r>
              <a:rPr lang="en-IN" b="0" i="0" dirty="0">
                <a:solidFill>
                  <a:srgbClr val="000000"/>
                </a:solidFill>
                <a:effectLst/>
                <a:highlight>
                  <a:srgbClr val="00FFFF"/>
                </a:highlight>
                <a:latin typeface="Times New Roman" panose="02020603050405020304" pitchFamily="18" charset="0"/>
                <a:cs typeface="Times New Roman" panose="02020603050405020304" pitchFamily="18" charset="0"/>
              </a:rPr>
              <a:t>HTML5 Document Structure</a:t>
            </a:r>
            <a:br>
              <a:rPr lang="en-IN" b="0" i="0" dirty="0">
                <a:solidFill>
                  <a:srgbClr val="000000"/>
                </a:solidFill>
                <a:effectLst/>
                <a:latin typeface="-apple-system"/>
              </a:rPr>
            </a:br>
            <a:endParaRPr lang="en-IN" dirty="0"/>
          </a:p>
        </p:txBody>
      </p:sp>
      <p:sp>
        <p:nvSpPr>
          <p:cNvPr id="3" name="Subtitle 2">
            <a:extLst>
              <a:ext uri="{FF2B5EF4-FFF2-40B4-BE49-F238E27FC236}">
                <a16:creationId xmlns:a16="http://schemas.microsoft.com/office/drawing/2014/main" id="{0C1C0619-DDBD-9499-3CAA-0356A18D78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198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9932-BE9E-FBD7-BFF3-40D3C0B8006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The article Element</a:t>
            </a:r>
          </a:p>
        </p:txBody>
      </p:sp>
      <p:sp>
        <p:nvSpPr>
          <p:cNvPr id="3" name="Content Placeholder 2">
            <a:extLst>
              <a:ext uri="{FF2B5EF4-FFF2-40B4-BE49-F238E27FC236}">
                <a16:creationId xmlns:a16="http://schemas.microsoft.com/office/drawing/2014/main" id="{73636020-013B-6BE9-32F8-B552C4BA1A21}"/>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article element is similar to the section element, but there are some notable differences.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article element represents a complete, or self-contained, composition in a document, page, application, or site and that is, in principle, independently distributable or reusable, e.g. in syndication.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55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FA9DD-E233-5EAA-2B89-133245C03D80}"/>
              </a:ext>
            </a:extLst>
          </p:cNvPr>
          <p:cNvSpPr>
            <a:spLocks noGrp="1"/>
          </p:cNvSpPr>
          <p:nvPr>
            <p:ph idx="1"/>
          </p:nvPr>
        </p:nvSpPr>
        <p:spPr>
          <a:xfrm>
            <a:off x="838200" y="526473"/>
            <a:ext cx="10515600" cy="5650490"/>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The key terms in that definition are self-contained composition and independently distributable. Whereas a section can contain any content that can be grouped thematically, an article must be a single piece of content that can stand on its own. This distinction can be hard to wrap your head around, so when in doubt, try the test of syndication: if a piece of content can be republished on another site without being modified, or if it can be pushed out as an update via RSS, or on social media sites such as Twitter or Facebook, it has the makings of an article.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9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1001-6969-E0BC-AB68-8E20F218A0D2}"/>
              </a:ext>
            </a:extLst>
          </p:cNvPr>
          <p:cNvSpPr>
            <a:spLocks noGrp="1"/>
          </p:cNvSpPr>
          <p:nvPr>
            <p:ph type="title"/>
          </p:nvPr>
        </p:nvSpPr>
        <p:spPr/>
        <p:txBody>
          <a:bodyPr>
            <a:noAutofit/>
          </a:bodyPr>
          <a:lstStyle/>
          <a:p>
            <a:pPr algn="just"/>
            <a:r>
              <a:rPr lang="en-US" sz="3200" b="0" i="0" dirty="0">
                <a:solidFill>
                  <a:srgbClr val="3A3A3A"/>
                </a:solidFill>
                <a:effectLst/>
                <a:latin typeface="Times New Roman" panose="02020603050405020304" pitchFamily="18" charset="0"/>
                <a:cs typeface="Times New Roman" panose="02020603050405020304" pitchFamily="18" charset="0"/>
              </a:rPr>
              <a:t>Ultimately, it’s up to you to decide what constitutes an article, but here are some suggestions in line with recommendations in the spec:</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301DA7-83F6-3220-0E0C-1F573D0E2A70}"/>
              </a:ext>
            </a:extLst>
          </p:cNvPr>
          <p:cNvSpPr>
            <a:spLocks noGrp="1"/>
          </p:cNvSpPr>
          <p:nvPr>
            <p:ph idx="1"/>
          </p:nvPr>
        </p:nvSpPr>
        <p:spPr/>
        <p:txBody>
          <a:bodyPr/>
          <a:lstStyle/>
          <a:p>
            <a:r>
              <a:rPr lang="en-US" dirty="0"/>
              <a:t>a forum post</a:t>
            </a:r>
          </a:p>
          <a:p>
            <a:endParaRPr lang="en-US" dirty="0"/>
          </a:p>
          <a:p>
            <a:r>
              <a:rPr lang="en-US" dirty="0"/>
              <a:t>a magazine or newspaper article</a:t>
            </a:r>
          </a:p>
          <a:p>
            <a:endParaRPr lang="en-US" dirty="0"/>
          </a:p>
          <a:p>
            <a:r>
              <a:rPr lang="en-US" dirty="0"/>
              <a:t>a blog entry</a:t>
            </a:r>
          </a:p>
          <a:p>
            <a:endParaRPr lang="en-US" dirty="0"/>
          </a:p>
          <a:p>
            <a:r>
              <a:rPr lang="en-US" dirty="0"/>
              <a:t>a user-submitted comment on a blog entry or article</a:t>
            </a:r>
            <a:endParaRPr lang="en-IN" dirty="0"/>
          </a:p>
        </p:txBody>
      </p:sp>
      <p:sp>
        <p:nvSpPr>
          <p:cNvPr id="4" name="Rectangle 1">
            <a:extLst>
              <a:ext uri="{FF2B5EF4-FFF2-40B4-BE49-F238E27FC236}">
                <a16:creationId xmlns:a16="http://schemas.microsoft.com/office/drawing/2014/main" id="{36FA3FDE-8E30-8125-C564-28B942659298}"/>
              </a:ext>
            </a:extLst>
          </p:cNvPr>
          <p:cNvSpPr>
            <a:spLocks noChangeArrowheads="1"/>
          </p:cNvSpPr>
          <p:nvPr/>
        </p:nvSpPr>
        <p:spPr bwMode="auto">
          <a:xfrm>
            <a:off x="955963" y="5622965"/>
            <a:ext cx="966651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A3A3A"/>
                </a:solidFill>
                <a:effectLst/>
                <a:latin typeface="Roboto" panose="02000000000000000000" pitchFamily="2" charset="0"/>
              </a:rPr>
              <a:t>Finally, just like </a:t>
            </a:r>
            <a:r>
              <a:rPr kumimoji="0" lang="en-US" altLang="en-US" sz="1500" b="0" i="0" u="none" strike="noStrike" cap="none" normalizeH="0" baseline="0">
                <a:ln>
                  <a:noFill/>
                </a:ln>
                <a:solidFill>
                  <a:srgbClr val="3A3A3A"/>
                </a:solidFill>
                <a:effectLst/>
                <a:latin typeface="Courier New" panose="02070309020205020404" pitchFamily="49" charset="0"/>
                <a:cs typeface="Courier New" panose="02070309020205020404" pitchFamily="49" charset="0"/>
              </a:rPr>
              <a:t>section</a:t>
            </a:r>
            <a:r>
              <a:rPr kumimoji="0" lang="en-US" altLang="en-US" sz="1500" b="0" i="0" u="none" strike="noStrike" cap="none" normalizeH="0" baseline="0">
                <a:ln>
                  <a:noFill/>
                </a:ln>
                <a:solidFill>
                  <a:srgbClr val="3A3A3A"/>
                </a:solidFill>
                <a:effectLst/>
                <a:latin typeface="Roboto" panose="02000000000000000000" pitchFamily="2" charset="0"/>
              </a:rPr>
              <a:t> elements, </a:t>
            </a:r>
            <a:r>
              <a:rPr kumimoji="0" lang="en-US" altLang="en-US" sz="1500" b="0" i="0" u="none" strike="noStrike" cap="none" normalizeH="0" baseline="0">
                <a:ln>
                  <a:noFill/>
                </a:ln>
                <a:solidFill>
                  <a:srgbClr val="3A3A3A"/>
                </a:solidFill>
                <a:effectLst/>
                <a:latin typeface="Courier New" panose="02070309020205020404" pitchFamily="49" charset="0"/>
                <a:cs typeface="Courier New" panose="02070309020205020404" pitchFamily="49" charset="0"/>
              </a:rPr>
              <a:t>article</a:t>
            </a:r>
            <a:r>
              <a:rPr kumimoji="0" lang="en-US" altLang="en-US" sz="1500" b="0" i="0" u="none" strike="noStrike" cap="none" normalizeH="0" baseline="0">
                <a:ln>
                  <a:noFill/>
                </a:ln>
                <a:solidFill>
                  <a:srgbClr val="3A3A3A"/>
                </a:solidFill>
                <a:effectLst/>
                <a:latin typeface="Roboto" panose="02000000000000000000" pitchFamily="2" charset="0"/>
              </a:rPr>
              <a:t> elements can be nested inside other </a:t>
            </a:r>
            <a:r>
              <a:rPr kumimoji="0" lang="en-US" altLang="en-US" sz="1500" b="0" i="0" u="none" strike="noStrike" cap="none" normalizeH="0" baseline="0">
                <a:ln>
                  <a:noFill/>
                </a:ln>
                <a:solidFill>
                  <a:srgbClr val="3A3A3A"/>
                </a:solidFill>
                <a:effectLst/>
                <a:latin typeface="Courier New" panose="02070309020205020404" pitchFamily="49" charset="0"/>
                <a:cs typeface="Courier New" panose="02070309020205020404" pitchFamily="49" charset="0"/>
              </a:rPr>
              <a:t>article</a:t>
            </a:r>
            <a:r>
              <a:rPr kumimoji="0" lang="en-US" altLang="en-US" sz="1500" b="0" i="0" u="none" strike="noStrike" cap="none" normalizeH="0" baseline="0">
                <a:ln>
                  <a:noFill/>
                </a:ln>
                <a:solidFill>
                  <a:srgbClr val="3A3A3A"/>
                </a:solidFill>
                <a:effectLst/>
                <a:latin typeface="Roboto" panose="02000000000000000000" pitchFamily="2" charset="0"/>
              </a:rPr>
              <a:t> elements. You can also nest a </a:t>
            </a:r>
            <a:r>
              <a:rPr kumimoji="0" lang="en-US" altLang="en-US" sz="1500" b="0" i="0" u="none" strike="noStrike" cap="none" normalizeH="0" baseline="0">
                <a:ln>
                  <a:noFill/>
                </a:ln>
                <a:solidFill>
                  <a:srgbClr val="3A3A3A"/>
                </a:solidFill>
                <a:effectLst/>
                <a:latin typeface="Courier New" panose="02070309020205020404" pitchFamily="49" charset="0"/>
                <a:cs typeface="Courier New" panose="02070309020205020404" pitchFamily="49" charset="0"/>
              </a:rPr>
              <a:t>section</a:t>
            </a:r>
            <a:r>
              <a:rPr kumimoji="0" lang="en-US" altLang="en-US" sz="1500" b="0" i="0" u="none" strike="noStrike" cap="none" normalizeH="0" baseline="0">
                <a:ln>
                  <a:noFill/>
                </a:ln>
                <a:solidFill>
                  <a:srgbClr val="3A3A3A"/>
                </a:solidFill>
                <a:effectLst/>
                <a:latin typeface="Roboto" panose="02000000000000000000" pitchFamily="2" charset="0"/>
              </a:rPr>
              <a:t> inside an </a:t>
            </a:r>
            <a:r>
              <a:rPr kumimoji="0" lang="en-US" altLang="en-US" sz="1500" b="0" i="0" u="none" strike="noStrike" cap="none" normalizeH="0" baseline="0">
                <a:ln>
                  <a:noFill/>
                </a:ln>
                <a:solidFill>
                  <a:srgbClr val="3A3A3A"/>
                </a:solidFill>
                <a:effectLst/>
                <a:latin typeface="Courier New" panose="02070309020205020404" pitchFamily="49" charset="0"/>
                <a:cs typeface="Courier New" panose="02070309020205020404" pitchFamily="49" charset="0"/>
              </a:rPr>
              <a:t>article</a:t>
            </a:r>
            <a:r>
              <a:rPr kumimoji="0" lang="en-US" altLang="en-US" sz="1500" b="0" i="0" u="none" strike="noStrike" cap="none" normalizeH="0" baseline="0">
                <a:ln>
                  <a:noFill/>
                </a:ln>
                <a:solidFill>
                  <a:srgbClr val="3A3A3A"/>
                </a:solidFill>
                <a:effectLst/>
                <a:latin typeface="Roboto" panose="02000000000000000000" pitchFamily="2" charset="0"/>
              </a:rPr>
              <a:t>, and vice versa. It all depends on the content you’re marking up.</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47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1B6E-F769-EB32-32C0-1F7AAE757BE2}"/>
              </a:ext>
            </a:extLst>
          </p:cNvPr>
          <p:cNvSpPr>
            <a:spLocks noGrp="1"/>
          </p:cNvSpPr>
          <p:nvPr>
            <p:ph type="title"/>
          </p:nvPr>
        </p:nvSpPr>
        <p:spPr>
          <a:xfrm>
            <a:off x="838200" y="365126"/>
            <a:ext cx="10515600" cy="315912"/>
          </a:xfrm>
        </p:spPr>
        <p:txBody>
          <a:bodyPr>
            <a:normAutofit fontScale="90000"/>
          </a:bodyPr>
          <a:lstStyle/>
          <a:p>
            <a:pPr algn="ctr"/>
            <a:r>
              <a:rPr lang="en-IN" sz="5400" b="1" dirty="0"/>
              <a:t>The nav Element</a:t>
            </a:r>
          </a:p>
        </p:txBody>
      </p:sp>
      <p:sp>
        <p:nvSpPr>
          <p:cNvPr id="3" name="Content Placeholder 2">
            <a:extLst>
              <a:ext uri="{FF2B5EF4-FFF2-40B4-BE49-F238E27FC236}">
                <a16:creationId xmlns:a16="http://schemas.microsoft.com/office/drawing/2014/main" id="{BAC67474-097A-6D39-C7CA-1C380E76BFD6}"/>
              </a:ext>
            </a:extLst>
          </p:cNvPr>
          <p:cNvSpPr>
            <a:spLocks noGrp="1"/>
          </p:cNvSpPr>
          <p:nvPr>
            <p:ph idx="1"/>
          </p:nvPr>
        </p:nvSpPr>
        <p:spPr>
          <a:xfrm>
            <a:off x="838200" y="942109"/>
            <a:ext cx="10515600" cy="5234854"/>
          </a:xfrm>
        </p:spPr>
        <p:txBody>
          <a:bodyPr/>
          <a:lstStyle/>
          <a:p>
            <a:pPr algn="just"/>
            <a:r>
              <a:rPr lang="en-US" dirty="0">
                <a:latin typeface="Times New Roman" panose="02020603050405020304" pitchFamily="18" charset="0"/>
                <a:cs typeface="Times New Roman" panose="02020603050405020304" pitchFamily="18" charset="0"/>
              </a:rPr>
              <a:t>It’s safe to assume that the nav element will appear in virtually every project. nav represents exactly what it implies: a group of navigation links. Although the most common use for nav will be for wrapping an unordered list of links, there are other options. For example, you could wrap the nav element around a paragraph of text that contained the major navigation links for a page or section of a page.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either case, the nav element should be reserved for navigation that is of primary importance. So, it’s recommended that you avoid using nav for a brief list of links in a footer, for example.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354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5020-D0A9-2835-F6BF-24510154B5FA}"/>
              </a:ext>
            </a:extLst>
          </p:cNvPr>
          <p:cNvSpPr>
            <a:spLocks noGrp="1"/>
          </p:cNvSpPr>
          <p:nvPr>
            <p:ph type="title"/>
          </p:nvPr>
        </p:nvSpPr>
        <p:spPr/>
        <p:txBody>
          <a:bodyPr/>
          <a:lstStyle/>
          <a:p>
            <a:pPr algn="ctr"/>
            <a:r>
              <a:rPr lang="en-IN" dirty="0"/>
              <a:t>The aside Element</a:t>
            </a:r>
          </a:p>
        </p:txBody>
      </p:sp>
      <p:sp>
        <p:nvSpPr>
          <p:cNvPr id="3" name="Content Placeholder 2">
            <a:extLst>
              <a:ext uri="{FF2B5EF4-FFF2-40B4-BE49-F238E27FC236}">
                <a16:creationId xmlns:a16="http://schemas.microsoft.com/office/drawing/2014/main" id="{C9C1535A-FCDB-9C9B-A46A-E5E765632F20}"/>
              </a:ext>
            </a:extLst>
          </p:cNvPr>
          <p:cNvSpPr>
            <a:spLocks noGrp="1"/>
          </p:cNvSpPr>
          <p:nvPr>
            <p:ph idx="1"/>
          </p:nvPr>
        </p:nvSpPr>
        <p:spPr/>
        <p:txBody>
          <a:bodyPr/>
          <a:lstStyle/>
          <a:p>
            <a:pPr algn="just">
              <a:lnSpc>
                <a:spcPct val="250000"/>
              </a:lnSpc>
            </a:pPr>
            <a:r>
              <a:rPr lang="en-US" dirty="0">
                <a:latin typeface="Times New Roman" panose="02020603050405020304" pitchFamily="18" charset="0"/>
                <a:cs typeface="Times New Roman" panose="02020603050405020304" pitchFamily="18" charset="0"/>
              </a:rPr>
              <a:t>This element represents a part of the page that’s “tangentially related to the content around the aside element, and which could be considered separate from that content.”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79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A23F-D7B4-A222-9C12-CEC1BA2521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1D69B6-CF93-23A4-8B74-C2B4973E11D8}"/>
              </a:ext>
            </a:extLst>
          </p:cNvPr>
          <p:cNvSpPr>
            <a:spLocks noGrp="1"/>
          </p:cNvSpPr>
          <p:nvPr>
            <p:ph idx="1"/>
          </p:nvPr>
        </p:nvSpPr>
        <p:spPr/>
        <p:txBody>
          <a:bodyPr/>
          <a:lstStyle/>
          <a:p>
            <a:r>
              <a:rPr lang="en-US" dirty="0"/>
              <a:t>The aside element could be used to wrap a portion of content that is tangential to:</a:t>
            </a:r>
          </a:p>
          <a:p>
            <a:endParaRPr lang="en-US" dirty="0"/>
          </a:p>
          <a:p>
            <a:r>
              <a:rPr lang="en-US" dirty="0"/>
              <a:t>a specific standalone piece of content (such as an article or section).</a:t>
            </a:r>
          </a:p>
          <a:p>
            <a:endParaRPr lang="en-US" dirty="0"/>
          </a:p>
          <a:p>
            <a:r>
              <a:rPr lang="en-US" dirty="0"/>
              <a:t>an entire page or document, as is customarily done when adding a sidebar to a page or website.</a:t>
            </a:r>
            <a:endParaRPr lang="en-IN" dirty="0"/>
          </a:p>
        </p:txBody>
      </p:sp>
    </p:spTree>
    <p:extLst>
      <p:ext uri="{BB962C8B-B14F-4D97-AF65-F5344CB8AC3E}">
        <p14:creationId xmlns:p14="http://schemas.microsoft.com/office/powerpoint/2010/main" val="122476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7619-8AFE-AEFD-E790-816269CED3C2}"/>
              </a:ext>
            </a:extLst>
          </p:cNvPr>
          <p:cNvSpPr>
            <a:spLocks noGrp="1"/>
          </p:cNvSpPr>
          <p:nvPr>
            <p:ph type="title"/>
          </p:nvPr>
        </p:nvSpPr>
        <p:spPr/>
        <p:txBody>
          <a:bodyPr/>
          <a:lstStyle/>
          <a:p>
            <a:pPr algn="ctr"/>
            <a:r>
              <a:rPr lang="en-IN" dirty="0"/>
              <a:t>The footer Element</a:t>
            </a:r>
          </a:p>
        </p:txBody>
      </p:sp>
      <p:sp>
        <p:nvSpPr>
          <p:cNvPr id="3" name="Content Placeholder 2">
            <a:extLst>
              <a:ext uri="{FF2B5EF4-FFF2-40B4-BE49-F238E27FC236}">
                <a16:creationId xmlns:a16="http://schemas.microsoft.com/office/drawing/2014/main" id="{89F34601-CDD4-033F-AB3E-34B077832F4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final element we’ll discuss in this chapter is the footer element. As with header, you can have multiple footer elements on a single page, and you should use footer instead of something generic such as &lt;div id="footer"&gt;.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footer element, according to the spec, represents a footer for the section of content that is its nearest ancestor. The section of content could be the entire document, or it could be a section, article, or aside element.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06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008D-CFEC-536E-2F54-0F888A2B5C43}"/>
              </a:ext>
            </a:extLst>
          </p:cNvPr>
          <p:cNvSpPr>
            <a:spLocks noGrp="1"/>
          </p:cNvSpPr>
          <p:nvPr>
            <p:ph type="title"/>
          </p:nvPr>
        </p:nvSpPr>
        <p:spPr>
          <a:xfrm>
            <a:off x="838200" y="365126"/>
            <a:ext cx="10515600" cy="230620"/>
          </a:xfrm>
        </p:spPr>
        <p:txBody>
          <a:bodyPr>
            <a:normAutofit fontScale="90000"/>
          </a:bodyPr>
          <a:lstStyle/>
          <a:p>
            <a:pPr algn="ctr"/>
            <a:r>
              <a:rPr lang="en-IN" b="1" i="0" dirty="0">
                <a:effectLst/>
                <a:latin typeface="Times New Roman" panose="02020603050405020304" pitchFamily="18" charset="0"/>
                <a:cs typeface="Times New Roman" panose="02020603050405020304" pitchFamily="18" charset="0"/>
              </a:rPr>
              <a:t> Creating an HTML5 page:</a:t>
            </a:r>
            <a:br>
              <a:rPr lang="en-IN" b="1" i="0" dirty="0">
                <a:effectLst/>
                <a:latin typeface="Nunito" pitchFamily="2" charset="0"/>
              </a:rPr>
            </a:br>
            <a:endParaRPr lang="en-IN" dirty="0"/>
          </a:p>
        </p:txBody>
      </p:sp>
      <p:sp>
        <p:nvSpPr>
          <p:cNvPr id="8" name="TextBox 7">
            <a:extLst>
              <a:ext uri="{FF2B5EF4-FFF2-40B4-BE49-F238E27FC236}">
                <a16:creationId xmlns:a16="http://schemas.microsoft.com/office/drawing/2014/main" id="{EA369FD0-16E3-B868-9C8E-2F3A62B89294}"/>
              </a:ext>
            </a:extLst>
          </p:cNvPr>
          <p:cNvSpPr txBox="1"/>
          <p:nvPr/>
        </p:nvSpPr>
        <p:spPr>
          <a:xfrm>
            <a:off x="734290" y="1027906"/>
            <a:ext cx="9462655" cy="5078313"/>
          </a:xfrm>
          <a:prstGeom prst="rect">
            <a:avLst/>
          </a:prstGeom>
          <a:noFill/>
        </p:spPr>
        <p:txBody>
          <a:bodyPr wrap="square">
            <a:spAutoFit/>
          </a:bodyPr>
          <a:lstStyle/>
          <a:p>
            <a:r>
              <a:rPr lang="en-IN" sz="1200" dirty="0"/>
              <a:t>&lt;!DOCTYPE html&gt;</a:t>
            </a:r>
          </a:p>
          <a:p>
            <a:r>
              <a:rPr lang="en-IN" sz="1200" dirty="0"/>
              <a:t>&lt;html&gt;</a:t>
            </a:r>
          </a:p>
          <a:p>
            <a:r>
              <a:rPr lang="en-IN" sz="1200" dirty="0"/>
              <a:t>  &lt;head&gt;</a:t>
            </a:r>
          </a:p>
          <a:p>
            <a:r>
              <a:rPr lang="en-IN" sz="1200" dirty="0"/>
              <a:t>    &lt;title&gt;Title of the document&lt;/title&gt;</a:t>
            </a:r>
          </a:p>
          <a:p>
            <a:r>
              <a:rPr lang="en-IN" sz="1200" dirty="0"/>
              <a:t>    &lt;meta http-</a:t>
            </a:r>
            <a:r>
              <a:rPr lang="en-IN" sz="1200" dirty="0" err="1"/>
              <a:t>equiv</a:t>
            </a:r>
            <a:r>
              <a:rPr lang="en-IN" sz="1200" dirty="0"/>
              <a:t>="Content-Type" content="text/html; charset=UTF-8" /&gt;</a:t>
            </a:r>
          </a:p>
          <a:p>
            <a:r>
              <a:rPr lang="en-IN" sz="1200" dirty="0"/>
              <a:t>    &lt;style&gt;</a:t>
            </a:r>
          </a:p>
          <a:p>
            <a:r>
              <a:rPr lang="en-IN" sz="1200" dirty="0"/>
              <a:t>      html,</a:t>
            </a:r>
          </a:p>
          <a:p>
            <a:r>
              <a:rPr lang="en-IN" sz="1200" dirty="0"/>
              <a:t>      body {</a:t>
            </a:r>
          </a:p>
          <a:p>
            <a:r>
              <a:rPr lang="en-IN" sz="1200" dirty="0"/>
              <a:t>        height: 100%;</a:t>
            </a:r>
          </a:p>
          <a:p>
            <a:r>
              <a:rPr lang="en-IN" sz="1200" dirty="0"/>
              <a:t>      }</a:t>
            </a:r>
          </a:p>
          <a:p>
            <a:r>
              <a:rPr lang="en-IN" sz="1200" dirty="0"/>
              <a:t>      body {</a:t>
            </a:r>
          </a:p>
          <a:p>
            <a:r>
              <a:rPr lang="en-IN" sz="1200" dirty="0"/>
              <a:t>        display: flex;</a:t>
            </a:r>
          </a:p>
          <a:p>
            <a:r>
              <a:rPr lang="en-IN" sz="1200" dirty="0"/>
              <a:t>        flex-wrap: wrap;</a:t>
            </a:r>
          </a:p>
          <a:p>
            <a:r>
              <a:rPr lang="en-IN" sz="1200" dirty="0"/>
              <a:t>        margin: 0;</a:t>
            </a:r>
          </a:p>
          <a:p>
            <a:r>
              <a:rPr lang="en-IN" sz="1200" dirty="0"/>
              <a:t>      }</a:t>
            </a:r>
          </a:p>
          <a:p>
            <a:r>
              <a:rPr lang="en-IN" sz="1200" dirty="0"/>
              <a:t>      .header-menu,</a:t>
            </a:r>
          </a:p>
          <a:p>
            <a:r>
              <a:rPr lang="en-IN" sz="1200" dirty="0"/>
              <a:t>      footer {</a:t>
            </a:r>
          </a:p>
          <a:p>
            <a:r>
              <a:rPr lang="en-IN" sz="1200" dirty="0"/>
              <a:t>        display: flex;</a:t>
            </a:r>
          </a:p>
          <a:p>
            <a:r>
              <a:rPr lang="en-IN" sz="1200" dirty="0"/>
              <a:t>        align-items: </a:t>
            </a:r>
            <a:r>
              <a:rPr lang="en-IN" sz="1200" dirty="0" err="1"/>
              <a:t>center</a:t>
            </a:r>
            <a:r>
              <a:rPr lang="en-IN" sz="1200" dirty="0"/>
              <a:t>;</a:t>
            </a:r>
          </a:p>
          <a:p>
            <a:r>
              <a:rPr lang="en-IN" sz="1200" dirty="0"/>
              <a:t>        width: 100%;</a:t>
            </a:r>
          </a:p>
          <a:p>
            <a:r>
              <a:rPr lang="en-IN" sz="1200" dirty="0"/>
              <a:t>      }</a:t>
            </a:r>
          </a:p>
          <a:p>
            <a:r>
              <a:rPr lang="en-IN" sz="1200" dirty="0"/>
              <a:t>      .header-menu {</a:t>
            </a:r>
          </a:p>
          <a:p>
            <a:r>
              <a:rPr lang="en-IN" sz="1200" dirty="0"/>
              <a:t>        justify-content: flex-end;</a:t>
            </a:r>
          </a:p>
          <a:p>
            <a:r>
              <a:rPr lang="en-IN" sz="1200" dirty="0"/>
              <a:t>        height: 60px;</a:t>
            </a:r>
          </a:p>
          <a:p>
            <a:r>
              <a:rPr lang="en-IN" sz="1200" dirty="0"/>
              <a:t>        background: #1c87c9;</a:t>
            </a:r>
          </a:p>
          <a:p>
            <a:r>
              <a:rPr lang="en-IN" sz="1200" dirty="0"/>
              <a:t>        </a:t>
            </a:r>
            <a:r>
              <a:rPr lang="en-IN" sz="1200" dirty="0" err="1"/>
              <a:t>color</a:t>
            </a:r>
            <a:r>
              <a:rPr lang="en-IN" sz="1200" dirty="0"/>
              <a:t>: #fff;</a:t>
            </a:r>
          </a:p>
          <a:p>
            <a:r>
              <a:rPr lang="en-IN" sz="1200" dirty="0"/>
              <a:t>      }</a:t>
            </a:r>
            <a:endParaRPr lang="en-IN" dirty="0"/>
          </a:p>
        </p:txBody>
      </p:sp>
      <p:sp>
        <p:nvSpPr>
          <p:cNvPr id="10" name="TextBox 9">
            <a:extLst>
              <a:ext uri="{FF2B5EF4-FFF2-40B4-BE49-F238E27FC236}">
                <a16:creationId xmlns:a16="http://schemas.microsoft.com/office/drawing/2014/main" id="{90E73649-7A96-2632-1C74-1FA4A3713A1F}"/>
              </a:ext>
            </a:extLst>
          </p:cNvPr>
          <p:cNvSpPr txBox="1"/>
          <p:nvPr/>
        </p:nvSpPr>
        <p:spPr>
          <a:xfrm>
            <a:off x="5853547" y="480436"/>
            <a:ext cx="5908964" cy="6186309"/>
          </a:xfrm>
          <a:prstGeom prst="rect">
            <a:avLst/>
          </a:prstGeom>
          <a:noFill/>
        </p:spPr>
        <p:txBody>
          <a:bodyPr wrap="square">
            <a:spAutoFit/>
          </a:bodyPr>
          <a:lstStyle/>
          <a:p>
            <a:r>
              <a:rPr lang="en-IN" sz="1600" dirty="0"/>
              <a:t>h2 {</a:t>
            </a:r>
          </a:p>
          <a:p>
            <a:r>
              <a:rPr lang="en-IN" sz="1600" dirty="0"/>
              <a:t>        margin: 0 0 8px;</a:t>
            </a:r>
          </a:p>
          <a:p>
            <a:r>
              <a:rPr lang="en-IN" sz="1600" dirty="0"/>
              <a:t>      }</a:t>
            </a:r>
          </a:p>
          <a:p>
            <a:r>
              <a:rPr lang="en-IN" sz="1600" dirty="0"/>
              <a:t>      </a:t>
            </a:r>
            <a:r>
              <a:rPr lang="en-IN" sz="1600" dirty="0" err="1"/>
              <a:t>ul</a:t>
            </a:r>
            <a:r>
              <a:rPr lang="en-IN" sz="1600" dirty="0"/>
              <a:t> li {</a:t>
            </a:r>
          </a:p>
          <a:p>
            <a:r>
              <a:rPr lang="en-IN" sz="1600" dirty="0"/>
              <a:t>        display: inline-block;</a:t>
            </a:r>
          </a:p>
          <a:p>
            <a:r>
              <a:rPr lang="en-IN" sz="1600" dirty="0"/>
              <a:t>        padding: 0 10px;</a:t>
            </a:r>
          </a:p>
          <a:p>
            <a:r>
              <a:rPr lang="en-IN" sz="1600" dirty="0"/>
              <a:t>        list-style: none;</a:t>
            </a:r>
          </a:p>
          <a:p>
            <a:r>
              <a:rPr lang="en-IN" sz="1600" dirty="0"/>
              <a:t>      }</a:t>
            </a:r>
          </a:p>
          <a:p>
            <a:r>
              <a:rPr lang="en-IN" sz="1600" dirty="0"/>
              <a:t>      aside {</a:t>
            </a:r>
          </a:p>
          <a:p>
            <a:r>
              <a:rPr lang="en-IN" sz="1600" dirty="0"/>
              <a:t>        flex: 0.4;</a:t>
            </a:r>
          </a:p>
          <a:p>
            <a:r>
              <a:rPr lang="en-IN" sz="1600" dirty="0"/>
              <a:t>        height: 165px;</a:t>
            </a:r>
          </a:p>
          <a:p>
            <a:r>
              <a:rPr lang="en-IN" sz="1600" dirty="0"/>
              <a:t>        padding-left: 15px;</a:t>
            </a:r>
          </a:p>
          <a:p>
            <a:r>
              <a:rPr lang="en-IN" sz="1600" dirty="0"/>
              <a:t>        border-left: 1px solid #666;</a:t>
            </a:r>
          </a:p>
          <a:p>
            <a:r>
              <a:rPr lang="en-IN" sz="1600" dirty="0"/>
              <a:t>      }</a:t>
            </a:r>
          </a:p>
          <a:p>
            <a:r>
              <a:rPr lang="en-IN" sz="1600" dirty="0"/>
              <a:t>      section {</a:t>
            </a:r>
          </a:p>
          <a:p>
            <a:r>
              <a:rPr lang="en-IN" sz="1600" dirty="0"/>
              <a:t>        flex: 1;</a:t>
            </a:r>
          </a:p>
          <a:p>
            <a:r>
              <a:rPr lang="en-IN" sz="1600" dirty="0"/>
              <a:t>        padding-right: 15px;</a:t>
            </a:r>
          </a:p>
          <a:p>
            <a:r>
              <a:rPr lang="en-IN" sz="1600" dirty="0"/>
              <a:t>      }</a:t>
            </a:r>
          </a:p>
          <a:p>
            <a:r>
              <a:rPr lang="en-IN" sz="1600" dirty="0"/>
              <a:t>      footer {</a:t>
            </a:r>
          </a:p>
          <a:p>
            <a:r>
              <a:rPr lang="en-IN" sz="1600" dirty="0"/>
              <a:t>        padding: 0 10px;</a:t>
            </a:r>
          </a:p>
          <a:p>
            <a:r>
              <a:rPr lang="en-IN" sz="1600" dirty="0"/>
              <a:t>        background: #ccc;</a:t>
            </a:r>
          </a:p>
          <a:p>
            <a:r>
              <a:rPr lang="en-IN" sz="1600" dirty="0"/>
              <a:t>      }</a:t>
            </a:r>
          </a:p>
          <a:p>
            <a:r>
              <a:rPr lang="en-IN" sz="1600" dirty="0"/>
              <a:t>    &lt;/style&gt;</a:t>
            </a:r>
          </a:p>
          <a:p>
            <a:r>
              <a:rPr lang="en-IN" sz="1600" dirty="0"/>
              <a:t>  &lt;/head&gt;</a:t>
            </a:r>
            <a:endParaRPr lang="en-IN" dirty="0"/>
          </a:p>
        </p:txBody>
      </p:sp>
    </p:spTree>
    <p:extLst>
      <p:ext uri="{BB962C8B-B14F-4D97-AF65-F5344CB8AC3E}">
        <p14:creationId xmlns:p14="http://schemas.microsoft.com/office/powerpoint/2010/main" val="53763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99EAC2-6B53-D16B-809D-F403559DB558}"/>
              </a:ext>
            </a:extLst>
          </p:cNvPr>
          <p:cNvSpPr txBox="1"/>
          <p:nvPr/>
        </p:nvSpPr>
        <p:spPr>
          <a:xfrm>
            <a:off x="484909" y="0"/>
            <a:ext cx="11707091" cy="6740307"/>
          </a:xfrm>
          <a:prstGeom prst="rect">
            <a:avLst/>
          </a:prstGeom>
          <a:noFill/>
        </p:spPr>
        <p:txBody>
          <a:bodyPr wrap="square">
            <a:spAutoFit/>
          </a:bodyPr>
          <a:lstStyle/>
          <a:p>
            <a:r>
              <a:rPr lang="en-US" sz="1600" dirty="0"/>
              <a:t>&lt;body&gt;</a:t>
            </a:r>
          </a:p>
          <a:p>
            <a:r>
              <a:rPr lang="en-US" sz="1600" dirty="0"/>
              <a:t>    &lt;header class="header-menu"&gt;</a:t>
            </a:r>
          </a:p>
          <a:p>
            <a:r>
              <a:rPr lang="en-US" sz="1600" dirty="0"/>
              <a:t>      &lt;nav&gt;</a:t>
            </a:r>
          </a:p>
          <a:p>
            <a:r>
              <a:rPr lang="en-US" sz="1600" dirty="0"/>
              <a:t>        &lt;</a:t>
            </a:r>
            <a:r>
              <a:rPr lang="en-US" sz="1600" dirty="0" err="1"/>
              <a:t>ul</a:t>
            </a:r>
            <a:r>
              <a:rPr lang="en-US" sz="1600" dirty="0"/>
              <a:t>&gt;</a:t>
            </a:r>
          </a:p>
          <a:p>
            <a:r>
              <a:rPr lang="en-US" sz="1600" dirty="0"/>
              <a:t>          &lt;li&gt;Menu item&lt;/li&gt;</a:t>
            </a:r>
          </a:p>
          <a:p>
            <a:r>
              <a:rPr lang="en-US" sz="1600" dirty="0"/>
              <a:t>          &lt;li&gt;Menu item&lt;/li&gt;</a:t>
            </a:r>
          </a:p>
          <a:p>
            <a:r>
              <a:rPr lang="en-US" sz="1600" dirty="0"/>
              <a:t>          &lt;li&gt;Menu item&lt;/li&gt;</a:t>
            </a:r>
          </a:p>
          <a:p>
            <a:r>
              <a:rPr lang="en-US" sz="1600" dirty="0"/>
              <a:t>        &lt;/</a:t>
            </a:r>
            <a:r>
              <a:rPr lang="en-US" sz="1600" dirty="0" err="1"/>
              <a:t>ul</a:t>
            </a:r>
            <a:r>
              <a:rPr lang="en-US" sz="1600" dirty="0"/>
              <a:t>&gt;</a:t>
            </a:r>
          </a:p>
          <a:p>
            <a:r>
              <a:rPr lang="en-US" sz="1600" dirty="0"/>
              <a:t>      &lt;/nav&gt;</a:t>
            </a:r>
          </a:p>
          <a:p>
            <a:r>
              <a:rPr lang="en-US" sz="1600" dirty="0"/>
              <a:t>    &lt;/header&gt;</a:t>
            </a:r>
          </a:p>
          <a:p>
            <a:r>
              <a:rPr lang="en-US" sz="1600" dirty="0"/>
              <a:t>    &lt;section&gt;</a:t>
            </a:r>
          </a:p>
          <a:p>
            <a:r>
              <a:rPr lang="en-US" sz="1600" dirty="0"/>
              <a:t>      &lt;article&gt;</a:t>
            </a:r>
          </a:p>
          <a:p>
            <a:r>
              <a:rPr lang="en-US" sz="1600" dirty="0"/>
              <a:t>        &lt;header&gt;</a:t>
            </a:r>
          </a:p>
          <a:p>
            <a:r>
              <a:rPr lang="en-US" sz="1600" dirty="0"/>
              <a:t>          &lt;h2&gt;Learn HTML&lt;/h2&gt;</a:t>
            </a:r>
          </a:p>
          <a:p>
            <a:r>
              <a:rPr lang="en-US" sz="1600" dirty="0"/>
              <a:t>          &lt;small&gt;Hyper Text Markup Language&lt;/small&gt;</a:t>
            </a:r>
          </a:p>
          <a:p>
            <a:r>
              <a:rPr lang="en-US" sz="1600" dirty="0"/>
              <a:t>        &lt;/header&gt;</a:t>
            </a:r>
          </a:p>
          <a:p>
            <a:r>
              <a:rPr lang="en-US" sz="1600" dirty="0"/>
              <a:t>        &lt;p&gt;HELLO PARAGRAPH.&lt;/p&gt;</a:t>
            </a:r>
          </a:p>
          <a:p>
            <a:r>
              <a:rPr lang="en-US" sz="1600" dirty="0"/>
              <a:t>      &lt;/article&gt;</a:t>
            </a:r>
          </a:p>
          <a:p>
            <a:r>
              <a:rPr lang="en-US" sz="1600" dirty="0"/>
              <a:t>      &lt;article&gt;</a:t>
            </a:r>
          </a:p>
          <a:p>
            <a:r>
              <a:rPr lang="en-US" sz="1600" dirty="0"/>
              <a:t>        &lt;header&gt;</a:t>
            </a:r>
          </a:p>
          <a:p>
            <a:r>
              <a:rPr lang="en-US" sz="1600" dirty="0"/>
              <a:t>          &lt;h2&gt;Start Quiz "HTML Basic"&lt;/h2&gt;</a:t>
            </a:r>
          </a:p>
          <a:p>
            <a:r>
              <a:rPr lang="en-US" sz="1600" dirty="0"/>
              <a:t>          &lt;small&gt;You can test your HTML skills.&lt;/small&gt;</a:t>
            </a:r>
          </a:p>
          <a:p>
            <a:r>
              <a:rPr lang="en-US" sz="1600" dirty="0"/>
              <a:t>        &lt;/header&gt;</a:t>
            </a:r>
          </a:p>
          <a:p>
            <a:r>
              <a:rPr lang="en-US" sz="1600" dirty="0"/>
              <a:t>        &lt;p&gt;You will get 5% for each correct answer for single choice questions. In multiple choice question it might be up to 5%. At the end of the Quiz, your total score will be displayed. Maximum score is 100%.&lt;/p&gt;</a:t>
            </a:r>
          </a:p>
          <a:p>
            <a:r>
              <a:rPr lang="en-US" sz="1600" dirty="0"/>
              <a:t>      &lt;/article&gt;</a:t>
            </a:r>
          </a:p>
          <a:p>
            <a:r>
              <a:rPr lang="en-US" sz="1600" dirty="0"/>
              <a:t>    &lt;/section&gt;</a:t>
            </a:r>
            <a:endParaRPr lang="en-IN" sz="1600" dirty="0"/>
          </a:p>
        </p:txBody>
      </p:sp>
    </p:spTree>
    <p:extLst>
      <p:ext uri="{BB962C8B-B14F-4D97-AF65-F5344CB8AC3E}">
        <p14:creationId xmlns:p14="http://schemas.microsoft.com/office/powerpoint/2010/main" val="102579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1D6578-54AF-2C08-47E7-7EDA6E35106A}"/>
              </a:ext>
            </a:extLst>
          </p:cNvPr>
          <p:cNvSpPr txBox="1"/>
          <p:nvPr/>
        </p:nvSpPr>
        <p:spPr>
          <a:xfrm>
            <a:off x="2064328" y="418513"/>
            <a:ext cx="6096000" cy="5693866"/>
          </a:xfrm>
          <a:prstGeom prst="rect">
            <a:avLst/>
          </a:prstGeom>
          <a:noFill/>
        </p:spPr>
        <p:txBody>
          <a:bodyPr wrap="square">
            <a:spAutoFit/>
          </a:bodyPr>
          <a:lstStyle/>
          <a:p>
            <a:r>
              <a:rPr lang="en-IN" dirty="0"/>
              <a:t>&lt;</a:t>
            </a:r>
            <a:r>
              <a:rPr lang="en-IN" sz="2800" dirty="0">
                <a:latin typeface="Times New Roman" panose="02020603050405020304" pitchFamily="18" charset="0"/>
                <a:cs typeface="Times New Roman" panose="02020603050405020304" pitchFamily="18" charset="0"/>
              </a:rPr>
              <a:t>aside&gt;</a:t>
            </a:r>
          </a:p>
          <a:p>
            <a:r>
              <a:rPr lang="en-IN" sz="2800" dirty="0">
                <a:latin typeface="Times New Roman" panose="02020603050405020304" pitchFamily="18" charset="0"/>
                <a:cs typeface="Times New Roman" panose="02020603050405020304" pitchFamily="18" charset="0"/>
              </a:rPr>
              <a:t>      &lt;h2&gt;Our Books&lt;/h2&gt;</a:t>
            </a:r>
          </a:p>
          <a:p>
            <a:r>
              <a:rPr lang="en-IN" sz="2800" dirty="0">
                <a:latin typeface="Times New Roman" panose="02020603050405020304" pitchFamily="18" charset="0"/>
                <a:cs typeface="Times New Roman" panose="02020603050405020304" pitchFamily="18" charset="0"/>
              </a:rPr>
              <a:t>      &lt;p&gt;HTML&lt;/p&gt;</a:t>
            </a:r>
          </a:p>
          <a:p>
            <a:r>
              <a:rPr lang="en-IN" sz="2800" dirty="0">
                <a:latin typeface="Times New Roman" panose="02020603050405020304" pitchFamily="18" charset="0"/>
                <a:cs typeface="Times New Roman" panose="02020603050405020304" pitchFamily="18" charset="0"/>
              </a:rPr>
              <a:t>      &lt;p&gt;CSS&lt;/p&gt;</a:t>
            </a:r>
          </a:p>
          <a:p>
            <a:r>
              <a:rPr lang="en-IN" sz="2800" dirty="0">
                <a:latin typeface="Times New Roman" panose="02020603050405020304" pitchFamily="18" charset="0"/>
                <a:cs typeface="Times New Roman" panose="02020603050405020304" pitchFamily="18" charset="0"/>
              </a:rPr>
              <a:t>      &lt;p&gt;JavaScript&lt;/p&gt;</a:t>
            </a:r>
          </a:p>
          <a:p>
            <a:r>
              <a:rPr lang="en-IN" sz="2800" dirty="0">
                <a:latin typeface="Times New Roman" panose="02020603050405020304" pitchFamily="18" charset="0"/>
                <a:cs typeface="Times New Roman" panose="02020603050405020304" pitchFamily="18" charset="0"/>
              </a:rPr>
              <a:t>      &lt;p&gt;PHP&lt;/p&gt;</a:t>
            </a:r>
          </a:p>
          <a:p>
            <a:r>
              <a:rPr lang="en-IN" sz="2800" dirty="0">
                <a:latin typeface="Times New Roman" panose="02020603050405020304" pitchFamily="18" charset="0"/>
                <a:cs typeface="Times New Roman" panose="02020603050405020304" pitchFamily="18" charset="0"/>
              </a:rPr>
              <a:t>    &lt;/aside&gt;</a:t>
            </a:r>
          </a:p>
          <a:p>
            <a:r>
              <a:rPr lang="en-IN" sz="2800" dirty="0">
                <a:latin typeface="Times New Roman" panose="02020603050405020304" pitchFamily="18" charset="0"/>
                <a:cs typeface="Times New Roman" panose="02020603050405020304" pitchFamily="18" charset="0"/>
              </a:rPr>
              <a:t>    &lt;footer&gt;</a:t>
            </a:r>
          </a:p>
          <a:p>
            <a:r>
              <a:rPr lang="en-IN" sz="2800" dirty="0">
                <a:latin typeface="Times New Roman" panose="02020603050405020304" pitchFamily="18" charset="0"/>
                <a:cs typeface="Times New Roman" panose="02020603050405020304" pitchFamily="18" charset="0"/>
              </a:rPr>
              <a:t>      &lt;small&gt;Company © W3docs. All rights reserved.&lt;/small&gt;</a:t>
            </a:r>
          </a:p>
          <a:p>
            <a:r>
              <a:rPr lang="en-IN" sz="2800" dirty="0">
                <a:latin typeface="Times New Roman" panose="02020603050405020304" pitchFamily="18" charset="0"/>
                <a:cs typeface="Times New Roman" panose="02020603050405020304" pitchFamily="18" charset="0"/>
              </a:rPr>
              <a:t>    &lt;/footer&gt;</a:t>
            </a:r>
          </a:p>
          <a:p>
            <a:r>
              <a:rPr lang="en-IN" sz="2800" dirty="0">
                <a:latin typeface="Times New Roman" panose="02020603050405020304" pitchFamily="18" charset="0"/>
                <a:cs typeface="Times New Roman" panose="02020603050405020304" pitchFamily="18" charset="0"/>
              </a:rPr>
              <a:t>  &lt;/body&gt;</a:t>
            </a:r>
          </a:p>
          <a:p>
            <a:r>
              <a:rPr lang="en-IN" sz="2800" dirty="0">
                <a:latin typeface="Times New Roman" panose="02020603050405020304" pitchFamily="18" charset="0"/>
                <a:cs typeface="Times New Roman" panose="02020603050405020304" pitchFamily="18" charset="0"/>
              </a:rPr>
              <a:t>&lt;/html&gt;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20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F1970-E6AB-B973-EE64-6CEEE0EE47F1}"/>
              </a:ext>
            </a:extLst>
          </p:cNvPr>
          <p:cNvSpPr>
            <a:spLocks noGrp="1"/>
          </p:cNvSpPr>
          <p:nvPr>
            <p:ph idx="1"/>
          </p:nvPr>
        </p:nvSpPr>
        <p:spPr>
          <a:xfrm>
            <a:off x="838200" y="415636"/>
            <a:ext cx="10515600" cy="5761327"/>
          </a:xfrm>
        </p:spPr>
        <p:txBody>
          <a:bodyPr/>
          <a:lstStyle/>
          <a:p>
            <a:pPr marL="0" indent="0" algn="just">
              <a:lnSpc>
                <a:spcPct val="250000"/>
              </a:lnSpc>
              <a:buNone/>
            </a:pPr>
            <a:r>
              <a:rPr lang="en-US" b="0" i="0" dirty="0">
                <a:solidFill>
                  <a:srgbClr val="3A3A3A"/>
                </a:solidFill>
                <a:effectLst/>
                <a:latin typeface="Times New Roman" panose="02020603050405020304" pitchFamily="18" charset="0"/>
                <a:cs typeface="Times New Roman" panose="02020603050405020304" pitchFamily="18" charset="0"/>
              </a:rPr>
              <a:t>An HTML 5 document mainly consists of a Head and Body. The Head contains the data, which informs the browser and even web servers that it is an HTML 5 document. On the other hand, the Body contains content that web browsers actually display.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46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7797-4A7D-02E6-3655-FF0283DEB969}"/>
              </a:ext>
            </a:extLst>
          </p:cNvPr>
          <p:cNvSpPr>
            <a:spLocks noGrp="1"/>
          </p:cNvSpPr>
          <p:nvPr>
            <p:ph type="title"/>
          </p:nvPr>
        </p:nvSpPr>
        <p:spPr/>
        <p:txBody>
          <a:bodyPr/>
          <a:lstStyle/>
          <a:p>
            <a:pPr algn="ctr"/>
            <a:r>
              <a:rPr lang="en-IN" b="1" i="0" dirty="0">
                <a:solidFill>
                  <a:srgbClr val="000000"/>
                </a:solidFill>
                <a:effectLst/>
                <a:latin typeface="-apple-system"/>
              </a:rPr>
              <a:t>Establishing a Document Structure</a:t>
            </a:r>
            <a:br>
              <a:rPr lang="en-IN" b="1"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59523CFB-4A8A-5B22-2172-5FB46DEC4D0A}"/>
              </a:ext>
            </a:extLst>
          </p:cNvPr>
          <p:cNvSpPr>
            <a:spLocks noGrp="1"/>
          </p:cNvSpPr>
          <p:nvPr>
            <p:ph idx="1"/>
          </p:nvPr>
        </p:nvSpPr>
        <p:spPr>
          <a:xfrm>
            <a:off x="838200" y="1274618"/>
            <a:ext cx="10515600" cy="4902345"/>
          </a:xfrm>
        </p:spPr>
        <p:txBody>
          <a:bodyPr>
            <a:normAutofit/>
          </a:bodyPr>
          <a:lstStyle/>
          <a:p>
            <a:pPr marL="0" indent="0" algn="just">
              <a:buNone/>
            </a:pPr>
            <a:r>
              <a:rPr lang="en-US" b="0" i="0" dirty="0">
                <a:solidFill>
                  <a:srgbClr val="3A3A3A"/>
                </a:solidFill>
                <a:effectLst/>
                <a:latin typeface="Times New Roman" panose="02020603050405020304" pitchFamily="18" charset="0"/>
                <a:cs typeface="Times New Roman" panose="02020603050405020304" pitchFamily="18" charset="0"/>
              </a:rPr>
              <a:t>Each and every HTML 5 document employs a unique combination of elements and content to define a page. The structure of all the property documented pages is the same and contains:</a:t>
            </a:r>
          </a:p>
          <a:p>
            <a:pPr algn="just">
              <a:buFont typeface="Arial" panose="020B0604020202020204" pitchFamily="34" charset="0"/>
              <a:buChar char="•"/>
            </a:pPr>
            <a:r>
              <a:rPr lang="en-US" b="0" i="0" dirty="0">
                <a:solidFill>
                  <a:srgbClr val="3A3A3A"/>
                </a:solidFill>
                <a:effectLst/>
                <a:latin typeface="Times New Roman" panose="02020603050405020304" pitchFamily="18" charset="0"/>
                <a:cs typeface="Times New Roman" panose="02020603050405020304" pitchFamily="18" charset="0"/>
              </a:rPr>
              <a:t>A declaration at the top, which indicates that it is an HTML 5 document</a:t>
            </a:r>
          </a:p>
          <a:p>
            <a:pPr algn="just">
              <a:buFont typeface="Arial" panose="020B0604020202020204" pitchFamily="34" charset="0"/>
              <a:buChar char="•"/>
            </a:pPr>
            <a:r>
              <a:rPr lang="en-US" b="0" i="0" dirty="0">
                <a:solidFill>
                  <a:srgbClr val="3A3A3A"/>
                </a:solidFill>
                <a:effectLst/>
                <a:latin typeface="Times New Roman" panose="02020603050405020304" pitchFamily="18" charset="0"/>
                <a:cs typeface="Times New Roman" panose="02020603050405020304" pitchFamily="18" charset="0"/>
              </a:rPr>
              <a:t>A document header</a:t>
            </a:r>
          </a:p>
          <a:p>
            <a:pPr algn="just">
              <a:buFont typeface="Arial" panose="020B0604020202020204" pitchFamily="34" charset="0"/>
              <a:buChar char="•"/>
            </a:pPr>
            <a:r>
              <a:rPr lang="en-US" b="0" i="0" dirty="0">
                <a:solidFill>
                  <a:srgbClr val="3A3A3A"/>
                </a:solidFill>
                <a:effectLst/>
                <a:latin typeface="Times New Roman" panose="02020603050405020304" pitchFamily="18" charset="0"/>
                <a:cs typeface="Times New Roman" panose="02020603050405020304" pitchFamily="18" charset="0"/>
              </a:rPr>
              <a:t>A document body</a:t>
            </a:r>
          </a:p>
          <a:p>
            <a:pPr marL="0" indent="0" algn="just">
              <a:buNone/>
            </a:pPr>
            <a:r>
              <a:rPr lang="en-US" b="0" i="0" dirty="0">
                <a:solidFill>
                  <a:srgbClr val="3A3A3A"/>
                </a:solidFill>
                <a:effectLst/>
                <a:latin typeface="Times New Roman" panose="02020603050405020304" pitchFamily="18" charset="0"/>
                <a:cs typeface="Times New Roman" panose="02020603050405020304" pitchFamily="18" charset="0"/>
              </a:rPr>
              <a:t>A collection of HTML 5 elements constitutes an HTML 5 document. Some of these elements are essential while others are optional. However, you can always find the following three elements on every page in addition to the DOC Type declaration at the top.</a:t>
            </a:r>
          </a:p>
          <a:p>
            <a:endParaRPr lang="en-IN" dirty="0"/>
          </a:p>
        </p:txBody>
      </p:sp>
    </p:spTree>
    <p:extLst>
      <p:ext uri="{BB962C8B-B14F-4D97-AF65-F5344CB8AC3E}">
        <p14:creationId xmlns:p14="http://schemas.microsoft.com/office/powerpoint/2010/main" val="341487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05C07-5926-CB7B-B1FA-84D0033EAF9A}"/>
              </a:ext>
            </a:extLst>
          </p:cNvPr>
          <p:cNvSpPr>
            <a:spLocks noGrp="1"/>
          </p:cNvSpPr>
          <p:nvPr>
            <p:ph idx="1"/>
          </p:nvPr>
        </p:nvSpPr>
        <p:spPr>
          <a:xfrm>
            <a:off x="838200" y="581891"/>
            <a:ext cx="10515600" cy="5595072"/>
          </a:xfrm>
        </p:spPr>
        <p:txBody>
          <a:bodyPr/>
          <a:lstStyle/>
          <a:p>
            <a:pPr algn="just">
              <a:lnSpc>
                <a:spcPct val="200000"/>
              </a:lnSpc>
            </a:pPr>
            <a:r>
              <a:rPr lang="en-US" b="1" i="0" dirty="0">
                <a:solidFill>
                  <a:srgbClr val="3A3A3A"/>
                </a:solidFill>
                <a:effectLst/>
                <a:latin typeface="Times New Roman" panose="02020603050405020304" pitchFamily="18" charset="0"/>
                <a:cs typeface="Times New Roman" panose="02020603050405020304" pitchFamily="18" charset="0"/>
              </a:rPr>
              <a:t>&lt;!DOCTYPE&gt;</a:t>
            </a:r>
            <a:r>
              <a:rPr lang="en-US" b="0" i="0" dirty="0">
                <a:solidFill>
                  <a:srgbClr val="3A3A3A"/>
                </a:solidFill>
                <a:effectLst/>
                <a:latin typeface="Times New Roman" panose="02020603050405020304" pitchFamily="18" charset="0"/>
                <a:cs typeface="Times New Roman" panose="02020603050405020304" pitchFamily="18" charset="0"/>
              </a:rPr>
              <a:t> informs the browsers that it is actually an HTML 5 document. Although there are other types of DOC Types, this is the most commonly used declaration.</a:t>
            </a:r>
          </a:p>
          <a:p>
            <a:pPr algn="just">
              <a:lnSpc>
                <a:spcPct val="200000"/>
              </a:lnSpc>
            </a:pPr>
            <a:r>
              <a:rPr lang="en-US" b="0" i="0" dirty="0">
                <a:solidFill>
                  <a:srgbClr val="3A3A3A"/>
                </a:solidFill>
                <a:effectLst/>
                <a:latin typeface="Times New Roman" panose="02020603050405020304" pitchFamily="18" charset="0"/>
                <a:cs typeface="Times New Roman" panose="02020603050405020304" pitchFamily="18" charset="0"/>
              </a:rPr>
              <a:t>The </a:t>
            </a:r>
            <a:r>
              <a:rPr lang="en-US" b="0" i="0" dirty="0" err="1">
                <a:solidFill>
                  <a:srgbClr val="3A3A3A"/>
                </a:solidFill>
                <a:effectLst/>
                <a:latin typeface="Times New Roman" panose="02020603050405020304" pitchFamily="18" charset="0"/>
                <a:cs typeface="Times New Roman" panose="02020603050405020304" pitchFamily="18" charset="0"/>
              </a:rPr>
              <a:t>DOCType</a:t>
            </a:r>
            <a:r>
              <a:rPr lang="en-US" b="0" i="0" dirty="0">
                <a:solidFill>
                  <a:srgbClr val="3A3A3A"/>
                </a:solidFill>
                <a:effectLst/>
                <a:latin typeface="Times New Roman" panose="02020603050405020304" pitchFamily="18" charset="0"/>
                <a:cs typeface="Times New Roman" panose="02020603050405020304" pitchFamily="18" charset="0"/>
              </a:rPr>
              <a:t> Declaration is followed by </a:t>
            </a:r>
            <a:r>
              <a:rPr lang="en-US" b="1" i="0" dirty="0">
                <a:solidFill>
                  <a:srgbClr val="3A3A3A"/>
                </a:solidFill>
                <a:effectLst/>
                <a:latin typeface="Times New Roman" panose="02020603050405020304" pitchFamily="18" charset="0"/>
                <a:cs typeface="Times New Roman" panose="02020603050405020304" pitchFamily="18" charset="0"/>
              </a:rPr>
              <a:t>&lt;html&gt;&lt;/html&gt;</a:t>
            </a:r>
            <a:r>
              <a:rPr lang="en-US" b="0" i="0" dirty="0">
                <a:solidFill>
                  <a:srgbClr val="3A3A3A"/>
                </a:solidFill>
                <a:effectLst/>
                <a:latin typeface="Times New Roman" panose="02020603050405020304" pitchFamily="18" charset="0"/>
                <a:cs typeface="Times New Roman" panose="02020603050405020304" pitchFamily="18" charset="0"/>
              </a:rPr>
              <a:t> opening and closing tags. These tags contain everything inside the document, including the Head and Body</a:t>
            </a:r>
          </a:p>
          <a:p>
            <a:endParaRPr lang="en-IN" dirty="0"/>
          </a:p>
        </p:txBody>
      </p:sp>
    </p:spTree>
    <p:extLst>
      <p:ext uri="{BB962C8B-B14F-4D97-AF65-F5344CB8AC3E}">
        <p14:creationId xmlns:p14="http://schemas.microsoft.com/office/powerpoint/2010/main" val="16056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0DA24-DE93-808F-DC76-8F3329B353B5}"/>
              </a:ext>
            </a:extLst>
          </p:cNvPr>
          <p:cNvSpPr>
            <a:spLocks noGrp="1"/>
          </p:cNvSpPr>
          <p:nvPr>
            <p:ph idx="1"/>
          </p:nvPr>
        </p:nvSpPr>
        <p:spPr>
          <a:xfrm>
            <a:off x="838200" y="415636"/>
            <a:ext cx="10515600" cy="5761327"/>
          </a:xfrm>
        </p:spPr>
        <p:txBody>
          <a:bodyPr/>
          <a:lstStyle/>
          <a:p>
            <a:pPr marL="0" indent="0" algn="just">
              <a:lnSpc>
                <a:spcPct val="200000"/>
              </a:lnSpc>
              <a:buNone/>
            </a:pPr>
            <a:r>
              <a:rPr lang="en-US" b="1" i="0" dirty="0">
                <a:solidFill>
                  <a:srgbClr val="3A3A3A"/>
                </a:solidFill>
                <a:effectLst/>
                <a:latin typeface="Times New Roman" panose="02020603050405020304" pitchFamily="18" charset="0"/>
                <a:cs typeface="Times New Roman" panose="02020603050405020304" pitchFamily="18" charset="0"/>
              </a:rPr>
              <a:t>&lt;head&gt; &lt;/head&gt;</a:t>
            </a:r>
            <a:r>
              <a:rPr lang="en-US" b="0" i="0" dirty="0">
                <a:solidFill>
                  <a:srgbClr val="3A3A3A"/>
                </a:solidFill>
                <a:effectLst/>
                <a:latin typeface="Times New Roman" panose="02020603050405020304" pitchFamily="18" charset="0"/>
                <a:cs typeface="Times New Roman" panose="02020603050405020304" pitchFamily="18" charset="0"/>
              </a:rPr>
              <a:t> opening and closing tags, follow the opening Html tag. These tags contain information about the body, title of the page, definitions, labels, etc. You can only use certain markup elements in the HTML 5 head. Some of these elements include style, title, base, link, script, and meta. In HTML 5, these elements are collectively known as HTML Head Elements.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9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45E50-4A07-0A4B-D40E-A14531A74A8B}"/>
              </a:ext>
            </a:extLst>
          </p:cNvPr>
          <p:cNvSpPr>
            <a:spLocks noGrp="1"/>
          </p:cNvSpPr>
          <p:nvPr>
            <p:ph idx="1"/>
          </p:nvPr>
        </p:nvSpPr>
        <p:spPr>
          <a:xfrm>
            <a:off x="838200" y="443345"/>
            <a:ext cx="10515600" cy="5733618"/>
          </a:xfrm>
        </p:spPr>
        <p:txBody>
          <a:bodyPr/>
          <a:lstStyle/>
          <a:p>
            <a:pPr algn="just">
              <a:lnSpc>
                <a:spcPct val="200000"/>
              </a:lnSpc>
            </a:pPr>
            <a:r>
              <a:rPr lang="en-US" b="0" i="0" dirty="0">
                <a:solidFill>
                  <a:srgbClr val="3A3A3A"/>
                </a:solidFill>
                <a:effectLst/>
                <a:latin typeface="Times New Roman" panose="02020603050405020304" pitchFamily="18" charset="0"/>
                <a:cs typeface="Times New Roman" panose="02020603050405020304" pitchFamily="18" charset="0"/>
              </a:rPr>
              <a:t>After the closing head tag is the </a:t>
            </a:r>
            <a:r>
              <a:rPr lang="en-US" b="1" i="0" dirty="0">
                <a:solidFill>
                  <a:srgbClr val="3A3A3A"/>
                </a:solidFill>
                <a:effectLst/>
                <a:latin typeface="Times New Roman" panose="02020603050405020304" pitchFamily="18" charset="0"/>
                <a:cs typeface="Times New Roman" panose="02020603050405020304" pitchFamily="18" charset="0"/>
              </a:rPr>
              <a:t>&lt;body&gt; &lt;/body&gt;</a:t>
            </a:r>
            <a:r>
              <a:rPr lang="en-US" b="0" i="0" dirty="0">
                <a:solidFill>
                  <a:srgbClr val="3A3A3A"/>
                </a:solidFill>
                <a:effectLst/>
                <a:latin typeface="Times New Roman" panose="02020603050405020304" pitchFamily="18" charset="0"/>
                <a:cs typeface="Times New Roman" panose="02020603050405020304" pitchFamily="18" charset="0"/>
              </a:rPr>
              <a:t> opening and closing body tags. They contain all the content which appears on the browser, as well as the related HTML 5 codes.</a:t>
            </a:r>
          </a:p>
          <a:p>
            <a:pPr algn="just">
              <a:lnSpc>
                <a:spcPct val="200000"/>
              </a:lnSpc>
            </a:pPr>
            <a:r>
              <a:rPr lang="en-US" b="0" i="0" dirty="0">
                <a:solidFill>
                  <a:srgbClr val="3A3A3A"/>
                </a:solidFill>
                <a:effectLst/>
                <a:latin typeface="Times New Roman" panose="02020603050405020304" pitchFamily="18" charset="0"/>
                <a:cs typeface="Times New Roman" panose="02020603050405020304" pitchFamily="18" charset="0"/>
              </a:rPr>
              <a:t>Theoretically, you can create an HTML 5 document </a:t>
            </a:r>
            <a:r>
              <a:rPr lang="en-US" b="1" i="0" dirty="0">
                <a:solidFill>
                  <a:srgbClr val="3A3A3A"/>
                </a:solidFill>
                <a:effectLst/>
                <a:latin typeface="Times New Roman" panose="02020603050405020304" pitchFamily="18" charset="0"/>
                <a:cs typeface="Times New Roman" panose="02020603050405020304" pitchFamily="18" charset="0"/>
              </a:rPr>
              <a:t>without</a:t>
            </a:r>
            <a:r>
              <a:rPr lang="en-US" b="0" i="0" dirty="0">
                <a:solidFill>
                  <a:srgbClr val="3A3A3A"/>
                </a:solidFill>
                <a:effectLst/>
                <a:latin typeface="Times New Roman" panose="02020603050405020304" pitchFamily="18" charset="0"/>
                <a:cs typeface="Times New Roman" panose="02020603050405020304" pitchFamily="18" charset="0"/>
              </a:rPr>
              <a:t> anything in the body, but you need to have a well-crafted Head and Body to index your page properly in the browser.</a:t>
            </a:r>
          </a:p>
          <a:p>
            <a:endParaRPr lang="en-IN" dirty="0"/>
          </a:p>
        </p:txBody>
      </p:sp>
    </p:spTree>
    <p:extLst>
      <p:ext uri="{BB962C8B-B14F-4D97-AF65-F5344CB8AC3E}">
        <p14:creationId xmlns:p14="http://schemas.microsoft.com/office/powerpoint/2010/main" val="1305472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42F2604-FB83-200D-D95A-58EBD0D5527B}"/>
              </a:ext>
            </a:extLst>
          </p:cNvPr>
          <p:cNvSpPr>
            <a:spLocks noGrp="1" noChangeArrowheads="1"/>
          </p:cNvSpPr>
          <p:nvPr>
            <p:ph type="title"/>
          </p:nvPr>
        </p:nvSpPr>
        <p:spPr bwMode="auto">
          <a:xfrm>
            <a:off x="831273" y="0"/>
            <a:ext cx="9067800" cy="91112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The </a:t>
            </a:r>
            <a:r>
              <a:rPr kumimoji="0" lang="en-US" altLang="en-US" sz="3600" b="1"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rPr>
              <a:t>header</a:t>
            </a:r>
            <a:r>
              <a:rPr kumimoji="0" lang="en-US" altLang="en-US" sz="3600" b="1"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7A0493F-CDDE-752C-9091-4368012A7E0B}"/>
              </a:ext>
            </a:extLst>
          </p:cNvPr>
          <p:cNvSpPr>
            <a:spLocks noGrp="1" noChangeArrowheads="1"/>
          </p:cNvSpPr>
          <p:nvPr>
            <p:ph idx="1"/>
          </p:nvPr>
        </p:nvSpPr>
        <p:spPr bwMode="auto">
          <a:xfrm>
            <a:off x="437572" y="911122"/>
            <a:ext cx="11602027" cy="254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rPr>
              <a:t>A header element can be used to include introductory content or navigational aids that are specific to any single section of a page, or apply to the entire page, or both.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E5ACE069-E104-FB35-6110-95852C85FF2B}"/>
              </a:ext>
            </a:extLst>
          </p:cNvPr>
          <p:cNvSpPr txBox="1"/>
          <p:nvPr/>
        </p:nvSpPr>
        <p:spPr>
          <a:xfrm>
            <a:off x="290946" y="3332787"/>
            <a:ext cx="11463482" cy="1845826"/>
          </a:xfrm>
          <a:prstGeom prst="rect">
            <a:avLst/>
          </a:prstGeom>
          <a:noFill/>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While a header element will frequently be placed at the top of a page or section, its definition is independent from its position. Your site’s layout might call for the title of an article or blog post to be off to the left, right, or even below the content; regardless of which, you can still use header to describe this content</a:t>
            </a:r>
            <a:r>
              <a:rPr lang="en-US" dirty="0"/>
              <a:t>.</a:t>
            </a:r>
            <a:endParaRPr lang="en-IN" dirty="0"/>
          </a:p>
        </p:txBody>
      </p:sp>
    </p:spTree>
    <p:extLst>
      <p:ext uri="{BB962C8B-B14F-4D97-AF65-F5344CB8AC3E}">
        <p14:creationId xmlns:p14="http://schemas.microsoft.com/office/powerpoint/2010/main" val="65654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F4586-51F0-FC65-3D52-ED34077AE597}"/>
              </a:ext>
            </a:extLst>
          </p:cNvPr>
          <p:cNvSpPr>
            <a:spLocks noGrp="1"/>
          </p:cNvSpPr>
          <p:nvPr>
            <p:ph idx="1"/>
          </p:nvPr>
        </p:nvSpPr>
        <p:spPr>
          <a:xfrm>
            <a:off x="838200" y="1080655"/>
            <a:ext cx="10515600" cy="5096308"/>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The section element represents a generic section of a document or application. A section, in this context, is a thematic grouping of content, typically with a heading.</a:t>
            </a:r>
          </a:p>
          <a:p>
            <a:pPr algn="just">
              <a:lnSpc>
                <a:spcPct val="150000"/>
              </a:lnSpc>
            </a:pPr>
            <a:r>
              <a:rPr lang="en-US" dirty="0">
                <a:latin typeface="Times New Roman" panose="02020603050405020304" pitchFamily="18" charset="0"/>
                <a:cs typeface="Times New Roman" panose="02020603050405020304" pitchFamily="18" charset="0"/>
              </a:rPr>
              <a:t>It further explains that a section shouldn’t be used as a generic container that exists for styling or scripting purposes only. If you’re unable to use section as a generic container—for example, in order to achieve your desired CSS layout—then what should you use? Our old friend, the div element, which is semantically meaningless.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0515F1E-DFDD-9893-F2A3-E4C9119F9F3C}"/>
              </a:ext>
            </a:extLst>
          </p:cNvPr>
          <p:cNvSpPr>
            <a:spLocks noGrp="1" noChangeArrowheads="1"/>
          </p:cNvSpPr>
          <p:nvPr>
            <p:ph type="title"/>
          </p:nvPr>
        </p:nvSpPr>
        <p:spPr bwMode="auto">
          <a:xfrm>
            <a:off x="588817" y="0"/>
            <a:ext cx="9815945" cy="91112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The </a:t>
            </a:r>
            <a:r>
              <a:rPr kumimoji="0" lang="en-US" altLang="en-US" sz="3600" b="1"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rPr>
              <a:t>section</a:t>
            </a:r>
            <a:r>
              <a:rPr kumimoji="0" lang="en-US" altLang="en-US" sz="3600" b="1" i="0" u="none" strike="noStrike" cap="none" normalizeH="0" baseline="0" dirty="0">
                <a:ln>
                  <a:noFill/>
                </a:ln>
                <a:solidFill>
                  <a:srgbClr val="262626"/>
                </a:solidFill>
                <a:effectLst/>
                <a:latin typeface="Times New Roman" panose="02020603050405020304" pitchFamily="18" charset="0"/>
                <a:cs typeface="Times New Roman" panose="02020603050405020304" pitchFamily="18"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091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0EEAC-330B-A812-F535-A43CC952C1F5}"/>
              </a:ext>
            </a:extLst>
          </p:cNvPr>
          <p:cNvSpPr>
            <a:spLocks noGrp="1"/>
          </p:cNvSpPr>
          <p:nvPr>
            <p:ph idx="1"/>
          </p:nvPr>
        </p:nvSpPr>
        <p:spPr>
          <a:xfrm>
            <a:off x="838200" y="969818"/>
            <a:ext cx="10515600" cy="5207145"/>
          </a:xfrm>
        </p:spPr>
        <p:txBody>
          <a:bodyPr/>
          <a:lstStyle/>
          <a:p>
            <a:pPr marL="514350" indent="-514350" algn="just">
              <a:buFont typeface="+mj-lt"/>
              <a:buAutoNum type="arabicPeriod"/>
            </a:pPr>
            <a:r>
              <a:rPr lang="en-US" b="0" i="0" dirty="0">
                <a:solidFill>
                  <a:srgbClr val="3A3A3A"/>
                </a:solidFill>
                <a:effectLst/>
                <a:latin typeface="Times New Roman" panose="02020603050405020304" pitchFamily="18" charset="0"/>
                <a:cs typeface="Times New Roman" panose="02020603050405020304" pitchFamily="18" charset="0"/>
              </a:rPr>
              <a:t>individual sections of a tabbed interface</a:t>
            </a:r>
          </a:p>
          <a:p>
            <a:pPr marL="514350" indent="-514350" algn="just">
              <a:buFont typeface="+mj-lt"/>
              <a:buAutoNum type="arabicPeriod"/>
            </a:pPr>
            <a:r>
              <a:rPr lang="en-US" b="0" i="0" dirty="0">
                <a:solidFill>
                  <a:srgbClr val="3A3A3A"/>
                </a:solidFill>
                <a:effectLst/>
                <a:latin typeface="Times New Roman" panose="02020603050405020304" pitchFamily="18" charset="0"/>
                <a:cs typeface="Times New Roman" panose="02020603050405020304" pitchFamily="18" charset="0"/>
              </a:rPr>
              <a:t>segments of an “About” page; for example, a company’s “About” page might include sections on the company’s history, its mission statement, and its team</a:t>
            </a:r>
          </a:p>
          <a:p>
            <a:pPr marL="514350" indent="-514350" algn="just">
              <a:buFont typeface="+mj-lt"/>
              <a:buAutoNum type="arabicPeriod"/>
            </a:pPr>
            <a:r>
              <a:rPr lang="en-US" b="0" i="0" dirty="0">
                <a:solidFill>
                  <a:srgbClr val="3A3A3A"/>
                </a:solidFill>
                <a:effectLst/>
                <a:latin typeface="Times New Roman" panose="02020603050405020304" pitchFamily="18" charset="0"/>
                <a:cs typeface="Times New Roman" panose="02020603050405020304" pitchFamily="18" charset="0"/>
              </a:rPr>
              <a:t>different parts of a lengthy “terms of service” page</a:t>
            </a:r>
          </a:p>
          <a:p>
            <a:pPr marL="514350" indent="-514350" algn="just">
              <a:buFont typeface="+mj-lt"/>
              <a:buAutoNum type="arabicPeriod"/>
            </a:pPr>
            <a:r>
              <a:rPr lang="en-US" b="0" i="0" dirty="0">
                <a:solidFill>
                  <a:srgbClr val="3A3A3A"/>
                </a:solidFill>
                <a:effectLst/>
                <a:latin typeface="Times New Roman" panose="02020603050405020304" pitchFamily="18" charset="0"/>
                <a:cs typeface="Times New Roman" panose="02020603050405020304" pitchFamily="18" charset="0"/>
              </a:rPr>
              <a:t>various sections of an online news site; for example, articles could be grouped into sections covering sports, world affairs, and economic news</a:t>
            </a:r>
          </a:p>
          <a:p>
            <a:endParaRPr lang="en-IN" dirty="0"/>
          </a:p>
        </p:txBody>
      </p:sp>
      <p:sp>
        <p:nvSpPr>
          <p:cNvPr id="4" name="Rectangle 1">
            <a:extLst>
              <a:ext uri="{FF2B5EF4-FFF2-40B4-BE49-F238E27FC236}">
                <a16:creationId xmlns:a16="http://schemas.microsoft.com/office/drawing/2014/main" id="{1250DC44-CE1F-08D2-7674-0D481FD00D8D}"/>
              </a:ext>
            </a:extLst>
          </p:cNvPr>
          <p:cNvSpPr>
            <a:spLocks noGrp="1" noChangeArrowheads="1"/>
          </p:cNvSpPr>
          <p:nvPr>
            <p:ph type="title"/>
          </p:nvPr>
        </p:nvSpPr>
        <p:spPr bwMode="auto">
          <a:xfrm>
            <a:off x="713510" y="199964"/>
            <a:ext cx="91093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rPr>
              <a:t>Some examples of acceptable uses for section elements include: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9715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1736</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Calibri</vt:lpstr>
      <vt:lpstr>Calibri Light</vt:lpstr>
      <vt:lpstr>Courier New</vt:lpstr>
      <vt:lpstr>Nunito</vt:lpstr>
      <vt:lpstr>Roboto</vt:lpstr>
      <vt:lpstr>Times New Roman</vt:lpstr>
      <vt:lpstr>Office Theme</vt:lpstr>
      <vt:lpstr>HTML5 Document Structure </vt:lpstr>
      <vt:lpstr>PowerPoint Presentation</vt:lpstr>
      <vt:lpstr>Establishing a Document Structure </vt:lpstr>
      <vt:lpstr>PowerPoint Presentation</vt:lpstr>
      <vt:lpstr>PowerPoint Presentation</vt:lpstr>
      <vt:lpstr>PowerPoint Presentation</vt:lpstr>
      <vt:lpstr>The header Element </vt:lpstr>
      <vt:lpstr>The section Element </vt:lpstr>
      <vt:lpstr>Some examples of acceptable uses for section elements include: </vt:lpstr>
      <vt:lpstr>The article Element</vt:lpstr>
      <vt:lpstr>PowerPoint Presentation</vt:lpstr>
      <vt:lpstr>Ultimately, it’s up to you to decide what constitutes an article, but here are some suggestions in line with recommendations in the spec:</vt:lpstr>
      <vt:lpstr>The nav Element</vt:lpstr>
      <vt:lpstr>The aside Element</vt:lpstr>
      <vt:lpstr>PowerPoint Presentation</vt:lpstr>
      <vt:lpstr>The footer Element</vt:lpstr>
      <vt:lpstr> Creating an HTML5 page: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Document Structure </dc:title>
  <dc:creator>vishal choudhary</dc:creator>
  <cp:lastModifiedBy>vishal choudhary</cp:lastModifiedBy>
  <cp:revision>2</cp:revision>
  <dcterms:created xsi:type="dcterms:W3CDTF">2024-01-30T11:03:35Z</dcterms:created>
  <dcterms:modified xsi:type="dcterms:W3CDTF">2024-01-30T11:13:04Z</dcterms:modified>
</cp:coreProperties>
</file>