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301" r:id="rId3"/>
    <p:sldId id="302" r:id="rId4"/>
    <p:sldId id="303" r:id="rId5"/>
    <p:sldId id="304" r:id="rId6"/>
    <p:sldId id="295" r:id="rId7"/>
    <p:sldId id="257" r:id="rId8"/>
    <p:sldId id="297" r:id="rId9"/>
    <p:sldId id="298" r:id="rId10"/>
    <p:sldId id="296" r:id="rId11"/>
    <p:sldId id="306" r:id="rId12"/>
    <p:sldId id="299" r:id="rId13"/>
    <p:sldId id="271" r:id="rId14"/>
    <p:sldId id="305" r:id="rId15"/>
    <p:sldId id="272" r:id="rId16"/>
    <p:sldId id="258" r:id="rId17"/>
    <p:sldId id="300" r:id="rId18"/>
    <p:sldId id="268" r:id="rId19"/>
    <p:sldId id="273" r:id="rId20"/>
    <p:sldId id="269" r:id="rId21"/>
    <p:sldId id="276" r:id="rId22"/>
    <p:sldId id="277" r:id="rId23"/>
    <p:sldId id="280" r:id="rId24"/>
    <p:sldId id="307" r:id="rId25"/>
    <p:sldId id="310" r:id="rId26"/>
    <p:sldId id="327" r:id="rId27"/>
    <p:sldId id="328" r:id="rId28"/>
    <p:sldId id="329" r:id="rId29"/>
    <p:sldId id="332" r:id="rId30"/>
    <p:sldId id="334" r:id="rId31"/>
    <p:sldId id="333" r:id="rId32"/>
    <p:sldId id="330" r:id="rId33"/>
    <p:sldId id="266" r:id="rId34"/>
    <p:sldId id="262" r:id="rId35"/>
    <p:sldId id="263" r:id="rId36"/>
    <p:sldId id="264" r:id="rId37"/>
    <p:sldId id="294" r:id="rId38"/>
    <p:sldId id="331"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93464" autoAdjust="0"/>
  </p:normalViewPr>
  <p:slideViewPr>
    <p:cSldViewPr snapToGrid="0">
      <p:cViewPr varScale="1">
        <p:scale>
          <a:sx n="77" d="100"/>
          <a:sy n="77" d="100"/>
        </p:scale>
        <p:origin x="7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E8713-2887-4BA0-9BD3-B3775C87A72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1754C633-4735-4BED-9BB2-75FEA932ACEA}">
      <dgm:prSet phldrT="[Text]" custT="1"/>
      <dgm:spPr/>
      <dgm:t>
        <a:bodyPr/>
        <a:lstStyle/>
        <a:p>
          <a:r>
            <a:rPr lang="en-US" sz="2400" dirty="0"/>
            <a:t>RWD Framework</a:t>
          </a:r>
          <a:endParaRPr lang="en-IN" sz="2400" dirty="0"/>
        </a:p>
      </dgm:t>
    </dgm:pt>
    <dgm:pt modelId="{79992FE8-3246-4939-8181-72668EEFC3C7}" type="parTrans" cxnId="{9438C010-585A-4BEC-9043-4E6B6C5A3A8E}">
      <dgm:prSet/>
      <dgm:spPr/>
      <dgm:t>
        <a:bodyPr/>
        <a:lstStyle/>
        <a:p>
          <a:endParaRPr lang="en-IN"/>
        </a:p>
      </dgm:t>
    </dgm:pt>
    <dgm:pt modelId="{7F2DD80F-E1CD-4AF7-9C0F-2B71BF9CAFA4}" type="sibTrans" cxnId="{9438C010-585A-4BEC-9043-4E6B6C5A3A8E}">
      <dgm:prSet/>
      <dgm:spPr/>
      <dgm:t>
        <a:bodyPr/>
        <a:lstStyle/>
        <a:p>
          <a:endParaRPr lang="en-IN"/>
        </a:p>
      </dgm:t>
    </dgm:pt>
    <dgm:pt modelId="{0DFBE67E-E23F-4C23-AF92-A18E80FF5412}">
      <dgm:prSet phldrT="[Text]" custT="1"/>
      <dgm:spPr/>
      <dgm:t>
        <a:bodyPr/>
        <a:lstStyle/>
        <a:p>
          <a:r>
            <a:rPr lang="en-US" sz="3200" dirty="0"/>
            <a:t>Bootstrap</a:t>
          </a:r>
          <a:endParaRPr lang="en-IN" sz="3200" dirty="0"/>
        </a:p>
      </dgm:t>
    </dgm:pt>
    <dgm:pt modelId="{1676A46B-3A6F-44F2-B9C2-479F49CF4E24}" type="parTrans" cxnId="{79289E2A-22D4-4BB6-B5D7-EE278252D8EA}">
      <dgm:prSet/>
      <dgm:spPr/>
      <dgm:t>
        <a:bodyPr/>
        <a:lstStyle/>
        <a:p>
          <a:endParaRPr lang="en-IN"/>
        </a:p>
      </dgm:t>
    </dgm:pt>
    <dgm:pt modelId="{3167EC5F-A028-4951-A044-4CA57E7CB4AD}" type="sibTrans" cxnId="{79289E2A-22D4-4BB6-B5D7-EE278252D8EA}">
      <dgm:prSet/>
      <dgm:spPr/>
      <dgm:t>
        <a:bodyPr/>
        <a:lstStyle/>
        <a:p>
          <a:endParaRPr lang="en-IN"/>
        </a:p>
      </dgm:t>
    </dgm:pt>
    <dgm:pt modelId="{8F519256-B44D-4095-8D15-3E9389E50E51}">
      <dgm:prSet phldrT="[Text]" custT="1"/>
      <dgm:spPr>
        <a:solidFill>
          <a:srgbClr val="E48312">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81280" tIns="81280" rIns="81280" bIns="81280" numCol="1" spcCol="1270" anchor="ctr" anchorCtr="0"/>
        <a:lstStyle/>
        <a:p>
          <a:r>
            <a:rPr lang="en-US" sz="3200" kern="1200" dirty="0">
              <a:solidFill>
                <a:prstClr val="white"/>
              </a:solidFill>
              <a:latin typeface="Calibri" panose="020F0502020204030204"/>
              <a:ea typeface="+mn-ea"/>
              <a:cs typeface="+mn-cs"/>
            </a:rPr>
            <a:t>Semantic</a:t>
          </a:r>
          <a:r>
            <a:rPr lang="en-US" sz="1200" kern="1200" dirty="0"/>
            <a:t>  </a:t>
          </a:r>
          <a:r>
            <a:rPr lang="en-US" sz="2000" kern="1200" dirty="0"/>
            <a:t>UI</a:t>
          </a:r>
          <a:endParaRPr lang="en-IN" sz="1200" kern="1200" dirty="0"/>
        </a:p>
      </dgm:t>
    </dgm:pt>
    <dgm:pt modelId="{3F290127-163B-47D7-B378-7305B0415C81}" type="parTrans" cxnId="{6D078A6E-4567-4CC6-A89E-C2C370FD0D65}">
      <dgm:prSet/>
      <dgm:spPr/>
      <dgm:t>
        <a:bodyPr/>
        <a:lstStyle/>
        <a:p>
          <a:endParaRPr lang="en-IN"/>
        </a:p>
      </dgm:t>
    </dgm:pt>
    <dgm:pt modelId="{39791D6A-4442-4352-97E5-60EF1677AA6B}" type="sibTrans" cxnId="{6D078A6E-4567-4CC6-A89E-C2C370FD0D65}">
      <dgm:prSet/>
      <dgm:spPr/>
      <dgm:t>
        <a:bodyPr/>
        <a:lstStyle/>
        <a:p>
          <a:endParaRPr lang="en-IN"/>
        </a:p>
      </dgm:t>
    </dgm:pt>
    <dgm:pt modelId="{159DCF36-B322-4B2A-B48B-2BBBDDEE4ABA}">
      <dgm:prSet phldrT="[Text]" custT="1"/>
      <dgm:spPr>
        <a:solidFill>
          <a:srgbClr val="E48312">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81280" tIns="81280" rIns="81280" bIns="81280" numCol="1" spcCol="1270" anchor="ctr" anchorCtr="0"/>
        <a:lstStyle/>
        <a:p>
          <a:r>
            <a:rPr lang="en-US" sz="3200" kern="1200" dirty="0">
              <a:solidFill>
                <a:prstClr val="white"/>
              </a:solidFill>
              <a:latin typeface="Calibri" panose="020F0502020204030204"/>
              <a:ea typeface="+mn-ea"/>
              <a:cs typeface="+mn-cs"/>
            </a:rPr>
            <a:t>Base</a:t>
          </a:r>
          <a:endParaRPr lang="en-IN" sz="3200" kern="1200" dirty="0">
            <a:solidFill>
              <a:prstClr val="white"/>
            </a:solidFill>
            <a:latin typeface="Calibri" panose="020F0502020204030204"/>
            <a:ea typeface="+mn-ea"/>
            <a:cs typeface="+mn-cs"/>
          </a:endParaRPr>
        </a:p>
      </dgm:t>
    </dgm:pt>
    <dgm:pt modelId="{68B25350-CC72-48D8-B47A-1D50CA2812C5}" type="parTrans" cxnId="{790A3BD3-056E-4240-A7A3-B116F2D41BF1}">
      <dgm:prSet/>
      <dgm:spPr/>
      <dgm:t>
        <a:bodyPr/>
        <a:lstStyle/>
        <a:p>
          <a:endParaRPr lang="en-IN"/>
        </a:p>
      </dgm:t>
    </dgm:pt>
    <dgm:pt modelId="{37CF07AC-4D73-46E0-B509-EA36AEA7504B}" type="sibTrans" cxnId="{790A3BD3-056E-4240-A7A3-B116F2D41BF1}">
      <dgm:prSet/>
      <dgm:spPr/>
      <dgm:t>
        <a:bodyPr/>
        <a:lstStyle/>
        <a:p>
          <a:endParaRPr lang="en-IN"/>
        </a:p>
      </dgm:t>
    </dgm:pt>
    <dgm:pt modelId="{21B1ABC4-051E-45EF-BE60-13B87C1E53D6}">
      <dgm:prSet phldrT="[Text]" custT="1"/>
      <dgm:spPr>
        <a:solidFill>
          <a:srgbClr val="E48312">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81280" tIns="81280" rIns="81280" bIns="81280" numCol="1" spcCol="1270" anchor="ctr" anchorCtr="0"/>
        <a:lstStyle/>
        <a:p>
          <a:r>
            <a:rPr lang="en-US" sz="3200" kern="1200" dirty="0">
              <a:solidFill>
                <a:prstClr val="white"/>
              </a:solidFill>
              <a:latin typeface="Calibri" panose="020F0502020204030204"/>
              <a:ea typeface="+mn-ea"/>
              <a:cs typeface="+mn-cs"/>
            </a:rPr>
            <a:t>Skeleton</a:t>
          </a:r>
          <a:endParaRPr lang="en-IN" sz="3200" kern="1200" dirty="0">
            <a:solidFill>
              <a:prstClr val="white"/>
            </a:solidFill>
            <a:latin typeface="Calibri" panose="020F0502020204030204"/>
            <a:ea typeface="+mn-ea"/>
            <a:cs typeface="+mn-cs"/>
          </a:endParaRPr>
        </a:p>
      </dgm:t>
    </dgm:pt>
    <dgm:pt modelId="{8378A082-635E-401C-B184-1345312ACD84}" type="parTrans" cxnId="{C8390527-FF0B-4406-9B7D-0A8D103D778C}">
      <dgm:prSet/>
      <dgm:spPr/>
      <dgm:t>
        <a:bodyPr/>
        <a:lstStyle/>
        <a:p>
          <a:endParaRPr lang="en-IN"/>
        </a:p>
      </dgm:t>
    </dgm:pt>
    <dgm:pt modelId="{C76E0075-5A6C-4C19-A47A-C289C9B95B31}" type="sibTrans" cxnId="{C8390527-FF0B-4406-9B7D-0A8D103D778C}">
      <dgm:prSet/>
      <dgm:spPr/>
      <dgm:t>
        <a:bodyPr/>
        <a:lstStyle/>
        <a:p>
          <a:endParaRPr lang="en-IN"/>
        </a:p>
      </dgm:t>
    </dgm:pt>
    <dgm:pt modelId="{119EC0DD-FAE6-448D-AE04-94A13A361471}" type="pres">
      <dgm:prSet presAssocID="{64FE8713-2887-4BA0-9BD3-B3775C87A726}" presName="Name0" presStyleCnt="0">
        <dgm:presLayoutVars>
          <dgm:chMax val="1"/>
          <dgm:chPref val="1"/>
          <dgm:dir/>
          <dgm:animOne val="branch"/>
          <dgm:animLvl val="lvl"/>
        </dgm:presLayoutVars>
      </dgm:prSet>
      <dgm:spPr/>
    </dgm:pt>
    <dgm:pt modelId="{11A437F9-A813-42DF-9892-248B1FA0EE27}" type="pres">
      <dgm:prSet presAssocID="{1754C633-4735-4BED-9BB2-75FEA932ACEA}" presName="singleCycle" presStyleCnt="0"/>
      <dgm:spPr/>
    </dgm:pt>
    <dgm:pt modelId="{0633CB3D-D40C-472F-AFBB-D448101CD301}" type="pres">
      <dgm:prSet presAssocID="{1754C633-4735-4BED-9BB2-75FEA932ACEA}" presName="singleCenter" presStyleLbl="node1" presStyleIdx="0" presStyleCnt="5" custScaleX="152867" custScaleY="75253">
        <dgm:presLayoutVars>
          <dgm:chMax val="7"/>
          <dgm:chPref val="7"/>
        </dgm:presLayoutVars>
      </dgm:prSet>
      <dgm:spPr/>
    </dgm:pt>
    <dgm:pt modelId="{9D0D79C8-0D5D-4361-BA85-305D87AB242A}" type="pres">
      <dgm:prSet presAssocID="{1676A46B-3A6F-44F2-B9C2-479F49CF4E24}" presName="Name56" presStyleLbl="parChTrans1D2" presStyleIdx="0" presStyleCnt="4"/>
      <dgm:spPr/>
    </dgm:pt>
    <dgm:pt modelId="{73E993F1-47C9-4093-833A-D477F6AC0564}" type="pres">
      <dgm:prSet presAssocID="{0DFBE67E-E23F-4C23-AF92-A18E80FF5412}" presName="text0" presStyleLbl="node1" presStyleIdx="1" presStyleCnt="5" custScaleX="293958">
        <dgm:presLayoutVars>
          <dgm:bulletEnabled val="1"/>
        </dgm:presLayoutVars>
      </dgm:prSet>
      <dgm:spPr/>
    </dgm:pt>
    <dgm:pt modelId="{3C301CB8-8BBD-464F-AE70-F9BFF30E2909}" type="pres">
      <dgm:prSet presAssocID="{3F290127-163B-47D7-B378-7305B0415C81}" presName="Name56" presStyleLbl="parChTrans1D2" presStyleIdx="1" presStyleCnt="4"/>
      <dgm:spPr/>
    </dgm:pt>
    <dgm:pt modelId="{62A6BE03-3BF6-4242-8384-2A80E23E5962}" type="pres">
      <dgm:prSet presAssocID="{8F519256-B44D-4095-8D15-3E9389E50E51}" presName="text0" presStyleLbl="node1" presStyleIdx="2" presStyleCnt="5" custScaleX="294356" custRadScaleRad="147240" custRadScaleInc="-2402">
        <dgm:presLayoutVars>
          <dgm:bulletEnabled val="1"/>
        </dgm:presLayoutVars>
      </dgm:prSet>
      <dgm:spPr>
        <a:xfrm>
          <a:off x="5135300" y="1431798"/>
          <a:ext cx="720379" cy="720379"/>
        </a:xfrm>
        <a:prstGeom prst="roundRect">
          <a:avLst/>
        </a:prstGeom>
      </dgm:spPr>
    </dgm:pt>
    <dgm:pt modelId="{CBD6093F-C58F-4660-BB29-1AE77B3463D5}" type="pres">
      <dgm:prSet presAssocID="{68B25350-CC72-48D8-B47A-1D50CA2812C5}" presName="Name56" presStyleLbl="parChTrans1D2" presStyleIdx="2" presStyleCnt="4"/>
      <dgm:spPr/>
    </dgm:pt>
    <dgm:pt modelId="{83419E69-D03A-46BA-A326-6FA1B2B70882}" type="pres">
      <dgm:prSet presAssocID="{159DCF36-B322-4B2A-B48B-2BBBDDEE4ABA}" presName="text0" presStyleLbl="node1" presStyleIdx="3" presStyleCnt="5" custScaleX="186181">
        <dgm:presLayoutVars>
          <dgm:bulletEnabled val="1"/>
        </dgm:presLayoutVars>
      </dgm:prSet>
      <dgm:spPr>
        <a:xfrm>
          <a:off x="3279400" y="2863288"/>
          <a:ext cx="720379" cy="720379"/>
        </a:xfrm>
        <a:prstGeom prst="roundRect">
          <a:avLst/>
        </a:prstGeom>
      </dgm:spPr>
    </dgm:pt>
    <dgm:pt modelId="{06D6C1D3-E940-4F5A-A7C5-90D034AAA1A4}" type="pres">
      <dgm:prSet presAssocID="{8378A082-635E-401C-B184-1345312ACD84}" presName="Name56" presStyleLbl="parChTrans1D2" presStyleIdx="3" presStyleCnt="4"/>
      <dgm:spPr/>
    </dgm:pt>
    <dgm:pt modelId="{BA4E0B99-BBD4-4CE6-BB48-38F8A8DD0346}" type="pres">
      <dgm:prSet presAssocID="{21B1ABC4-051E-45EF-BE60-13B87C1E53D6}" presName="text0" presStyleLbl="node1" presStyleIdx="4" presStyleCnt="5" custScaleX="239928" custRadScaleRad="164983" custRadScaleInc="6944">
        <dgm:presLayoutVars>
          <dgm:bulletEnabled val="1"/>
        </dgm:presLayoutVars>
      </dgm:prSet>
      <dgm:spPr>
        <a:xfrm>
          <a:off x="1847910" y="1431798"/>
          <a:ext cx="720379" cy="720379"/>
        </a:xfrm>
        <a:prstGeom prst="roundRect">
          <a:avLst/>
        </a:prstGeom>
      </dgm:spPr>
    </dgm:pt>
  </dgm:ptLst>
  <dgm:cxnLst>
    <dgm:cxn modelId="{9438C010-585A-4BEC-9043-4E6B6C5A3A8E}" srcId="{64FE8713-2887-4BA0-9BD3-B3775C87A726}" destId="{1754C633-4735-4BED-9BB2-75FEA932ACEA}" srcOrd="0" destOrd="0" parTransId="{79992FE8-3246-4939-8181-72668EEFC3C7}" sibTransId="{7F2DD80F-E1CD-4AF7-9C0F-2B71BF9CAFA4}"/>
    <dgm:cxn modelId="{A79E3F1B-21E0-4D1A-A174-14AD640469B8}" type="presOf" srcId="{159DCF36-B322-4B2A-B48B-2BBBDDEE4ABA}" destId="{83419E69-D03A-46BA-A326-6FA1B2B70882}" srcOrd="0" destOrd="0" presId="urn:microsoft.com/office/officeart/2008/layout/RadialCluster"/>
    <dgm:cxn modelId="{C8390527-FF0B-4406-9B7D-0A8D103D778C}" srcId="{1754C633-4735-4BED-9BB2-75FEA932ACEA}" destId="{21B1ABC4-051E-45EF-BE60-13B87C1E53D6}" srcOrd="3" destOrd="0" parTransId="{8378A082-635E-401C-B184-1345312ACD84}" sibTransId="{C76E0075-5A6C-4C19-A47A-C289C9B95B31}"/>
    <dgm:cxn modelId="{79289E2A-22D4-4BB6-B5D7-EE278252D8EA}" srcId="{1754C633-4735-4BED-9BB2-75FEA932ACEA}" destId="{0DFBE67E-E23F-4C23-AF92-A18E80FF5412}" srcOrd="0" destOrd="0" parTransId="{1676A46B-3A6F-44F2-B9C2-479F49CF4E24}" sibTransId="{3167EC5F-A028-4951-A044-4CA57E7CB4AD}"/>
    <dgm:cxn modelId="{BE4B2D30-CBA5-45D6-9E4B-A6876A64E570}" type="presOf" srcId="{1754C633-4735-4BED-9BB2-75FEA932ACEA}" destId="{0633CB3D-D40C-472F-AFBB-D448101CD301}" srcOrd="0" destOrd="0" presId="urn:microsoft.com/office/officeart/2008/layout/RadialCluster"/>
    <dgm:cxn modelId="{FA2F3B6A-A068-4874-A4B7-282454D07466}" type="presOf" srcId="{1676A46B-3A6F-44F2-B9C2-479F49CF4E24}" destId="{9D0D79C8-0D5D-4361-BA85-305D87AB242A}" srcOrd="0" destOrd="0" presId="urn:microsoft.com/office/officeart/2008/layout/RadialCluster"/>
    <dgm:cxn modelId="{6D078A6E-4567-4CC6-A89E-C2C370FD0D65}" srcId="{1754C633-4735-4BED-9BB2-75FEA932ACEA}" destId="{8F519256-B44D-4095-8D15-3E9389E50E51}" srcOrd="1" destOrd="0" parTransId="{3F290127-163B-47D7-B378-7305B0415C81}" sibTransId="{39791D6A-4442-4352-97E5-60EF1677AA6B}"/>
    <dgm:cxn modelId="{BECE4952-6E34-46CB-A9E7-ED2D3CCD08CC}" type="presOf" srcId="{68B25350-CC72-48D8-B47A-1D50CA2812C5}" destId="{CBD6093F-C58F-4660-BB29-1AE77B3463D5}" srcOrd="0" destOrd="0" presId="urn:microsoft.com/office/officeart/2008/layout/RadialCluster"/>
    <dgm:cxn modelId="{8393C375-63B6-4CE0-8F70-4836EC766730}" type="presOf" srcId="{21B1ABC4-051E-45EF-BE60-13B87C1E53D6}" destId="{BA4E0B99-BBD4-4CE6-BB48-38F8A8DD0346}" srcOrd="0" destOrd="0" presId="urn:microsoft.com/office/officeart/2008/layout/RadialCluster"/>
    <dgm:cxn modelId="{23167A82-F50C-4D47-A524-03BB3AD96A3C}" type="presOf" srcId="{8378A082-635E-401C-B184-1345312ACD84}" destId="{06D6C1D3-E940-4F5A-A7C5-90D034AAA1A4}" srcOrd="0" destOrd="0" presId="urn:microsoft.com/office/officeart/2008/layout/RadialCluster"/>
    <dgm:cxn modelId="{A48B4E9B-1519-4066-AA8B-CA42996B8A3D}" type="presOf" srcId="{3F290127-163B-47D7-B378-7305B0415C81}" destId="{3C301CB8-8BBD-464F-AE70-F9BFF30E2909}" srcOrd="0" destOrd="0" presId="urn:microsoft.com/office/officeart/2008/layout/RadialCluster"/>
    <dgm:cxn modelId="{949651B6-70F9-4D8B-B97B-C0CF2F0A4E96}" type="presOf" srcId="{64FE8713-2887-4BA0-9BD3-B3775C87A726}" destId="{119EC0DD-FAE6-448D-AE04-94A13A361471}" srcOrd="0" destOrd="0" presId="urn:microsoft.com/office/officeart/2008/layout/RadialCluster"/>
    <dgm:cxn modelId="{DA8A99D1-72BA-45AB-9AE2-D7175BFD2B2B}" type="presOf" srcId="{0DFBE67E-E23F-4C23-AF92-A18E80FF5412}" destId="{73E993F1-47C9-4093-833A-D477F6AC0564}" srcOrd="0" destOrd="0" presId="urn:microsoft.com/office/officeart/2008/layout/RadialCluster"/>
    <dgm:cxn modelId="{790A3BD3-056E-4240-A7A3-B116F2D41BF1}" srcId="{1754C633-4735-4BED-9BB2-75FEA932ACEA}" destId="{159DCF36-B322-4B2A-B48B-2BBBDDEE4ABA}" srcOrd="2" destOrd="0" parTransId="{68B25350-CC72-48D8-B47A-1D50CA2812C5}" sibTransId="{37CF07AC-4D73-46E0-B509-EA36AEA7504B}"/>
    <dgm:cxn modelId="{254C04D9-EF0E-429F-9F06-7A45C1D76B51}" type="presOf" srcId="{8F519256-B44D-4095-8D15-3E9389E50E51}" destId="{62A6BE03-3BF6-4242-8384-2A80E23E5962}" srcOrd="0" destOrd="0" presId="urn:microsoft.com/office/officeart/2008/layout/RadialCluster"/>
    <dgm:cxn modelId="{86D56DBF-1BCD-464B-BF10-652CC96FBFBC}" type="presParOf" srcId="{119EC0DD-FAE6-448D-AE04-94A13A361471}" destId="{11A437F9-A813-42DF-9892-248B1FA0EE27}" srcOrd="0" destOrd="0" presId="urn:microsoft.com/office/officeart/2008/layout/RadialCluster"/>
    <dgm:cxn modelId="{73F15F6E-9307-4F3F-AFFD-527C8161602F}" type="presParOf" srcId="{11A437F9-A813-42DF-9892-248B1FA0EE27}" destId="{0633CB3D-D40C-472F-AFBB-D448101CD301}" srcOrd="0" destOrd="0" presId="urn:microsoft.com/office/officeart/2008/layout/RadialCluster"/>
    <dgm:cxn modelId="{C97BE688-6281-4A37-B45C-17C1C599CD13}" type="presParOf" srcId="{11A437F9-A813-42DF-9892-248B1FA0EE27}" destId="{9D0D79C8-0D5D-4361-BA85-305D87AB242A}" srcOrd="1" destOrd="0" presId="urn:microsoft.com/office/officeart/2008/layout/RadialCluster"/>
    <dgm:cxn modelId="{C04CA94D-A2EE-4A20-971B-E3484DB62BE3}" type="presParOf" srcId="{11A437F9-A813-42DF-9892-248B1FA0EE27}" destId="{73E993F1-47C9-4093-833A-D477F6AC0564}" srcOrd="2" destOrd="0" presId="urn:microsoft.com/office/officeart/2008/layout/RadialCluster"/>
    <dgm:cxn modelId="{B666C74D-222E-420E-8AE5-CD35606983F6}" type="presParOf" srcId="{11A437F9-A813-42DF-9892-248B1FA0EE27}" destId="{3C301CB8-8BBD-464F-AE70-F9BFF30E2909}" srcOrd="3" destOrd="0" presId="urn:microsoft.com/office/officeart/2008/layout/RadialCluster"/>
    <dgm:cxn modelId="{C4A9D1CA-48B2-4B90-A6F1-2BB653EB376D}" type="presParOf" srcId="{11A437F9-A813-42DF-9892-248B1FA0EE27}" destId="{62A6BE03-3BF6-4242-8384-2A80E23E5962}" srcOrd="4" destOrd="0" presId="urn:microsoft.com/office/officeart/2008/layout/RadialCluster"/>
    <dgm:cxn modelId="{0A47E687-76A7-4CA0-BC87-59BC7BB5397F}" type="presParOf" srcId="{11A437F9-A813-42DF-9892-248B1FA0EE27}" destId="{CBD6093F-C58F-4660-BB29-1AE77B3463D5}" srcOrd="5" destOrd="0" presId="urn:microsoft.com/office/officeart/2008/layout/RadialCluster"/>
    <dgm:cxn modelId="{715352B9-3753-4AB1-85C7-3712C0917977}" type="presParOf" srcId="{11A437F9-A813-42DF-9892-248B1FA0EE27}" destId="{83419E69-D03A-46BA-A326-6FA1B2B70882}" srcOrd="6" destOrd="0" presId="urn:microsoft.com/office/officeart/2008/layout/RadialCluster"/>
    <dgm:cxn modelId="{52F9788A-72D4-4DB0-89C0-D1721B50F65F}" type="presParOf" srcId="{11A437F9-A813-42DF-9892-248B1FA0EE27}" destId="{06D6C1D3-E940-4F5A-A7C5-90D034AAA1A4}" srcOrd="7" destOrd="0" presId="urn:microsoft.com/office/officeart/2008/layout/RadialCluster"/>
    <dgm:cxn modelId="{C822F4C9-87F0-4DDF-8768-B9663144C7B7}" type="presParOf" srcId="{11A437F9-A813-42DF-9892-248B1FA0EE27}" destId="{BA4E0B99-BBD4-4CE6-BB48-38F8A8DD0346}"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3CB3D-D40C-472F-AFBB-D448101CD301}">
      <dsp:nvSpPr>
        <dsp:cNvPr id="0" name=""/>
        <dsp:cNvSpPr/>
      </dsp:nvSpPr>
      <dsp:spPr>
        <a:xfrm>
          <a:off x="3144170" y="1387430"/>
          <a:ext cx="1643614" cy="80911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RWD Framework</a:t>
          </a:r>
          <a:endParaRPr lang="en-IN" sz="2400" kern="1200" dirty="0"/>
        </a:p>
      </dsp:txBody>
      <dsp:txXfrm>
        <a:off x="3183668" y="1426928"/>
        <a:ext cx="1564618" cy="730118"/>
      </dsp:txXfrm>
    </dsp:sp>
    <dsp:sp modelId="{9D0D79C8-0D5D-4361-BA85-305D87AB242A}">
      <dsp:nvSpPr>
        <dsp:cNvPr id="0" name=""/>
        <dsp:cNvSpPr/>
      </dsp:nvSpPr>
      <dsp:spPr>
        <a:xfrm rot="16200000">
          <a:off x="3632606" y="1054058"/>
          <a:ext cx="666743" cy="0"/>
        </a:xfrm>
        <a:custGeom>
          <a:avLst/>
          <a:gdLst/>
          <a:ahLst/>
          <a:cxnLst/>
          <a:rect l="0" t="0" r="0" b="0"/>
          <a:pathLst>
            <a:path>
              <a:moveTo>
                <a:pt x="0" y="0"/>
              </a:moveTo>
              <a:lnTo>
                <a:pt x="666743"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993F1-47C9-4093-833A-D477F6AC0564}">
      <dsp:nvSpPr>
        <dsp:cNvPr id="0" name=""/>
        <dsp:cNvSpPr/>
      </dsp:nvSpPr>
      <dsp:spPr>
        <a:xfrm>
          <a:off x="2907171" y="307"/>
          <a:ext cx="2117612" cy="7203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Bootstrap</a:t>
          </a:r>
          <a:endParaRPr lang="en-IN" sz="3200" kern="1200" dirty="0"/>
        </a:p>
      </dsp:txBody>
      <dsp:txXfrm>
        <a:off x="2942337" y="35473"/>
        <a:ext cx="2047280" cy="650047"/>
      </dsp:txXfrm>
    </dsp:sp>
    <dsp:sp modelId="{3C301CB8-8BBD-464F-AE70-F9BFF30E2909}">
      <dsp:nvSpPr>
        <dsp:cNvPr id="0" name=""/>
        <dsp:cNvSpPr/>
      </dsp:nvSpPr>
      <dsp:spPr>
        <a:xfrm rot="21535146">
          <a:off x="4787765" y="1774357"/>
          <a:ext cx="225344" cy="0"/>
        </a:xfrm>
        <a:custGeom>
          <a:avLst/>
          <a:gdLst/>
          <a:ahLst/>
          <a:cxnLst/>
          <a:rect l="0" t="0" r="0" b="0"/>
          <a:pathLst>
            <a:path>
              <a:moveTo>
                <a:pt x="0" y="0"/>
              </a:moveTo>
              <a:lnTo>
                <a:pt x="22534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A6BE03-3BF6-4242-8384-2A80E23E5962}">
      <dsp:nvSpPr>
        <dsp:cNvPr id="0" name=""/>
        <dsp:cNvSpPr/>
      </dsp:nvSpPr>
      <dsp:spPr>
        <a:xfrm>
          <a:off x="5013089" y="1392037"/>
          <a:ext cx="2120479" cy="720379"/>
        </a:xfrm>
        <a:prstGeom prst="roundRect">
          <a:avLst/>
        </a:prstGeom>
        <a:solidFill>
          <a:srgbClr val="E48312">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prstClr val="white"/>
              </a:solidFill>
              <a:latin typeface="Calibri" panose="020F0502020204030204"/>
              <a:ea typeface="+mn-ea"/>
              <a:cs typeface="+mn-cs"/>
            </a:rPr>
            <a:t>Semantic</a:t>
          </a:r>
          <a:r>
            <a:rPr lang="en-US" sz="1200" kern="1200" dirty="0"/>
            <a:t>  </a:t>
          </a:r>
          <a:r>
            <a:rPr lang="en-US" sz="2000" kern="1200" dirty="0"/>
            <a:t>UI</a:t>
          </a:r>
          <a:endParaRPr lang="en-IN" sz="1200" kern="1200" dirty="0"/>
        </a:p>
      </dsp:txBody>
      <dsp:txXfrm>
        <a:off x="5048255" y="1427203"/>
        <a:ext cx="2050147" cy="650047"/>
      </dsp:txXfrm>
    </dsp:sp>
    <dsp:sp modelId="{CBD6093F-C58F-4660-BB29-1AE77B3463D5}">
      <dsp:nvSpPr>
        <dsp:cNvPr id="0" name=""/>
        <dsp:cNvSpPr/>
      </dsp:nvSpPr>
      <dsp:spPr>
        <a:xfrm rot="5400000">
          <a:off x="3632606" y="2529917"/>
          <a:ext cx="666743" cy="0"/>
        </a:xfrm>
        <a:custGeom>
          <a:avLst/>
          <a:gdLst/>
          <a:ahLst/>
          <a:cxnLst/>
          <a:rect l="0" t="0" r="0" b="0"/>
          <a:pathLst>
            <a:path>
              <a:moveTo>
                <a:pt x="0" y="0"/>
              </a:moveTo>
              <a:lnTo>
                <a:pt x="666743"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419E69-D03A-46BA-A326-6FA1B2B70882}">
      <dsp:nvSpPr>
        <dsp:cNvPr id="0" name=""/>
        <dsp:cNvSpPr/>
      </dsp:nvSpPr>
      <dsp:spPr>
        <a:xfrm>
          <a:off x="3295373" y="2863288"/>
          <a:ext cx="1341209" cy="720379"/>
        </a:xfrm>
        <a:prstGeom prst="roundRect">
          <a:avLst/>
        </a:prstGeom>
        <a:solidFill>
          <a:srgbClr val="E48312">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prstClr val="white"/>
              </a:solidFill>
              <a:latin typeface="Calibri" panose="020F0502020204030204"/>
              <a:ea typeface="+mn-ea"/>
              <a:cs typeface="+mn-cs"/>
            </a:rPr>
            <a:t>Base</a:t>
          </a:r>
          <a:endParaRPr lang="en-IN" sz="3200" kern="1200" dirty="0">
            <a:solidFill>
              <a:prstClr val="white"/>
            </a:solidFill>
            <a:latin typeface="Calibri" panose="020F0502020204030204"/>
            <a:ea typeface="+mn-ea"/>
            <a:cs typeface="+mn-cs"/>
          </a:endParaRPr>
        </a:p>
      </dsp:txBody>
      <dsp:txXfrm>
        <a:off x="3330539" y="2898454"/>
        <a:ext cx="1270877" cy="650047"/>
      </dsp:txXfrm>
    </dsp:sp>
    <dsp:sp modelId="{06D6C1D3-E940-4F5A-A7C5-90D034AAA1A4}">
      <dsp:nvSpPr>
        <dsp:cNvPr id="0" name=""/>
        <dsp:cNvSpPr/>
      </dsp:nvSpPr>
      <dsp:spPr>
        <a:xfrm rot="10987488">
          <a:off x="2471468" y="1728775"/>
          <a:ext cx="673202" cy="0"/>
        </a:xfrm>
        <a:custGeom>
          <a:avLst/>
          <a:gdLst/>
          <a:ahLst/>
          <a:cxnLst/>
          <a:rect l="0" t="0" r="0" b="0"/>
          <a:pathLst>
            <a:path>
              <a:moveTo>
                <a:pt x="0" y="0"/>
              </a:moveTo>
              <a:lnTo>
                <a:pt x="673202"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4E0B99-BBD4-4CE6-BB48-38F8A8DD0346}">
      <dsp:nvSpPr>
        <dsp:cNvPr id="0" name=""/>
        <dsp:cNvSpPr/>
      </dsp:nvSpPr>
      <dsp:spPr>
        <a:xfrm>
          <a:off x="743577" y="1303058"/>
          <a:ext cx="1728391" cy="720379"/>
        </a:xfrm>
        <a:prstGeom prst="roundRect">
          <a:avLst/>
        </a:prstGeom>
        <a:solidFill>
          <a:srgbClr val="E48312">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prstClr val="white"/>
              </a:solidFill>
              <a:latin typeface="Calibri" panose="020F0502020204030204"/>
              <a:ea typeface="+mn-ea"/>
              <a:cs typeface="+mn-cs"/>
            </a:rPr>
            <a:t>Skeleton</a:t>
          </a:r>
          <a:endParaRPr lang="en-IN" sz="3200" kern="1200" dirty="0">
            <a:solidFill>
              <a:prstClr val="white"/>
            </a:solidFill>
            <a:latin typeface="Calibri" panose="020F0502020204030204"/>
            <a:ea typeface="+mn-ea"/>
            <a:cs typeface="+mn-cs"/>
          </a:endParaRPr>
        </a:p>
      </dsp:txBody>
      <dsp:txXfrm>
        <a:off x="778743" y="1338224"/>
        <a:ext cx="1658059" cy="65004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6843F-56A5-4686-BF8C-FA72A3803A06}"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2C9A6-8ABF-4E5D-8761-F0FF58A9769B}" type="slidenum">
              <a:rPr lang="en-US" smtClean="0"/>
              <a:t>‹#›</a:t>
            </a:fld>
            <a:endParaRPr lang="en-US"/>
          </a:p>
        </p:txBody>
      </p:sp>
    </p:spTree>
    <p:extLst>
      <p:ext uri="{BB962C8B-B14F-4D97-AF65-F5344CB8AC3E}">
        <p14:creationId xmlns:p14="http://schemas.microsoft.com/office/powerpoint/2010/main" val="2394414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C57A7-86E4-4698-A92A-BA88F3DDCD26}" type="slidenum">
              <a:rPr lang="en-US" smtClean="0"/>
              <a:t>18</a:t>
            </a:fld>
            <a:endParaRPr lang="en-US"/>
          </a:p>
        </p:txBody>
      </p:sp>
    </p:spTree>
    <p:extLst>
      <p:ext uri="{BB962C8B-B14F-4D97-AF65-F5344CB8AC3E}">
        <p14:creationId xmlns:p14="http://schemas.microsoft.com/office/powerpoint/2010/main" val="4147014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C57A7-86E4-4698-A92A-BA88F3DDCD26}" type="slidenum">
              <a:rPr lang="en-US" smtClean="0"/>
              <a:t>20</a:t>
            </a:fld>
            <a:endParaRPr lang="en-US"/>
          </a:p>
        </p:txBody>
      </p:sp>
    </p:spTree>
    <p:extLst>
      <p:ext uri="{BB962C8B-B14F-4D97-AF65-F5344CB8AC3E}">
        <p14:creationId xmlns:p14="http://schemas.microsoft.com/office/powerpoint/2010/main" val="338276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C57A7-86E4-4698-A92A-BA88F3DDCD26}" type="slidenum">
              <a:rPr lang="en-US" smtClean="0"/>
              <a:t>21</a:t>
            </a:fld>
            <a:endParaRPr lang="en-US"/>
          </a:p>
        </p:txBody>
      </p:sp>
    </p:spTree>
    <p:extLst>
      <p:ext uri="{BB962C8B-B14F-4D97-AF65-F5344CB8AC3E}">
        <p14:creationId xmlns:p14="http://schemas.microsoft.com/office/powerpoint/2010/main" val="66190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C57A7-86E4-4698-A92A-BA88F3DDCD26}" type="slidenum">
              <a:rPr lang="en-US" smtClean="0"/>
              <a:t>22</a:t>
            </a:fld>
            <a:endParaRPr lang="en-US"/>
          </a:p>
        </p:txBody>
      </p:sp>
    </p:spTree>
    <p:extLst>
      <p:ext uri="{BB962C8B-B14F-4D97-AF65-F5344CB8AC3E}">
        <p14:creationId xmlns:p14="http://schemas.microsoft.com/office/powerpoint/2010/main" val="302248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C57A7-86E4-4698-A92A-BA88F3DDCD26}" type="slidenum">
              <a:rPr lang="en-US" smtClean="0"/>
              <a:t>23</a:t>
            </a:fld>
            <a:endParaRPr lang="en-US"/>
          </a:p>
        </p:txBody>
      </p:sp>
    </p:spTree>
    <p:extLst>
      <p:ext uri="{BB962C8B-B14F-4D97-AF65-F5344CB8AC3E}">
        <p14:creationId xmlns:p14="http://schemas.microsoft.com/office/powerpoint/2010/main" val="301240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C57A7-86E4-4698-A92A-BA88F3DDCD26}" type="slidenum">
              <a:rPr lang="en-US" smtClean="0"/>
              <a:t>39</a:t>
            </a:fld>
            <a:endParaRPr lang="en-US"/>
          </a:p>
        </p:txBody>
      </p:sp>
    </p:spTree>
    <p:extLst>
      <p:ext uri="{BB962C8B-B14F-4D97-AF65-F5344CB8AC3E}">
        <p14:creationId xmlns:p14="http://schemas.microsoft.com/office/powerpoint/2010/main" val="261703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D33CEA-D4FA-4E03-97DB-CDE9357FD397}"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8734-FE3D-43C0-908E-DC77E8F61D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5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33CEA-D4FA-4E03-97DB-CDE9357FD397}"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8734-FE3D-43C0-908E-DC77E8F61D29}" type="slidenum">
              <a:rPr lang="en-US" smtClean="0"/>
              <a:t>‹#›</a:t>
            </a:fld>
            <a:endParaRPr lang="en-US"/>
          </a:p>
        </p:txBody>
      </p:sp>
    </p:spTree>
    <p:extLst>
      <p:ext uri="{BB962C8B-B14F-4D97-AF65-F5344CB8AC3E}">
        <p14:creationId xmlns:p14="http://schemas.microsoft.com/office/powerpoint/2010/main" val="125828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33CEA-D4FA-4E03-97DB-CDE9357FD397}"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8734-FE3D-43C0-908E-DC77E8F61D29}" type="slidenum">
              <a:rPr lang="en-US" smtClean="0"/>
              <a:t>‹#›</a:t>
            </a:fld>
            <a:endParaRPr lang="en-US"/>
          </a:p>
        </p:txBody>
      </p:sp>
    </p:spTree>
    <p:extLst>
      <p:ext uri="{BB962C8B-B14F-4D97-AF65-F5344CB8AC3E}">
        <p14:creationId xmlns:p14="http://schemas.microsoft.com/office/powerpoint/2010/main" val="125555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33CEA-D4FA-4E03-97DB-CDE9357FD397}"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8734-FE3D-43C0-908E-DC77E8F61D29}" type="slidenum">
              <a:rPr lang="en-US" smtClean="0"/>
              <a:t>‹#›</a:t>
            </a:fld>
            <a:endParaRPr lang="en-US"/>
          </a:p>
        </p:txBody>
      </p:sp>
    </p:spTree>
    <p:extLst>
      <p:ext uri="{BB962C8B-B14F-4D97-AF65-F5344CB8AC3E}">
        <p14:creationId xmlns:p14="http://schemas.microsoft.com/office/powerpoint/2010/main" val="47464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33CEA-D4FA-4E03-97DB-CDE9357FD397}"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38734-FE3D-43C0-908E-DC77E8F61D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70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33CEA-D4FA-4E03-97DB-CDE9357FD397}"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38734-FE3D-43C0-908E-DC77E8F61D29}" type="slidenum">
              <a:rPr lang="en-US" smtClean="0"/>
              <a:t>‹#›</a:t>
            </a:fld>
            <a:endParaRPr lang="en-US"/>
          </a:p>
        </p:txBody>
      </p:sp>
    </p:spTree>
    <p:extLst>
      <p:ext uri="{BB962C8B-B14F-4D97-AF65-F5344CB8AC3E}">
        <p14:creationId xmlns:p14="http://schemas.microsoft.com/office/powerpoint/2010/main" val="359192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D33CEA-D4FA-4E03-97DB-CDE9357FD397}"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38734-FE3D-43C0-908E-DC77E8F61D29}" type="slidenum">
              <a:rPr lang="en-US" smtClean="0"/>
              <a:t>‹#›</a:t>
            </a:fld>
            <a:endParaRPr lang="en-US"/>
          </a:p>
        </p:txBody>
      </p:sp>
    </p:spTree>
    <p:extLst>
      <p:ext uri="{BB962C8B-B14F-4D97-AF65-F5344CB8AC3E}">
        <p14:creationId xmlns:p14="http://schemas.microsoft.com/office/powerpoint/2010/main" val="9708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33CEA-D4FA-4E03-97DB-CDE9357FD397}"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38734-FE3D-43C0-908E-DC77E8F61D29}" type="slidenum">
              <a:rPr lang="en-US" smtClean="0"/>
              <a:t>‹#›</a:t>
            </a:fld>
            <a:endParaRPr lang="en-US"/>
          </a:p>
        </p:txBody>
      </p:sp>
    </p:spTree>
    <p:extLst>
      <p:ext uri="{BB962C8B-B14F-4D97-AF65-F5344CB8AC3E}">
        <p14:creationId xmlns:p14="http://schemas.microsoft.com/office/powerpoint/2010/main" val="137760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D33CEA-D4FA-4E03-97DB-CDE9357FD397}" type="datetimeFigureOut">
              <a:rPr lang="en-US" smtClean="0"/>
              <a:t>1/24/2024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238734-FE3D-43C0-908E-DC77E8F61D29}" type="slidenum">
              <a:rPr lang="en-US" smtClean="0"/>
              <a:t>‹#›</a:t>
            </a:fld>
            <a:endParaRPr lang="en-US"/>
          </a:p>
        </p:txBody>
      </p:sp>
    </p:spTree>
    <p:extLst>
      <p:ext uri="{BB962C8B-B14F-4D97-AF65-F5344CB8AC3E}">
        <p14:creationId xmlns:p14="http://schemas.microsoft.com/office/powerpoint/2010/main" val="124005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D33CEA-D4FA-4E03-97DB-CDE9357FD397}" type="datetimeFigureOut">
              <a:rPr lang="en-US" smtClean="0"/>
              <a:t>1/24/2024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238734-FE3D-43C0-908E-DC77E8F61D29}" type="slidenum">
              <a:rPr lang="en-US" smtClean="0"/>
              <a:t>‹#›</a:t>
            </a:fld>
            <a:endParaRPr lang="en-US"/>
          </a:p>
        </p:txBody>
      </p:sp>
    </p:spTree>
    <p:extLst>
      <p:ext uri="{BB962C8B-B14F-4D97-AF65-F5344CB8AC3E}">
        <p14:creationId xmlns:p14="http://schemas.microsoft.com/office/powerpoint/2010/main" val="50802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33CEA-D4FA-4E03-97DB-CDE9357FD397}"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38734-FE3D-43C0-908E-DC77E8F61D29}" type="slidenum">
              <a:rPr lang="en-US" smtClean="0"/>
              <a:t>‹#›</a:t>
            </a:fld>
            <a:endParaRPr lang="en-US"/>
          </a:p>
        </p:txBody>
      </p:sp>
    </p:spTree>
    <p:extLst>
      <p:ext uri="{BB962C8B-B14F-4D97-AF65-F5344CB8AC3E}">
        <p14:creationId xmlns:p14="http://schemas.microsoft.com/office/powerpoint/2010/main" val="28870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D33CEA-D4FA-4E03-97DB-CDE9357FD397}" type="datetimeFigureOut">
              <a:rPr lang="en-US" smtClean="0"/>
              <a:t>1/24/2024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238734-FE3D-43C0-908E-DC77E8F61D2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547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alistapart.com/article/responsive-web-desig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880" y="363411"/>
            <a:ext cx="8205216" cy="1593405"/>
          </a:xfrm>
        </p:spPr>
        <p:txBody>
          <a:bodyPr/>
          <a:lstStyle/>
          <a:p>
            <a:r>
              <a:rPr lang="en-US" dirty="0"/>
              <a:t>UNIT - 1</a:t>
            </a:r>
          </a:p>
        </p:txBody>
      </p:sp>
      <p:sp>
        <p:nvSpPr>
          <p:cNvPr id="3" name="Subtitle 2"/>
          <p:cNvSpPr>
            <a:spLocks noGrp="1"/>
          </p:cNvSpPr>
          <p:nvPr>
            <p:ph type="subTitle" idx="1"/>
          </p:nvPr>
        </p:nvSpPr>
        <p:spPr>
          <a:xfrm>
            <a:off x="1414272" y="2587054"/>
            <a:ext cx="9144000" cy="1655762"/>
          </a:xfrm>
        </p:spPr>
        <p:txBody>
          <a:bodyPr>
            <a:noAutofit/>
          </a:bodyPr>
          <a:lstStyle/>
          <a:p>
            <a:r>
              <a:rPr lang="en-US" sz="5400" dirty="0"/>
              <a:t>Getting started with Responsive Web Design</a:t>
            </a:r>
          </a:p>
        </p:txBody>
      </p:sp>
    </p:spTree>
    <p:extLst>
      <p:ext uri="{BB962C8B-B14F-4D97-AF65-F5344CB8AC3E}">
        <p14:creationId xmlns:p14="http://schemas.microsoft.com/office/powerpoint/2010/main" val="2305767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D8CF-373A-F220-E070-640F0E565D92}"/>
              </a:ext>
            </a:extLst>
          </p:cNvPr>
          <p:cNvSpPr>
            <a:spLocks noGrp="1"/>
          </p:cNvSpPr>
          <p:nvPr>
            <p:ph type="title"/>
          </p:nvPr>
        </p:nvSpPr>
        <p:spPr/>
        <p:txBody>
          <a:bodyPr/>
          <a:lstStyle/>
          <a:p>
            <a:r>
              <a:rPr lang="en-US" dirty="0"/>
              <a:t>Role of Web Designer</a:t>
            </a:r>
            <a:endParaRPr lang="en-IN" dirty="0"/>
          </a:p>
        </p:txBody>
      </p:sp>
      <p:sp>
        <p:nvSpPr>
          <p:cNvPr id="3" name="Content Placeholder 2">
            <a:extLst>
              <a:ext uri="{FF2B5EF4-FFF2-40B4-BE49-F238E27FC236}">
                <a16:creationId xmlns:a16="http://schemas.microsoft.com/office/drawing/2014/main" id="{F8DD2941-D614-F1EE-4420-40EFD6F371AD}"/>
              </a:ext>
            </a:extLst>
          </p:cNvPr>
          <p:cNvSpPr>
            <a:spLocks noGrp="1"/>
          </p:cNvSpPr>
          <p:nvPr>
            <p:ph idx="1"/>
          </p:nvPr>
        </p:nvSpPr>
        <p:spPr/>
        <p:txBody>
          <a:bodyPr>
            <a:normAutofit fontScale="92500"/>
          </a:bodyPr>
          <a:lstStyle/>
          <a:p>
            <a:r>
              <a:rPr lang="en-US" sz="2400" dirty="0"/>
              <a:t>Web designers use a variety of tools and technologies to create the overall look and feel of a website, ensuring that it is both visually appealing and user-friendly.</a:t>
            </a:r>
          </a:p>
          <a:p>
            <a:r>
              <a:rPr lang="en-US" sz="2400" dirty="0"/>
              <a:t>A web designer works on a website's appearance, layout, and, in some cases, content.</a:t>
            </a:r>
          </a:p>
          <a:p>
            <a:pPr>
              <a:buFont typeface="Wingdings" panose="05000000000000000000" pitchFamily="2" charset="2"/>
              <a:buChar char="Ø"/>
            </a:pPr>
            <a:r>
              <a:rPr lang="en-US" sz="2400" b="1" dirty="0"/>
              <a:t>Appearance</a:t>
            </a:r>
            <a:r>
              <a:rPr lang="en-US" sz="2400" dirty="0"/>
              <a:t> relates to the colors, typography, and images used.</a:t>
            </a:r>
          </a:p>
          <a:p>
            <a:pPr>
              <a:buFont typeface="Wingdings" panose="05000000000000000000" pitchFamily="2" charset="2"/>
              <a:buChar char="Ø"/>
            </a:pPr>
            <a:r>
              <a:rPr lang="en-US" sz="2400" b="1" dirty="0"/>
              <a:t>Layout </a:t>
            </a:r>
            <a:r>
              <a:rPr lang="en-US" sz="2400" dirty="0"/>
              <a:t>refers to how information is structured and categorized. A good web design is easy to use, aesthetically pleasing, and suits the user group and brand of the website.</a:t>
            </a:r>
          </a:p>
          <a:p>
            <a:pPr>
              <a:buFont typeface="Wingdings" panose="05000000000000000000" pitchFamily="2" charset="2"/>
              <a:buChar char="Ø"/>
            </a:pPr>
            <a:r>
              <a:rPr lang="en-US" sz="2400" b="1" dirty="0"/>
              <a:t>A well-designed </a:t>
            </a:r>
            <a:r>
              <a:rPr lang="en-US" sz="2400" dirty="0"/>
              <a:t>website is simple and communicates clearly to avoid confusing users. It wins and fosters the target audience's trust, removing as many potential points of user frustration as possible</a:t>
            </a:r>
            <a:r>
              <a:rPr lang="en-US" dirty="0"/>
              <a:t>.</a:t>
            </a:r>
            <a:endParaRPr lang="en-IN" dirty="0"/>
          </a:p>
        </p:txBody>
      </p:sp>
    </p:spTree>
    <p:extLst>
      <p:ext uri="{BB962C8B-B14F-4D97-AF65-F5344CB8AC3E}">
        <p14:creationId xmlns:p14="http://schemas.microsoft.com/office/powerpoint/2010/main" val="292771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8A6A-9FE3-B640-9372-FE9DFD6871DC}"/>
              </a:ext>
            </a:extLst>
          </p:cNvPr>
          <p:cNvSpPr>
            <a:spLocks noGrp="1"/>
          </p:cNvSpPr>
          <p:nvPr>
            <p:ph type="title"/>
          </p:nvPr>
        </p:nvSpPr>
        <p:spPr/>
        <p:txBody>
          <a:bodyPr/>
          <a:lstStyle/>
          <a:p>
            <a:r>
              <a:rPr lang="en-US" dirty="0"/>
              <a:t>Try this</a:t>
            </a:r>
            <a:endParaRPr lang="en-IN" dirty="0"/>
          </a:p>
        </p:txBody>
      </p:sp>
      <p:sp>
        <p:nvSpPr>
          <p:cNvPr id="3" name="Content Placeholder 2">
            <a:extLst>
              <a:ext uri="{FF2B5EF4-FFF2-40B4-BE49-F238E27FC236}">
                <a16:creationId xmlns:a16="http://schemas.microsoft.com/office/drawing/2014/main" id="{C2FF2010-5844-6E7E-29C8-E2996BF64B4F}"/>
              </a:ext>
            </a:extLst>
          </p:cNvPr>
          <p:cNvSpPr>
            <a:spLocks noGrp="1"/>
          </p:cNvSpPr>
          <p:nvPr>
            <p:ph idx="1"/>
          </p:nvPr>
        </p:nvSpPr>
        <p:spPr/>
        <p:txBody>
          <a:bodyPr/>
          <a:lstStyle/>
          <a:p>
            <a:r>
              <a:rPr lang="en-US" sz="2400" b="1" dirty="0">
                <a:solidFill>
                  <a:srgbClr val="252525"/>
                </a:solidFill>
                <a:effectLst/>
              </a:rPr>
              <a:t>Create a visually appealing design for a flower-selling shop.</a:t>
            </a:r>
          </a:p>
          <a:p>
            <a:r>
              <a:rPr lang="en-US" dirty="0" err="1">
                <a:solidFill>
                  <a:srgbClr val="252525"/>
                </a:solidFill>
                <a:effectLst/>
              </a:rPr>
              <a:t>Requirments</a:t>
            </a:r>
            <a:r>
              <a:rPr lang="en-US" dirty="0">
                <a:solidFill>
                  <a:srgbClr val="252525"/>
                </a:solidFill>
                <a:effectLst/>
              </a:rPr>
              <a:t>:</a:t>
            </a:r>
          </a:p>
          <a:p>
            <a:r>
              <a:rPr lang="en-US" dirty="0">
                <a:solidFill>
                  <a:srgbClr val="252525"/>
                </a:solidFill>
                <a:effectLst/>
              </a:rPr>
              <a:t>Use proper </a:t>
            </a:r>
            <a:r>
              <a:rPr lang="en-US" dirty="0" err="1">
                <a:solidFill>
                  <a:srgbClr val="252525"/>
                </a:solidFill>
                <a:effectLst/>
              </a:rPr>
              <a:t>colour</a:t>
            </a:r>
            <a:r>
              <a:rPr lang="en-US" dirty="0">
                <a:solidFill>
                  <a:srgbClr val="252525"/>
                </a:solidFill>
                <a:effectLst/>
              </a:rPr>
              <a:t> schemes.</a:t>
            </a:r>
          </a:p>
          <a:p>
            <a:r>
              <a:rPr lang="en-US" dirty="0">
                <a:solidFill>
                  <a:srgbClr val="252525"/>
                </a:solidFill>
                <a:effectLst/>
              </a:rPr>
              <a:t>Use proper typography.</a:t>
            </a:r>
          </a:p>
          <a:p>
            <a:r>
              <a:rPr lang="en-US" dirty="0">
                <a:solidFill>
                  <a:srgbClr val="252525"/>
                </a:solidFill>
                <a:effectLst/>
              </a:rPr>
              <a:t>A proper layout should be there.</a:t>
            </a:r>
          </a:p>
          <a:p>
            <a:r>
              <a:rPr lang="en-US" dirty="0">
                <a:solidFill>
                  <a:srgbClr val="252525"/>
                </a:solidFill>
                <a:effectLst/>
              </a:rPr>
              <a:t>Relevant images should be included.</a:t>
            </a:r>
          </a:p>
          <a:p>
            <a:endParaRPr lang="en-IN" dirty="0"/>
          </a:p>
        </p:txBody>
      </p:sp>
    </p:spTree>
    <p:extLst>
      <p:ext uri="{BB962C8B-B14F-4D97-AF65-F5344CB8AC3E}">
        <p14:creationId xmlns:p14="http://schemas.microsoft.com/office/powerpoint/2010/main" val="27899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3A24B-D54F-9D5D-9B60-D5892538C25A}"/>
              </a:ext>
            </a:extLst>
          </p:cNvPr>
          <p:cNvSpPr>
            <a:spLocks noGrp="1"/>
          </p:cNvSpPr>
          <p:nvPr>
            <p:ph type="title" idx="4294967295"/>
          </p:nvPr>
        </p:nvSpPr>
        <p:spPr>
          <a:xfrm>
            <a:off x="1560443" y="1978025"/>
            <a:ext cx="10058400" cy="1450975"/>
          </a:xfrm>
        </p:spPr>
        <p:txBody>
          <a:bodyPr/>
          <a:lstStyle/>
          <a:p>
            <a:r>
              <a:rPr lang="en-US" dirty="0"/>
              <a:t>Responsive Web design</a:t>
            </a:r>
            <a:endParaRPr lang="en-IN" dirty="0"/>
          </a:p>
        </p:txBody>
      </p:sp>
    </p:spTree>
    <p:extLst>
      <p:ext uri="{BB962C8B-B14F-4D97-AF65-F5344CB8AC3E}">
        <p14:creationId xmlns:p14="http://schemas.microsoft.com/office/powerpoint/2010/main" val="154919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9456" y="121700"/>
            <a:ext cx="11667744" cy="6535132"/>
          </a:xfrm>
          <a:prstGeom prst="rect">
            <a:avLst/>
          </a:prstGeom>
        </p:spPr>
      </p:pic>
    </p:spTree>
    <p:extLst>
      <p:ext uri="{BB962C8B-B14F-4D97-AF65-F5344CB8AC3E}">
        <p14:creationId xmlns:p14="http://schemas.microsoft.com/office/powerpoint/2010/main" val="292354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0E2A40-4202-208A-5096-CB642F269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047750"/>
            <a:ext cx="9525000" cy="4762500"/>
          </a:xfrm>
          <a:prstGeom prst="rect">
            <a:avLst/>
          </a:prstGeom>
        </p:spPr>
      </p:pic>
    </p:spTree>
    <p:extLst>
      <p:ext uri="{BB962C8B-B14F-4D97-AF65-F5344CB8AC3E}">
        <p14:creationId xmlns:p14="http://schemas.microsoft.com/office/powerpoint/2010/main" val="331116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578" y="105644"/>
            <a:ext cx="11456302" cy="6633631"/>
          </a:xfrm>
          <a:prstGeom prst="rect">
            <a:avLst/>
          </a:prstGeom>
        </p:spPr>
      </p:pic>
    </p:spTree>
    <p:extLst>
      <p:ext uri="{BB962C8B-B14F-4D97-AF65-F5344CB8AC3E}">
        <p14:creationId xmlns:p14="http://schemas.microsoft.com/office/powerpoint/2010/main" val="415874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16" y="260479"/>
            <a:ext cx="11829288" cy="5447645"/>
          </a:xfrm>
          <a:prstGeom prst="rect">
            <a:avLst/>
          </a:prstGeom>
        </p:spPr>
        <p:txBody>
          <a:bodyPr wrap="square">
            <a:spAutoFit/>
          </a:bodyPr>
          <a:lstStyle/>
          <a:p>
            <a:pPr algn="ctr"/>
            <a:r>
              <a:rPr lang="en-US" sz="3600" b="1" dirty="0"/>
              <a:t>Introduction</a:t>
            </a:r>
          </a:p>
          <a:p>
            <a:pPr algn="ctr"/>
            <a:endParaRPr lang="en-US" sz="2400" b="1" dirty="0"/>
          </a:p>
          <a:p>
            <a:pPr marL="285750" indent="-285750">
              <a:buFont typeface="Wingdings" panose="05000000000000000000" pitchFamily="2" charset="2"/>
              <a:buChar char="Ø"/>
            </a:pPr>
            <a:r>
              <a:rPr lang="en-US" sz="2400" dirty="0"/>
              <a:t> A responsive website is one that has a fluid and flexible layout that enables it to adjust according to various screen sizes. Therefore, a responsive web design simply means a website design that responds and resizes itself depending on the device being used to view it whether it is a desktop monitor, laptop, smartphone, or tablet.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Responsive web design, also called RWD design, describes a modern web design approach that allows websites and pages to render (or display) on all devices and screen sizes by automatically adapting to the screen, whether it’s a desktop, laptop, tablet, smartphone, or even a smart TV!.</a:t>
            </a:r>
          </a:p>
          <a:p>
            <a:endParaRPr lang="en-US" sz="2400" dirty="0"/>
          </a:p>
          <a:p>
            <a:pPr marL="285750" indent="-285750">
              <a:buFont typeface="Wingdings" panose="05000000000000000000" pitchFamily="2" charset="2"/>
              <a:buChar char="Ø"/>
            </a:pPr>
            <a:r>
              <a:rPr lang="en-US" sz="2400" dirty="0"/>
              <a:t> Responsive layouts automatically adjust and adapts to any device screen size, whether it is a desktop, a laptop, a tablet, or a mobile phone.</a:t>
            </a:r>
          </a:p>
        </p:txBody>
      </p:sp>
    </p:spTree>
    <p:extLst>
      <p:ext uri="{BB962C8B-B14F-4D97-AF65-F5344CB8AC3E}">
        <p14:creationId xmlns:p14="http://schemas.microsoft.com/office/powerpoint/2010/main" val="2711795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AC43C6-4967-8B18-63E1-87C15C27A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904"/>
            <a:ext cx="12192000" cy="6108192"/>
          </a:xfrm>
          <a:prstGeom prst="rect">
            <a:avLst/>
          </a:prstGeom>
        </p:spPr>
      </p:pic>
    </p:spTree>
    <p:extLst>
      <p:ext uri="{BB962C8B-B14F-4D97-AF65-F5344CB8AC3E}">
        <p14:creationId xmlns:p14="http://schemas.microsoft.com/office/powerpoint/2010/main" val="111410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864" y="200533"/>
            <a:ext cx="10515600" cy="1325563"/>
          </a:xfrm>
        </p:spPr>
        <p:txBody>
          <a:bodyPr>
            <a:normAutofit/>
          </a:bodyPr>
          <a:lstStyle/>
          <a:p>
            <a:r>
              <a:rPr lang="en-US" sz="3000" dirty="0"/>
              <a:t>History of the Responsive Web Design</a:t>
            </a:r>
          </a:p>
        </p:txBody>
      </p:sp>
      <p:sp>
        <p:nvSpPr>
          <p:cNvPr id="3" name="Content Placeholder 2"/>
          <p:cNvSpPr>
            <a:spLocks noGrp="1"/>
          </p:cNvSpPr>
          <p:nvPr>
            <p:ph idx="1"/>
          </p:nvPr>
        </p:nvSpPr>
        <p:spPr>
          <a:xfrm>
            <a:off x="938784" y="1690688"/>
            <a:ext cx="8229600" cy="4952999"/>
          </a:xfrm>
        </p:spPr>
        <p:txBody>
          <a:bodyPr>
            <a:normAutofit/>
          </a:bodyPr>
          <a:lstStyle/>
          <a:p>
            <a:pPr marL="457200" indent="-457200">
              <a:spcBef>
                <a:spcPts val="0"/>
              </a:spcBef>
              <a:buFont typeface="Wingdings" panose="05000000000000000000" pitchFamily="2" charset="2"/>
              <a:buChar char="Ø"/>
            </a:pPr>
            <a:r>
              <a:rPr lang="en-US" sz="2600" dirty="0"/>
              <a:t>The term Responsive Web Design was first coined by </a:t>
            </a:r>
            <a:r>
              <a:rPr lang="en-US" sz="2600" b="1" dirty="0"/>
              <a:t>Ethan </a:t>
            </a:r>
            <a:r>
              <a:rPr lang="en-US" sz="2600" b="1" dirty="0" err="1"/>
              <a:t>Marcotte</a:t>
            </a:r>
            <a:r>
              <a:rPr lang="en-US" sz="2600" b="1" dirty="0"/>
              <a:t> </a:t>
            </a:r>
            <a:r>
              <a:rPr lang="en-US" sz="2600" dirty="0"/>
              <a:t>in his article </a:t>
            </a:r>
            <a:r>
              <a:rPr lang="en-US" sz="2600" i="1" dirty="0"/>
              <a:t>A List Apart </a:t>
            </a:r>
            <a:r>
              <a:rPr lang="en-US" sz="2600" dirty="0"/>
              <a:t>in May 2010</a:t>
            </a:r>
          </a:p>
          <a:p>
            <a:pPr marL="0" lvl="1" indent="0">
              <a:spcBef>
                <a:spcPts val="0"/>
              </a:spcBef>
              <a:spcAft>
                <a:spcPts val="600"/>
              </a:spcAft>
              <a:buSzPct val="68000"/>
              <a:buNone/>
            </a:pPr>
            <a:r>
              <a:rPr lang="en-US" sz="2200" dirty="0"/>
              <a:t>	</a:t>
            </a:r>
            <a:r>
              <a:rPr lang="en-US" sz="2000" dirty="0">
                <a:hlinkClick r:id="rId3"/>
              </a:rPr>
              <a:t>http://alistapart.com/article/responsive-web-design</a:t>
            </a:r>
            <a:endParaRPr lang="en-US" sz="2000" dirty="0"/>
          </a:p>
          <a:p>
            <a:pPr marL="457200" indent="-457200">
              <a:buFont typeface="Wingdings" panose="05000000000000000000" pitchFamily="2" charset="2"/>
              <a:buChar char="Ø"/>
            </a:pPr>
            <a:r>
              <a:rPr lang="en-US" sz="2600" dirty="0"/>
              <a:t>He defined the technique of RWD by using </a:t>
            </a:r>
            <a:r>
              <a:rPr lang="en-US" sz="2600" b="1" dirty="0"/>
              <a:t>fluid grids</a:t>
            </a:r>
            <a:r>
              <a:rPr lang="en-US" sz="2600" dirty="0"/>
              <a:t>, </a:t>
            </a:r>
            <a:r>
              <a:rPr lang="en-US" sz="2600" b="1" dirty="0"/>
              <a:t>flexible images</a:t>
            </a:r>
            <a:r>
              <a:rPr lang="en-US" sz="2600" dirty="0"/>
              <a:t>, and </a:t>
            </a:r>
            <a:r>
              <a:rPr lang="en-US" sz="2600" b="1" dirty="0"/>
              <a:t>media queries</a:t>
            </a:r>
            <a:r>
              <a:rPr lang="en-US" sz="2600" dirty="0"/>
              <a:t> to deliver different visual experiences for different screen sizes.</a:t>
            </a:r>
          </a:p>
          <a:p>
            <a:pPr marL="457200" indent="-457200">
              <a:buFont typeface="Wingdings" panose="05000000000000000000" pitchFamily="2" charset="2"/>
              <a:buChar char="Ø"/>
            </a:pPr>
            <a:r>
              <a:rPr lang="en-US" sz="2600" dirty="0"/>
              <a:t>Ethan expanded his RWD theory and  </a:t>
            </a:r>
          </a:p>
          <a:p>
            <a:pPr marL="401638" indent="0">
              <a:buNone/>
            </a:pPr>
            <a:r>
              <a:rPr lang="en-US" sz="2600" dirty="0"/>
              <a:t>published his book titled</a:t>
            </a:r>
          </a:p>
          <a:p>
            <a:pPr marL="401638" indent="0">
              <a:buNone/>
            </a:pPr>
            <a:r>
              <a:rPr lang="en-US" sz="2600" i="1" dirty="0"/>
              <a:t>Responsive Web Design</a:t>
            </a:r>
            <a:r>
              <a:rPr lang="en-US" sz="2400" dirty="0"/>
              <a:t>.</a:t>
            </a:r>
          </a:p>
          <a:p>
            <a:pPr marL="109728" indent="0">
              <a:buNone/>
            </a:pPr>
            <a:endParaRPr lang="en-US" sz="2400" dirty="0"/>
          </a:p>
        </p:txBody>
      </p:sp>
      <p:pic>
        <p:nvPicPr>
          <p:cNvPr id="4" name="Picture 3" descr="Cover image for Responsive Web Design"/>
          <p:cNvPicPr/>
          <p:nvPr/>
        </p:nvPicPr>
        <p:blipFill>
          <a:blip r:embed="rId4">
            <a:extLst>
              <a:ext uri="{28A0092B-C50C-407E-A947-70E740481C1C}">
                <a14:useLocalDpi xmlns:a14="http://schemas.microsoft.com/office/drawing/2010/main" val="0"/>
              </a:ext>
            </a:extLst>
          </a:blip>
          <a:srcRect/>
          <a:stretch>
            <a:fillRect/>
          </a:stretch>
        </p:blipFill>
        <p:spPr bwMode="auto">
          <a:xfrm>
            <a:off x="8534400" y="4191000"/>
            <a:ext cx="1511300" cy="1828800"/>
          </a:xfrm>
          <a:prstGeom prst="rect">
            <a:avLst/>
          </a:prstGeom>
          <a:noFill/>
          <a:ln>
            <a:noFill/>
          </a:ln>
        </p:spPr>
      </p:pic>
    </p:spTree>
    <p:extLst>
      <p:ext uri="{BB962C8B-B14F-4D97-AF65-F5344CB8AC3E}">
        <p14:creationId xmlns:p14="http://schemas.microsoft.com/office/powerpoint/2010/main" val="3540699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2398" y="175757"/>
            <a:ext cx="11422778" cy="6539567"/>
          </a:xfrm>
          <a:prstGeom prst="rect">
            <a:avLst/>
          </a:prstGeom>
        </p:spPr>
      </p:pic>
    </p:spTree>
    <p:extLst>
      <p:ext uri="{BB962C8B-B14F-4D97-AF65-F5344CB8AC3E}">
        <p14:creationId xmlns:p14="http://schemas.microsoft.com/office/powerpoint/2010/main" val="428056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B2E615-79DE-A153-E719-43CA0C084D0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68274" y="951741"/>
            <a:ext cx="7150100" cy="4022725"/>
          </a:xfrm>
        </p:spPr>
      </p:pic>
    </p:spTree>
    <p:extLst>
      <p:ext uri="{BB962C8B-B14F-4D97-AF65-F5344CB8AC3E}">
        <p14:creationId xmlns:p14="http://schemas.microsoft.com/office/powerpoint/2010/main" val="1359980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78891" y="256209"/>
            <a:ext cx="7189787" cy="704850"/>
          </a:xfrm>
        </p:spPr>
        <p:txBody>
          <a:bodyPr>
            <a:normAutofit/>
          </a:bodyPr>
          <a:lstStyle/>
          <a:p>
            <a:r>
              <a:rPr lang="en-US" sz="3000" dirty="0"/>
              <a:t>Why Should We Build a Responsive Web?</a:t>
            </a:r>
          </a:p>
        </p:txBody>
      </p:sp>
      <p:sp>
        <p:nvSpPr>
          <p:cNvPr id="3" name="Content Placeholder 2"/>
          <p:cNvSpPr>
            <a:spLocks noGrp="1"/>
          </p:cNvSpPr>
          <p:nvPr>
            <p:ph idx="4294967295"/>
          </p:nvPr>
        </p:nvSpPr>
        <p:spPr>
          <a:xfrm>
            <a:off x="0" y="1379538"/>
            <a:ext cx="11241088" cy="4953000"/>
          </a:xfrm>
        </p:spPr>
        <p:txBody>
          <a:bodyPr>
            <a:noAutofit/>
          </a:bodyPr>
          <a:lstStyle/>
          <a:p>
            <a:pPr>
              <a:spcBef>
                <a:spcPts val="0"/>
              </a:spcBef>
              <a:spcAft>
                <a:spcPts val="600"/>
              </a:spcAft>
              <a:buFont typeface="Arial" panose="020B0604020202020204" pitchFamily="34" charset="0"/>
              <a:buChar char="•"/>
            </a:pPr>
            <a:r>
              <a:rPr lang="en-US" sz="3200" dirty="0"/>
              <a:t>Each year new devices are pouring into the market, responsive web design let us build one site, and modify it to adapt the new device’s screen size</a:t>
            </a:r>
          </a:p>
          <a:p>
            <a:pPr>
              <a:spcBef>
                <a:spcPts val="0"/>
              </a:spcBef>
              <a:spcAft>
                <a:spcPts val="600"/>
              </a:spcAft>
              <a:buFont typeface="Arial" panose="020B0604020202020204" pitchFamily="34" charset="0"/>
              <a:buChar char="•"/>
            </a:pPr>
            <a:r>
              <a:rPr lang="en-US" sz="3200" dirty="0"/>
              <a:t>Build once for all devices</a:t>
            </a:r>
          </a:p>
          <a:p>
            <a:pPr>
              <a:spcBef>
                <a:spcPts val="0"/>
              </a:spcBef>
              <a:spcAft>
                <a:spcPts val="600"/>
              </a:spcAft>
              <a:buFont typeface="Arial" panose="020B0604020202020204" pitchFamily="34" charset="0"/>
              <a:buChar char="•"/>
            </a:pPr>
            <a:r>
              <a:rPr lang="en-US" sz="3200" dirty="0"/>
              <a:t>Easy to manage content editing through a single CMS (Content Management System)</a:t>
            </a:r>
          </a:p>
          <a:p>
            <a:pPr>
              <a:spcBef>
                <a:spcPts val="0"/>
              </a:spcBef>
              <a:buFont typeface="Arial" panose="020B0604020202020204" pitchFamily="34" charset="0"/>
              <a:buChar char="•"/>
            </a:pPr>
            <a:r>
              <a:rPr lang="en-US" sz="3200" dirty="0"/>
              <a:t>If we have a working website:</a:t>
            </a:r>
          </a:p>
          <a:p>
            <a:pPr marL="914400" lvl="1" indent="-457200">
              <a:spcBef>
                <a:spcPts val="0"/>
              </a:spcBef>
              <a:buFont typeface="Arial" panose="020B0604020202020204" pitchFamily="34" charset="0"/>
              <a:buChar char="•"/>
            </a:pPr>
            <a:r>
              <a:rPr lang="en-US" sz="2800" dirty="0"/>
              <a:t>Not need to rebuild new websites to adapt the new devices</a:t>
            </a:r>
          </a:p>
          <a:p>
            <a:pPr marL="914400" lvl="1" indent="-457200">
              <a:spcBef>
                <a:spcPts val="0"/>
              </a:spcBef>
              <a:buFont typeface="Arial" panose="020B0604020202020204" pitchFamily="34" charset="0"/>
              <a:buChar char="•"/>
            </a:pPr>
            <a:r>
              <a:rPr lang="en-US" sz="2800" dirty="0"/>
              <a:t>We can convert the existing working website to a responsive Web site to adapt all kind of devices</a:t>
            </a:r>
          </a:p>
        </p:txBody>
      </p:sp>
    </p:spTree>
    <p:extLst>
      <p:ext uri="{BB962C8B-B14F-4D97-AF65-F5344CB8AC3E}">
        <p14:creationId xmlns:p14="http://schemas.microsoft.com/office/powerpoint/2010/main" val="4144012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2394" y="78212"/>
            <a:ext cx="11429630" cy="6633484"/>
          </a:xfrm>
          <a:prstGeom prst="rect">
            <a:avLst/>
          </a:prstGeom>
        </p:spPr>
      </p:pic>
    </p:spTree>
    <p:extLst>
      <p:ext uri="{BB962C8B-B14F-4D97-AF65-F5344CB8AC3E}">
        <p14:creationId xmlns:p14="http://schemas.microsoft.com/office/powerpoint/2010/main" val="232533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20418" y="110982"/>
            <a:ext cx="11246742" cy="6682024"/>
          </a:xfrm>
          <a:prstGeom prst="rect">
            <a:avLst/>
          </a:prstGeom>
        </p:spPr>
      </p:pic>
    </p:spTree>
    <p:extLst>
      <p:ext uri="{BB962C8B-B14F-4D97-AF65-F5344CB8AC3E}">
        <p14:creationId xmlns:p14="http://schemas.microsoft.com/office/powerpoint/2010/main" val="19507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3187" y="65266"/>
            <a:ext cx="10857357" cy="6707110"/>
          </a:xfrm>
          <a:prstGeom prst="rect">
            <a:avLst/>
          </a:prstGeom>
        </p:spPr>
      </p:pic>
    </p:spTree>
    <p:extLst>
      <p:ext uri="{BB962C8B-B14F-4D97-AF65-F5344CB8AC3E}">
        <p14:creationId xmlns:p14="http://schemas.microsoft.com/office/powerpoint/2010/main" val="2434825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49C7-B8B3-5222-DEB5-6E91CFA9F599}"/>
              </a:ext>
            </a:extLst>
          </p:cNvPr>
          <p:cNvSpPr>
            <a:spLocks noGrp="1"/>
          </p:cNvSpPr>
          <p:nvPr>
            <p:ph type="title"/>
          </p:nvPr>
        </p:nvSpPr>
        <p:spPr/>
        <p:txBody>
          <a:bodyPr/>
          <a:lstStyle/>
          <a:p>
            <a:r>
              <a:rPr lang="en-US" dirty="0"/>
              <a:t>Meta Tag 	</a:t>
            </a:r>
            <a:endParaRPr lang="en-IN" dirty="0"/>
          </a:p>
        </p:txBody>
      </p:sp>
      <p:sp>
        <p:nvSpPr>
          <p:cNvPr id="3" name="Content Placeholder 2">
            <a:extLst>
              <a:ext uri="{FF2B5EF4-FFF2-40B4-BE49-F238E27FC236}">
                <a16:creationId xmlns:a16="http://schemas.microsoft.com/office/drawing/2014/main" id="{6DBB41A0-3817-C22D-DBF7-A9F312DB3CCF}"/>
              </a:ext>
            </a:extLst>
          </p:cNvPr>
          <p:cNvSpPr>
            <a:spLocks noGrp="1"/>
          </p:cNvSpPr>
          <p:nvPr>
            <p:ph idx="1"/>
          </p:nvPr>
        </p:nvSpPr>
        <p:spPr/>
        <p:txBody>
          <a:bodyPr/>
          <a:lstStyle/>
          <a:p>
            <a:r>
              <a:rPr lang="en-US" dirty="0"/>
              <a:t>The HTML &lt;meta&gt; tag provides metadata or information about the HTML document.</a:t>
            </a:r>
          </a:p>
          <a:p>
            <a:r>
              <a:rPr lang="en-US" dirty="0"/>
              <a:t>The metadata does not display on the webpage, but it is used by search engines, browsers and other web services which scan the site or webpage to know about the webpage..</a:t>
            </a:r>
            <a:endParaRPr lang="en-IN" dirty="0"/>
          </a:p>
        </p:txBody>
      </p:sp>
      <p:pic>
        <p:nvPicPr>
          <p:cNvPr id="5" name="Picture 4">
            <a:extLst>
              <a:ext uri="{FF2B5EF4-FFF2-40B4-BE49-F238E27FC236}">
                <a16:creationId xmlns:a16="http://schemas.microsoft.com/office/drawing/2014/main" id="{2ECC21A7-B06F-097B-A302-113EE282446B}"/>
              </a:ext>
            </a:extLst>
          </p:cNvPr>
          <p:cNvPicPr>
            <a:picLocks noChangeAspect="1"/>
          </p:cNvPicPr>
          <p:nvPr/>
        </p:nvPicPr>
        <p:blipFill>
          <a:blip r:embed="rId2"/>
          <a:stretch>
            <a:fillRect/>
          </a:stretch>
        </p:blipFill>
        <p:spPr>
          <a:xfrm>
            <a:off x="1161622" y="3359426"/>
            <a:ext cx="9868755" cy="22900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8488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7E36F7-6B7E-4BED-B025-7DE139303F53}"/>
              </a:ext>
            </a:extLst>
          </p:cNvPr>
          <p:cNvPicPr>
            <a:picLocks noChangeAspect="1"/>
          </p:cNvPicPr>
          <p:nvPr/>
        </p:nvPicPr>
        <p:blipFill>
          <a:blip r:embed="rId2"/>
          <a:stretch>
            <a:fillRect/>
          </a:stretch>
        </p:blipFill>
        <p:spPr>
          <a:xfrm>
            <a:off x="506245" y="365494"/>
            <a:ext cx="11179509" cy="5877651"/>
          </a:xfrm>
          <a:prstGeom prst="rect">
            <a:avLst/>
          </a:prstGeom>
        </p:spPr>
      </p:pic>
      <p:pic>
        <p:nvPicPr>
          <p:cNvPr id="3" name="Picture 2" descr="Distance Education Courses in Ludhiana | Dotway Educators">
            <a:extLst>
              <a:ext uri="{FF2B5EF4-FFF2-40B4-BE49-F238E27FC236}">
                <a16:creationId xmlns:a16="http://schemas.microsoft.com/office/drawing/2014/main" id="{79404374-542E-4102-B8E3-4FF45724B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2735" y="113290"/>
            <a:ext cx="2438232" cy="753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017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F365F1-3B4E-46EA-B4EB-11EF543CED29}"/>
              </a:ext>
            </a:extLst>
          </p:cNvPr>
          <p:cNvSpPr/>
          <p:nvPr/>
        </p:nvSpPr>
        <p:spPr>
          <a:xfrm>
            <a:off x="345528" y="545457"/>
            <a:ext cx="5235465" cy="5078313"/>
          </a:xfrm>
          <a:prstGeom prst="rect">
            <a:avLst/>
          </a:prstGeom>
        </p:spPr>
        <p:txBody>
          <a:bodyPr wrap="square">
            <a:spAutoFit/>
          </a:bodyPr>
          <a:lstStyle/>
          <a:p>
            <a:r>
              <a:rPr lang="en-IN" dirty="0">
                <a:solidFill>
                  <a:srgbClr val="800000"/>
                </a:solidFill>
                <a:latin typeface="Consolas" panose="020B0609020204030204" pitchFamily="49" charset="0"/>
              </a:rPr>
              <a:t>&lt;style&gt;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.box</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background-</a:t>
            </a:r>
            <a:r>
              <a:rPr lang="en-IN" dirty="0" err="1">
                <a:solidFill>
                  <a:srgbClr val="E50000"/>
                </a:solidFill>
                <a:latin typeface="Consolas" panose="020B0609020204030204" pitchFamily="49" charset="0"/>
              </a:rPr>
              <a:t>color</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cyan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font-size</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60px</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text-align</a:t>
            </a:r>
            <a:r>
              <a:rPr lang="en-IN" dirty="0">
                <a:solidFill>
                  <a:srgbClr val="000000"/>
                </a:solidFill>
                <a:latin typeface="Consolas" panose="020B0609020204030204" pitchFamily="49" charset="0"/>
              </a:rPr>
              <a:t>: </a:t>
            </a:r>
            <a:r>
              <a:rPr lang="en-IN" dirty="0" err="1">
                <a:solidFill>
                  <a:srgbClr val="0451A5"/>
                </a:solidFill>
                <a:latin typeface="Consolas" panose="020B0609020204030204" pitchFamily="49" charset="0"/>
              </a:rPr>
              <a:t>center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E50000"/>
                </a:solidFill>
                <a:latin typeface="Consolas" panose="020B0609020204030204" pitchFamily="49" charset="0"/>
              </a:rPr>
              <a:t>color</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black</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display</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none</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@media</a:t>
            </a:r>
            <a:r>
              <a:rPr lang="en-IN" dirty="0">
                <a:solidFill>
                  <a:srgbClr val="000000"/>
                </a:solidFill>
                <a:latin typeface="Consolas" panose="020B0609020204030204" pitchFamily="49" charset="0"/>
              </a:rPr>
              <a:t> only </a:t>
            </a:r>
            <a:r>
              <a:rPr lang="en-IN" dirty="0">
                <a:solidFill>
                  <a:srgbClr val="0451A5"/>
                </a:solidFill>
                <a:latin typeface="Consolas" panose="020B0609020204030204" pitchFamily="49" charset="0"/>
              </a:rPr>
              <a:t>screen</a:t>
            </a:r>
            <a:r>
              <a:rPr lang="en-IN" dirty="0">
                <a:solidFill>
                  <a:srgbClr val="000000"/>
                </a:solidFill>
                <a:latin typeface="Consolas" panose="020B0609020204030204" pitchFamily="49" charset="0"/>
              </a:rPr>
              <a:t> and (</a:t>
            </a:r>
            <a:r>
              <a:rPr lang="en-IN" dirty="0">
                <a:solidFill>
                  <a:srgbClr val="E50000"/>
                </a:solidFill>
                <a:latin typeface="Consolas" panose="020B0609020204030204" pitchFamily="49" charset="0"/>
              </a:rPr>
              <a:t>max-width</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500px</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#item-3</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display</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block</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background-</a:t>
            </a:r>
            <a:r>
              <a:rPr lang="en-IN" dirty="0" err="1">
                <a:solidFill>
                  <a:srgbClr val="E50000"/>
                </a:solidFill>
                <a:latin typeface="Consolas" panose="020B0609020204030204" pitchFamily="49" charset="0"/>
              </a:rPr>
              <a:t>color</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red</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p>
        </p:txBody>
      </p:sp>
      <p:sp>
        <p:nvSpPr>
          <p:cNvPr id="3" name="Rectangle 2">
            <a:extLst>
              <a:ext uri="{FF2B5EF4-FFF2-40B4-BE49-F238E27FC236}">
                <a16:creationId xmlns:a16="http://schemas.microsoft.com/office/drawing/2014/main" id="{0A68B218-E7B5-40AD-843B-A66E288B40F5}"/>
              </a:ext>
            </a:extLst>
          </p:cNvPr>
          <p:cNvSpPr/>
          <p:nvPr/>
        </p:nvSpPr>
        <p:spPr>
          <a:xfrm>
            <a:off x="5925207" y="653361"/>
            <a:ext cx="6096000" cy="5078313"/>
          </a:xfrm>
          <a:prstGeom prst="rect">
            <a:avLst/>
          </a:prstGeom>
        </p:spPr>
        <p:txBody>
          <a:bodyPr>
            <a:spAutoFit/>
          </a:bodyPr>
          <a:lstStyle/>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@media</a:t>
            </a:r>
            <a:r>
              <a:rPr lang="en-IN" dirty="0">
                <a:solidFill>
                  <a:srgbClr val="000000"/>
                </a:solidFill>
                <a:latin typeface="Consolas" panose="020B0609020204030204" pitchFamily="49" charset="0"/>
              </a:rPr>
              <a:t> only </a:t>
            </a:r>
            <a:r>
              <a:rPr lang="en-IN" dirty="0">
                <a:solidFill>
                  <a:srgbClr val="0451A5"/>
                </a:solidFill>
                <a:latin typeface="Consolas" panose="020B0609020204030204" pitchFamily="49" charset="0"/>
              </a:rPr>
              <a:t>screen</a:t>
            </a:r>
            <a:r>
              <a:rPr lang="en-IN" dirty="0">
                <a:solidFill>
                  <a:srgbClr val="000000"/>
                </a:solidFill>
                <a:latin typeface="Consolas" panose="020B0609020204030204" pitchFamily="49" charset="0"/>
              </a:rPr>
              <a:t> and (</a:t>
            </a:r>
            <a:r>
              <a:rPr lang="en-IN" dirty="0">
                <a:solidFill>
                  <a:srgbClr val="E50000"/>
                </a:solidFill>
                <a:latin typeface="Consolas" panose="020B0609020204030204" pitchFamily="49" charset="0"/>
              </a:rPr>
              <a:t>min-width</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500px</a:t>
            </a:r>
            <a:r>
              <a:rPr lang="en-IN" dirty="0">
                <a:solidFill>
                  <a:srgbClr val="000000"/>
                </a:solidFill>
                <a:latin typeface="Consolas" panose="020B0609020204030204" pitchFamily="49" charset="0"/>
              </a:rPr>
              <a:t>) and (</a:t>
            </a:r>
            <a:r>
              <a:rPr lang="en-IN" dirty="0">
                <a:solidFill>
                  <a:srgbClr val="E50000"/>
                </a:solidFill>
                <a:latin typeface="Consolas" panose="020B0609020204030204" pitchFamily="49" charset="0"/>
              </a:rPr>
              <a:t>max-width</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1000px</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#item-2</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display</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block</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background-</a:t>
            </a:r>
            <a:r>
              <a:rPr lang="en-IN" dirty="0" err="1">
                <a:solidFill>
                  <a:srgbClr val="E50000"/>
                </a:solidFill>
                <a:latin typeface="Consolas" panose="020B0609020204030204" pitchFamily="49" charset="0"/>
              </a:rPr>
              <a:t>color</a:t>
            </a:r>
            <a:r>
              <a:rPr lang="en-IN" dirty="0">
                <a:solidFill>
                  <a:srgbClr val="000000"/>
                </a:solidFill>
                <a:latin typeface="Consolas" panose="020B0609020204030204" pitchFamily="49" charset="0"/>
              </a:rPr>
              <a:t>: </a:t>
            </a:r>
            <a:r>
              <a:rPr lang="en-IN" dirty="0" err="1">
                <a:solidFill>
                  <a:srgbClr val="0451A5"/>
                </a:solidFill>
                <a:latin typeface="Consolas" panose="020B0609020204030204" pitchFamily="49" charset="0"/>
              </a:rPr>
              <a:t>greenyellow</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E50000"/>
                </a:solidFill>
                <a:latin typeface="Consolas" panose="020B0609020204030204" pitchFamily="49" charset="0"/>
              </a:rPr>
              <a:t>color</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white</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@media</a:t>
            </a:r>
            <a:r>
              <a:rPr lang="en-IN" dirty="0">
                <a:solidFill>
                  <a:srgbClr val="000000"/>
                </a:solidFill>
                <a:latin typeface="Consolas" panose="020B0609020204030204" pitchFamily="49" charset="0"/>
              </a:rPr>
              <a:t> only </a:t>
            </a:r>
            <a:r>
              <a:rPr lang="en-IN" dirty="0">
                <a:solidFill>
                  <a:srgbClr val="0451A5"/>
                </a:solidFill>
                <a:latin typeface="Consolas" panose="020B0609020204030204" pitchFamily="49" charset="0"/>
              </a:rPr>
              <a:t>screen</a:t>
            </a:r>
            <a:r>
              <a:rPr lang="en-IN" dirty="0">
                <a:solidFill>
                  <a:srgbClr val="000000"/>
                </a:solidFill>
                <a:latin typeface="Consolas" panose="020B0609020204030204" pitchFamily="49" charset="0"/>
              </a:rPr>
              <a:t> and (</a:t>
            </a:r>
            <a:r>
              <a:rPr lang="en-IN" dirty="0">
                <a:solidFill>
                  <a:srgbClr val="E50000"/>
                </a:solidFill>
                <a:latin typeface="Consolas" panose="020B0609020204030204" pitchFamily="49" charset="0"/>
              </a:rPr>
              <a:t>min-width</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600px</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#item-1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display</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block</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background-</a:t>
            </a:r>
            <a:r>
              <a:rPr lang="en-IN" dirty="0" err="1">
                <a:solidFill>
                  <a:srgbClr val="E50000"/>
                </a:solidFill>
                <a:latin typeface="Consolas" panose="020B0609020204030204" pitchFamily="49" charset="0"/>
              </a:rPr>
              <a:t>color</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plum</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E50000"/>
                </a:solidFill>
                <a:latin typeface="Consolas" panose="020B0609020204030204" pitchFamily="49" charset="0"/>
              </a:rPr>
              <a:t>color</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white</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&lt;/style&gt;</a:t>
            </a:r>
            <a:endParaRPr lang="en-IN" dirty="0"/>
          </a:p>
        </p:txBody>
      </p:sp>
      <p:cxnSp>
        <p:nvCxnSpPr>
          <p:cNvPr id="7" name="Straight Connector 6">
            <a:extLst>
              <a:ext uri="{FF2B5EF4-FFF2-40B4-BE49-F238E27FC236}">
                <a16:creationId xmlns:a16="http://schemas.microsoft.com/office/drawing/2014/main" id="{42A37594-1F77-4B2C-BCDD-7D3298ABDCA2}"/>
              </a:ext>
            </a:extLst>
          </p:cNvPr>
          <p:cNvCxnSpPr/>
          <p:nvPr/>
        </p:nvCxnSpPr>
        <p:spPr>
          <a:xfrm>
            <a:off x="5360276" y="0"/>
            <a:ext cx="0" cy="65348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936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E0B7CE-DB8A-40C3-B9B1-D2E837C3EF4E}"/>
              </a:ext>
            </a:extLst>
          </p:cNvPr>
          <p:cNvSpPr/>
          <p:nvPr/>
        </p:nvSpPr>
        <p:spPr>
          <a:xfrm>
            <a:off x="793530" y="323304"/>
            <a:ext cx="7995745" cy="1477328"/>
          </a:xfrm>
          <a:prstGeom prst="rect">
            <a:avLst/>
          </a:prstGeom>
        </p:spPr>
        <p:txBody>
          <a:bodyPr wrap="square">
            <a:spAutoFit/>
          </a:bodyPr>
          <a:lstStyle/>
          <a:p>
            <a:r>
              <a:rPr lang="en-US" dirty="0">
                <a:solidFill>
                  <a:srgbClr val="800000"/>
                </a:solidFill>
                <a:latin typeface="Consolas" panose="020B0609020204030204" pitchFamily="49" charset="0"/>
              </a:rPr>
              <a:t>&lt;body&gt;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E5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"box"</a:t>
            </a:r>
            <a:r>
              <a:rPr lang="en-US" dirty="0">
                <a:solidFill>
                  <a:srgbClr val="000000"/>
                </a:solidFill>
                <a:latin typeface="Consolas" panose="020B0609020204030204" pitchFamily="49" charset="0"/>
              </a:rPr>
              <a:t> </a:t>
            </a:r>
            <a:r>
              <a:rPr lang="en-US" dirty="0">
                <a:solidFill>
                  <a:srgbClr val="E50000"/>
                </a:solidFill>
                <a:latin typeface="Consolas" panose="020B0609020204030204" pitchFamily="49" charset="0"/>
              </a:rPr>
              <a:t>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"item-1"</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is Laptop Screen</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E5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"box"</a:t>
            </a:r>
            <a:r>
              <a:rPr lang="en-US" dirty="0">
                <a:solidFill>
                  <a:srgbClr val="000000"/>
                </a:solidFill>
                <a:latin typeface="Consolas" panose="020B0609020204030204" pitchFamily="49" charset="0"/>
              </a:rPr>
              <a:t> </a:t>
            </a:r>
            <a:r>
              <a:rPr lang="en-US" dirty="0">
                <a:solidFill>
                  <a:srgbClr val="E50000"/>
                </a:solidFill>
                <a:latin typeface="Consolas" panose="020B0609020204030204" pitchFamily="49" charset="0"/>
              </a:rPr>
              <a:t>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"item-2"</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is Tablet</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E5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"box"</a:t>
            </a:r>
            <a:r>
              <a:rPr lang="en-US" dirty="0">
                <a:solidFill>
                  <a:srgbClr val="000000"/>
                </a:solidFill>
                <a:latin typeface="Consolas" panose="020B0609020204030204" pitchFamily="49" charset="0"/>
              </a:rPr>
              <a:t> </a:t>
            </a:r>
            <a:r>
              <a:rPr lang="en-US" dirty="0">
                <a:solidFill>
                  <a:srgbClr val="E50000"/>
                </a:solidFill>
                <a:latin typeface="Consolas" panose="020B0609020204030204" pitchFamily="49" charset="0"/>
              </a:rPr>
              <a:t>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"item-3"</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is a Mobile phone</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&lt;/body&gt;</a:t>
            </a:r>
            <a:endParaRPr lang="en-US" dirty="0">
              <a:solidFill>
                <a:srgbClr val="000000"/>
              </a:solidFill>
              <a:latin typeface="Consolas" panose="020B0609020204030204" pitchFamily="49" charset="0"/>
            </a:endParaRPr>
          </a:p>
        </p:txBody>
      </p:sp>
      <p:pic>
        <p:nvPicPr>
          <p:cNvPr id="3" name="Picture 2">
            <a:extLst>
              <a:ext uri="{FF2B5EF4-FFF2-40B4-BE49-F238E27FC236}">
                <a16:creationId xmlns:a16="http://schemas.microsoft.com/office/drawing/2014/main" id="{6A8A3AC7-B576-47E3-A8F1-0E12713E3070}"/>
              </a:ext>
            </a:extLst>
          </p:cNvPr>
          <p:cNvPicPr>
            <a:picLocks noChangeAspect="1"/>
          </p:cNvPicPr>
          <p:nvPr/>
        </p:nvPicPr>
        <p:blipFill>
          <a:blip r:embed="rId2"/>
          <a:stretch>
            <a:fillRect/>
          </a:stretch>
        </p:blipFill>
        <p:spPr>
          <a:xfrm>
            <a:off x="804040" y="1923342"/>
            <a:ext cx="9798269" cy="1505658"/>
          </a:xfrm>
          <a:prstGeom prst="rect">
            <a:avLst/>
          </a:prstGeom>
        </p:spPr>
      </p:pic>
      <p:pic>
        <p:nvPicPr>
          <p:cNvPr id="4" name="Picture 3">
            <a:extLst>
              <a:ext uri="{FF2B5EF4-FFF2-40B4-BE49-F238E27FC236}">
                <a16:creationId xmlns:a16="http://schemas.microsoft.com/office/drawing/2014/main" id="{4CEE0552-2859-48C5-931C-94EDBE83CC14}"/>
              </a:ext>
            </a:extLst>
          </p:cNvPr>
          <p:cNvPicPr>
            <a:picLocks noChangeAspect="1"/>
          </p:cNvPicPr>
          <p:nvPr/>
        </p:nvPicPr>
        <p:blipFill>
          <a:blip r:embed="rId3"/>
          <a:stretch>
            <a:fillRect/>
          </a:stretch>
        </p:blipFill>
        <p:spPr>
          <a:xfrm>
            <a:off x="907728" y="3221961"/>
            <a:ext cx="4237087" cy="2659610"/>
          </a:xfrm>
          <a:prstGeom prst="rect">
            <a:avLst/>
          </a:prstGeom>
        </p:spPr>
      </p:pic>
      <p:sp>
        <p:nvSpPr>
          <p:cNvPr id="5" name="Rectangle 4">
            <a:extLst>
              <a:ext uri="{FF2B5EF4-FFF2-40B4-BE49-F238E27FC236}">
                <a16:creationId xmlns:a16="http://schemas.microsoft.com/office/drawing/2014/main" id="{C71F0A32-437C-47EA-A740-A0B78794E936}"/>
              </a:ext>
            </a:extLst>
          </p:cNvPr>
          <p:cNvSpPr/>
          <p:nvPr/>
        </p:nvSpPr>
        <p:spPr>
          <a:xfrm>
            <a:off x="7953702" y="2057400"/>
            <a:ext cx="1671145" cy="425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Above 600px</a:t>
            </a:r>
          </a:p>
        </p:txBody>
      </p:sp>
      <p:pic>
        <p:nvPicPr>
          <p:cNvPr id="6" name="Picture 5">
            <a:extLst>
              <a:ext uri="{FF2B5EF4-FFF2-40B4-BE49-F238E27FC236}">
                <a16:creationId xmlns:a16="http://schemas.microsoft.com/office/drawing/2014/main" id="{94D6ED05-EE71-417D-B544-25E90214DFDA}"/>
              </a:ext>
            </a:extLst>
          </p:cNvPr>
          <p:cNvPicPr>
            <a:picLocks noChangeAspect="1"/>
          </p:cNvPicPr>
          <p:nvPr/>
        </p:nvPicPr>
        <p:blipFill>
          <a:blip r:embed="rId4"/>
          <a:stretch>
            <a:fillRect/>
          </a:stretch>
        </p:blipFill>
        <p:spPr>
          <a:xfrm>
            <a:off x="6833796" y="3809087"/>
            <a:ext cx="3711262" cy="2850127"/>
          </a:xfrm>
          <a:prstGeom prst="rect">
            <a:avLst/>
          </a:prstGeom>
        </p:spPr>
      </p:pic>
    </p:spTree>
    <p:extLst>
      <p:ext uri="{BB962C8B-B14F-4D97-AF65-F5344CB8AC3E}">
        <p14:creationId xmlns:p14="http://schemas.microsoft.com/office/powerpoint/2010/main" val="3283560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ABB9-D1CB-0092-7AB1-27FFF0EC03C5}"/>
              </a:ext>
            </a:extLst>
          </p:cNvPr>
          <p:cNvSpPr>
            <a:spLocks noGrp="1"/>
          </p:cNvSpPr>
          <p:nvPr>
            <p:ph type="title"/>
          </p:nvPr>
        </p:nvSpPr>
        <p:spPr/>
        <p:txBody>
          <a:bodyPr/>
          <a:lstStyle/>
          <a:p>
            <a:r>
              <a:rPr lang="en-US" dirty="0"/>
              <a:t>Grid System</a:t>
            </a:r>
            <a:endParaRPr lang="en-IN" dirty="0"/>
          </a:p>
        </p:txBody>
      </p:sp>
      <p:sp>
        <p:nvSpPr>
          <p:cNvPr id="7" name="AutoShape 4" descr="Grid Concepts">
            <a:extLst>
              <a:ext uri="{FF2B5EF4-FFF2-40B4-BE49-F238E27FC236}">
                <a16:creationId xmlns:a16="http://schemas.microsoft.com/office/drawing/2014/main" id="{D18E0B67-8D44-BF0F-03FD-7E791A7F9C0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Grid Concepts">
            <a:extLst>
              <a:ext uri="{FF2B5EF4-FFF2-40B4-BE49-F238E27FC236}">
                <a16:creationId xmlns:a16="http://schemas.microsoft.com/office/drawing/2014/main" id="{40E1B405-7431-BB77-E46C-538C911F829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1792B572-2C69-2A14-2DDA-800AC6C0386E}"/>
              </a:ext>
            </a:extLst>
          </p:cNvPr>
          <p:cNvPicPr>
            <a:picLocks noChangeAspect="1"/>
          </p:cNvPicPr>
          <p:nvPr/>
        </p:nvPicPr>
        <p:blipFill>
          <a:blip r:embed="rId2"/>
          <a:stretch>
            <a:fillRect/>
          </a:stretch>
        </p:blipFill>
        <p:spPr>
          <a:xfrm>
            <a:off x="1036320" y="1737360"/>
            <a:ext cx="9345930" cy="4424902"/>
          </a:xfrm>
          <a:prstGeom prst="rect">
            <a:avLst/>
          </a:prstGeom>
        </p:spPr>
      </p:pic>
    </p:spTree>
    <p:extLst>
      <p:ext uri="{BB962C8B-B14F-4D97-AF65-F5344CB8AC3E}">
        <p14:creationId xmlns:p14="http://schemas.microsoft.com/office/powerpoint/2010/main" val="1044410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41C999-6EC2-1E42-39CE-7A741E26FA69}"/>
              </a:ext>
            </a:extLst>
          </p:cNvPr>
          <p:cNvPicPr>
            <a:picLocks noChangeAspect="1"/>
          </p:cNvPicPr>
          <p:nvPr/>
        </p:nvPicPr>
        <p:blipFill>
          <a:blip r:embed="rId2"/>
          <a:stretch>
            <a:fillRect/>
          </a:stretch>
        </p:blipFill>
        <p:spPr>
          <a:xfrm>
            <a:off x="2293148" y="1242391"/>
            <a:ext cx="7049111" cy="3581190"/>
          </a:xfrm>
          <a:prstGeom prst="rect">
            <a:avLst/>
          </a:prstGeom>
        </p:spPr>
      </p:pic>
    </p:spTree>
    <p:extLst>
      <p:ext uri="{BB962C8B-B14F-4D97-AF65-F5344CB8AC3E}">
        <p14:creationId xmlns:p14="http://schemas.microsoft.com/office/powerpoint/2010/main" val="423012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C0D8EEE-3439-73D9-D09C-C560B088F25A}"/>
              </a:ext>
            </a:extLst>
          </p:cNvPr>
          <p:cNvPicPr>
            <a:picLocks noChangeAspect="1"/>
          </p:cNvPicPr>
          <p:nvPr/>
        </p:nvPicPr>
        <p:blipFill>
          <a:blip r:embed="rId2"/>
          <a:stretch>
            <a:fillRect/>
          </a:stretch>
        </p:blipFill>
        <p:spPr>
          <a:xfrm>
            <a:off x="1242391" y="437323"/>
            <a:ext cx="9105937" cy="53540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37295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9C0E4D-4CC7-A893-C8B7-6605411AD52A}"/>
              </a:ext>
            </a:extLst>
          </p:cNvPr>
          <p:cNvSpPr txBox="1"/>
          <p:nvPr/>
        </p:nvSpPr>
        <p:spPr>
          <a:xfrm>
            <a:off x="3048828" y="1028343"/>
            <a:ext cx="6097656" cy="4801314"/>
          </a:xfrm>
          <a:prstGeom prst="rect">
            <a:avLst/>
          </a:prstGeom>
          <a:noFill/>
        </p:spPr>
        <p:txBody>
          <a:bodyPr wrap="square">
            <a:spAutoFit/>
          </a:bodyPr>
          <a:lstStyle/>
          <a:p>
            <a:r>
              <a:rPr lang="en-US" dirty="0"/>
              <a:t>&lt;body&gt;</a:t>
            </a:r>
          </a:p>
          <a:p>
            <a:endParaRPr lang="en-US" dirty="0"/>
          </a:p>
          <a:p>
            <a:r>
              <a:rPr lang="en-US" dirty="0"/>
              <a:t>&lt;h1&gt;Grid Layout&lt;/h1&gt;</a:t>
            </a:r>
          </a:p>
          <a:p>
            <a:endParaRPr lang="en-US" dirty="0"/>
          </a:p>
          <a:p>
            <a:r>
              <a:rPr lang="en-US" dirty="0"/>
              <a:t>&lt;p&gt;The CSS Grid Layout Module offers a grid-based layout system, with rows and columns, making it easier to design web pages without having to use floats and positioning:&lt;/p&gt;</a:t>
            </a:r>
          </a:p>
          <a:p>
            <a:endParaRPr lang="en-US" dirty="0"/>
          </a:p>
          <a:p>
            <a:r>
              <a:rPr lang="en-US" dirty="0"/>
              <a:t>&lt;div class="grid-container"&gt;</a:t>
            </a:r>
          </a:p>
          <a:p>
            <a:r>
              <a:rPr lang="en-US" dirty="0"/>
              <a:t>  &lt;div class="item1"&gt;Header&lt;/div&gt;</a:t>
            </a:r>
          </a:p>
          <a:p>
            <a:r>
              <a:rPr lang="en-US" dirty="0"/>
              <a:t>  &lt;div class="item2"&gt;Menu&lt;/div&gt;</a:t>
            </a:r>
          </a:p>
          <a:p>
            <a:r>
              <a:rPr lang="en-US" dirty="0"/>
              <a:t>  &lt;div class="item3"&gt;Main&lt;/div&gt;  </a:t>
            </a:r>
          </a:p>
          <a:p>
            <a:r>
              <a:rPr lang="en-US" dirty="0"/>
              <a:t>  &lt;div class="item4"&gt;Right&lt;/div&gt;</a:t>
            </a:r>
          </a:p>
          <a:p>
            <a:r>
              <a:rPr lang="en-US" dirty="0"/>
              <a:t>  &lt;div class="item5"&gt;Footer&lt;/div&gt;</a:t>
            </a:r>
          </a:p>
          <a:p>
            <a:r>
              <a:rPr lang="en-US" dirty="0"/>
              <a:t>&lt;/div&gt;</a:t>
            </a:r>
          </a:p>
          <a:p>
            <a:endParaRPr lang="en-US" dirty="0"/>
          </a:p>
          <a:p>
            <a:r>
              <a:rPr lang="en-US" dirty="0"/>
              <a:t>&lt;/body&gt;</a:t>
            </a:r>
            <a:endParaRPr lang="en-IN" dirty="0"/>
          </a:p>
        </p:txBody>
      </p:sp>
    </p:spTree>
    <p:extLst>
      <p:ext uri="{BB962C8B-B14F-4D97-AF65-F5344CB8AC3E}">
        <p14:creationId xmlns:p14="http://schemas.microsoft.com/office/powerpoint/2010/main" val="3680776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2329F5-C91E-B495-D2B3-D4FD45BA3895}"/>
              </a:ext>
            </a:extLst>
          </p:cNvPr>
          <p:cNvSpPr txBox="1"/>
          <p:nvPr/>
        </p:nvSpPr>
        <p:spPr>
          <a:xfrm>
            <a:off x="1152940" y="298034"/>
            <a:ext cx="8666922" cy="5940088"/>
          </a:xfrm>
          <a:prstGeom prst="rect">
            <a:avLst/>
          </a:prstGeom>
          <a:noFill/>
        </p:spPr>
        <p:txBody>
          <a:bodyPr wrap="square">
            <a:spAutoFit/>
          </a:bodyPr>
          <a:lstStyle/>
          <a:p>
            <a:r>
              <a:rPr lang="en-IN" sz="1600" dirty="0"/>
              <a:t>&lt;style&gt;</a:t>
            </a:r>
          </a:p>
          <a:p>
            <a:r>
              <a:rPr lang="en-IN" sz="1600" dirty="0"/>
              <a:t>.item1 { grid-area: header; }</a:t>
            </a:r>
          </a:p>
          <a:p>
            <a:r>
              <a:rPr lang="en-IN" sz="1600" dirty="0"/>
              <a:t>.item2 { grid-area: menu; }</a:t>
            </a:r>
          </a:p>
          <a:p>
            <a:r>
              <a:rPr lang="en-IN" sz="1600" dirty="0"/>
              <a:t>.item3 { grid-area: main; }</a:t>
            </a:r>
          </a:p>
          <a:p>
            <a:r>
              <a:rPr lang="en-IN" sz="1600" dirty="0"/>
              <a:t>.item4 { grid-area: right; }</a:t>
            </a:r>
          </a:p>
          <a:p>
            <a:r>
              <a:rPr lang="en-IN" sz="1600" dirty="0"/>
              <a:t>.item5 { grid-area: footer; }</a:t>
            </a:r>
          </a:p>
          <a:p>
            <a:r>
              <a:rPr lang="en-IN" sz="1600" dirty="0"/>
              <a:t>.grid-container {</a:t>
            </a:r>
          </a:p>
          <a:p>
            <a:r>
              <a:rPr lang="en-IN" sz="1600" dirty="0"/>
              <a:t>  display: grid;</a:t>
            </a:r>
          </a:p>
          <a:p>
            <a:r>
              <a:rPr lang="en-IN" sz="1600" dirty="0"/>
              <a:t>  grid-template-areas:</a:t>
            </a:r>
          </a:p>
          <a:p>
            <a:r>
              <a:rPr lang="en-IN" sz="1600" dirty="0"/>
              <a:t>    'header </a:t>
            </a:r>
            <a:r>
              <a:rPr lang="en-IN" sz="1600" dirty="0" err="1"/>
              <a:t>header</a:t>
            </a:r>
            <a:r>
              <a:rPr lang="en-IN" sz="1600" dirty="0"/>
              <a:t> </a:t>
            </a:r>
            <a:r>
              <a:rPr lang="en-IN" sz="1600" dirty="0" err="1"/>
              <a:t>header</a:t>
            </a:r>
            <a:r>
              <a:rPr lang="en-IN" sz="1600" dirty="0"/>
              <a:t> </a:t>
            </a:r>
            <a:r>
              <a:rPr lang="en-IN" sz="1600" dirty="0" err="1"/>
              <a:t>header</a:t>
            </a:r>
            <a:r>
              <a:rPr lang="en-IN" sz="1600" dirty="0"/>
              <a:t> </a:t>
            </a:r>
            <a:r>
              <a:rPr lang="en-IN" sz="1600" dirty="0" err="1"/>
              <a:t>header</a:t>
            </a:r>
            <a:r>
              <a:rPr lang="en-IN" sz="1600" dirty="0"/>
              <a:t> </a:t>
            </a:r>
            <a:r>
              <a:rPr lang="en-IN" sz="1600" dirty="0" err="1"/>
              <a:t>header</a:t>
            </a:r>
            <a:r>
              <a:rPr lang="en-IN" sz="1600" dirty="0"/>
              <a:t>'</a:t>
            </a:r>
          </a:p>
          <a:p>
            <a:r>
              <a:rPr lang="en-IN" sz="1600" dirty="0"/>
              <a:t>    'menu main </a:t>
            </a:r>
            <a:r>
              <a:rPr lang="en-IN" sz="1600" dirty="0" err="1"/>
              <a:t>main</a:t>
            </a:r>
            <a:r>
              <a:rPr lang="en-IN" sz="1600" dirty="0"/>
              <a:t> </a:t>
            </a:r>
            <a:r>
              <a:rPr lang="en-IN" sz="1600" dirty="0" err="1"/>
              <a:t>main</a:t>
            </a:r>
            <a:r>
              <a:rPr lang="en-IN" sz="1600" dirty="0"/>
              <a:t> right </a:t>
            </a:r>
            <a:r>
              <a:rPr lang="en-IN" sz="1600" dirty="0" err="1"/>
              <a:t>right</a:t>
            </a:r>
            <a:r>
              <a:rPr lang="en-IN" sz="1600" dirty="0"/>
              <a:t>'</a:t>
            </a:r>
          </a:p>
          <a:p>
            <a:r>
              <a:rPr lang="en-IN" sz="1600" dirty="0"/>
              <a:t>    'menu footer </a:t>
            </a:r>
            <a:r>
              <a:rPr lang="en-IN" sz="1600" dirty="0" err="1"/>
              <a:t>footer</a:t>
            </a:r>
            <a:r>
              <a:rPr lang="en-IN" sz="1600" dirty="0"/>
              <a:t> </a:t>
            </a:r>
            <a:r>
              <a:rPr lang="en-IN" sz="1600" dirty="0" err="1"/>
              <a:t>footer</a:t>
            </a:r>
            <a:r>
              <a:rPr lang="en-IN" sz="1600" dirty="0"/>
              <a:t> </a:t>
            </a:r>
            <a:r>
              <a:rPr lang="en-IN" sz="1600" dirty="0" err="1"/>
              <a:t>footer</a:t>
            </a:r>
            <a:r>
              <a:rPr lang="en-IN" sz="1600" dirty="0"/>
              <a:t> </a:t>
            </a:r>
            <a:r>
              <a:rPr lang="en-IN" sz="1600" dirty="0" err="1"/>
              <a:t>footer</a:t>
            </a:r>
            <a:r>
              <a:rPr lang="en-IN" sz="1600" dirty="0"/>
              <a:t>';</a:t>
            </a:r>
          </a:p>
          <a:p>
            <a:r>
              <a:rPr lang="en-IN" sz="1600" dirty="0"/>
              <a:t>  gap: 10px;</a:t>
            </a:r>
          </a:p>
          <a:p>
            <a:r>
              <a:rPr lang="en-IN" sz="1600" dirty="0"/>
              <a:t>  background-</a:t>
            </a:r>
            <a:r>
              <a:rPr lang="en-IN" sz="1600" dirty="0" err="1"/>
              <a:t>color</a:t>
            </a:r>
            <a:r>
              <a:rPr lang="en-IN" sz="1600" dirty="0"/>
              <a:t>: #2196F3;</a:t>
            </a:r>
          </a:p>
          <a:p>
            <a:r>
              <a:rPr lang="en-IN" sz="1600" dirty="0"/>
              <a:t>  padding: 10px;</a:t>
            </a:r>
          </a:p>
          <a:p>
            <a:r>
              <a:rPr lang="en-IN" sz="1600" dirty="0"/>
              <a:t>}</a:t>
            </a:r>
          </a:p>
          <a:p>
            <a:r>
              <a:rPr lang="en-IN" sz="1600" dirty="0"/>
              <a:t>.grid-container &gt; div {</a:t>
            </a:r>
          </a:p>
          <a:p>
            <a:r>
              <a:rPr lang="en-IN" sz="1600" dirty="0"/>
              <a:t>  background-</a:t>
            </a:r>
            <a:r>
              <a:rPr lang="en-IN" sz="1600" dirty="0" err="1"/>
              <a:t>color</a:t>
            </a:r>
            <a:r>
              <a:rPr lang="en-IN" sz="1600" dirty="0"/>
              <a:t>: </a:t>
            </a:r>
            <a:r>
              <a:rPr lang="en-IN" sz="1600" dirty="0" err="1"/>
              <a:t>rgba</a:t>
            </a:r>
            <a:r>
              <a:rPr lang="en-IN" sz="1600" dirty="0"/>
              <a:t>(255, 255, 255, 0.8);</a:t>
            </a:r>
          </a:p>
          <a:p>
            <a:r>
              <a:rPr lang="en-IN" sz="1600" dirty="0"/>
              <a:t>  text-align: </a:t>
            </a:r>
            <a:r>
              <a:rPr lang="en-IN" sz="1600" dirty="0" err="1"/>
              <a:t>center</a:t>
            </a:r>
            <a:r>
              <a:rPr lang="en-IN" sz="1600" dirty="0"/>
              <a:t>;</a:t>
            </a:r>
          </a:p>
          <a:p>
            <a:r>
              <a:rPr lang="en-IN" sz="1600" dirty="0"/>
              <a:t>  padding: 20px 0;</a:t>
            </a:r>
          </a:p>
          <a:p>
            <a:r>
              <a:rPr lang="en-IN" sz="1600" dirty="0"/>
              <a:t>  font-size: 30px;</a:t>
            </a:r>
          </a:p>
          <a:p>
            <a:r>
              <a:rPr lang="en-IN" sz="1600" dirty="0"/>
              <a:t>}</a:t>
            </a:r>
          </a:p>
          <a:p>
            <a:r>
              <a:rPr lang="en-IN" sz="1600" dirty="0"/>
              <a:t>&lt;/style&gt;</a:t>
            </a:r>
          </a:p>
        </p:txBody>
      </p:sp>
    </p:spTree>
    <p:extLst>
      <p:ext uri="{BB962C8B-B14F-4D97-AF65-F5344CB8AC3E}">
        <p14:creationId xmlns:p14="http://schemas.microsoft.com/office/powerpoint/2010/main" val="105686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485C-F611-80A2-E107-83C81994B62D}"/>
              </a:ext>
            </a:extLst>
          </p:cNvPr>
          <p:cNvSpPr>
            <a:spLocks noGrp="1"/>
          </p:cNvSpPr>
          <p:nvPr>
            <p:ph type="title"/>
          </p:nvPr>
        </p:nvSpPr>
        <p:spPr/>
        <p:txBody>
          <a:bodyPr/>
          <a:lstStyle/>
          <a:p>
            <a:r>
              <a:rPr lang="en-US" dirty="0"/>
              <a:t>Framework for RWD</a:t>
            </a:r>
            <a:endParaRPr lang="en-IN" dirty="0"/>
          </a:p>
        </p:txBody>
      </p:sp>
      <p:sp>
        <p:nvSpPr>
          <p:cNvPr id="3" name="Content Placeholder 2">
            <a:extLst>
              <a:ext uri="{FF2B5EF4-FFF2-40B4-BE49-F238E27FC236}">
                <a16:creationId xmlns:a16="http://schemas.microsoft.com/office/drawing/2014/main" id="{F5EBF1B2-1C68-9F42-1E90-BDD2DF445B5A}"/>
              </a:ext>
            </a:extLst>
          </p:cNvPr>
          <p:cNvSpPr>
            <a:spLocks noGrp="1"/>
          </p:cNvSpPr>
          <p:nvPr>
            <p:ph idx="1"/>
          </p:nvPr>
        </p:nvSpPr>
        <p:spPr/>
        <p:txBody>
          <a:bodyPr/>
          <a:lstStyle/>
          <a:p>
            <a:r>
              <a:rPr lang="en-US" dirty="0"/>
              <a:t>The framework does a spectacular job of creating responsive website design easily and quickly. </a:t>
            </a:r>
            <a:endParaRPr lang="en-IN" dirty="0"/>
          </a:p>
        </p:txBody>
      </p:sp>
      <p:graphicFrame>
        <p:nvGraphicFramePr>
          <p:cNvPr id="9" name="Diagram 8">
            <a:extLst>
              <a:ext uri="{FF2B5EF4-FFF2-40B4-BE49-F238E27FC236}">
                <a16:creationId xmlns:a16="http://schemas.microsoft.com/office/drawing/2014/main" id="{DBA50E28-3AD6-602B-56ED-67CC18F9DDB4}"/>
              </a:ext>
            </a:extLst>
          </p:cNvPr>
          <p:cNvGraphicFramePr/>
          <p:nvPr>
            <p:extLst>
              <p:ext uri="{D42A27DB-BD31-4B8C-83A1-F6EECF244321}">
                <p14:modId xmlns:p14="http://schemas.microsoft.com/office/powerpoint/2010/main" val="874305503"/>
              </p:ext>
            </p:extLst>
          </p:nvPr>
        </p:nvGraphicFramePr>
        <p:xfrm>
          <a:off x="2032000" y="2554357"/>
          <a:ext cx="8128000" cy="3583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1677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0115" y="80510"/>
            <a:ext cx="6154570" cy="523220"/>
          </a:xfrm>
          <a:prstGeom prst="rect">
            <a:avLst/>
          </a:prstGeom>
        </p:spPr>
        <p:txBody>
          <a:bodyPr wrap="none">
            <a:spAutoFit/>
          </a:bodyPr>
          <a:lstStyle/>
          <a:p>
            <a:r>
              <a:rPr lang="en-US" sz="2800" b="1" dirty="0"/>
              <a:t>How to check if a website is responsive</a:t>
            </a:r>
          </a:p>
        </p:txBody>
      </p:sp>
      <p:sp>
        <p:nvSpPr>
          <p:cNvPr id="6" name="Rectangle 5"/>
          <p:cNvSpPr/>
          <p:nvPr/>
        </p:nvSpPr>
        <p:spPr>
          <a:xfrm>
            <a:off x="272114" y="960781"/>
            <a:ext cx="11258469" cy="1938992"/>
          </a:xfrm>
          <a:prstGeom prst="rect">
            <a:avLst/>
          </a:prstGeom>
        </p:spPr>
        <p:txBody>
          <a:bodyPr wrap="square">
            <a:spAutoFit/>
          </a:bodyPr>
          <a:lstStyle/>
          <a:p>
            <a:pPr>
              <a:buFont typeface="Arial" panose="020B0604020202020204" pitchFamily="34" charset="0"/>
              <a:buChar char="•"/>
            </a:pPr>
            <a:r>
              <a:rPr lang="en-US" sz="2400" b="0" i="0" dirty="0">
                <a:solidFill>
                  <a:srgbClr val="222222"/>
                </a:solidFill>
                <a:effectLst/>
                <a:latin typeface="var(--font-inter)"/>
              </a:rPr>
              <a:t>Open Google Chrome</a:t>
            </a:r>
          </a:p>
          <a:p>
            <a:pPr>
              <a:buFont typeface="Arial" panose="020B0604020202020204" pitchFamily="34" charset="0"/>
              <a:buChar char="•"/>
            </a:pPr>
            <a:r>
              <a:rPr lang="en-US" sz="2400" b="0" i="0" dirty="0">
                <a:solidFill>
                  <a:srgbClr val="222222"/>
                </a:solidFill>
                <a:effectLst/>
                <a:latin typeface="var(--font-inter)"/>
              </a:rPr>
              <a:t>Go to your website</a:t>
            </a:r>
          </a:p>
          <a:p>
            <a:pPr>
              <a:buFont typeface="Arial" panose="020B0604020202020204" pitchFamily="34" charset="0"/>
              <a:buChar char="•"/>
            </a:pPr>
            <a:r>
              <a:rPr lang="en-US" sz="2400" b="0" i="0" dirty="0">
                <a:solidFill>
                  <a:srgbClr val="222222"/>
                </a:solidFill>
                <a:effectLst/>
                <a:latin typeface="var(--font-inter)"/>
              </a:rPr>
              <a:t>Press Ctrl + Shift + I to open Chrome </a:t>
            </a:r>
            <a:r>
              <a:rPr lang="en-US" sz="2400" b="0" i="0" dirty="0" err="1">
                <a:solidFill>
                  <a:srgbClr val="222222"/>
                </a:solidFill>
                <a:effectLst/>
                <a:latin typeface="var(--font-inter)"/>
              </a:rPr>
              <a:t>DevTools</a:t>
            </a:r>
            <a:endParaRPr lang="en-US" sz="2400" b="0" i="0" dirty="0">
              <a:solidFill>
                <a:srgbClr val="222222"/>
              </a:solidFill>
              <a:effectLst/>
              <a:latin typeface="var(--font-inter)"/>
            </a:endParaRPr>
          </a:p>
          <a:p>
            <a:pPr>
              <a:buFont typeface="Arial" panose="020B0604020202020204" pitchFamily="34" charset="0"/>
              <a:buChar char="•"/>
            </a:pPr>
            <a:r>
              <a:rPr lang="en-US" sz="2400" b="0" i="0" dirty="0">
                <a:solidFill>
                  <a:srgbClr val="222222"/>
                </a:solidFill>
                <a:effectLst/>
                <a:latin typeface="var(--font-inter)"/>
              </a:rPr>
              <a:t>Press Ctrl + Shift + M to toggle the device toolbar</a:t>
            </a:r>
          </a:p>
          <a:p>
            <a:pPr>
              <a:buFont typeface="Arial" panose="020B0604020202020204" pitchFamily="34" charset="0"/>
              <a:buChar char="•"/>
            </a:pPr>
            <a:r>
              <a:rPr lang="en-US" sz="2400" b="0" i="0" dirty="0">
                <a:solidFill>
                  <a:srgbClr val="222222"/>
                </a:solidFill>
                <a:effectLst/>
                <a:latin typeface="var(--font-inter)"/>
              </a:rPr>
              <a:t>View your page from a mobile, tablet, or desktop perspective</a:t>
            </a:r>
          </a:p>
        </p:txBody>
      </p:sp>
    </p:spTree>
    <p:extLst>
      <p:ext uri="{BB962C8B-B14F-4D97-AF65-F5344CB8AC3E}">
        <p14:creationId xmlns:p14="http://schemas.microsoft.com/office/powerpoint/2010/main" val="1038886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4903" y="244214"/>
            <a:ext cx="7392345" cy="584775"/>
          </a:xfrm>
          <a:prstGeom prst="rect">
            <a:avLst/>
          </a:prstGeom>
        </p:spPr>
        <p:txBody>
          <a:bodyPr wrap="none">
            <a:spAutoFit/>
          </a:bodyPr>
          <a:lstStyle/>
          <a:p>
            <a:r>
              <a:rPr lang="en-US" sz="3200" b="1" i="0" dirty="0">
                <a:solidFill>
                  <a:srgbClr val="000000"/>
                </a:solidFill>
                <a:effectLst/>
                <a:latin typeface="Muli"/>
              </a:rPr>
              <a:t> Benefits of </a:t>
            </a:r>
            <a:r>
              <a:rPr lang="en-US" sz="3200" b="1" dirty="0">
                <a:latin typeface="Muli"/>
              </a:rPr>
              <a:t>R</a:t>
            </a:r>
            <a:r>
              <a:rPr lang="en-US" sz="3200" b="1" i="0" u="none" strike="noStrike" dirty="0">
                <a:effectLst/>
                <a:latin typeface="Muli"/>
              </a:rPr>
              <a:t>esponsive </a:t>
            </a:r>
            <a:r>
              <a:rPr lang="en-US" sz="3200" b="1" dirty="0">
                <a:latin typeface="Muli"/>
              </a:rPr>
              <a:t>W</a:t>
            </a:r>
            <a:r>
              <a:rPr lang="en-US" sz="3200" b="1" i="0" u="none" strike="noStrike" dirty="0">
                <a:effectLst/>
                <a:latin typeface="Muli"/>
              </a:rPr>
              <a:t>eb </a:t>
            </a:r>
            <a:r>
              <a:rPr lang="en-US" sz="3200" b="1" dirty="0">
                <a:latin typeface="Muli"/>
              </a:rPr>
              <a:t>D</a:t>
            </a:r>
            <a:r>
              <a:rPr lang="en-US" sz="3200" b="1" i="0" u="none" strike="noStrike" dirty="0">
                <a:effectLst/>
                <a:latin typeface="Muli"/>
              </a:rPr>
              <a:t>esign</a:t>
            </a:r>
            <a:r>
              <a:rPr lang="en-US" sz="3200" b="1" i="0" dirty="0">
                <a:effectLst/>
                <a:latin typeface="Muli"/>
              </a:rPr>
              <a:t>.</a:t>
            </a:r>
            <a:endParaRPr lang="en-US" sz="3200" b="1" dirty="0"/>
          </a:p>
        </p:txBody>
      </p:sp>
      <p:sp>
        <p:nvSpPr>
          <p:cNvPr id="4" name="Rectangle 3"/>
          <p:cNvSpPr/>
          <p:nvPr/>
        </p:nvSpPr>
        <p:spPr>
          <a:xfrm>
            <a:off x="67056" y="1058686"/>
            <a:ext cx="11710416" cy="1938992"/>
          </a:xfrm>
          <a:prstGeom prst="rect">
            <a:avLst/>
          </a:prstGeom>
        </p:spPr>
        <p:txBody>
          <a:bodyPr wrap="square">
            <a:spAutoFit/>
          </a:bodyPr>
          <a:lstStyle/>
          <a:p>
            <a:pPr marL="342900" indent="-342900">
              <a:buAutoNum type="arabicPeriod"/>
            </a:pPr>
            <a:r>
              <a:rPr lang="en-US" sz="2000" b="1" i="0" dirty="0">
                <a:solidFill>
                  <a:srgbClr val="000000"/>
                </a:solidFill>
                <a:effectLst/>
                <a:latin typeface="Muli"/>
              </a:rPr>
              <a:t>Better SEO</a:t>
            </a:r>
          </a:p>
          <a:p>
            <a:pPr marL="342900" indent="-342900">
              <a:buAutoNum type="arabicPeriod"/>
            </a:pPr>
            <a:endParaRPr lang="en-US" sz="2000" b="1" i="0" dirty="0">
              <a:solidFill>
                <a:srgbClr val="000000"/>
              </a:solidFill>
              <a:effectLst/>
              <a:latin typeface="Muli"/>
            </a:endParaRPr>
          </a:p>
          <a:p>
            <a:pPr algn="just"/>
            <a:r>
              <a:rPr lang="en-US" sz="2000" b="0" i="0" dirty="0">
                <a:solidFill>
                  <a:srgbClr val="000000"/>
                </a:solidFill>
                <a:effectLst/>
                <a:latin typeface="Muli"/>
              </a:rPr>
              <a:t>One of the biggest advantages of having a responsive web design is improved search engine rankings. Google takes into consideration all websites responsiveness as one of the determiners of their rank in the search engine results. This only means that when your website is not responsive, it will automatically be placed lower in the search engine results.</a:t>
            </a:r>
          </a:p>
        </p:txBody>
      </p:sp>
      <p:sp>
        <p:nvSpPr>
          <p:cNvPr id="6" name="Rectangle 5"/>
          <p:cNvSpPr/>
          <p:nvPr/>
        </p:nvSpPr>
        <p:spPr>
          <a:xfrm>
            <a:off x="67056" y="3519762"/>
            <a:ext cx="11838432" cy="1631216"/>
          </a:xfrm>
          <a:prstGeom prst="rect">
            <a:avLst/>
          </a:prstGeom>
        </p:spPr>
        <p:txBody>
          <a:bodyPr wrap="square">
            <a:spAutoFit/>
          </a:bodyPr>
          <a:lstStyle/>
          <a:p>
            <a:r>
              <a:rPr lang="en-US" sz="2000" b="1" i="0" dirty="0">
                <a:solidFill>
                  <a:srgbClr val="000000"/>
                </a:solidFill>
                <a:effectLst/>
                <a:latin typeface="Muli"/>
              </a:rPr>
              <a:t>2. Improved User Experience</a:t>
            </a:r>
          </a:p>
          <a:p>
            <a:endParaRPr lang="en-US" sz="2000" b="1" i="0" dirty="0">
              <a:solidFill>
                <a:srgbClr val="000000"/>
              </a:solidFill>
              <a:effectLst/>
              <a:latin typeface="Muli"/>
            </a:endParaRPr>
          </a:p>
          <a:p>
            <a:pPr algn="just"/>
            <a:r>
              <a:rPr lang="en-US" sz="2000" b="0" i="0" dirty="0">
                <a:solidFill>
                  <a:srgbClr val="000000"/>
                </a:solidFill>
                <a:effectLst/>
                <a:latin typeface="Muli"/>
              </a:rPr>
              <a:t>A responsive</a:t>
            </a:r>
            <a:r>
              <a:rPr lang="en-US" sz="2000" b="0" i="0" dirty="0">
                <a:effectLst/>
                <a:latin typeface="Muli"/>
              </a:rPr>
              <a:t> </a:t>
            </a:r>
            <a:r>
              <a:rPr lang="en-US" sz="2000" b="0" i="0" u="none" strike="noStrike" dirty="0">
                <a:effectLst/>
                <a:latin typeface="Muli"/>
              </a:rPr>
              <a:t>website design makes your visitors have a positive experience</a:t>
            </a:r>
            <a:r>
              <a:rPr lang="en-US" sz="2000" b="0" i="0" dirty="0">
                <a:effectLst/>
                <a:latin typeface="Muli"/>
              </a:rPr>
              <a:t> regardless of which device they used. When your site visitors find that your website scales and responds to changes </a:t>
            </a:r>
            <a:r>
              <a:rPr lang="en-US" sz="2000" b="0" i="0" dirty="0">
                <a:solidFill>
                  <a:srgbClr val="000000"/>
                </a:solidFill>
                <a:effectLst/>
                <a:latin typeface="Muli"/>
              </a:rPr>
              <a:t>in scales effectively and they can access all the menus and buttons, they will probably spend much time on it.</a:t>
            </a:r>
          </a:p>
        </p:txBody>
      </p:sp>
    </p:spTree>
    <p:extLst>
      <p:ext uri="{BB962C8B-B14F-4D97-AF65-F5344CB8AC3E}">
        <p14:creationId xmlns:p14="http://schemas.microsoft.com/office/powerpoint/2010/main" val="4022859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512" y="451396"/>
            <a:ext cx="11545824" cy="1384995"/>
          </a:xfrm>
          <a:prstGeom prst="rect">
            <a:avLst/>
          </a:prstGeom>
        </p:spPr>
        <p:txBody>
          <a:bodyPr wrap="square">
            <a:spAutoFit/>
          </a:bodyPr>
          <a:lstStyle/>
          <a:p>
            <a:r>
              <a:rPr lang="en-US" sz="2400" b="1" i="0" dirty="0">
                <a:solidFill>
                  <a:srgbClr val="000000"/>
                </a:solidFill>
                <a:effectLst/>
                <a:latin typeface="Muli"/>
              </a:rPr>
              <a:t>3. Increase in Traffic</a:t>
            </a:r>
          </a:p>
          <a:p>
            <a:endParaRPr lang="en-US" sz="2000" b="1" i="0" dirty="0">
              <a:solidFill>
                <a:srgbClr val="000000"/>
              </a:solidFill>
              <a:effectLst/>
              <a:latin typeface="Muli"/>
            </a:endParaRPr>
          </a:p>
          <a:p>
            <a:pPr algn="just"/>
            <a:r>
              <a:rPr lang="en-US" sz="2000" b="0" i="0" dirty="0">
                <a:solidFill>
                  <a:srgbClr val="000000"/>
                </a:solidFill>
                <a:effectLst/>
                <a:latin typeface="Muli"/>
              </a:rPr>
              <a:t>Traffic Statistics show that nearly 79 percent of all global web traffic comes from mobile devices. Actually, this accounts for more than half of all global Internet traffic</a:t>
            </a:r>
          </a:p>
        </p:txBody>
      </p:sp>
      <p:sp>
        <p:nvSpPr>
          <p:cNvPr id="7" name="Rectangle 6"/>
          <p:cNvSpPr/>
          <p:nvPr/>
        </p:nvSpPr>
        <p:spPr>
          <a:xfrm>
            <a:off x="286512" y="2315361"/>
            <a:ext cx="11189208" cy="1323439"/>
          </a:xfrm>
          <a:prstGeom prst="rect">
            <a:avLst/>
          </a:prstGeom>
        </p:spPr>
        <p:txBody>
          <a:bodyPr wrap="square">
            <a:spAutoFit/>
          </a:bodyPr>
          <a:lstStyle/>
          <a:p>
            <a:r>
              <a:rPr lang="en-US" sz="2000" b="1" i="0" dirty="0">
                <a:solidFill>
                  <a:srgbClr val="000000"/>
                </a:solidFill>
                <a:effectLst/>
                <a:latin typeface="Muli"/>
              </a:rPr>
              <a:t>4. Easier and Simpler Website Analytics</a:t>
            </a:r>
          </a:p>
          <a:p>
            <a:endParaRPr lang="en-US" sz="2000" b="1" i="0" dirty="0">
              <a:solidFill>
                <a:srgbClr val="000000"/>
              </a:solidFill>
              <a:effectLst/>
              <a:latin typeface="Muli"/>
            </a:endParaRPr>
          </a:p>
          <a:p>
            <a:pPr algn="just"/>
            <a:r>
              <a:rPr lang="en-US" sz="2000" b="0" i="0" dirty="0">
                <a:solidFill>
                  <a:srgbClr val="000000"/>
                </a:solidFill>
                <a:effectLst/>
                <a:latin typeface="Muli"/>
              </a:rPr>
              <a:t>To make inform decisions on how to improve your website, you need to know how your users interact with your website. </a:t>
            </a:r>
          </a:p>
        </p:txBody>
      </p:sp>
    </p:spTree>
    <p:extLst>
      <p:ext uri="{BB962C8B-B14F-4D97-AF65-F5344CB8AC3E}">
        <p14:creationId xmlns:p14="http://schemas.microsoft.com/office/powerpoint/2010/main" val="1167591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368" y="369100"/>
            <a:ext cx="11426952" cy="1323439"/>
          </a:xfrm>
          <a:prstGeom prst="rect">
            <a:avLst/>
          </a:prstGeom>
        </p:spPr>
        <p:txBody>
          <a:bodyPr wrap="square">
            <a:spAutoFit/>
          </a:bodyPr>
          <a:lstStyle/>
          <a:p>
            <a:r>
              <a:rPr lang="en-US" sz="2000" b="1" i="0" dirty="0">
                <a:solidFill>
                  <a:srgbClr val="000000"/>
                </a:solidFill>
                <a:effectLst/>
                <a:latin typeface="Muli"/>
              </a:rPr>
              <a:t>5. Faster Web Development</a:t>
            </a:r>
          </a:p>
          <a:p>
            <a:endParaRPr lang="en-US" sz="2000" b="1" i="0" dirty="0">
              <a:solidFill>
                <a:srgbClr val="000000"/>
              </a:solidFill>
              <a:effectLst/>
              <a:latin typeface="Muli"/>
            </a:endParaRPr>
          </a:p>
          <a:p>
            <a:pPr algn="just"/>
            <a:r>
              <a:rPr lang="en-US" sz="2000" b="0" i="0" dirty="0">
                <a:solidFill>
                  <a:srgbClr val="000000"/>
                </a:solidFill>
                <a:effectLst/>
                <a:latin typeface="Muli"/>
              </a:rPr>
              <a:t>Initially, it was a common practice for website owners making a separate mobile version of their website whenever a smaller screen size was detected.</a:t>
            </a:r>
          </a:p>
        </p:txBody>
      </p:sp>
      <p:sp>
        <p:nvSpPr>
          <p:cNvPr id="4" name="Rectangle 3"/>
          <p:cNvSpPr/>
          <p:nvPr/>
        </p:nvSpPr>
        <p:spPr>
          <a:xfrm>
            <a:off x="277368" y="2295805"/>
            <a:ext cx="11536680" cy="1631216"/>
          </a:xfrm>
          <a:prstGeom prst="rect">
            <a:avLst/>
          </a:prstGeom>
        </p:spPr>
        <p:txBody>
          <a:bodyPr wrap="square">
            <a:spAutoFit/>
          </a:bodyPr>
          <a:lstStyle/>
          <a:p>
            <a:r>
              <a:rPr lang="en-US" sz="2000" b="1" i="0" dirty="0">
                <a:solidFill>
                  <a:srgbClr val="000000"/>
                </a:solidFill>
                <a:effectLst/>
                <a:latin typeface="Muli"/>
              </a:rPr>
              <a:t>6. Easier Maintenance</a:t>
            </a:r>
          </a:p>
          <a:p>
            <a:endParaRPr lang="en-US" sz="2000" b="1" i="0" dirty="0">
              <a:solidFill>
                <a:srgbClr val="000000"/>
              </a:solidFill>
              <a:effectLst/>
              <a:latin typeface="Muli"/>
            </a:endParaRPr>
          </a:p>
          <a:p>
            <a:pPr algn="just"/>
            <a:r>
              <a:rPr lang="en-US" sz="2000" b="0" i="0" dirty="0">
                <a:solidFill>
                  <a:srgbClr val="000000"/>
                </a:solidFill>
                <a:effectLst/>
                <a:latin typeface="Muli"/>
              </a:rPr>
              <a:t>Having a separate desktop and mobile website requires additional testing and support. When you have two different versions of your website, your development team will definitely have to divide time and resources to effectively manage them.</a:t>
            </a:r>
          </a:p>
        </p:txBody>
      </p:sp>
    </p:spTree>
    <p:extLst>
      <p:ext uri="{BB962C8B-B14F-4D97-AF65-F5344CB8AC3E}">
        <p14:creationId xmlns:p14="http://schemas.microsoft.com/office/powerpoint/2010/main" val="3796539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792" y="1799264"/>
            <a:ext cx="11710416" cy="4154984"/>
          </a:xfrm>
          <a:prstGeom prst="rect">
            <a:avLst/>
          </a:prstGeom>
        </p:spPr>
        <p:txBody>
          <a:bodyPr wrap="square">
            <a:spAutoFit/>
          </a:bodyPr>
          <a:lstStyle/>
          <a:p>
            <a:pPr fontAlgn="base">
              <a:buFont typeface="Arial" panose="020B0604020202020204" pitchFamily="34" charset="0"/>
              <a:buChar char="•"/>
            </a:pPr>
            <a:r>
              <a:rPr lang="en-US" sz="2400" b="1" dirty="0">
                <a:solidFill>
                  <a:srgbClr val="273239"/>
                </a:solidFill>
                <a:latin typeface="Nunito"/>
              </a:rPr>
              <a:t>Slow page loading: </a:t>
            </a:r>
            <a:r>
              <a:rPr lang="en-US" sz="2400" dirty="0">
                <a:solidFill>
                  <a:srgbClr val="273239"/>
                </a:solidFill>
                <a:latin typeface="Nunito"/>
              </a:rPr>
              <a:t>Though, responsive websites are easy to maintain, but it sometimes takes a long time to load the page. It includes some high-resolution images and videos that sometimes require a lot of time to load.</a:t>
            </a:r>
          </a:p>
          <a:p>
            <a:pPr fontAlgn="base">
              <a:buFont typeface="Arial" panose="020B0604020202020204" pitchFamily="34" charset="0"/>
              <a:buChar char="•"/>
            </a:pPr>
            <a:endParaRPr lang="en-US" sz="2400" dirty="0">
              <a:solidFill>
                <a:srgbClr val="273239"/>
              </a:solidFill>
              <a:latin typeface="Nunito"/>
            </a:endParaRPr>
          </a:p>
          <a:p>
            <a:pPr fontAlgn="base">
              <a:buFont typeface="Arial" panose="020B0604020202020204" pitchFamily="34" charset="0"/>
              <a:buChar char="•"/>
            </a:pPr>
            <a:r>
              <a:rPr lang="en-US" sz="2400" b="1" dirty="0">
                <a:solidFill>
                  <a:srgbClr val="273239"/>
                </a:solidFill>
                <a:latin typeface="Nunito"/>
              </a:rPr>
              <a:t>Complexity: </a:t>
            </a:r>
            <a:r>
              <a:rPr lang="en-US" sz="2400" dirty="0">
                <a:solidFill>
                  <a:srgbClr val="273239"/>
                </a:solidFill>
                <a:latin typeface="Nunito"/>
              </a:rPr>
              <a:t>Implementing a responsive design can be more complex and time-consuming than creating a separate mobile version of a website. The complexity increases as the size and features of the website grow.</a:t>
            </a:r>
          </a:p>
          <a:p>
            <a:pPr fontAlgn="base"/>
            <a:endParaRPr lang="en-US" sz="2400" dirty="0">
              <a:solidFill>
                <a:srgbClr val="273239"/>
              </a:solidFill>
              <a:latin typeface="Nunito"/>
            </a:endParaRPr>
          </a:p>
          <a:p>
            <a:pPr fontAlgn="base">
              <a:buFont typeface="Arial" panose="020B0604020202020204" pitchFamily="34" charset="0"/>
              <a:buChar char="•"/>
            </a:pPr>
            <a:r>
              <a:rPr lang="en-US" sz="2400" b="1" dirty="0">
                <a:solidFill>
                  <a:srgbClr val="273239"/>
                </a:solidFill>
                <a:latin typeface="Nunito"/>
              </a:rPr>
              <a:t> Ensuring consistent performance </a:t>
            </a:r>
            <a:r>
              <a:rPr lang="en-US" sz="2400" dirty="0">
                <a:solidFill>
                  <a:srgbClr val="273239"/>
                </a:solidFill>
                <a:latin typeface="Nunito"/>
              </a:rPr>
              <a:t>across different browsers can be challenging. Some older browsers may not fully support responsive design techniques, leading to inconsistencies in layout and functionality</a:t>
            </a:r>
          </a:p>
        </p:txBody>
      </p:sp>
      <p:sp>
        <p:nvSpPr>
          <p:cNvPr id="5" name="TextBox 4">
            <a:extLst>
              <a:ext uri="{FF2B5EF4-FFF2-40B4-BE49-F238E27FC236}">
                <a16:creationId xmlns:a16="http://schemas.microsoft.com/office/drawing/2014/main" id="{95600FF7-EBE6-6725-C8CA-D16A1946A463}"/>
              </a:ext>
            </a:extLst>
          </p:cNvPr>
          <p:cNvSpPr txBox="1"/>
          <p:nvPr/>
        </p:nvSpPr>
        <p:spPr>
          <a:xfrm>
            <a:off x="240793" y="695739"/>
            <a:ext cx="8893268" cy="830997"/>
          </a:xfrm>
          <a:prstGeom prst="rect">
            <a:avLst/>
          </a:prstGeom>
          <a:noFill/>
        </p:spPr>
        <p:txBody>
          <a:bodyPr wrap="square" rtlCol="0">
            <a:spAutoFit/>
          </a:bodyPr>
          <a:lstStyle/>
          <a:p>
            <a:r>
              <a:rPr lang="en-US" sz="4800" dirty="0"/>
              <a:t>Disadvantages of RWD</a:t>
            </a:r>
            <a:endParaRPr lang="en-IN" sz="4800" dirty="0"/>
          </a:p>
        </p:txBody>
      </p:sp>
    </p:spTree>
    <p:extLst>
      <p:ext uri="{BB962C8B-B14F-4D97-AF65-F5344CB8AC3E}">
        <p14:creationId xmlns:p14="http://schemas.microsoft.com/office/powerpoint/2010/main" val="2593829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AA74-7683-C91C-D792-5DD481AB36CE}"/>
              </a:ext>
            </a:extLst>
          </p:cNvPr>
          <p:cNvSpPr>
            <a:spLocks noGrp="1"/>
          </p:cNvSpPr>
          <p:nvPr>
            <p:ph type="title"/>
          </p:nvPr>
        </p:nvSpPr>
        <p:spPr/>
        <p:txBody>
          <a:bodyPr/>
          <a:lstStyle/>
          <a:p>
            <a:r>
              <a:rPr lang="en-US" dirty="0"/>
              <a:t>Try this….!</a:t>
            </a:r>
            <a:endParaRPr lang="en-IN" dirty="0"/>
          </a:p>
        </p:txBody>
      </p:sp>
      <p:sp>
        <p:nvSpPr>
          <p:cNvPr id="3" name="Content Placeholder 2">
            <a:extLst>
              <a:ext uri="{FF2B5EF4-FFF2-40B4-BE49-F238E27FC236}">
                <a16:creationId xmlns:a16="http://schemas.microsoft.com/office/drawing/2014/main" id="{27D88D30-3012-A01E-5ABC-5F3944914B30}"/>
              </a:ext>
            </a:extLst>
          </p:cNvPr>
          <p:cNvSpPr>
            <a:spLocks noGrp="1"/>
          </p:cNvSpPr>
          <p:nvPr>
            <p:ph idx="1"/>
          </p:nvPr>
        </p:nvSpPr>
        <p:spPr>
          <a:xfrm>
            <a:off x="1097280" y="1838740"/>
            <a:ext cx="10058400" cy="2694842"/>
          </a:xfrm>
        </p:spPr>
        <p:txBody>
          <a:bodyPr/>
          <a:lstStyle/>
          <a:p>
            <a:r>
              <a:rPr lang="en-US" dirty="0"/>
              <a:t>Design a UI for a smartwatch consider the screen width of 240px or 319px </a:t>
            </a:r>
          </a:p>
          <a:p>
            <a:r>
              <a:rPr lang="en-US" dirty="0"/>
              <a:t>Use linear gradient for background color for visually appealing design</a:t>
            </a:r>
            <a:endParaRPr lang="en-IN" dirty="0"/>
          </a:p>
        </p:txBody>
      </p:sp>
      <p:pic>
        <p:nvPicPr>
          <p:cNvPr id="1026" name="Picture 2" descr="V2A Stylish Inbuilt Games 6 Sport Modes Smartwatch">
            <a:extLst>
              <a:ext uri="{FF2B5EF4-FFF2-40B4-BE49-F238E27FC236}">
                <a16:creationId xmlns:a16="http://schemas.microsoft.com/office/drawing/2014/main" id="{E85997F2-0191-98D9-A785-1856093FF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623" y="2852267"/>
            <a:ext cx="3400425" cy="2654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806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25760" y="163582"/>
            <a:ext cx="9966496" cy="6498027"/>
          </a:xfrm>
          <a:prstGeom prst="rect">
            <a:avLst/>
          </a:prstGeom>
        </p:spPr>
      </p:pic>
    </p:spTree>
    <p:extLst>
      <p:ext uri="{BB962C8B-B14F-4D97-AF65-F5344CB8AC3E}">
        <p14:creationId xmlns:p14="http://schemas.microsoft.com/office/powerpoint/2010/main" val="3010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39E61B-7118-DCBE-AAF4-D8EB76C436C1}"/>
              </a:ext>
            </a:extLst>
          </p:cNvPr>
          <p:cNvPicPr>
            <a:picLocks noChangeAspect="1"/>
          </p:cNvPicPr>
          <p:nvPr/>
        </p:nvPicPr>
        <p:blipFill>
          <a:blip r:embed="rId2"/>
          <a:stretch>
            <a:fillRect/>
          </a:stretch>
        </p:blipFill>
        <p:spPr>
          <a:xfrm>
            <a:off x="1540565" y="447261"/>
            <a:ext cx="8468644" cy="5530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2869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8BFF43-01B9-341F-24BE-95645ACF21EB}"/>
              </a:ext>
            </a:extLst>
          </p:cNvPr>
          <p:cNvPicPr>
            <a:picLocks noChangeAspect="1"/>
          </p:cNvPicPr>
          <p:nvPr/>
        </p:nvPicPr>
        <p:blipFill rotWithShape="1">
          <a:blip r:embed="rId2"/>
          <a:srcRect b="22634"/>
          <a:stretch/>
        </p:blipFill>
        <p:spPr>
          <a:xfrm>
            <a:off x="1550504" y="636105"/>
            <a:ext cx="9104244" cy="37172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6197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8A3A-642A-C8F4-4D3B-11535BBBFDE4}"/>
              </a:ext>
            </a:extLst>
          </p:cNvPr>
          <p:cNvSpPr>
            <a:spLocks noGrp="1"/>
          </p:cNvSpPr>
          <p:nvPr>
            <p:ph type="title" idx="4294967295"/>
          </p:nvPr>
        </p:nvSpPr>
        <p:spPr>
          <a:xfrm>
            <a:off x="1676400" y="2511425"/>
            <a:ext cx="10515600" cy="1325563"/>
          </a:xfrm>
        </p:spPr>
        <p:txBody>
          <a:bodyPr/>
          <a:lstStyle/>
          <a:p>
            <a:pPr algn="ctr"/>
            <a:r>
              <a:rPr lang="en-US" dirty="0"/>
              <a:t>Web designing</a:t>
            </a:r>
            <a:endParaRPr lang="en-IN" dirty="0"/>
          </a:p>
        </p:txBody>
      </p:sp>
    </p:spTree>
    <p:extLst>
      <p:ext uri="{BB962C8B-B14F-4D97-AF65-F5344CB8AC3E}">
        <p14:creationId xmlns:p14="http://schemas.microsoft.com/office/powerpoint/2010/main" val="126402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DE43FB-F97A-1CCA-3C79-767682C859F0}"/>
              </a:ext>
            </a:extLst>
          </p:cNvPr>
          <p:cNvSpPr>
            <a:spLocks noGrp="1"/>
          </p:cNvSpPr>
          <p:nvPr>
            <p:ph type="title"/>
          </p:nvPr>
        </p:nvSpPr>
        <p:spPr/>
        <p:txBody>
          <a:bodyPr/>
          <a:lstStyle/>
          <a:p>
            <a:r>
              <a:rPr lang="en-US" dirty="0"/>
              <a:t>Web design</a:t>
            </a:r>
            <a:endParaRPr lang="en-IN" dirty="0"/>
          </a:p>
        </p:txBody>
      </p:sp>
      <p:sp>
        <p:nvSpPr>
          <p:cNvPr id="4" name="Content Placeholder 3">
            <a:extLst>
              <a:ext uri="{FF2B5EF4-FFF2-40B4-BE49-F238E27FC236}">
                <a16:creationId xmlns:a16="http://schemas.microsoft.com/office/drawing/2014/main" id="{DC583738-B54C-4868-BDB1-05D1E142BCD5}"/>
              </a:ext>
            </a:extLst>
          </p:cNvPr>
          <p:cNvSpPr>
            <a:spLocks noGrp="1"/>
          </p:cNvSpPr>
          <p:nvPr>
            <p:ph idx="1"/>
          </p:nvPr>
        </p:nvSpPr>
        <p:spPr>
          <a:xfrm>
            <a:off x="1097280" y="1977887"/>
            <a:ext cx="10058400" cy="3891207"/>
          </a:xfrm>
        </p:spPr>
        <p:txBody>
          <a:bodyPr>
            <a:normAutofit/>
          </a:bodyPr>
          <a:lstStyle/>
          <a:p>
            <a:pPr>
              <a:buFont typeface="Arial" panose="020B0604020202020204" pitchFamily="34" charset="0"/>
              <a:buChar char="•"/>
            </a:pPr>
            <a:r>
              <a:rPr lang="en-US" sz="2400" dirty="0"/>
              <a:t>Web design refers to the design of websites.</a:t>
            </a:r>
          </a:p>
          <a:p>
            <a:pPr>
              <a:buFont typeface="Arial" panose="020B0604020202020204" pitchFamily="34" charset="0"/>
              <a:buChar char="•"/>
            </a:pPr>
            <a:r>
              <a:rPr lang="en-US" sz="2400" dirty="0"/>
              <a:t> It usually refers to the user experience aspects of website development rather than software development.</a:t>
            </a:r>
          </a:p>
          <a:p>
            <a:pPr>
              <a:buFont typeface="Arial" panose="020B0604020202020204" pitchFamily="34" charset="0"/>
              <a:buChar char="•"/>
            </a:pPr>
            <a:r>
              <a:rPr lang="en-US" sz="2400" dirty="0"/>
              <a:t> Web design used to be focused on designing websites for desktop browsers; however, since the mid-2010s, design for mobile and tablet browsers has become ever-increasingly important.</a:t>
            </a:r>
          </a:p>
          <a:p>
            <a:pPr>
              <a:buFont typeface="Arial" panose="020B0604020202020204" pitchFamily="34" charset="0"/>
              <a:buChar char="•"/>
            </a:pPr>
            <a:r>
              <a:rPr lang="en-US" sz="2400" dirty="0"/>
              <a:t>Effective web design is not only visually appealing but also considers usability, accessibility, and the overall user experience to create a successful online presence</a:t>
            </a:r>
          </a:p>
          <a:p>
            <a:pPr>
              <a:buFont typeface="Arial" panose="020B0604020202020204" pitchFamily="34" charset="0"/>
              <a:buChar char="•"/>
            </a:pPr>
            <a:endParaRPr lang="en-US" dirty="0"/>
          </a:p>
          <a:p>
            <a:endParaRPr lang="en-US" dirty="0"/>
          </a:p>
          <a:p>
            <a:endParaRPr lang="en-IN" dirty="0"/>
          </a:p>
        </p:txBody>
      </p:sp>
    </p:spTree>
    <p:extLst>
      <p:ext uri="{BB962C8B-B14F-4D97-AF65-F5344CB8AC3E}">
        <p14:creationId xmlns:p14="http://schemas.microsoft.com/office/powerpoint/2010/main" val="190941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F4C8-4707-4653-E2E4-C64CC4731EE2}"/>
              </a:ext>
            </a:extLst>
          </p:cNvPr>
          <p:cNvSpPr>
            <a:spLocks noGrp="1"/>
          </p:cNvSpPr>
          <p:nvPr>
            <p:ph type="title"/>
          </p:nvPr>
        </p:nvSpPr>
        <p:spPr/>
        <p:txBody>
          <a:bodyPr/>
          <a:lstStyle/>
          <a:p>
            <a:r>
              <a:rPr lang="en-US" dirty="0"/>
              <a:t>Key aspects of web designing include:</a:t>
            </a:r>
            <a:endParaRPr lang="en-IN" dirty="0"/>
          </a:p>
        </p:txBody>
      </p:sp>
      <p:sp>
        <p:nvSpPr>
          <p:cNvPr id="3" name="Content Placeholder 2">
            <a:extLst>
              <a:ext uri="{FF2B5EF4-FFF2-40B4-BE49-F238E27FC236}">
                <a16:creationId xmlns:a16="http://schemas.microsoft.com/office/drawing/2014/main" id="{688D76B2-4E63-0520-E122-2FF9AA58A86F}"/>
              </a:ext>
            </a:extLst>
          </p:cNvPr>
          <p:cNvSpPr>
            <a:spLocks noGrp="1"/>
          </p:cNvSpPr>
          <p:nvPr>
            <p:ph idx="1"/>
          </p:nvPr>
        </p:nvSpPr>
        <p:spPr/>
        <p:txBody>
          <a:bodyPr/>
          <a:lstStyle/>
          <a:p>
            <a:r>
              <a:rPr lang="en-US" b="1" dirty="0"/>
              <a:t>Graphic Design: </a:t>
            </a:r>
            <a:r>
              <a:rPr lang="en-US" dirty="0"/>
              <a:t>Web designers use graphic design tools such as Adobe Photoshop or Illustrator to create the visual elements of a website, including images, logos, and other graphical components.</a:t>
            </a:r>
          </a:p>
          <a:p>
            <a:r>
              <a:rPr lang="en-US" b="1" dirty="0"/>
              <a:t>Layout Design: </a:t>
            </a:r>
            <a:r>
              <a:rPr lang="en-US" dirty="0"/>
              <a:t>Designers work on the layout of a website, determining the arrangement of text, images, and other elements on each page. This includes considerations for navigation and user experience.</a:t>
            </a:r>
          </a:p>
          <a:p>
            <a:r>
              <a:rPr lang="en-US" b="1" dirty="0"/>
              <a:t>Color Scheme: </a:t>
            </a:r>
            <a:r>
              <a:rPr lang="en-US" dirty="0"/>
              <a:t>Choosing an appropriate color scheme is crucial for creating a visually cohesive and appealing website. Colors can also convey a brand's identity and evoke specific emotions.</a:t>
            </a:r>
          </a:p>
          <a:p>
            <a:r>
              <a:rPr lang="en-US" b="1" dirty="0"/>
              <a:t>Typography: </a:t>
            </a:r>
            <a:r>
              <a:rPr lang="en-US" dirty="0"/>
              <a:t>Selecting suitable fonts and font sizes contributes to the readability and overall aesthetics of a website. Consistent and well-chosen typography enhances the user experience.</a:t>
            </a:r>
            <a:endParaRPr lang="en-IN" dirty="0"/>
          </a:p>
        </p:txBody>
      </p:sp>
    </p:spTree>
    <p:extLst>
      <p:ext uri="{BB962C8B-B14F-4D97-AF65-F5344CB8AC3E}">
        <p14:creationId xmlns:p14="http://schemas.microsoft.com/office/powerpoint/2010/main" val="397130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6579-2933-7D6A-90E7-BE6E6C929261}"/>
              </a:ext>
            </a:extLst>
          </p:cNvPr>
          <p:cNvSpPr>
            <a:spLocks noGrp="1"/>
          </p:cNvSpPr>
          <p:nvPr>
            <p:ph type="title"/>
          </p:nvPr>
        </p:nvSpPr>
        <p:spPr/>
        <p:txBody>
          <a:bodyPr/>
          <a:lstStyle/>
          <a:p>
            <a:r>
              <a:rPr lang="en-US" dirty="0"/>
              <a:t>Key aspects of web designing include:</a:t>
            </a:r>
            <a:endParaRPr lang="en-IN" dirty="0"/>
          </a:p>
        </p:txBody>
      </p:sp>
      <p:sp>
        <p:nvSpPr>
          <p:cNvPr id="3" name="Content Placeholder 2">
            <a:extLst>
              <a:ext uri="{FF2B5EF4-FFF2-40B4-BE49-F238E27FC236}">
                <a16:creationId xmlns:a16="http://schemas.microsoft.com/office/drawing/2014/main" id="{17D5D296-D636-D253-C4CD-08BC533DB7E4}"/>
              </a:ext>
            </a:extLst>
          </p:cNvPr>
          <p:cNvSpPr>
            <a:spLocks noGrp="1"/>
          </p:cNvSpPr>
          <p:nvPr>
            <p:ph idx="1"/>
          </p:nvPr>
        </p:nvSpPr>
        <p:spPr/>
        <p:txBody>
          <a:bodyPr>
            <a:normAutofit/>
          </a:bodyPr>
          <a:lstStyle/>
          <a:p>
            <a:r>
              <a:rPr lang="en-US" b="1" dirty="0"/>
              <a:t>User Interface (UI) Design: </a:t>
            </a:r>
            <a:r>
              <a:rPr lang="en-US" dirty="0"/>
              <a:t>User Interface (UI) Design is about making it easy for users to do what they want on a website or app. It's all about creating simple and friendly ways for people to interact. This includes designing buttons, forms, menus, and other things on the screen so users can have a good experience. The goal is to make everything easy to find, understand, and use, so users enjoy using the interface..</a:t>
            </a:r>
          </a:p>
          <a:p>
            <a:r>
              <a:rPr lang="en-US" b="1" dirty="0"/>
              <a:t>Responsive Design: </a:t>
            </a:r>
            <a:r>
              <a:rPr lang="en-US" dirty="0"/>
              <a:t>With the increasing variety of devices and screen sizes, web designers often implement responsive design techniques to ensure that the website looks and functions well across different platforms, including desktops, tablets, and smartphones.</a:t>
            </a:r>
          </a:p>
          <a:p>
            <a:r>
              <a:rPr lang="en-US" b="1" dirty="0"/>
              <a:t>Web Design Tools</a:t>
            </a:r>
            <a:r>
              <a:rPr lang="en-US" dirty="0"/>
              <a:t>: Designers use a variety of tools such as Adobe XD, Sketch, Figma, or other web design software to create and refine their designs.</a:t>
            </a:r>
            <a:endParaRPr lang="en-IN" dirty="0"/>
          </a:p>
        </p:txBody>
      </p:sp>
    </p:spTree>
    <p:extLst>
      <p:ext uri="{BB962C8B-B14F-4D97-AF65-F5344CB8AC3E}">
        <p14:creationId xmlns:p14="http://schemas.microsoft.com/office/powerpoint/2010/main" val="39688413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770</TotalTime>
  <Words>1879</Words>
  <Application>Microsoft Office PowerPoint</Application>
  <PresentationFormat>Widescreen</PresentationFormat>
  <Paragraphs>178</Paragraphs>
  <Slides>39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Consolas</vt:lpstr>
      <vt:lpstr>Muli</vt:lpstr>
      <vt:lpstr>Nunito</vt:lpstr>
      <vt:lpstr>var(--font-inter)</vt:lpstr>
      <vt:lpstr>Wingdings</vt:lpstr>
      <vt:lpstr>Retrospect</vt:lpstr>
      <vt:lpstr>UNIT - 1</vt:lpstr>
      <vt:lpstr>PowerPoint Presentation</vt:lpstr>
      <vt:lpstr>PowerPoint Presentation</vt:lpstr>
      <vt:lpstr>PowerPoint Presentation</vt:lpstr>
      <vt:lpstr>PowerPoint Presentation</vt:lpstr>
      <vt:lpstr>Web designing</vt:lpstr>
      <vt:lpstr>Web design</vt:lpstr>
      <vt:lpstr>Key aspects of web designing include:</vt:lpstr>
      <vt:lpstr>Key aspects of web designing include:</vt:lpstr>
      <vt:lpstr>Role of Web Designer</vt:lpstr>
      <vt:lpstr>Try this</vt:lpstr>
      <vt:lpstr>Responsive Web design</vt:lpstr>
      <vt:lpstr>PowerPoint Presentation</vt:lpstr>
      <vt:lpstr>PowerPoint Presentation</vt:lpstr>
      <vt:lpstr>PowerPoint Presentation</vt:lpstr>
      <vt:lpstr>PowerPoint Presentation</vt:lpstr>
      <vt:lpstr>PowerPoint Presentation</vt:lpstr>
      <vt:lpstr>History of the Responsive Web Design</vt:lpstr>
      <vt:lpstr>PowerPoint Presentation</vt:lpstr>
      <vt:lpstr>Why Should We Build a Responsive Web?</vt:lpstr>
      <vt:lpstr>PowerPoint Presentation</vt:lpstr>
      <vt:lpstr>PowerPoint Presentation</vt:lpstr>
      <vt:lpstr>PowerPoint Presentation</vt:lpstr>
      <vt:lpstr>Meta Tag  </vt:lpstr>
      <vt:lpstr>PowerPoint Presentation</vt:lpstr>
      <vt:lpstr>PowerPoint Presentation</vt:lpstr>
      <vt:lpstr>PowerPoint Presentation</vt:lpstr>
      <vt:lpstr>Grid System</vt:lpstr>
      <vt:lpstr>PowerPoint Presentation</vt:lpstr>
      <vt:lpstr>PowerPoint Presentation</vt:lpstr>
      <vt:lpstr>PowerPoint Presentation</vt:lpstr>
      <vt:lpstr>Framework for RWD</vt:lpstr>
      <vt:lpstr>PowerPoint Presentation</vt:lpstr>
      <vt:lpstr>PowerPoint Presentation</vt:lpstr>
      <vt:lpstr>PowerPoint Presentation</vt:lpstr>
      <vt:lpstr>PowerPoint Presentation</vt:lpstr>
      <vt:lpstr>PowerPoint Presentation</vt:lpstr>
      <vt:lpstr>Try this….!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dc:title>
  <dc:creator>Microsoft account</dc:creator>
  <cp:lastModifiedBy>Bhawna Sharma</cp:lastModifiedBy>
  <cp:revision>81</cp:revision>
  <dcterms:created xsi:type="dcterms:W3CDTF">2024-01-06T07:20:07Z</dcterms:created>
  <dcterms:modified xsi:type="dcterms:W3CDTF">2024-01-24T06:08:03Z</dcterms:modified>
</cp:coreProperties>
</file>