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328" r:id="rId2"/>
    <p:sldId id="257" r:id="rId3"/>
    <p:sldId id="258" r:id="rId4"/>
    <p:sldId id="259" r:id="rId5"/>
    <p:sldId id="260" r:id="rId6"/>
    <p:sldId id="261" r:id="rId7"/>
    <p:sldId id="262" r:id="rId8"/>
    <p:sldId id="331" r:id="rId9"/>
    <p:sldId id="329"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56" r:id="rId23"/>
    <p:sldId id="345" r:id="rId24"/>
    <p:sldId id="346" r:id="rId25"/>
    <p:sldId id="347" r:id="rId26"/>
    <p:sldId id="348" r:id="rId27"/>
    <p:sldId id="349" r:id="rId28"/>
    <p:sldId id="350" r:id="rId29"/>
    <p:sldId id="351" r:id="rId30"/>
    <p:sldId id="352" r:id="rId31"/>
    <p:sldId id="353" r:id="rId32"/>
    <p:sldId id="354" r:id="rId33"/>
    <p:sldId id="355" r:id="rId34"/>
    <p:sldId id="357" r:id="rId35"/>
    <p:sldId id="358" r:id="rId36"/>
    <p:sldId id="361" r:id="rId37"/>
    <p:sldId id="359" r:id="rId38"/>
    <p:sldId id="365" r:id="rId39"/>
    <p:sldId id="362" r:id="rId40"/>
    <p:sldId id="363" r:id="rId41"/>
    <p:sldId id="364"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1" r:id="rId58"/>
    <p:sldId id="382" r:id="rId59"/>
    <p:sldId id="383" r:id="rId60"/>
    <p:sldId id="384" r:id="rId61"/>
    <p:sldId id="385" r:id="rId62"/>
    <p:sldId id="386" r:id="rId63"/>
    <p:sldId id="387" r:id="rId64"/>
    <p:sldId id="38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7621A-0A53-4E0F-B5BA-02C1E3497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664C48A-33A0-4EA4-A545-0CE4EFA89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81F6C47-8163-4DCC-A61D-51DCA9D76B42}"/>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C699E166-6587-4DBA-8908-7340B6B81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D9E8EF-E88A-4769-89E3-6453FFE6F0BB}"/>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2484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ABF79-AC50-4C17-B613-DDD4B06434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C33FCB3-B571-4A60-B66D-2E1A9C5AD4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9F05E4-7E96-4C1F-BD38-91446FD4BDF3}"/>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A7245F69-0ABA-431D-8A21-D1995C7AC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7647E9-E4B1-4A6C-82AC-F34D7DE4D5B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3158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642853-694B-43A5-9D98-6590FDD6C0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2D9F96F-8735-46DC-BC16-2F9B5C755A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07CCCA-20E9-41E7-B7FC-292D2F169318}"/>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44729125-00A8-45FD-B72F-6791E43D0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F76090-BF43-46A7-8F13-38450605D1B1}"/>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610273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FE4433B4-E5B0-476D-905F-2B990F0BD993}"/>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xmlns="" id="{5337F944-EFB1-4D9D-BA65-5DDE8069FDA0}"/>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Subtitle 2">
            <a:extLst>
              <a:ext uri="{FF2B5EF4-FFF2-40B4-BE49-F238E27FC236}">
                <a16:creationId xmlns:a16="http://schemas.microsoft.com/office/drawing/2014/main" xmlns="" id="{F686033B-8866-4069-9940-512B91B97EF6}"/>
              </a:ext>
            </a:extLst>
          </p:cNvPr>
          <p:cNvSpPr txBox="1">
            <a:spLocks/>
          </p:cNvSpPr>
          <p:nvPr/>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9" name="Straight Connector 8">
            <a:extLst>
              <a:ext uri="{FF2B5EF4-FFF2-40B4-BE49-F238E27FC236}">
                <a16:creationId xmlns:a16="http://schemas.microsoft.com/office/drawing/2014/main" xmlns="" id="{78A78D0D-999E-4880-8444-5D2F4A7A815E}"/>
              </a:ext>
            </a:extLst>
          </p:cNvPr>
          <p:cNvCxnSpPr/>
          <p:nvPr/>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1" name="Subtitle 2">
            <a:extLst>
              <a:ext uri="{FF2B5EF4-FFF2-40B4-BE49-F238E27FC236}">
                <a16:creationId xmlns:a16="http://schemas.microsoft.com/office/drawing/2014/main" xmlns="" id="{2CE6011F-F84A-45EC-A83B-D9B3A9D41F0E}"/>
              </a:ext>
            </a:extLst>
          </p:cNvPr>
          <p:cNvSpPr txBox="1">
            <a:spLocks/>
          </p:cNvSpPr>
          <p:nvPr userDrawn="1"/>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12" name="Straight Connector 11">
            <a:extLst>
              <a:ext uri="{FF2B5EF4-FFF2-40B4-BE49-F238E27FC236}">
                <a16:creationId xmlns:a16="http://schemas.microsoft.com/office/drawing/2014/main" xmlns="" id="{22B9C969-3893-4E5B-82BF-DD8B2F983EAF}"/>
              </a:ext>
            </a:extLst>
          </p:cNvPr>
          <p:cNvCxnSpPr/>
          <p:nvPr userDrawn="1"/>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xmlns="" id="{4997FB3D-A920-4600-93E3-4F5F7D947D2B}"/>
              </a:ext>
            </a:extLst>
          </p:cNvPr>
          <p:cNvSpPr txBox="1">
            <a:spLocks noChangeArrowheads="1"/>
          </p:cNvSpPr>
          <p:nvPr userDrawn="1"/>
        </p:nvSpPr>
        <p:spPr bwMode="auto">
          <a:xfrm>
            <a:off x="6074833" y="5562600"/>
            <a:ext cx="6096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dirty="0">
                <a:solidFill>
                  <a:srgbClr val="002060"/>
                </a:solidFill>
                <a:latin typeface="Arial Rounded MT Bold" panose="020F0704030504030204" pitchFamily="34" charset="0"/>
              </a:rPr>
              <a:t>Created By: 		</a:t>
            </a:r>
          </a:p>
          <a:p>
            <a:pPr algn="r" eaLnBrk="1" hangingPunct="1">
              <a:defRPr/>
            </a:pPr>
            <a:r>
              <a:rPr lang="en-US" altLang="en-US" sz="2000" dirty="0">
                <a:solidFill>
                  <a:srgbClr val="002060"/>
                </a:solidFill>
                <a:latin typeface="Arial Rounded MT Bold" panose="020F0704030504030204" pitchFamily="34" charset="0"/>
              </a:rPr>
              <a:t>Kumar Vishal</a:t>
            </a:r>
          </a:p>
          <a:p>
            <a:pPr algn="r" eaLnBrk="1" hangingPunct="1">
              <a:defRPr/>
            </a:pPr>
            <a:r>
              <a:rPr lang="en-US" altLang="en-US" sz="2000" dirty="0">
                <a:solidFill>
                  <a:srgbClr val="002060"/>
                </a:solidFill>
                <a:latin typeface="Arial Rounded MT Bold" panose="020F0704030504030204" pitchFamily="34" charset="0"/>
              </a:rPr>
              <a:t>		</a:t>
            </a:r>
          </a:p>
        </p:txBody>
      </p:sp>
      <p:sp>
        <p:nvSpPr>
          <p:cNvPr id="3" name="Subtitle 2"/>
          <p:cNvSpPr>
            <a:spLocks noGrp="1"/>
          </p:cNvSpPr>
          <p:nvPr>
            <p:ph type="subTitle" idx="1"/>
          </p:nvPr>
        </p:nvSpPr>
        <p:spPr>
          <a:xfrm>
            <a:off x="1117600" y="3429000"/>
            <a:ext cx="94488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5473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B8DD9-7484-465F-9A2A-CC36C03F6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7370C05-7C57-4572-A08D-BCA5687533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44B7A3-D959-45A5-8FEF-77068CFCAA2F}"/>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4336A1E7-FD59-4A8A-8133-64F5F35B1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53B0BA-A70C-4C29-ACD0-226CC0E586C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25489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2B584-C612-408C-805C-3D341E84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D8F0B40-8823-44C6-B113-DC8AAE5883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EE3F7C6-5081-45E7-97A0-36D7E142FCC5}"/>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C12F6F22-8A6F-4EDE-BFFF-BF3130C5A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1A51E-B458-4CFE-9F3C-78D834DB6B8B}"/>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72691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B6B6F-D0A7-4D3B-8543-468DF3DFA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0531D3-BD5B-424F-8178-A5CACAA4DA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DC91AD6-2AB0-4D33-936A-FE8F208117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649E065-0F6C-4091-9463-F52EA3D70DF8}"/>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6" name="Footer Placeholder 5">
            <a:extLst>
              <a:ext uri="{FF2B5EF4-FFF2-40B4-BE49-F238E27FC236}">
                <a16:creationId xmlns:a16="http://schemas.microsoft.com/office/drawing/2014/main" xmlns="" id="{1079C118-3AC5-4A35-A5B1-7D0F62D3B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3CF7508-A57C-4CA2-935E-1F4141AC2D6B}"/>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2469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058A9-E447-4FB1-B87B-924C089C8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213DC3A-C5D8-4BD5-B2A4-8023E040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5D86704-FA5A-4861-80B5-BB74BF4A7B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875C80-D0D8-4099-BA1C-B187A965F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A11B89C-13B7-4188-9DF1-C86C39028F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E3D474-D03F-4F42-A496-67981ECE2BB0}"/>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8" name="Footer Placeholder 7">
            <a:extLst>
              <a:ext uri="{FF2B5EF4-FFF2-40B4-BE49-F238E27FC236}">
                <a16:creationId xmlns:a16="http://schemas.microsoft.com/office/drawing/2014/main" xmlns="" id="{86298C31-C4B5-4900-B930-EC55158948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A1F1BAF-E427-4F9C-8FB6-5C9A6F8C6D98}"/>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75371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5FBED-8992-4B3D-8031-14DE4E908C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3D1819B-E5A9-495D-9CCC-7065936BA454}"/>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4" name="Footer Placeholder 3">
            <a:extLst>
              <a:ext uri="{FF2B5EF4-FFF2-40B4-BE49-F238E27FC236}">
                <a16:creationId xmlns:a16="http://schemas.microsoft.com/office/drawing/2014/main" xmlns="" id="{C32711B4-1CAA-4FF1-B558-FC6C6EF355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4732FB2-5A72-4A54-9037-5D44F04C54F2}"/>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9770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7D2FC95-E85C-4C88-80CC-FF44C6C8D313}"/>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3" name="Footer Placeholder 2">
            <a:extLst>
              <a:ext uri="{FF2B5EF4-FFF2-40B4-BE49-F238E27FC236}">
                <a16:creationId xmlns:a16="http://schemas.microsoft.com/office/drawing/2014/main" xmlns="" id="{0090D505-FF07-48F7-81D3-65923AF60D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797D8AD-C271-4E17-B52A-B2C516EBF482}"/>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82824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295FA-1E55-4AE1-B21E-BF6F9C28C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F226389-DB6B-4997-B3C1-E2ED4E400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67BF24-665C-43E9-B3BD-2DBFDC1A7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1456CF8-A5BA-447F-9D59-C156078CB87F}"/>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6" name="Footer Placeholder 5">
            <a:extLst>
              <a:ext uri="{FF2B5EF4-FFF2-40B4-BE49-F238E27FC236}">
                <a16:creationId xmlns:a16="http://schemas.microsoft.com/office/drawing/2014/main" xmlns="" id="{31FDD3CA-BE8B-4926-BF43-A42C2068C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BC5AAD-0514-4EB1-9976-71C1120CB8D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64115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6A6AE-A14D-48EC-A64A-F23214EAE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CBE35BC-0943-421D-9C5F-0D6A1AFEE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1D74DD8-9BEA-42FE-8CF9-33334D6BF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83B5C5E-F071-4617-9BFD-2872B5C76D57}"/>
              </a:ext>
            </a:extLst>
          </p:cNvPr>
          <p:cNvSpPr>
            <a:spLocks noGrp="1"/>
          </p:cNvSpPr>
          <p:nvPr>
            <p:ph type="dt" sz="half" idx="10"/>
          </p:nvPr>
        </p:nvSpPr>
        <p:spPr/>
        <p:txBody>
          <a:bodyPr/>
          <a:lstStyle/>
          <a:p>
            <a:fld id="{D9C08383-4359-410D-B450-A56EA4B62686}" type="datetimeFigureOut">
              <a:rPr lang="en-IN" smtClean="0"/>
              <a:t>10-10-2023</a:t>
            </a:fld>
            <a:endParaRPr lang="en-IN"/>
          </a:p>
        </p:txBody>
      </p:sp>
      <p:sp>
        <p:nvSpPr>
          <p:cNvPr id="6" name="Footer Placeholder 5">
            <a:extLst>
              <a:ext uri="{FF2B5EF4-FFF2-40B4-BE49-F238E27FC236}">
                <a16:creationId xmlns:a16="http://schemas.microsoft.com/office/drawing/2014/main" xmlns="" id="{DDB146F6-C022-4492-9A95-768361850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608275-7B3B-4C11-BAFB-DD1AC57463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2459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1D82E95-24AC-46C3-850F-C6C39FDEF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B3235D1-489B-4F74-B4E9-B75B5F8F4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641FE7-1211-4070-8E7B-6D3F330AA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8383-4359-410D-B450-A56EA4B62686}" type="datetimeFigureOut">
              <a:rPr lang="en-IN" smtClean="0"/>
              <a:t>10-10-2023</a:t>
            </a:fld>
            <a:endParaRPr lang="en-IN"/>
          </a:p>
        </p:txBody>
      </p:sp>
      <p:sp>
        <p:nvSpPr>
          <p:cNvPr id="5" name="Footer Placeholder 4">
            <a:extLst>
              <a:ext uri="{FF2B5EF4-FFF2-40B4-BE49-F238E27FC236}">
                <a16:creationId xmlns:a16="http://schemas.microsoft.com/office/drawing/2014/main" xmlns="" id="{EB3F9F03-A815-405E-8029-75C2C31CF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C36FD50-8387-482E-B33A-CAA5EAC09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0EC7-C151-440E-9554-30BCB9C79599}" type="slidenum">
              <a:rPr lang="en-IN" smtClean="0"/>
              <a:t>‹#›</a:t>
            </a:fld>
            <a:endParaRPr lang="en-IN"/>
          </a:p>
        </p:txBody>
      </p:sp>
    </p:spTree>
    <p:extLst>
      <p:ext uri="{BB962C8B-B14F-4D97-AF65-F5344CB8AC3E}">
        <p14:creationId xmlns:p14="http://schemas.microsoft.com/office/powerpoint/2010/main" val="13991577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a:extLst>
              <a:ext uri="{FF2B5EF4-FFF2-40B4-BE49-F238E27FC236}">
                <a16:creationId xmlns:a16="http://schemas.microsoft.com/office/drawing/2014/main" xmlns="" id="{7B1F41D8-53CD-460E-A64A-F8D26BB77DEE}"/>
              </a:ext>
            </a:extLst>
          </p:cNvPr>
          <p:cNvSpPr>
            <a:spLocks noGrp="1"/>
          </p:cNvSpPr>
          <p:nvPr>
            <p:ph type="subTitle" idx="1"/>
          </p:nvPr>
        </p:nvSpPr>
        <p:spPr/>
        <p:txBody>
          <a:bodyPr/>
          <a:lstStyle/>
          <a:p>
            <a:pPr algn="ctr">
              <a:spcBef>
                <a:spcPct val="0"/>
              </a:spcBef>
            </a:pPr>
            <a:r>
              <a:rPr lang="en-US" b="1" dirty="0">
                <a:solidFill>
                  <a:srgbClr val="000000"/>
                </a:solidFill>
              </a:rPr>
              <a:t>PROGRAMMING IN PYTHON</a:t>
            </a:r>
            <a:r>
              <a:rPr lang="en-US" sz="2000" dirty="0"/>
              <a:t> </a:t>
            </a:r>
            <a:r>
              <a:rPr lang="en-US" sz="1100" dirty="0"/>
              <a:t/>
            </a:r>
            <a:br>
              <a:rPr lang="en-US" sz="1100" dirty="0"/>
            </a:br>
            <a:endParaRPr lang="en-US" altLang="en-US" dirty="0">
              <a:solidFill>
                <a:schemeClr val="tx1"/>
              </a:solidFill>
            </a:endParaRPr>
          </a:p>
        </p:txBody>
      </p:sp>
      <p:sp>
        <p:nvSpPr>
          <p:cNvPr id="2" name="Title 1">
            <a:extLst>
              <a:ext uri="{FF2B5EF4-FFF2-40B4-BE49-F238E27FC236}">
                <a16:creationId xmlns:a16="http://schemas.microsoft.com/office/drawing/2014/main" xmlns="" id="{1D88A27B-1AE8-4F85-900A-03D2ABF1BAA6}"/>
              </a:ext>
            </a:extLst>
          </p:cNvPr>
          <p:cNvSpPr>
            <a:spLocks noGrp="1"/>
          </p:cNvSpPr>
          <p:nvPr>
            <p:ph type="ctrTitle" idx="4294967295"/>
          </p:nvPr>
        </p:nvSpPr>
        <p:spPr>
          <a:xfrm>
            <a:off x="0" y="1806575"/>
            <a:ext cx="7772400" cy="1470025"/>
          </a:xfrm>
        </p:spPr>
        <p:txBody>
          <a:bodyPr>
            <a:normAutofit fontScale="90000"/>
          </a:bodyPr>
          <a:lstStyle/>
          <a:p>
            <a:pPr algn="ctr">
              <a:defRPr/>
            </a:pPr>
            <a:r>
              <a:rPr lang="en-US" dirty="0"/>
              <a:t/>
            </a:r>
            <a:br>
              <a:rPr lang="en-US" dirty="0"/>
            </a:br>
            <a:r>
              <a:rPr lang="en-US" sz="6000" b="1" dirty="0">
                <a:solidFill>
                  <a:srgbClr val="000000"/>
                </a:solidFill>
              </a:rPr>
              <a:t> </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7C711-88A7-41DA-960B-A86495A2246C}"/>
              </a:ext>
            </a:extLst>
          </p:cNvPr>
          <p:cNvSpPr>
            <a:spLocks noGrp="1"/>
          </p:cNvSpPr>
          <p:nvPr>
            <p:ph type="title"/>
          </p:nvPr>
        </p:nvSpPr>
        <p:spPr/>
        <p:txBody>
          <a:bodyPr>
            <a:normAutofit/>
          </a:bodyPr>
          <a:lstStyle/>
          <a:p>
            <a:r>
              <a:rPr lang="en-US" sz="3600" b="1" i="1" dirty="0">
                <a:highlight>
                  <a:srgbClr val="FFFF00"/>
                </a:highlight>
              </a:rPr>
              <a:t>Data frame</a:t>
            </a:r>
          </a:p>
        </p:txBody>
      </p:sp>
      <p:sp>
        <p:nvSpPr>
          <p:cNvPr id="3" name="Content Placeholder 2">
            <a:extLst>
              <a:ext uri="{FF2B5EF4-FFF2-40B4-BE49-F238E27FC236}">
                <a16:creationId xmlns:a16="http://schemas.microsoft.com/office/drawing/2014/main" xmlns="" id="{B756DDD6-F6D9-4B54-8D23-09BA5D5D801D}"/>
              </a:ext>
            </a:extLst>
          </p:cNvPr>
          <p:cNvSpPr>
            <a:spLocks noGrp="1"/>
          </p:cNvSpPr>
          <p:nvPr>
            <p:ph idx="1"/>
          </p:nvPr>
        </p:nvSpPr>
        <p:spPr/>
        <p:txBody>
          <a:bodyPr>
            <a:normAutofit fontScale="85000" lnSpcReduction="20000"/>
          </a:bodyPr>
          <a:lstStyle/>
          <a:p>
            <a:pPr>
              <a:buFont typeface="Wingdings" panose="05000000000000000000" pitchFamily="2" charset="2"/>
              <a:buChar char="ü"/>
            </a:pPr>
            <a:r>
              <a:rPr lang="en-US" dirty="0"/>
              <a:t>A Data frame is a two-dimensional data structure, i.e., data is aligned in a tabular fashion in rows and columns. </a:t>
            </a:r>
          </a:p>
          <a:p>
            <a:pPr>
              <a:buFont typeface="Wingdings" panose="05000000000000000000" pitchFamily="2" charset="2"/>
              <a:buChar char="ü"/>
            </a:pPr>
            <a:r>
              <a:rPr lang="en-US" dirty="0" err="1"/>
              <a:t>DataFrame</a:t>
            </a:r>
            <a:r>
              <a:rPr lang="en-US" dirty="0"/>
              <a:t> can be created using :</a:t>
            </a:r>
            <a:r>
              <a:rPr lang="en-US" dirty="0" err="1"/>
              <a:t>Lists,dict,Series,Numpy</a:t>
            </a:r>
            <a:r>
              <a:rPr lang="en-US" dirty="0"/>
              <a:t> </a:t>
            </a:r>
            <a:r>
              <a:rPr lang="en-US" dirty="0" err="1"/>
              <a:t>ndarrays</a:t>
            </a:r>
            <a:r>
              <a:rPr lang="en-US" dirty="0"/>
              <a:t> another </a:t>
            </a:r>
            <a:r>
              <a:rPr lang="en-US" dirty="0" err="1"/>
              <a:t>DataFrame</a:t>
            </a:r>
            <a:endParaRPr lang="en-US" dirty="0"/>
          </a:p>
          <a:p>
            <a:pPr marL="0" indent="0">
              <a:buNone/>
            </a:pPr>
            <a:r>
              <a:rPr lang="en-US" dirty="0" err="1"/>
              <a:t>DataFrame</a:t>
            </a:r>
            <a:r>
              <a:rPr lang="en-US" dirty="0"/>
              <a:t> can be created using the following constructor −</a:t>
            </a:r>
          </a:p>
          <a:p>
            <a:pPr marL="0" indent="0">
              <a:buNone/>
            </a:pPr>
            <a:endParaRPr lang="en-US" dirty="0"/>
          </a:p>
          <a:p>
            <a:pPr marL="0" indent="0">
              <a:buNone/>
            </a:pPr>
            <a:r>
              <a:rPr lang="en-US" dirty="0" err="1">
                <a:highlight>
                  <a:srgbClr val="FFFF00"/>
                </a:highlight>
              </a:rPr>
              <a:t>pandas.DataFrame</a:t>
            </a:r>
            <a:r>
              <a:rPr lang="en-US" dirty="0">
                <a:highlight>
                  <a:srgbClr val="FFFF00"/>
                </a:highlight>
              </a:rPr>
              <a:t>( data, index, columns, </a:t>
            </a:r>
            <a:r>
              <a:rPr lang="en-US" dirty="0" err="1">
                <a:highlight>
                  <a:srgbClr val="FFFF00"/>
                </a:highlight>
              </a:rPr>
              <a:t>dtype</a:t>
            </a:r>
            <a:r>
              <a:rPr lang="en-US" dirty="0">
                <a:highlight>
                  <a:srgbClr val="FFFF00"/>
                </a:highlight>
              </a:rPr>
              <a:t>, copy)</a:t>
            </a:r>
          </a:p>
          <a:p>
            <a:pPr marL="0" indent="0">
              <a:buNone/>
            </a:pPr>
            <a:endParaRPr lang="en-US" dirty="0">
              <a:highlight>
                <a:srgbClr val="FFFF00"/>
              </a:highlight>
            </a:endParaRPr>
          </a:p>
          <a:p>
            <a:pPr lvl="1">
              <a:buFont typeface="Wingdings" panose="05000000000000000000" pitchFamily="2" charset="2"/>
              <a:buChar char="Ø"/>
            </a:pPr>
            <a:r>
              <a:rPr lang="en-US" dirty="0"/>
              <a:t>data can be </a:t>
            </a:r>
            <a:r>
              <a:rPr lang="en-US" dirty="0" err="1"/>
              <a:t>Lists,dict,Series,Numpy</a:t>
            </a:r>
            <a:r>
              <a:rPr lang="en-US" dirty="0"/>
              <a:t> </a:t>
            </a:r>
            <a:r>
              <a:rPr lang="en-US" dirty="0" err="1"/>
              <a:t>ndarrays</a:t>
            </a:r>
            <a:r>
              <a:rPr lang="en-US" dirty="0"/>
              <a:t> another </a:t>
            </a:r>
            <a:r>
              <a:rPr lang="en-US" dirty="0" err="1"/>
              <a:t>DataFrame</a:t>
            </a:r>
            <a:endParaRPr lang="en-US" dirty="0"/>
          </a:p>
          <a:p>
            <a:pPr lvl="1">
              <a:buFont typeface="Wingdings" panose="05000000000000000000" pitchFamily="2" charset="2"/>
              <a:buChar char="Ø"/>
            </a:pPr>
            <a:r>
              <a:rPr lang="en-US" dirty="0"/>
              <a:t>index: For the row labels</a:t>
            </a:r>
          </a:p>
          <a:p>
            <a:pPr lvl="1">
              <a:buFont typeface="Wingdings" panose="05000000000000000000" pitchFamily="2" charset="2"/>
              <a:buChar char="Ø"/>
            </a:pPr>
            <a:r>
              <a:rPr lang="en-US" dirty="0"/>
              <a:t>columns: For column labels</a:t>
            </a:r>
          </a:p>
          <a:p>
            <a:pPr lvl="1">
              <a:buFont typeface="Wingdings" panose="05000000000000000000" pitchFamily="2" charset="2"/>
              <a:buChar char="Ø"/>
            </a:pPr>
            <a:r>
              <a:rPr lang="en-US" dirty="0" err="1"/>
              <a:t>dtype</a:t>
            </a:r>
            <a:r>
              <a:rPr lang="en-US" dirty="0"/>
              <a:t>: data type of each column</a:t>
            </a:r>
          </a:p>
          <a:p>
            <a:pPr lvl="1">
              <a:buFont typeface="Wingdings" panose="05000000000000000000" pitchFamily="2" charset="2"/>
              <a:buChar char="Ø"/>
            </a:pPr>
            <a:r>
              <a:rPr lang="en-US" dirty="0"/>
              <a:t>copy: copying of data</a:t>
            </a:r>
          </a:p>
          <a:p>
            <a:pPr marL="0" indent="0">
              <a:buNone/>
            </a:pPr>
            <a:endParaRPr lang="en-US" dirty="0"/>
          </a:p>
        </p:txBody>
      </p:sp>
    </p:spTree>
    <p:extLst>
      <p:ext uri="{BB962C8B-B14F-4D97-AF65-F5344CB8AC3E}">
        <p14:creationId xmlns:p14="http://schemas.microsoft.com/office/powerpoint/2010/main" val="34304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9E593944-0E19-46EF-9205-3ED6D8FF02DB}"/>
              </a:ext>
            </a:extLst>
          </p:cNvPr>
          <p:cNvGraphicFramePr>
            <a:graphicFrameLocks noGrp="1"/>
          </p:cNvGraphicFramePr>
          <p:nvPr>
            <p:ph idx="1"/>
            <p:extLst>
              <p:ext uri="{D42A27DB-BD31-4B8C-83A1-F6EECF244321}">
                <p14:modId xmlns:p14="http://schemas.microsoft.com/office/powerpoint/2010/main" val="802245377"/>
              </p:ext>
            </p:extLst>
          </p:nvPr>
        </p:nvGraphicFramePr>
        <p:xfrm>
          <a:off x="536506" y="1020417"/>
          <a:ext cx="3584920" cy="2173355"/>
        </p:xfrm>
        <a:graphic>
          <a:graphicData uri="http://schemas.openxmlformats.org/drawingml/2006/table">
            <a:tbl>
              <a:tblPr firstRow="1" bandRow="1">
                <a:tableStyleId>{5C22544A-7EE6-4342-B048-85BDC9FD1C3A}</a:tableStyleId>
              </a:tblPr>
              <a:tblGrid>
                <a:gridCol w="1792460">
                  <a:extLst>
                    <a:ext uri="{9D8B030D-6E8A-4147-A177-3AD203B41FA5}">
                      <a16:colId xmlns:a16="http://schemas.microsoft.com/office/drawing/2014/main" xmlns="" val="3598124502"/>
                    </a:ext>
                  </a:extLst>
                </a:gridCol>
                <a:gridCol w="1792460">
                  <a:extLst>
                    <a:ext uri="{9D8B030D-6E8A-4147-A177-3AD203B41FA5}">
                      <a16:colId xmlns:a16="http://schemas.microsoft.com/office/drawing/2014/main" xmlns="" val="1671385977"/>
                    </a:ext>
                  </a:extLst>
                </a:gridCol>
              </a:tblGrid>
              <a:tr h="434671">
                <a:tc>
                  <a:txBody>
                    <a:bodyPr/>
                    <a:lstStyle/>
                    <a:p>
                      <a:r>
                        <a:rPr lang="en-US" dirty="0"/>
                        <a:t>Name</a:t>
                      </a:r>
                    </a:p>
                  </a:txBody>
                  <a:tcPr/>
                </a:tc>
                <a:tc>
                  <a:txBody>
                    <a:bodyPr/>
                    <a:lstStyle/>
                    <a:p>
                      <a:r>
                        <a:rPr lang="en-US" dirty="0"/>
                        <a:t>Age</a:t>
                      </a:r>
                    </a:p>
                  </a:txBody>
                  <a:tcPr/>
                </a:tc>
                <a:extLst>
                  <a:ext uri="{0D108BD9-81ED-4DB2-BD59-A6C34878D82A}">
                    <a16:rowId xmlns:a16="http://schemas.microsoft.com/office/drawing/2014/main" xmlns="" val="2671631601"/>
                  </a:ext>
                </a:extLst>
              </a:tr>
              <a:tr h="434671">
                <a:tc>
                  <a:txBody>
                    <a:bodyPr/>
                    <a:lstStyle/>
                    <a:p>
                      <a:r>
                        <a:rPr lang="en-US" dirty="0"/>
                        <a:t>Alex</a:t>
                      </a:r>
                    </a:p>
                  </a:txBody>
                  <a:tcPr/>
                </a:tc>
                <a:tc>
                  <a:txBody>
                    <a:bodyPr/>
                    <a:lstStyle/>
                    <a:p>
                      <a:r>
                        <a:rPr lang="en-US" dirty="0"/>
                        <a:t>10</a:t>
                      </a:r>
                    </a:p>
                  </a:txBody>
                  <a:tcPr/>
                </a:tc>
                <a:extLst>
                  <a:ext uri="{0D108BD9-81ED-4DB2-BD59-A6C34878D82A}">
                    <a16:rowId xmlns:a16="http://schemas.microsoft.com/office/drawing/2014/main" xmlns="" val="3660214983"/>
                  </a:ext>
                </a:extLst>
              </a:tr>
              <a:tr h="434671">
                <a:tc>
                  <a:txBody>
                    <a:bodyPr/>
                    <a:lstStyle/>
                    <a:p>
                      <a:r>
                        <a:rPr lang="en-US" dirty="0"/>
                        <a:t>Bob</a:t>
                      </a:r>
                    </a:p>
                  </a:txBody>
                  <a:tcPr/>
                </a:tc>
                <a:tc>
                  <a:txBody>
                    <a:bodyPr/>
                    <a:lstStyle/>
                    <a:p>
                      <a:r>
                        <a:rPr lang="en-US" dirty="0"/>
                        <a:t>12</a:t>
                      </a:r>
                    </a:p>
                  </a:txBody>
                  <a:tcPr/>
                </a:tc>
                <a:extLst>
                  <a:ext uri="{0D108BD9-81ED-4DB2-BD59-A6C34878D82A}">
                    <a16:rowId xmlns:a16="http://schemas.microsoft.com/office/drawing/2014/main" xmlns="" val="1727510457"/>
                  </a:ext>
                </a:extLst>
              </a:tr>
              <a:tr h="434671">
                <a:tc>
                  <a:txBody>
                    <a:bodyPr/>
                    <a:lstStyle/>
                    <a:p>
                      <a:r>
                        <a:rPr lang="en-US" dirty="0"/>
                        <a:t>Clarke</a:t>
                      </a:r>
                    </a:p>
                  </a:txBody>
                  <a:tcPr/>
                </a:tc>
                <a:tc>
                  <a:txBody>
                    <a:bodyPr/>
                    <a:lstStyle/>
                    <a:p>
                      <a:r>
                        <a:rPr lang="en-US" dirty="0"/>
                        <a:t>13</a:t>
                      </a:r>
                    </a:p>
                  </a:txBody>
                  <a:tcPr/>
                </a:tc>
                <a:extLst>
                  <a:ext uri="{0D108BD9-81ED-4DB2-BD59-A6C34878D82A}">
                    <a16:rowId xmlns:a16="http://schemas.microsoft.com/office/drawing/2014/main" xmlns="" val="745481706"/>
                  </a:ext>
                </a:extLst>
              </a:tr>
              <a:tr h="434671">
                <a:tc>
                  <a:txBody>
                    <a:bodyPr/>
                    <a:lstStyle/>
                    <a:p>
                      <a:r>
                        <a:rPr lang="en-US" dirty="0"/>
                        <a:t>John</a:t>
                      </a:r>
                    </a:p>
                  </a:txBody>
                  <a:tcPr/>
                </a:tc>
                <a:tc>
                  <a:txBody>
                    <a:bodyPr/>
                    <a:lstStyle/>
                    <a:p>
                      <a:r>
                        <a:rPr lang="en-US" dirty="0"/>
                        <a:t>14</a:t>
                      </a:r>
                    </a:p>
                  </a:txBody>
                  <a:tcPr/>
                </a:tc>
                <a:extLst>
                  <a:ext uri="{0D108BD9-81ED-4DB2-BD59-A6C34878D82A}">
                    <a16:rowId xmlns:a16="http://schemas.microsoft.com/office/drawing/2014/main" xmlns="" val="1228934836"/>
                  </a:ext>
                </a:extLst>
              </a:tr>
            </a:tbl>
          </a:graphicData>
        </a:graphic>
      </p:graphicFrame>
      <p:pic>
        <p:nvPicPr>
          <p:cNvPr id="6" name="Picture 5">
            <a:extLst>
              <a:ext uri="{FF2B5EF4-FFF2-40B4-BE49-F238E27FC236}">
                <a16:creationId xmlns:a16="http://schemas.microsoft.com/office/drawing/2014/main" xmlns="" id="{4383B341-138B-4270-8FE4-CA73B6344891}"/>
              </a:ext>
            </a:extLst>
          </p:cNvPr>
          <p:cNvPicPr>
            <a:picLocks noChangeAspect="1"/>
          </p:cNvPicPr>
          <p:nvPr/>
        </p:nvPicPr>
        <p:blipFill>
          <a:blip r:embed="rId2"/>
          <a:stretch>
            <a:fillRect/>
          </a:stretch>
        </p:blipFill>
        <p:spPr>
          <a:xfrm>
            <a:off x="4121426" y="2315956"/>
            <a:ext cx="7381875" cy="2952750"/>
          </a:xfrm>
          <a:prstGeom prst="rect">
            <a:avLst/>
          </a:prstGeom>
        </p:spPr>
      </p:pic>
    </p:spTree>
    <p:extLst>
      <p:ext uri="{BB962C8B-B14F-4D97-AF65-F5344CB8AC3E}">
        <p14:creationId xmlns:p14="http://schemas.microsoft.com/office/powerpoint/2010/main" val="281260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7EE-0B44-4215-A786-4BCAB5464C07}"/>
              </a:ext>
            </a:extLst>
          </p:cNvPr>
          <p:cNvSpPr>
            <a:spLocks noGrp="1"/>
          </p:cNvSpPr>
          <p:nvPr>
            <p:ph type="title"/>
          </p:nvPr>
        </p:nvSpPr>
        <p:spPr/>
        <p:txBody>
          <a:bodyPr>
            <a:normAutofit/>
          </a:bodyPr>
          <a:lstStyle/>
          <a:p>
            <a:r>
              <a:rPr lang="en-US" sz="3200" b="1" i="1" dirty="0">
                <a:highlight>
                  <a:srgbClr val="FFFF00"/>
                </a:highlight>
              </a:rPr>
              <a:t>Create a </a:t>
            </a:r>
            <a:r>
              <a:rPr lang="en-US" sz="3200" b="1" i="1" dirty="0" err="1">
                <a:highlight>
                  <a:srgbClr val="FFFF00"/>
                </a:highlight>
              </a:rPr>
              <a:t>DataFrame</a:t>
            </a:r>
            <a:r>
              <a:rPr lang="en-US" sz="3200" b="1" i="1" dirty="0">
                <a:highlight>
                  <a:srgbClr val="FFFF00"/>
                </a:highlight>
              </a:rPr>
              <a:t> from Dictionary of  Lists</a:t>
            </a:r>
            <a:r>
              <a:rPr lang="en-US" b="1" dirty="0"/>
              <a:t/>
            </a:r>
            <a:br>
              <a:rPr lang="en-US" b="1" dirty="0"/>
            </a:br>
            <a:endParaRPr lang="en-US" dirty="0"/>
          </a:p>
        </p:txBody>
      </p:sp>
      <p:pic>
        <p:nvPicPr>
          <p:cNvPr id="5" name="Content Placeholder 4">
            <a:extLst>
              <a:ext uri="{FF2B5EF4-FFF2-40B4-BE49-F238E27FC236}">
                <a16:creationId xmlns:a16="http://schemas.microsoft.com/office/drawing/2014/main" xmlns="" id="{21EFC8CB-29D5-4C87-B80E-AC64861DF44C}"/>
              </a:ext>
            </a:extLst>
          </p:cNvPr>
          <p:cNvPicPr>
            <a:picLocks noGrp="1" noChangeAspect="1"/>
          </p:cNvPicPr>
          <p:nvPr>
            <p:ph idx="1"/>
          </p:nvPr>
        </p:nvPicPr>
        <p:blipFill>
          <a:blip r:embed="rId2"/>
          <a:stretch>
            <a:fillRect/>
          </a:stretch>
        </p:blipFill>
        <p:spPr>
          <a:xfrm>
            <a:off x="1044246" y="1417983"/>
            <a:ext cx="10103508" cy="3303277"/>
          </a:xfrm>
          <a:prstGeom prst="rect">
            <a:avLst/>
          </a:prstGeom>
        </p:spPr>
      </p:pic>
    </p:spTree>
    <p:extLst>
      <p:ext uri="{BB962C8B-B14F-4D97-AF65-F5344CB8AC3E}">
        <p14:creationId xmlns:p14="http://schemas.microsoft.com/office/powerpoint/2010/main" val="176855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66A7A-0EF9-42F5-B2D4-95BEE8CB1B37}"/>
              </a:ext>
            </a:extLst>
          </p:cNvPr>
          <p:cNvSpPr>
            <a:spLocks noGrp="1"/>
          </p:cNvSpPr>
          <p:nvPr>
            <p:ph type="title"/>
          </p:nvPr>
        </p:nvSpPr>
        <p:spPr/>
        <p:txBody>
          <a:bodyPr/>
          <a:lstStyle/>
          <a:p>
            <a:r>
              <a:rPr lang="en-US" sz="3600" b="1" i="1" dirty="0">
                <a:highlight>
                  <a:srgbClr val="FFFF00"/>
                </a:highlight>
              </a:rPr>
              <a:t>Create a </a:t>
            </a:r>
            <a:r>
              <a:rPr lang="en-US" sz="3600" b="1" i="1" dirty="0" err="1">
                <a:highlight>
                  <a:srgbClr val="FFFF00"/>
                </a:highlight>
              </a:rPr>
              <a:t>DataFrame</a:t>
            </a:r>
            <a:r>
              <a:rPr lang="en-US" sz="3600" b="1" i="1" dirty="0">
                <a:highlight>
                  <a:srgbClr val="FFFF00"/>
                </a:highlight>
              </a:rPr>
              <a:t> from List of </a:t>
            </a:r>
            <a:r>
              <a:rPr lang="en-US" sz="3600" b="1" i="1" dirty="0" err="1">
                <a:highlight>
                  <a:srgbClr val="FFFF00"/>
                </a:highlight>
              </a:rPr>
              <a:t>Dicts</a:t>
            </a:r>
            <a:r>
              <a:rPr lang="en-US" b="1" dirty="0"/>
              <a:t/>
            </a:r>
            <a:br>
              <a:rPr lang="en-US" b="1" dirty="0"/>
            </a:br>
            <a:endParaRPr lang="en-US" dirty="0"/>
          </a:p>
        </p:txBody>
      </p:sp>
      <p:pic>
        <p:nvPicPr>
          <p:cNvPr id="6" name="Picture 5">
            <a:extLst>
              <a:ext uri="{FF2B5EF4-FFF2-40B4-BE49-F238E27FC236}">
                <a16:creationId xmlns:a16="http://schemas.microsoft.com/office/drawing/2014/main" xmlns="" id="{63ED3253-2AFD-47F8-8EB4-DED4AF9D925C}"/>
              </a:ext>
            </a:extLst>
          </p:cNvPr>
          <p:cNvPicPr>
            <a:picLocks noChangeAspect="1"/>
          </p:cNvPicPr>
          <p:nvPr/>
        </p:nvPicPr>
        <p:blipFill>
          <a:blip r:embed="rId2"/>
          <a:stretch>
            <a:fillRect/>
          </a:stretch>
        </p:blipFill>
        <p:spPr>
          <a:xfrm>
            <a:off x="1113183" y="2196975"/>
            <a:ext cx="8919955" cy="3021275"/>
          </a:xfrm>
          <a:prstGeom prst="rect">
            <a:avLst/>
          </a:prstGeom>
        </p:spPr>
      </p:pic>
    </p:spTree>
    <p:extLst>
      <p:ext uri="{BB962C8B-B14F-4D97-AF65-F5344CB8AC3E}">
        <p14:creationId xmlns:p14="http://schemas.microsoft.com/office/powerpoint/2010/main" val="225634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AA358-F8F7-479E-ABDA-4745153C0481}"/>
              </a:ext>
            </a:extLst>
          </p:cNvPr>
          <p:cNvSpPr>
            <a:spLocks noGrp="1"/>
          </p:cNvSpPr>
          <p:nvPr>
            <p:ph type="title"/>
          </p:nvPr>
        </p:nvSpPr>
        <p:spPr/>
        <p:txBody>
          <a:bodyPr>
            <a:normAutofit/>
          </a:bodyPr>
          <a:lstStyle/>
          <a:p>
            <a:r>
              <a:rPr lang="en-US" sz="4000" b="1" i="1" dirty="0">
                <a:highlight>
                  <a:srgbClr val="FFFF00"/>
                </a:highlight>
              </a:rPr>
              <a:t>create an indexed </a:t>
            </a:r>
            <a:r>
              <a:rPr lang="en-US" sz="4000" b="1" i="1" dirty="0" err="1">
                <a:highlight>
                  <a:srgbClr val="FFFF00"/>
                </a:highlight>
              </a:rPr>
              <a:t>DataFrame</a:t>
            </a:r>
            <a:endParaRPr lang="en-US" sz="4000" b="1" i="1" dirty="0">
              <a:highlight>
                <a:srgbClr val="FFFF00"/>
              </a:highlight>
            </a:endParaRPr>
          </a:p>
        </p:txBody>
      </p:sp>
      <p:pic>
        <p:nvPicPr>
          <p:cNvPr id="4" name="Content Placeholder 3">
            <a:extLst>
              <a:ext uri="{FF2B5EF4-FFF2-40B4-BE49-F238E27FC236}">
                <a16:creationId xmlns:a16="http://schemas.microsoft.com/office/drawing/2014/main" xmlns="" id="{82993C43-6FB6-4C77-957B-A73B6817BC6F}"/>
              </a:ext>
            </a:extLst>
          </p:cNvPr>
          <p:cNvPicPr>
            <a:picLocks noGrp="1" noChangeAspect="1"/>
          </p:cNvPicPr>
          <p:nvPr>
            <p:ph idx="1"/>
          </p:nvPr>
        </p:nvPicPr>
        <p:blipFill>
          <a:blip r:embed="rId2"/>
          <a:stretch>
            <a:fillRect/>
          </a:stretch>
        </p:blipFill>
        <p:spPr>
          <a:xfrm>
            <a:off x="653474" y="1738951"/>
            <a:ext cx="10536510" cy="3482406"/>
          </a:xfrm>
          <a:prstGeom prst="rect">
            <a:avLst/>
          </a:prstGeom>
        </p:spPr>
      </p:pic>
    </p:spTree>
    <p:extLst>
      <p:ext uri="{BB962C8B-B14F-4D97-AF65-F5344CB8AC3E}">
        <p14:creationId xmlns:p14="http://schemas.microsoft.com/office/powerpoint/2010/main" val="303951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A9E17C-02C2-4A9C-96FD-BB430D0C9E5B}"/>
              </a:ext>
            </a:extLst>
          </p:cNvPr>
          <p:cNvSpPr>
            <a:spLocks noGrp="1"/>
          </p:cNvSpPr>
          <p:nvPr>
            <p:ph idx="1"/>
          </p:nvPr>
        </p:nvSpPr>
        <p:spPr>
          <a:xfrm>
            <a:off x="838200" y="622852"/>
            <a:ext cx="10515600" cy="5554111"/>
          </a:xfrm>
        </p:spPr>
        <p:txBody>
          <a:bodyPr/>
          <a:lstStyle/>
          <a:p>
            <a:pPr marL="0" indent="0">
              <a:buNone/>
            </a:pPr>
            <a:r>
              <a:rPr lang="en-US" b="1" i="1" dirty="0">
                <a:highlight>
                  <a:srgbClr val="FFFF00"/>
                </a:highlight>
              </a:rPr>
              <a:t>Addition of Rows</a:t>
            </a:r>
          </a:p>
          <a:p>
            <a:pPr marL="0" indent="0">
              <a:buNone/>
            </a:pPr>
            <a:r>
              <a:rPr lang="en-US" dirty="0"/>
              <a:t>Add new rows to a </a:t>
            </a:r>
            <a:r>
              <a:rPr lang="en-US" dirty="0" err="1"/>
              <a:t>DataFrame</a:t>
            </a:r>
            <a:r>
              <a:rPr lang="en-US" dirty="0"/>
              <a:t> using the </a:t>
            </a:r>
            <a:r>
              <a:rPr lang="en-US" b="1" dirty="0"/>
              <a:t>append</a:t>
            </a:r>
            <a:r>
              <a:rPr lang="en-US" dirty="0"/>
              <a:t> function. This function will append the rows at the end.</a:t>
            </a:r>
          </a:p>
          <a:p>
            <a:pPr marL="0" indent="0">
              <a:buNone/>
            </a:pPr>
            <a:endParaRPr lang="en-US" dirty="0"/>
          </a:p>
        </p:txBody>
      </p:sp>
      <p:pic>
        <p:nvPicPr>
          <p:cNvPr id="4" name="Picture 3">
            <a:extLst>
              <a:ext uri="{FF2B5EF4-FFF2-40B4-BE49-F238E27FC236}">
                <a16:creationId xmlns:a16="http://schemas.microsoft.com/office/drawing/2014/main" xmlns="" id="{F36A2ABA-171C-4903-8142-0C7A678753AB}"/>
              </a:ext>
            </a:extLst>
          </p:cNvPr>
          <p:cNvPicPr>
            <a:picLocks noChangeAspect="1"/>
          </p:cNvPicPr>
          <p:nvPr/>
        </p:nvPicPr>
        <p:blipFill>
          <a:blip r:embed="rId2"/>
          <a:stretch>
            <a:fillRect/>
          </a:stretch>
        </p:blipFill>
        <p:spPr>
          <a:xfrm>
            <a:off x="838200" y="2158919"/>
            <a:ext cx="10040178" cy="4076229"/>
          </a:xfrm>
          <a:prstGeom prst="rect">
            <a:avLst/>
          </a:prstGeom>
        </p:spPr>
      </p:pic>
    </p:spTree>
    <p:extLst>
      <p:ext uri="{BB962C8B-B14F-4D97-AF65-F5344CB8AC3E}">
        <p14:creationId xmlns:p14="http://schemas.microsoft.com/office/powerpoint/2010/main" val="33727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CF48CF7-7FC4-47D8-A98D-7528B0CD959E}"/>
              </a:ext>
            </a:extLst>
          </p:cNvPr>
          <p:cNvSpPr>
            <a:spLocks noGrp="1"/>
          </p:cNvSpPr>
          <p:nvPr>
            <p:ph idx="1"/>
          </p:nvPr>
        </p:nvSpPr>
        <p:spPr>
          <a:xfrm>
            <a:off x="838200" y="212036"/>
            <a:ext cx="10515600" cy="5964928"/>
          </a:xfrm>
        </p:spPr>
        <p:txBody>
          <a:bodyPr/>
          <a:lstStyle/>
          <a:p>
            <a:pPr marL="0" indent="0">
              <a:buNone/>
            </a:pPr>
            <a:r>
              <a:rPr lang="en-US" b="1" i="1" dirty="0">
                <a:highlight>
                  <a:srgbClr val="FFFF00"/>
                </a:highlight>
              </a:rPr>
              <a:t>Deletion of Rows</a:t>
            </a:r>
          </a:p>
          <a:p>
            <a:pPr marL="0" indent="0">
              <a:buNone/>
            </a:pPr>
            <a:r>
              <a:rPr lang="en-US" dirty="0"/>
              <a:t>Use index label to delete or drop rows from a </a:t>
            </a:r>
            <a:r>
              <a:rPr lang="en-US" dirty="0" err="1"/>
              <a:t>DataFrame</a:t>
            </a:r>
            <a:r>
              <a:rPr lang="en-US" dirty="0"/>
              <a:t>. If label is duplicated, then multiple rows will be dropped.</a:t>
            </a:r>
          </a:p>
          <a:p>
            <a:pPr marL="0" indent="0">
              <a:buNone/>
            </a:pPr>
            <a:endParaRPr lang="en-US" dirty="0"/>
          </a:p>
        </p:txBody>
      </p:sp>
      <p:pic>
        <p:nvPicPr>
          <p:cNvPr id="5" name="Picture 4">
            <a:extLst>
              <a:ext uri="{FF2B5EF4-FFF2-40B4-BE49-F238E27FC236}">
                <a16:creationId xmlns:a16="http://schemas.microsoft.com/office/drawing/2014/main" xmlns="" id="{01FA39C9-17E1-48BA-B379-59ADC24D6D35}"/>
              </a:ext>
            </a:extLst>
          </p:cNvPr>
          <p:cNvPicPr>
            <a:picLocks noChangeAspect="1"/>
          </p:cNvPicPr>
          <p:nvPr/>
        </p:nvPicPr>
        <p:blipFill>
          <a:blip r:embed="rId2"/>
          <a:stretch>
            <a:fillRect/>
          </a:stretch>
        </p:blipFill>
        <p:spPr>
          <a:xfrm>
            <a:off x="706093" y="1831906"/>
            <a:ext cx="10744389" cy="2859363"/>
          </a:xfrm>
          <a:prstGeom prst="rect">
            <a:avLst/>
          </a:prstGeom>
        </p:spPr>
      </p:pic>
      <p:pic>
        <p:nvPicPr>
          <p:cNvPr id="6" name="Picture 5">
            <a:extLst>
              <a:ext uri="{FF2B5EF4-FFF2-40B4-BE49-F238E27FC236}">
                <a16:creationId xmlns:a16="http://schemas.microsoft.com/office/drawing/2014/main" xmlns="" id="{5EFF2600-2A98-411E-A0E2-DD00F1F0BC8B}"/>
              </a:ext>
            </a:extLst>
          </p:cNvPr>
          <p:cNvPicPr>
            <a:picLocks noChangeAspect="1"/>
          </p:cNvPicPr>
          <p:nvPr/>
        </p:nvPicPr>
        <p:blipFill>
          <a:blip r:embed="rId3"/>
          <a:stretch>
            <a:fillRect/>
          </a:stretch>
        </p:blipFill>
        <p:spPr>
          <a:xfrm>
            <a:off x="8456958" y="3802960"/>
            <a:ext cx="2381250" cy="2724150"/>
          </a:xfrm>
          <a:prstGeom prst="rect">
            <a:avLst/>
          </a:prstGeom>
        </p:spPr>
      </p:pic>
    </p:spTree>
    <p:extLst>
      <p:ext uri="{BB962C8B-B14F-4D97-AF65-F5344CB8AC3E}">
        <p14:creationId xmlns:p14="http://schemas.microsoft.com/office/powerpoint/2010/main" val="167503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D300D-1386-4C33-B9D4-EDF4659A16F2}"/>
              </a:ext>
            </a:extLst>
          </p:cNvPr>
          <p:cNvSpPr>
            <a:spLocks noGrp="1"/>
          </p:cNvSpPr>
          <p:nvPr>
            <p:ph type="title"/>
          </p:nvPr>
        </p:nvSpPr>
        <p:spPr/>
        <p:txBody>
          <a:bodyPr/>
          <a:lstStyle/>
          <a:p>
            <a:r>
              <a:rPr lang="en-US" sz="4000" b="1" i="1" dirty="0">
                <a:highlight>
                  <a:srgbClr val="FFFF00"/>
                </a:highlight>
              </a:rPr>
              <a:t>Sorting Pandas Data Frame</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22003164-9276-4832-AB75-BE50F738E2E8}"/>
              </a:ext>
            </a:extLst>
          </p:cNvPr>
          <p:cNvSpPr>
            <a:spLocks noGrp="1"/>
          </p:cNvSpPr>
          <p:nvPr>
            <p:ph idx="1"/>
          </p:nvPr>
        </p:nvSpPr>
        <p:spPr>
          <a:xfrm>
            <a:off x="490330" y="1825625"/>
            <a:ext cx="10863470" cy="4351338"/>
          </a:xfrm>
        </p:spPr>
        <p:txBody>
          <a:bodyPr/>
          <a:lstStyle/>
          <a:p>
            <a:pPr marL="0" indent="0">
              <a:buNone/>
            </a:pPr>
            <a:r>
              <a:rPr lang="en-US" dirty="0">
                <a:highlight>
                  <a:srgbClr val="FFFF00"/>
                </a:highlight>
              </a:rPr>
              <a:t>sort_values()</a:t>
            </a:r>
            <a:r>
              <a:rPr lang="en-US" dirty="0"/>
              <a:t> can sort the data frame in Ascending or Descending order.</a:t>
            </a:r>
          </a:p>
        </p:txBody>
      </p:sp>
      <p:pic>
        <p:nvPicPr>
          <p:cNvPr id="4" name="Picture 3">
            <a:extLst>
              <a:ext uri="{FF2B5EF4-FFF2-40B4-BE49-F238E27FC236}">
                <a16:creationId xmlns:a16="http://schemas.microsoft.com/office/drawing/2014/main" xmlns="" id="{5CBC7BB6-7797-4489-85AF-53332C5940EC}"/>
              </a:ext>
            </a:extLst>
          </p:cNvPr>
          <p:cNvPicPr>
            <a:picLocks noChangeAspect="1"/>
          </p:cNvPicPr>
          <p:nvPr/>
        </p:nvPicPr>
        <p:blipFill>
          <a:blip r:embed="rId2"/>
          <a:stretch>
            <a:fillRect/>
          </a:stretch>
        </p:blipFill>
        <p:spPr>
          <a:xfrm>
            <a:off x="1196009" y="2994994"/>
            <a:ext cx="8772525" cy="2095500"/>
          </a:xfrm>
          <a:prstGeom prst="rect">
            <a:avLst/>
          </a:prstGeom>
        </p:spPr>
      </p:pic>
      <p:sp>
        <p:nvSpPr>
          <p:cNvPr id="5" name="Rectangle 4">
            <a:extLst>
              <a:ext uri="{FF2B5EF4-FFF2-40B4-BE49-F238E27FC236}">
                <a16:creationId xmlns:a16="http://schemas.microsoft.com/office/drawing/2014/main" xmlns="" id="{9C1D86F9-EF44-4C19-9A4E-5070D1B1A73A}"/>
              </a:ext>
            </a:extLst>
          </p:cNvPr>
          <p:cNvSpPr/>
          <p:nvPr/>
        </p:nvSpPr>
        <p:spPr>
          <a:xfrm>
            <a:off x="3154017" y="2292626"/>
            <a:ext cx="5844209" cy="461665"/>
          </a:xfrm>
          <a:prstGeom prst="rect">
            <a:avLst/>
          </a:prstGeom>
        </p:spPr>
        <p:txBody>
          <a:bodyPr wrap="square">
            <a:spAutoFit/>
          </a:bodyPr>
          <a:lstStyle/>
          <a:p>
            <a:r>
              <a:rPr lang="en-US" sz="2400" i="1" u="sng" dirty="0">
                <a:solidFill>
                  <a:srgbClr val="FF0000"/>
                </a:solidFill>
              </a:rPr>
              <a:t>Sorting the Data frame in Ascending order</a:t>
            </a:r>
          </a:p>
        </p:txBody>
      </p:sp>
    </p:spTree>
    <p:extLst>
      <p:ext uri="{BB962C8B-B14F-4D97-AF65-F5344CB8AC3E}">
        <p14:creationId xmlns:p14="http://schemas.microsoft.com/office/powerpoint/2010/main" val="79276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B5841A-98A6-4244-A68E-A97B84BEE29B}"/>
              </a:ext>
            </a:extLst>
          </p:cNvPr>
          <p:cNvSpPr>
            <a:spLocks noGrp="1"/>
          </p:cNvSpPr>
          <p:nvPr>
            <p:ph idx="1"/>
          </p:nvPr>
        </p:nvSpPr>
        <p:spPr>
          <a:xfrm>
            <a:off x="844827" y="962783"/>
            <a:ext cx="10515600" cy="4351338"/>
          </a:xfrm>
        </p:spPr>
        <p:txBody>
          <a:bodyPr>
            <a:normAutofit/>
          </a:bodyPr>
          <a:lstStyle/>
          <a:p>
            <a:pPr marL="0" indent="0">
              <a:buNone/>
            </a:pPr>
            <a:r>
              <a:rPr lang="en-US" sz="2400" i="1" u="sng" dirty="0">
                <a:solidFill>
                  <a:srgbClr val="FF0000"/>
                </a:solidFill>
              </a:rPr>
              <a:t>Sorting the Data frame in Descending order </a:t>
            </a:r>
          </a:p>
        </p:txBody>
      </p:sp>
      <p:pic>
        <p:nvPicPr>
          <p:cNvPr id="4" name="Picture 3">
            <a:extLst>
              <a:ext uri="{FF2B5EF4-FFF2-40B4-BE49-F238E27FC236}">
                <a16:creationId xmlns:a16="http://schemas.microsoft.com/office/drawing/2014/main" xmlns="" id="{B4958B20-B622-431D-ABCC-E2A6E6727D29}"/>
              </a:ext>
            </a:extLst>
          </p:cNvPr>
          <p:cNvPicPr>
            <a:picLocks noChangeAspect="1"/>
          </p:cNvPicPr>
          <p:nvPr/>
        </p:nvPicPr>
        <p:blipFill>
          <a:blip r:embed="rId2"/>
          <a:stretch>
            <a:fillRect/>
          </a:stretch>
        </p:blipFill>
        <p:spPr>
          <a:xfrm>
            <a:off x="795130" y="1948068"/>
            <a:ext cx="10601740" cy="2650435"/>
          </a:xfrm>
          <a:prstGeom prst="rect">
            <a:avLst/>
          </a:prstGeom>
        </p:spPr>
      </p:pic>
    </p:spTree>
    <p:extLst>
      <p:ext uri="{BB962C8B-B14F-4D97-AF65-F5344CB8AC3E}">
        <p14:creationId xmlns:p14="http://schemas.microsoft.com/office/powerpoint/2010/main" val="229481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5C9BE-E6E3-471C-AFBB-E34AD69A4EC4}"/>
              </a:ext>
            </a:extLst>
          </p:cNvPr>
          <p:cNvSpPr>
            <a:spLocks noGrp="1"/>
          </p:cNvSpPr>
          <p:nvPr>
            <p:ph type="title"/>
          </p:nvPr>
        </p:nvSpPr>
        <p:spPr/>
        <p:txBody>
          <a:bodyPr>
            <a:normAutofit/>
          </a:bodyPr>
          <a:lstStyle/>
          <a:p>
            <a:r>
              <a:rPr lang="en-US" sz="3600" b="1" i="1" dirty="0">
                <a:highlight>
                  <a:srgbClr val="FFFF00"/>
                </a:highlight>
              </a:rPr>
              <a:t>Working with csv files</a:t>
            </a:r>
          </a:p>
        </p:txBody>
      </p:sp>
      <p:sp>
        <p:nvSpPr>
          <p:cNvPr id="3" name="Content Placeholder 2">
            <a:extLst>
              <a:ext uri="{FF2B5EF4-FFF2-40B4-BE49-F238E27FC236}">
                <a16:creationId xmlns:a16="http://schemas.microsoft.com/office/drawing/2014/main" xmlns="" id="{D0C02F2F-A1A8-47FA-BF02-92AC494813CA}"/>
              </a:ext>
            </a:extLst>
          </p:cNvPr>
          <p:cNvSpPr>
            <a:spLocks noGrp="1"/>
          </p:cNvSpPr>
          <p:nvPr>
            <p:ph idx="1"/>
          </p:nvPr>
        </p:nvSpPr>
        <p:spPr/>
        <p:txBody>
          <a:bodyPr/>
          <a:lstStyle/>
          <a:p>
            <a:pPr marL="0" indent="0">
              <a:buNone/>
            </a:pPr>
            <a:r>
              <a:rPr lang="en-US" dirty="0"/>
              <a:t>CSV stands for “Comma Separated Values.” It is the simplest form of storing data in tabular form as plain text. </a:t>
            </a:r>
          </a:p>
          <a:p>
            <a:pPr marL="0" indent="0">
              <a:buNone/>
            </a:pPr>
            <a:r>
              <a:rPr lang="en-US" b="1" dirty="0"/>
              <a:t>Structure of CSV: </a:t>
            </a:r>
          </a:p>
          <a:p>
            <a:pPr marL="0" indent="0">
              <a:buNone/>
            </a:pPr>
            <a:endParaRPr lang="en-US" dirty="0"/>
          </a:p>
        </p:txBody>
      </p:sp>
      <p:pic>
        <p:nvPicPr>
          <p:cNvPr id="4" name="Picture 3">
            <a:extLst>
              <a:ext uri="{FF2B5EF4-FFF2-40B4-BE49-F238E27FC236}">
                <a16:creationId xmlns:a16="http://schemas.microsoft.com/office/drawing/2014/main" xmlns="" id="{855654AA-9CE0-4EE0-976A-8215D847F3B7}"/>
              </a:ext>
            </a:extLst>
          </p:cNvPr>
          <p:cNvPicPr>
            <a:picLocks noChangeAspect="1"/>
          </p:cNvPicPr>
          <p:nvPr/>
        </p:nvPicPr>
        <p:blipFill>
          <a:blip r:embed="rId2"/>
          <a:stretch>
            <a:fillRect/>
          </a:stretch>
        </p:blipFill>
        <p:spPr>
          <a:xfrm>
            <a:off x="5420337" y="2755531"/>
            <a:ext cx="4920294" cy="3258792"/>
          </a:xfrm>
          <a:prstGeom prst="rect">
            <a:avLst/>
          </a:prstGeom>
        </p:spPr>
      </p:pic>
      <p:sp>
        <p:nvSpPr>
          <p:cNvPr id="5" name="TextBox 4">
            <a:extLst>
              <a:ext uri="{FF2B5EF4-FFF2-40B4-BE49-F238E27FC236}">
                <a16:creationId xmlns:a16="http://schemas.microsoft.com/office/drawing/2014/main" xmlns="" id="{4DAB3F73-EF4B-4F68-8879-F9664BC1BE5B}"/>
              </a:ext>
            </a:extLst>
          </p:cNvPr>
          <p:cNvSpPr txBox="1"/>
          <p:nvPr/>
        </p:nvSpPr>
        <p:spPr>
          <a:xfrm>
            <a:off x="304799" y="3429000"/>
            <a:ext cx="4678017" cy="2523768"/>
          </a:xfrm>
          <a:prstGeom prst="rect">
            <a:avLst/>
          </a:prstGeom>
          <a:noFill/>
        </p:spPr>
        <p:txBody>
          <a:bodyPr wrap="square" rtlCol="0">
            <a:spAutoFit/>
          </a:bodyPr>
          <a:lstStyle/>
          <a:p>
            <a:r>
              <a:rPr lang="en-US" sz="2000" i="1" dirty="0">
                <a:solidFill>
                  <a:srgbClr val="FF0000"/>
                </a:solidFill>
              </a:rPr>
              <a:t>We have a file named “Salary_Data.csv.” </a:t>
            </a:r>
          </a:p>
          <a:p>
            <a:r>
              <a:rPr lang="en-US" sz="2000" i="1" dirty="0">
                <a:solidFill>
                  <a:srgbClr val="FF0000"/>
                </a:solidFill>
              </a:rPr>
              <a:t>The first line of a CSV file is the header </a:t>
            </a:r>
          </a:p>
          <a:p>
            <a:r>
              <a:rPr lang="en-US" sz="2000" i="1" dirty="0">
                <a:solidFill>
                  <a:srgbClr val="FF0000"/>
                </a:solidFill>
              </a:rPr>
              <a:t>and contains the names of the fields/features. After the header, each line of the file is an observation/a record.  The values of a record are separated  by “comma.”</a:t>
            </a:r>
          </a:p>
          <a:p>
            <a:endParaRPr lang="en-US" dirty="0"/>
          </a:p>
        </p:txBody>
      </p:sp>
    </p:spTree>
    <p:extLst>
      <p:ext uri="{BB962C8B-B14F-4D97-AF65-F5344CB8AC3E}">
        <p14:creationId xmlns:p14="http://schemas.microsoft.com/office/powerpoint/2010/main" val="236544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6A9468EB-070C-4F3F-BCED-2CA44772CED9}"/>
              </a:ext>
            </a:extLst>
          </p:cNvPr>
          <p:cNvSpPr>
            <a:spLocks noGrp="1"/>
          </p:cNvSpPr>
          <p:nvPr>
            <p:ph type="title"/>
          </p:nvPr>
        </p:nvSpPr>
        <p:spPr/>
        <p:txBody>
          <a:bodyPr/>
          <a:lstStyle/>
          <a:p>
            <a:pPr eaLnBrk="1" hangingPunct="1">
              <a:defRPr/>
            </a:pPr>
            <a:r>
              <a:rPr lang="en-US" sz="3600" b="1" i="1">
                <a:highlight>
                  <a:srgbClr val="FFFF00"/>
                </a:highlight>
              </a:rPr>
              <a:t>Handling data with pandas</a:t>
            </a:r>
            <a:endParaRPr lang="en-US" altLang="en-US" sz="3600" b="1" i="1" dirty="0">
              <a:highlight>
                <a:srgbClr val="FFFF00"/>
              </a:highlight>
            </a:endParaRPr>
          </a:p>
        </p:txBody>
      </p:sp>
      <p:pic>
        <p:nvPicPr>
          <p:cNvPr id="3" name="Picture 2">
            <a:extLst>
              <a:ext uri="{FF2B5EF4-FFF2-40B4-BE49-F238E27FC236}">
                <a16:creationId xmlns:a16="http://schemas.microsoft.com/office/drawing/2014/main" xmlns="" id="{DC15F83D-ECB9-4B0B-9D2A-96E395923948}"/>
              </a:ext>
            </a:extLst>
          </p:cNvPr>
          <p:cNvPicPr/>
          <p:nvPr/>
        </p:nvPicPr>
        <p:blipFill>
          <a:blip r:embed="rId2"/>
          <a:stretch>
            <a:fillRect/>
          </a:stretch>
        </p:blipFill>
        <p:spPr>
          <a:xfrm>
            <a:off x="1669774" y="291548"/>
            <a:ext cx="9144000" cy="6858000"/>
          </a:xfrm>
          <a:prstGeom prst="rect">
            <a:avLst/>
          </a:prstGeom>
        </p:spPr>
      </p:pic>
    </p:spTree>
    <p:extLst>
      <p:ext uri="{BB962C8B-B14F-4D97-AF65-F5344CB8AC3E}">
        <p14:creationId xmlns:p14="http://schemas.microsoft.com/office/powerpoint/2010/main" val="25498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F8AC4-7506-42F0-95CD-9D2808388424}"/>
              </a:ext>
            </a:extLst>
          </p:cNvPr>
          <p:cNvSpPr>
            <a:spLocks noGrp="1"/>
          </p:cNvSpPr>
          <p:nvPr>
            <p:ph type="title"/>
          </p:nvPr>
        </p:nvSpPr>
        <p:spPr/>
        <p:txBody>
          <a:bodyPr/>
          <a:lstStyle/>
          <a:p>
            <a:r>
              <a:rPr lang="en-US" b="1" dirty="0"/>
              <a:t>Read CSV Files</a:t>
            </a:r>
            <a:br>
              <a:rPr lang="en-US" b="1" dirty="0"/>
            </a:br>
            <a:endParaRPr lang="en-US" dirty="0"/>
          </a:p>
        </p:txBody>
      </p:sp>
      <p:sp>
        <p:nvSpPr>
          <p:cNvPr id="3" name="Content Placeholder 2">
            <a:extLst>
              <a:ext uri="{FF2B5EF4-FFF2-40B4-BE49-F238E27FC236}">
                <a16:creationId xmlns:a16="http://schemas.microsoft.com/office/drawing/2014/main" xmlns="" id="{C0D405F7-AD20-459B-8C3D-55F2FD32D653}"/>
              </a:ext>
            </a:extLst>
          </p:cNvPr>
          <p:cNvSpPr>
            <a:spLocks noGrp="1"/>
          </p:cNvSpPr>
          <p:nvPr>
            <p:ph idx="1"/>
          </p:nvPr>
        </p:nvSpPr>
        <p:spPr>
          <a:xfrm>
            <a:off x="838200" y="1258957"/>
            <a:ext cx="10515600" cy="4918006"/>
          </a:xfrm>
        </p:spPr>
        <p:txBody>
          <a:bodyPr/>
          <a:lstStyle/>
          <a:p>
            <a:pPr marL="0" indent="0">
              <a:buNone/>
            </a:pPr>
            <a:r>
              <a:rPr lang="en-US" b="1" u="sng" dirty="0"/>
              <a:t>Opening a local CSV file</a:t>
            </a:r>
            <a:endParaRPr lang="en-US" b="1" dirty="0"/>
          </a:p>
          <a:p>
            <a:pPr marL="0" indent="0">
              <a:buNone/>
            </a:pPr>
            <a:r>
              <a:rPr lang="en-US" dirty="0"/>
              <a:t>Use </a:t>
            </a:r>
            <a:r>
              <a:rPr lang="en-US">
                <a:highlight>
                  <a:srgbClr val="FFFF00"/>
                </a:highlight>
              </a:rPr>
              <a:t>read_csv</a:t>
            </a:r>
            <a:r>
              <a:rPr lang="en-US" dirty="0">
                <a:highlight>
                  <a:srgbClr val="FFFF00"/>
                </a:highlight>
              </a:rPr>
              <a:t>()</a:t>
            </a:r>
          </a:p>
        </p:txBody>
      </p:sp>
      <p:pic>
        <p:nvPicPr>
          <p:cNvPr id="5" name="Picture 4">
            <a:extLst>
              <a:ext uri="{FF2B5EF4-FFF2-40B4-BE49-F238E27FC236}">
                <a16:creationId xmlns:a16="http://schemas.microsoft.com/office/drawing/2014/main" xmlns="" id="{993D9B6C-C478-4FEB-B59C-24F10E00FE40}"/>
              </a:ext>
            </a:extLst>
          </p:cNvPr>
          <p:cNvPicPr>
            <a:picLocks noChangeAspect="1"/>
          </p:cNvPicPr>
          <p:nvPr/>
        </p:nvPicPr>
        <p:blipFill>
          <a:blip r:embed="rId2"/>
          <a:stretch>
            <a:fillRect/>
          </a:stretch>
        </p:blipFill>
        <p:spPr>
          <a:xfrm>
            <a:off x="3378163" y="2002997"/>
            <a:ext cx="7007087" cy="4489878"/>
          </a:xfrm>
          <a:prstGeom prst="rect">
            <a:avLst/>
          </a:prstGeom>
        </p:spPr>
      </p:pic>
    </p:spTree>
    <p:extLst>
      <p:ext uri="{BB962C8B-B14F-4D97-AF65-F5344CB8AC3E}">
        <p14:creationId xmlns:p14="http://schemas.microsoft.com/office/powerpoint/2010/main" val="115690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66781-26F0-4E8C-A433-BEB448604C04}"/>
              </a:ext>
            </a:extLst>
          </p:cNvPr>
          <p:cNvSpPr>
            <a:spLocks noGrp="1"/>
          </p:cNvSpPr>
          <p:nvPr>
            <p:ph type="title"/>
          </p:nvPr>
        </p:nvSpPr>
        <p:spPr/>
        <p:txBody>
          <a:bodyPr>
            <a:normAutofit/>
          </a:bodyPr>
          <a:lstStyle/>
          <a:p>
            <a:r>
              <a:rPr lang="en-US" sz="3600" b="1" u="sng" dirty="0">
                <a:highlight>
                  <a:srgbClr val="FFFF00"/>
                </a:highlight>
              </a:rPr>
              <a:t>Opening a CSV file from a URL</a:t>
            </a:r>
            <a:r>
              <a:rPr lang="en-US" sz="3600" b="1" dirty="0">
                <a:highlight>
                  <a:srgbClr val="FFFF00"/>
                </a:highlight>
              </a:rPr>
              <a:t/>
            </a:r>
            <a:br>
              <a:rPr lang="en-US" sz="3600" b="1" dirty="0">
                <a:highlight>
                  <a:srgbClr val="FFFF00"/>
                </a:highlight>
              </a:rPr>
            </a:br>
            <a:endParaRPr lang="en-US" sz="3600" dirty="0">
              <a:highlight>
                <a:srgbClr val="FFFF00"/>
              </a:highlight>
            </a:endParaRPr>
          </a:p>
        </p:txBody>
      </p:sp>
      <p:pic>
        <p:nvPicPr>
          <p:cNvPr id="4" name="Content Placeholder 3">
            <a:extLst>
              <a:ext uri="{FF2B5EF4-FFF2-40B4-BE49-F238E27FC236}">
                <a16:creationId xmlns:a16="http://schemas.microsoft.com/office/drawing/2014/main" xmlns="" id="{CCB7C1D3-0919-4C38-B7C9-847C3985F4DF}"/>
              </a:ext>
            </a:extLst>
          </p:cNvPr>
          <p:cNvPicPr>
            <a:picLocks noGrp="1" noChangeAspect="1"/>
          </p:cNvPicPr>
          <p:nvPr>
            <p:ph idx="1"/>
          </p:nvPr>
        </p:nvPicPr>
        <p:blipFill>
          <a:blip r:embed="rId2"/>
          <a:stretch>
            <a:fillRect/>
          </a:stretch>
        </p:blipFill>
        <p:spPr>
          <a:xfrm>
            <a:off x="715031" y="1242926"/>
            <a:ext cx="9823968" cy="4372147"/>
          </a:xfrm>
          <a:prstGeom prst="rect">
            <a:avLst/>
          </a:prstGeom>
        </p:spPr>
      </p:pic>
      <p:sp>
        <p:nvSpPr>
          <p:cNvPr id="3" name="Rectangle 2">
            <a:extLst>
              <a:ext uri="{FF2B5EF4-FFF2-40B4-BE49-F238E27FC236}">
                <a16:creationId xmlns:a16="http://schemas.microsoft.com/office/drawing/2014/main" xmlns="" id="{A848ABFD-7419-45FC-8D60-B360E2918463}"/>
              </a:ext>
            </a:extLst>
          </p:cNvPr>
          <p:cNvSpPr/>
          <p:nvPr/>
        </p:nvSpPr>
        <p:spPr>
          <a:xfrm>
            <a:off x="4943060" y="3429000"/>
            <a:ext cx="6188766" cy="1200329"/>
          </a:xfrm>
          <a:prstGeom prst="rect">
            <a:avLst/>
          </a:prstGeom>
        </p:spPr>
        <p:txBody>
          <a:bodyPr wrap="square">
            <a:spAutoFit/>
          </a:bodyPr>
          <a:lstStyle/>
          <a:p>
            <a:r>
              <a:rPr lang="en-US" sz="2400" u="sng" dirty="0">
                <a:solidFill>
                  <a:srgbClr val="FF0000"/>
                </a:solidFill>
                <a:highlight>
                  <a:srgbClr val="00FFFF"/>
                </a:highlight>
              </a:rPr>
              <a:t>If you have a large </a:t>
            </a:r>
            <a:r>
              <a:rPr lang="en-US" sz="2400" u="sng" dirty="0" err="1">
                <a:solidFill>
                  <a:srgbClr val="FF0000"/>
                </a:solidFill>
                <a:highlight>
                  <a:srgbClr val="00FFFF"/>
                </a:highlight>
              </a:rPr>
              <a:t>DataFrame</a:t>
            </a:r>
            <a:r>
              <a:rPr lang="en-US" sz="2400" u="sng" dirty="0">
                <a:solidFill>
                  <a:srgbClr val="FF0000"/>
                </a:solidFill>
                <a:highlight>
                  <a:srgbClr val="00FFFF"/>
                </a:highlight>
              </a:rPr>
              <a:t> with many rows, Pandas will only return the first 5 rows, and the last 5 rows</a:t>
            </a:r>
          </a:p>
        </p:txBody>
      </p:sp>
    </p:spTree>
    <p:extLst>
      <p:ext uri="{BB962C8B-B14F-4D97-AF65-F5344CB8AC3E}">
        <p14:creationId xmlns:p14="http://schemas.microsoft.com/office/powerpoint/2010/main" val="254169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E1BA7-F619-4CED-8B23-384768B23399}"/>
              </a:ext>
            </a:extLst>
          </p:cNvPr>
          <p:cNvSpPr>
            <a:spLocks noGrp="1"/>
          </p:cNvSpPr>
          <p:nvPr>
            <p:ph type="title"/>
          </p:nvPr>
        </p:nvSpPr>
        <p:spPr>
          <a:xfrm>
            <a:off x="940904" y="365125"/>
            <a:ext cx="10412896" cy="1325563"/>
          </a:xfrm>
        </p:spPr>
        <p:txBody>
          <a:bodyPr>
            <a:normAutofit/>
          </a:bodyPr>
          <a:lstStyle/>
          <a:p>
            <a:r>
              <a:rPr lang="en-US" sz="4000" i="1" dirty="0" err="1">
                <a:highlight>
                  <a:srgbClr val="FFFF00"/>
                </a:highlight>
              </a:rPr>
              <a:t>DataFrame</a:t>
            </a:r>
            <a:r>
              <a:rPr lang="en-US" sz="4000" i="1" dirty="0">
                <a:highlight>
                  <a:srgbClr val="FFFF00"/>
                </a:highlight>
              </a:rPr>
              <a:t> with the to_string() method</a:t>
            </a:r>
          </a:p>
        </p:txBody>
      </p:sp>
      <p:pic>
        <p:nvPicPr>
          <p:cNvPr id="4" name="Picture 3">
            <a:extLst>
              <a:ext uri="{FF2B5EF4-FFF2-40B4-BE49-F238E27FC236}">
                <a16:creationId xmlns:a16="http://schemas.microsoft.com/office/drawing/2014/main" xmlns="" id="{FDC01CDA-98D5-4A9A-B4FB-8539E5616BC7}"/>
              </a:ext>
            </a:extLst>
          </p:cNvPr>
          <p:cNvPicPr>
            <a:picLocks noChangeAspect="1"/>
          </p:cNvPicPr>
          <p:nvPr/>
        </p:nvPicPr>
        <p:blipFill>
          <a:blip r:embed="rId2"/>
          <a:stretch>
            <a:fillRect/>
          </a:stretch>
        </p:blipFill>
        <p:spPr>
          <a:xfrm>
            <a:off x="462583" y="1974574"/>
            <a:ext cx="11516530" cy="3339548"/>
          </a:xfrm>
          <a:prstGeom prst="rect">
            <a:avLst/>
          </a:prstGeom>
        </p:spPr>
      </p:pic>
      <p:sp>
        <p:nvSpPr>
          <p:cNvPr id="5" name="TextBox 4">
            <a:extLst>
              <a:ext uri="{FF2B5EF4-FFF2-40B4-BE49-F238E27FC236}">
                <a16:creationId xmlns:a16="http://schemas.microsoft.com/office/drawing/2014/main" xmlns="" id="{7EE6A553-7DD8-4D61-B66A-7A67D396D653}"/>
              </a:ext>
            </a:extLst>
          </p:cNvPr>
          <p:cNvSpPr txBox="1"/>
          <p:nvPr/>
        </p:nvSpPr>
        <p:spPr>
          <a:xfrm>
            <a:off x="5976730" y="1690688"/>
            <a:ext cx="3302699" cy="400110"/>
          </a:xfrm>
          <a:prstGeom prst="rect">
            <a:avLst/>
          </a:prstGeom>
          <a:noFill/>
        </p:spPr>
        <p:txBody>
          <a:bodyPr wrap="none" rtlCol="0">
            <a:spAutoFit/>
          </a:bodyPr>
          <a:lstStyle/>
          <a:p>
            <a:r>
              <a:rPr lang="en-US" sz="2000" i="1" dirty="0">
                <a:solidFill>
                  <a:srgbClr val="FF0000"/>
                </a:solidFill>
                <a:highlight>
                  <a:srgbClr val="00FFFF"/>
                </a:highlight>
              </a:rPr>
              <a:t>It will display all rows and cols</a:t>
            </a:r>
          </a:p>
        </p:txBody>
      </p:sp>
    </p:spTree>
    <p:extLst>
      <p:ext uri="{BB962C8B-B14F-4D97-AF65-F5344CB8AC3E}">
        <p14:creationId xmlns:p14="http://schemas.microsoft.com/office/powerpoint/2010/main" val="410303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E3987-AE3C-4211-8AA1-6CB84403B53D}"/>
              </a:ext>
            </a:extLst>
          </p:cNvPr>
          <p:cNvSpPr>
            <a:spLocks noGrp="1"/>
          </p:cNvSpPr>
          <p:nvPr>
            <p:ph type="title"/>
          </p:nvPr>
        </p:nvSpPr>
        <p:spPr/>
        <p:txBody>
          <a:bodyPr>
            <a:normAutofit/>
          </a:bodyPr>
          <a:lstStyle/>
          <a:p>
            <a:r>
              <a:rPr lang="en-US" sz="3600" i="1" dirty="0" err="1">
                <a:highlight>
                  <a:srgbClr val="FFFF00"/>
                </a:highlight>
              </a:rPr>
              <a:t>DataFrame.columns</a:t>
            </a:r>
            <a:endParaRPr lang="en-US" sz="3600" i="1" dirty="0">
              <a:highlight>
                <a:srgbClr val="FFFF00"/>
              </a:highlight>
            </a:endParaRPr>
          </a:p>
        </p:txBody>
      </p:sp>
      <p:sp>
        <p:nvSpPr>
          <p:cNvPr id="3" name="Content Placeholder 2">
            <a:extLst>
              <a:ext uri="{FF2B5EF4-FFF2-40B4-BE49-F238E27FC236}">
                <a16:creationId xmlns:a16="http://schemas.microsoft.com/office/drawing/2014/main" xmlns="" id="{00F4395A-0D03-40CF-A3AE-4949E2E45D72}"/>
              </a:ext>
            </a:extLst>
          </p:cNvPr>
          <p:cNvSpPr>
            <a:spLocks noGrp="1"/>
          </p:cNvSpPr>
          <p:nvPr>
            <p:ph idx="1"/>
          </p:nvPr>
        </p:nvSpPr>
        <p:spPr/>
        <p:txBody>
          <a:bodyPr/>
          <a:lstStyle/>
          <a:p>
            <a:pPr marL="0" indent="0">
              <a:buNone/>
            </a:pPr>
            <a:r>
              <a:rPr lang="en-US" dirty="0" err="1"/>
              <a:t>DataFrame.columns</a:t>
            </a:r>
            <a:r>
              <a:rPr lang="en-US" dirty="0"/>
              <a:t> attribute to return the column labels of the given dataframe</a:t>
            </a:r>
          </a:p>
          <a:p>
            <a:pPr marL="0" indent="0">
              <a:buNone/>
            </a:pPr>
            <a:endParaRPr lang="en-US" dirty="0"/>
          </a:p>
        </p:txBody>
      </p:sp>
      <p:pic>
        <p:nvPicPr>
          <p:cNvPr id="4" name="Picture 3">
            <a:extLst>
              <a:ext uri="{FF2B5EF4-FFF2-40B4-BE49-F238E27FC236}">
                <a16:creationId xmlns:a16="http://schemas.microsoft.com/office/drawing/2014/main" xmlns="" id="{E8D03EF9-2ED1-463A-BF72-97764507D2DC}"/>
              </a:ext>
            </a:extLst>
          </p:cNvPr>
          <p:cNvPicPr>
            <a:picLocks noChangeAspect="1"/>
          </p:cNvPicPr>
          <p:nvPr/>
        </p:nvPicPr>
        <p:blipFill>
          <a:blip r:embed="rId2"/>
          <a:stretch>
            <a:fillRect/>
          </a:stretch>
        </p:blipFill>
        <p:spPr>
          <a:xfrm>
            <a:off x="1038432" y="3263106"/>
            <a:ext cx="9623866" cy="1666703"/>
          </a:xfrm>
          <a:prstGeom prst="rect">
            <a:avLst/>
          </a:prstGeom>
        </p:spPr>
      </p:pic>
    </p:spTree>
    <p:extLst>
      <p:ext uri="{BB962C8B-B14F-4D97-AF65-F5344CB8AC3E}">
        <p14:creationId xmlns:p14="http://schemas.microsoft.com/office/powerpoint/2010/main" val="1640347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E95F3-83F9-426F-AEFB-844F62FB3D99}"/>
              </a:ext>
            </a:extLst>
          </p:cNvPr>
          <p:cNvSpPr>
            <a:spLocks noGrp="1"/>
          </p:cNvSpPr>
          <p:nvPr>
            <p:ph type="title"/>
          </p:nvPr>
        </p:nvSpPr>
        <p:spPr/>
        <p:txBody>
          <a:bodyPr/>
          <a:lstStyle/>
          <a:p>
            <a:r>
              <a:rPr lang="en-US" dirty="0" err="1">
                <a:highlight>
                  <a:srgbClr val="FFFF00"/>
                </a:highlight>
              </a:rPr>
              <a:t>nrows</a:t>
            </a:r>
            <a:endParaRPr lang="en-US" dirty="0">
              <a:highlight>
                <a:srgbClr val="FFFF00"/>
              </a:highlight>
            </a:endParaRPr>
          </a:p>
        </p:txBody>
      </p:sp>
      <p:sp>
        <p:nvSpPr>
          <p:cNvPr id="3" name="Content Placeholder 2">
            <a:extLst>
              <a:ext uri="{FF2B5EF4-FFF2-40B4-BE49-F238E27FC236}">
                <a16:creationId xmlns:a16="http://schemas.microsoft.com/office/drawing/2014/main" xmlns="" id="{0ACAD66B-25BC-4AD0-BDB5-E1D7CB41BC63}"/>
              </a:ext>
            </a:extLst>
          </p:cNvPr>
          <p:cNvSpPr>
            <a:spLocks noGrp="1"/>
          </p:cNvSpPr>
          <p:nvPr>
            <p:ph idx="1"/>
          </p:nvPr>
        </p:nvSpPr>
        <p:spPr/>
        <p:txBody>
          <a:bodyPr/>
          <a:lstStyle/>
          <a:p>
            <a:pPr marL="0" indent="0">
              <a:buNone/>
            </a:pPr>
            <a:r>
              <a:rPr lang="en-US" dirty="0"/>
              <a:t>Using </a:t>
            </a:r>
            <a:r>
              <a:rPr lang="en-US" dirty="0" err="1"/>
              <a:t>nrows</a:t>
            </a:r>
            <a:r>
              <a:rPr lang="en-US" dirty="0"/>
              <a:t> keyword you can display no. of rows according to your choice.</a:t>
            </a:r>
          </a:p>
        </p:txBody>
      </p:sp>
      <p:pic>
        <p:nvPicPr>
          <p:cNvPr id="4" name="Picture 3">
            <a:extLst>
              <a:ext uri="{FF2B5EF4-FFF2-40B4-BE49-F238E27FC236}">
                <a16:creationId xmlns:a16="http://schemas.microsoft.com/office/drawing/2014/main" xmlns="" id="{69E416DB-4647-4EBE-9DF1-10DF615DB507}"/>
              </a:ext>
            </a:extLst>
          </p:cNvPr>
          <p:cNvPicPr>
            <a:picLocks noChangeAspect="1"/>
          </p:cNvPicPr>
          <p:nvPr/>
        </p:nvPicPr>
        <p:blipFill>
          <a:blip r:embed="rId2"/>
          <a:stretch>
            <a:fillRect/>
          </a:stretch>
        </p:blipFill>
        <p:spPr>
          <a:xfrm>
            <a:off x="1155631" y="3141801"/>
            <a:ext cx="9518719" cy="2331347"/>
          </a:xfrm>
          <a:prstGeom prst="rect">
            <a:avLst/>
          </a:prstGeom>
        </p:spPr>
      </p:pic>
    </p:spTree>
    <p:extLst>
      <p:ext uri="{BB962C8B-B14F-4D97-AF65-F5344CB8AC3E}">
        <p14:creationId xmlns:p14="http://schemas.microsoft.com/office/powerpoint/2010/main" val="366214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7F534-4DEE-443C-BA68-5A45639D95B1}"/>
              </a:ext>
            </a:extLst>
          </p:cNvPr>
          <p:cNvSpPr>
            <a:spLocks noGrp="1"/>
          </p:cNvSpPr>
          <p:nvPr>
            <p:ph type="title"/>
          </p:nvPr>
        </p:nvSpPr>
        <p:spPr/>
        <p:txBody>
          <a:bodyPr>
            <a:normAutofit/>
          </a:bodyPr>
          <a:lstStyle/>
          <a:p>
            <a:r>
              <a:rPr lang="en-US" sz="3600" dirty="0" err="1">
                <a:highlight>
                  <a:srgbClr val="FFFF00"/>
                </a:highlight>
              </a:rPr>
              <a:t>usecols</a:t>
            </a:r>
            <a:endParaRPr lang="en-US" sz="3600" dirty="0">
              <a:highlight>
                <a:srgbClr val="FFFF00"/>
              </a:highlight>
            </a:endParaRPr>
          </a:p>
        </p:txBody>
      </p:sp>
      <p:sp>
        <p:nvSpPr>
          <p:cNvPr id="3" name="Content Placeholder 2">
            <a:extLst>
              <a:ext uri="{FF2B5EF4-FFF2-40B4-BE49-F238E27FC236}">
                <a16:creationId xmlns:a16="http://schemas.microsoft.com/office/drawing/2014/main" xmlns="" id="{FCF2FE83-6EDE-49F1-8072-DEE723D34072}"/>
              </a:ext>
            </a:extLst>
          </p:cNvPr>
          <p:cNvSpPr>
            <a:spLocks noGrp="1"/>
          </p:cNvSpPr>
          <p:nvPr>
            <p:ph idx="1"/>
          </p:nvPr>
        </p:nvSpPr>
        <p:spPr/>
        <p:txBody>
          <a:bodyPr/>
          <a:lstStyle/>
          <a:p>
            <a:pPr marL="0" indent="0">
              <a:buNone/>
            </a:pPr>
            <a:r>
              <a:rPr lang="en-US" dirty="0"/>
              <a:t>Using </a:t>
            </a:r>
            <a:r>
              <a:rPr lang="en-US" dirty="0" err="1"/>
              <a:t>usecols</a:t>
            </a:r>
            <a:r>
              <a:rPr lang="en-US" dirty="0"/>
              <a:t> keyword you can display no. of columns according to your choice.</a:t>
            </a:r>
          </a:p>
          <a:p>
            <a:pPr marL="0" indent="0">
              <a:buNone/>
            </a:pPr>
            <a:endParaRPr lang="en-US" dirty="0"/>
          </a:p>
        </p:txBody>
      </p:sp>
      <p:pic>
        <p:nvPicPr>
          <p:cNvPr id="4" name="Picture 3">
            <a:extLst>
              <a:ext uri="{FF2B5EF4-FFF2-40B4-BE49-F238E27FC236}">
                <a16:creationId xmlns:a16="http://schemas.microsoft.com/office/drawing/2014/main" xmlns="" id="{7E173BCF-1D7A-4741-94CB-F924565DC9D0}"/>
              </a:ext>
            </a:extLst>
          </p:cNvPr>
          <p:cNvPicPr>
            <a:picLocks noChangeAspect="1"/>
          </p:cNvPicPr>
          <p:nvPr/>
        </p:nvPicPr>
        <p:blipFill>
          <a:blip r:embed="rId2"/>
          <a:stretch>
            <a:fillRect/>
          </a:stretch>
        </p:blipFill>
        <p:spPr>
          <a:xfrm>
            <a:off x="1250881" y="2814638"/>
            <a:ext cx="8595484" cy="3713838"/>
          </a:xfrm>
          <a:prstGeom prst="rect">
            <a:avLst/>
          </a:prstGeom>
        </p:spPr>
      </p:pic>
    </p:spTree>
    <p:extLst>
      <p:ext uri="{BB962C8B-B14F-4D97-AF65-F5344CB8AC3E}">
        <p14:creationId xmlns:p14="http://schemas.microsoft.com/office/powerpoint/2010/main" val="2034241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C9358-537E-491C-9C1C-33B0288E8841}"/>
              </a:ext>
            </a:extLst>
          </p:cNvPr>
          <p:cNvSpPr>
            <a:spLocks noGrp="1"/>
          </p:cNvSpPr>
          <p:nvPr>
            <p:ph type="title"/>
          </p:nvPr>
        </p:nvSpPr>
        <p:spPr/>
        <p:txBody>
          <a:bodyPr>
            <a:normAutofit/>
          </a:bodyPr>
          <a:lstStyle/>
          <a:p>
            <a:r>
              <a:rPr lang="en-US" sz="3600" dirty="0">
                <a:highlight>
                  <a:srgbClr val="FFFF00"/>
                </a:highlight>
              </a:rPr>
              <a:t>head()</a:t>
            </a:r>
          </a:p>
        </p:txBody>
      </p:sp>
      <p:sp>
        <p:nvSpPr>
          <p:cNvPr id="3" name="Content Placeholder 2">
            <a:extLst>
              <a:ext uri="{FF2B5EF4-FFF2-40B4-BE49-F238E27FC236}">
                <a16:creationId xmlns:a16="http://schemas.microsoft.com/office/drawing/2014/main" xmlns="" id="{1EE807DC-2B62-4C6B-BAE1-857CAF59847F}"/>
              </a:ext>
            </a:extLst>
          </p:cNvPr>
          <p:cNvSpPr>
            <a:spLocks noGrp="1"/>
          </p:cNvSpPr>
          <p:nvPr>
            <p:ph idx="1"/>
          </p:nvPr>
        </p:nvSpPr>
        <p:spPr/>
        <p:txBody>
          <a:bodyPr/>
          <a:lstStyle/>
          <a:p>
            <a:pPr marL="0" indent="0">
              <a:buNone/>
            </a:pPr>
            <a:r>
              <a:rPr lang="en-US" dirty="0" err="1"/>
              <a:t>DataFrame.head</a:t>
            </a:r>
            <a:r>
              <a:rPr lang="en-US" dirty="0"/>
              <a:t>(): use to display top 5 rows</a:t>
            </a:r>
          </a:p>
          <a:p>
            <a:endParaRPr lang="en-US" dirty="0"/>
          </a:p>
        </p:txBody>
      </p:sp>
      <p:pic>
        <p:nvPicPr>
          <p:cNvPr id="4" name="Picture 3">
            <a:extLst>
              <a:ext uri="{FF2B5EF4-FFF2-40B4-BE49-F238E27FC236}">
                <a16:creationId xmlns:a16="http://schemas.microsoft.com/office/drawing/2014/main" xmlns="" id="{8786C4D0-398D-47D0-B02F-5F8BC5C34A80}"/>
              </a:ext>
            </a:extLst>
          </p:cNvPr>
          <p:cNvPicPr>
            <a:picLocks noChangeAspect="1"/>
          </p:cNvPicPr>
          <p:nvPr/>
        </p:nvPicPr>
        <p:blipFill>
          <a:blip r:embed="rId2"/>
          <a:stretch>
            <a:fillRect/>
          </a:stretch>
        </p:blipFill>
        <p:spPr>
          <a:xfrm>
            <a:off x="1670395" y="2520815"/>
            <a:ext cx="7910927" cy="3972060"/>
          </a:xfrm>
          <a:prstGeom prst="rect">
            <a:avLst/>
          </a:prstGeom>
        </p:spPr>
      </p:pic>
    </p:spTree>
    <p:extLst>
      <p:ext uri="{BB962C8B-B14F-4D97-AF65-F5344CB8AC3E}">
        <p14:creationId xmlns:p14="http://schemas.microsoft.com/office/powerpoint/2010/main" val="239260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06008-66AE-49B1-A909-C69E0AAAE30B}"/>
              </a:ext>
            </a:extLst>
          </p:cNvPr>
          <p:cNvSpPr>
            <a:spLocks noGrp="1"/>
          </p:cNvSpPr>
          <p:nvPr>
            <p:ph type="title"/>
          </p:nvPr>
        </p:nvSpPr>
        <p:spPr/>
        <p:txBody>
          <a:bodyPr/>
          <a:lstStyle/>
          <a:p>
            <a:r>
              <a:rPr lang="en-US" dirty="0">
                <a:highlight>
                  <a:srgbClr val="FFFF00"/>
                </a:highlight>
              </a:rPr>
              <a:t>tail()</a:t>
            </a:r>
          </a:p>
        </p:txBody>
      </p:sp>
      <p:sp>
        <p:nvSpPr>
          <p:cNvPr id="3" name="Content Placeholder 2">
            <a:extLst>
              <a:ext uri="{FF2B5EF4-FFF2-40B4-BE49-F238E27FC236}">
                <a16:creationId xmlns:a16="http://schemas.microsoft.com/office/drawing/2014/main" xmlns="" id="{F6A0B906-A5CA-4046-9C7E-4946A683D988}"/>
              </a:ext>
            </a:extLst>
          </p:cNvPr>
          <p:cNvSpPr>
            <a:spLocks noGrp="1"/>
          </p:cNvSpPr>
          <p:nvPr>
            <p:ph idx="1"/>
          </p:nvPr>
        </p:nvSpPr>
        <p:spPr>
          <a:xfrm>
            <a:off x="838200" y="1524000"/>
            <a:ext cx="10515600" cy="4652963"/>
          </a:xfrm>
        </p:spPr>
        <p:txBody>
          <a:bodyPr/>
          <a:lstStyle/>
          <a:p>
            <a:pPr marL="0" indent="0">
              <a:buNone/>
            </a:pPr>
            <a:r>
              <a:rPr lang="en-US" dirty="0" err="1"/>
              <a:t>DataFrame.tail</a:t>
            </a:r>
            <a:r>
              <a:rPr lang="en-US" dirty="0"/>
              <a:t>(): use to display bottom 5 rows</a:t>
            </a:r>
          </a:p>
          <a:p>
            <a:pPr marL="0" indent="0">
              <a:buNone/>
            </a:pPr>
            <a:endParaRPr lang="en-US" dirty="0"/>
          </a:p>
        </p:txBody>
      </p:sp>
      <p:pic>
        <p:nvPicPr>
          <p:cNvPr id="4" name="Picture 3">
            <a:extLst>
              <a:ext uri="{FF2B5EF4-FFF2-40B4-BE49-F238E27FC236}">
                <a16:creationId xmlns:a16="http://schemas.microsoft.com/office/drawing/2014/main" xmlns="" id="{14CAB6F6-F920-4C3C-B01E-9C5C84B6B8AC}"/>
              </a:ext>
            </a:extLst>
          </p:cNvPr>
          <p:cNvPicPr>
            <a:picLocks noChangeAspect="1"/>
          </p:cNvPicPr>
          <p:nvPr/>
        </p:nvPicPr>
        <p:blipFill>
          <a:blip r:embed="rId2"/>
          <a:stretch>
            <a:fillRect/>
          </a:stretch>
        </p:blipFill>
        <p:spPr>
          <a:xfrm>
            <a:off x="1152939" y="2285392"/>
            <a:ext cx="8507895" cy="4207483"/>
          </a:xfrm>
          <a:prstGeom prst="rect">
            <a:avLst/>
          </a:prstGeom>
        </p:spPr>
      </p:pic>
    </p:spTree>
    <p:extLst>
      <p:ext uri="{BB962C8B-B14F-4D97-AF65-F5344CB8AC3E}">
        <p14:creationId xmlns:p14="http://schemas.microsoft.com/office/powerpoint/2010/main" val="2145356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6401B-CC09-4E7C-8C2E-636A82BBFD98}"/>
              </a:ext>
            </a:extLst>
          </p:cNvPr>
          <p:cNvSpPr>
            <a:spLocks noGrp="1"/>
          </p:cNvSpPr>
          <p:nvPr>
            <p:ph type="title"/>
          </p:nvPr>
        </p:nvSpPr>
        <p:spPr/>
        <p:txBody>
          <a:bodyPr>
            <a:normAutofit/>
          </a:bodyPr>
          <a:lstStyle/>
          <a:p>
            <a:r>
              <a:rPr lang="en-US" sz="3600" dirty="0" err="1">
                <a:highlight>
                  <a:srgbClr val="FFFF00"/>
                </a:highlight>
              </a:rPr>
              <a:t>skiprows</a:t>
            </a:r>
            <a:endParaRPr lang="en-US" sz="3600" dirty="0">
              <a:highlight>
                <a:srgbClr val="FFFF00"/>
              </a:highlight>
            </a:endParaRPr>
          </a:p>
        </p:txBody>
      </p:sp>
      <p:sp>
        <p:nvSpPr>
          <p:cNvPr id="3" name="Content Placeholder 2">
            <a:extLst>
              <a:ext uri="{FF2B5EF4-FFF2-40B4-BE49-F238E27FC236}">
                <a16:creationId xmlns:a16="http://schemas.microsoft.com/office/drawing/2014/main" xmlns="" id="{35EBD3E6-37A2-403D-8BCD-E0F3622C4DB3}"/>
              </a:ext>
            </a:extLst>
          </p:cNvPr>
          <p:cNvSpPr>
            <a:spLocks noGrp="1"/>
          </p:cNvSpPr>
          <p:nvPr>
            <p:ph idx="1"/>
          </p:nvPr>
        </p:nvSpPr>
        <p:spPr/>
        <p:txBody>
          <a:bodyPr/>
          <a:lstStyle/>
          <a:p>
            <a:pPr marL="0" indent="0">
              <a:buNone/>
            </a:pPr>
            <a:r>
              <a:rPr lang="en-US" dirty="0"/>
              <a:t>If you want to skip rows from your dataset then use argument </a:t>
            </a:r>
            <a:r>
              <a:rPr lang="en-US" dirty="0" err="1">
                <a:solidFill>
                  <a:srgbClr val="FF0000"/>
                </a:solidFill>
              </a:rPr>
              <a:t>skiprows</a:t>
            </a:r>
            <a:endParaRPr lang="en-US" dirty="0">
              <a:solidFill>
                <a:srgbClr val="FF0000"/>
              </a:solidFill>
            </a:endParaRPr>
          </a:p>
          <a:p>
            <a:pPr marL="0" indent="0">
              <a:buNone/>
            </a:pPr>
            <a:endParaRPr lang="en-US" dirty="0">
              <a:solidFill>
                <a:srgbClr val="FF0000"/>
              </a:solidFill>
            </a:endParaRPr>
          </a:p>
        </p:txBody>
      </p:sp>
      <p:pic>
        <p:nvPicPr>
          <p:cNvPr id="4" name="Picture 3">
            <a:extLst>
              <a:ext uri="{FF2B5EF4-FFF2-40B4-BE49-F238E27FC236}">
                <a16:creationId xmlns:a16="http://schemas.microsoft.com/office/drawing/2014/main" xmlns="" id="{7519BADA-5548-4A6F-B0F7-13BB1CDC2815}"/>
              </a:ext>
            </a:extLst>
          </p:cNvPr>
          <p:cNvPicPr>
            <a:picLocks noChangeAspect="1"/>
          </p:cNvPicPr>
          <p:nvPr/>
        </p:nvPicPr>
        <p:blipFill>
          <a:blip r:embed="rId2"/>
          <a:stretch>
            <a:fillRect/>
          </a:stretch>
        </p:blipFill>
        <p:spPr>
          <a:xfrm>
            <a:off x="1038432" y="2655404"/>
            <a:ext cx="9483794" cy="3378102"/>
          </a:xfrm>
          <a:prstGeom prst="rect">
            <a:avLst/>
          </a:prstGeom>
        </p:spPr>
      </p:pic>
    </p:spTree>
    <p:extLst>
      <p:ext uri="{BB962C8B-B14F-4D97-AF65-F5344CB8AC3E}">
        <p14:creationId xmlns:p14="http://schemas.microsoft.com/office/powerpoint/2010/main" val="254112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020F8-A73A-4ED7-93C6-5A23E1BDE53E}"/>
              </a:ext>
            </a:extLst>
          </p:cNvPr>
          <p:cNvSpPr>
            <a:spLocks noGrp="1"/>
          </p:cNvSpPr>
          <p:nvPr>
            <p:ph type="title"/>
          </p:nvPr>
        </p:nvSpPr>
        <p:spPr/>
        <p:txBody>
          <a:bodyPr>
            <a:normAutofit/>
          </a:bodyPr>
          <a:lstStyle/>
          <a:p>
            <a:r>
              <a:rPr lang="en-US" sz="4000" dirty="0" err="1">
                <a:highlight>
                  <a:srgbClr val="FFFF00"/>
                </a:highlight>
              </a:rPr>
              <a:t>index_col</a:t>
            </a:r>
            <a:endParaRPr lang="en-US" sz="4000" dirty="0">
              <a:highlight>
                <a:srgbClr val="FFFF00"/>
              </a:highlight>
            </a:endParaRPr>
          </a:p>
        </p:txBody>
      </p:sp>
      <p:sp>
        <p:nvSpPr>
          <p:cNvPr id="3" name="Content Placeholder 2">
            <a:extLst>
              <a:ext uri="{FF2B5EF4-FFF2-40B4-BE49-F238E27FC236}">
                <a16:creationId xmlns:a16="http://schemas.microsoft.com/office/drawing/2014/main" xmlns="" id="{24C446D8-F668-49D9-B73A-6E3894BD0A23}"/>
              </a:ext>
            </a:extLst>
          </p:cNvPr>
          <p:cNvSpPr>
            <a:spLocks noGrp="1"/>
          </p:cNvSpPr>
          <p:nvPr>
            <p:ph idx="1"/>
          </p:nvPr>
        </p:nvSpPr>
        <p:spPr/>
        <p:txBody>
          <a:bodyPr/>
          <a:lstStyle/>
          <a:p>
            <a:pPr marL="0" indent="0">
              <a:buNone/>
            </a:pPr>
            <a:r>
              <a:rPr lang="en-US" dirty="0"/>
              <a:t>If you want to change index with any column name then use argument </a:t>
            </a:r>
            <a:r>
              <a:rPr lang="en-US" dirty="0" err="1"/>
              <a:t>index_col</a:t>
            </a:r>
            <a:endParaRPr lang="en-US" dirty="0"/>
          </a:p>
        </p:txBody>
      </p:sp>
      <p:pic>
        <p:nvPicPr>
          <p:cNvPr id="5" name="Picture 4">
            <a:extLst>
              <a:ext uri="{FF2B5EF4-FFF2-40B4-BE49-F238E27FC236}">
                <a16:creationId xmlns:a16="http://schemas.microsoft.com/office/drawing/2014/main" xmlns="" id="{CAFE7886-6D65-482F-ADA5-E30FF553409D}"/>
              </a:ext>
            </a:extLst>
          </p:cNvPr>
          <p:cNvPicPr>
            <a:picLocks noChangeAspect="1"/>
          </p:cNvPicPr>
          <p:nvPr/>
        </p:nvPicPr>
        <p:blipFill>
          <a:blip r:embed="rId2"/>
          <a:stretch>
            <a:fillRect/>
          </a:stretch>
        </p:blipFill>
        <p:spPr>
          <a:xfrm>
            <a:off x="838200" y="3079888"/>
            <a:ext cx="10515600" cy="3124762"/>
          </a:xfrm>
          <a:prstGeom prst="rect">
            <a:avLst/>
          </a:prstGeom>
        </p:spPr>
      </p:pic>
    </p:spTree>
    <p:extLst>
      <p:ext uri="{BB962C8B-B14F-4D97-AF65-F5344CB8AC3E}">
        <p14:creationId xmlns:p14="http://schemas.microsoft.com/office/powerpoint/2010/main" val="332749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5713EB0B-090F-4895-AEFB-52E83151AA23}"/>
              </a:ext>
            </a:extLst>
          </p:cNvPr>
          <p:cNvSpPr>
            <a:spLocks noGrp="1"/>
          </p:cNvSpPr>
          <p:nvPr>
            <p:ph type="title"/>
          </p:nvPr>
        </p:nvSpPr>
        <p:spPr/>
        <p:txBody>
          <a:bodyPr/>
          <a:lstStyle/>
          <a:p>
            <a:pPr>
              <a:defRPr/>
            </a:pPr>
            <a:r>
              <a:rPr lang="en-US" i="1">
                <a:highlight>
                  <a:srgbClr val="FFFF00"/>
                </a:highlight>
              </a:rPr>
              <a:t>introduction to pandas</a:t>
            </a:r>
            <a:endParaRPr lang="en-US" i="1" dirty="0">
              <a:highlight>
                <a:srgbClr val="FFFF00"/>
              </a:highlight>
            </a:endParaRPr>
          </a:p>
        </p:txBody>
      </p:sp>
      <p:pic>
        <p:nvPicPr>
          <p:cNvPr id="3" name="Picture 2">
            <a:extLst>
              <a:ext uri="{FF2B5EF4-FFF2-40B4-BE49-F238E27FC236}">
                <a16:creationId xmlns:a16="http://schemas.microsoft.com/office/drawing/2014/main" xmlns="" id="{09B4DD71-5998-46F3-B453-2DF17CAD4874}"/>
              </a:ext>
            </a:extLst>
          </p:cNvPr>
          <p:cNvPicPr/>
          <p:nvPr/>
        </p:nvPicPr>
        <p:blipFill>
          <a:blip r:embed="rId2"/>
          <a:stretch>
            <a:fillRect/>
          </a:stretch>
        </p:blipFill>
        <p:spPr>
          <a:xfrm>
            <a:off x="1775791" y="768626"/>
            <a:ext cx="7606748" cy="5353878"/>
          </a:xfrm>
          <a:prstGeom prst="rect">
            <a:avLst/>
          </a:prstGeom>
        </p:spPr>
      </p:pic>
    </p:spTree>
    <p:extLst>
      <p:ext uri="{BB962C8B-B14F-4D97-AF65-F5344CB8AC3E}">
        <p14:creationId xmlns:p14="http://schemas.microsoft.com/office/powerpoint/2010/main" val="4107999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EE44C-F7F9-4DD2-8E9E-C33181B2432A}"/>
              </a:ext>
            </a:extLst>
          </p:cNvPr>
          <p:cNvSpPr>
            <a:spLocks noGrp="1"/>
          </p:cNvSpPr>
          <p:nvPr>
            <p:ph type="title"/>
          </p:nvPr>
        </p:nvSpPr>
        <p:spPr/>
        <p:txBody>
          <a:bodyPr/>
          <a:lstStyle/>
          <a:p>
            <a:r>
              <a:rPr lang="en-US" i="1" dirty="0">
                <a:highlight>
                  <a:srgbClr val="FFFF00"/>
                </a:highlight>
              </a:rPr>
              <a:t>finding data using column name</a:t>
            </a:r>
          </a:p>
        </p:txBody>
      </p:sp>
      <p:pic>
        <p:nvPicPr>
          <p:cNvPr id="4" name="Picture 3">
            <a:extLst>
              <a:ext uri="{FF2B5EF4-FFF2-40B4-BE49-F238E27FC236}">
                <a16:creationId xmlns:a16="http://schemas.microsoft.com/office/drawing/2014/main" xmlns="" id="{DFDC9541-D2E7-436F-907E-712B0EB748B4}"/>
              </a:ext>
            </a:extLst>
          </p:cNvPr>
          <p:cNvPicPr>
            <a:picLocks noChangeAspect="1"/>
          </p:cNvPicPr>
          <p:nvPr/>
        </p:nvPicPr>
        <p:blipFill>
          <a:blip r:embed="rId2"/>
          <a:stretch>
            <a:fillRect/>
          </a:stretch>
        </p:blipFill>
        <p:spPr>
          <a:xfrm>
            <a:off x="838200" y="1690688"/>
            <a:ext cx="8743122" cy="3654007"/>
          </a:xfrm>
          <a:prstGeom prst="rect">
            <a:avLst/>
          </a:prstGeom>
        </p:spPr>
      </p:pic>
    </p:spTree>
    <p:extLst>
      <p:ext uri="{BB962C8B-B14F-4D97-AF65-F5344CB8AC3E}">
        <p14:creationId xmlns:p14="http://schemas.microsoft.com/office/powerpoint/2010/main" val="342789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3D36A-C826-45BD-8653-8D81F98C221F}"/>
              </a:ext>
            </a:extLst>
          </p:cNvPr>
          <p:cNvSpPr>
            <a:spLocks noGrp="1"/>
          </p:cNvSpPr>
          <p:nvPr>
            <p:ph type="title"/>
          </p:nvPr>
        </p:nvSpPr>
        <p:spPr/>
        <p:txBody>
          <a:bodyPr>
            <a:normAutofit/>
          </a:bodyPr>
          <a:lstStyle/>
          <a:p>
            <a:r>
              <a:rPr lang="en-US" sz="4000" i="1" dirty="0">
                <a:highlight>
                  <a:srgbClr val="FFFF00"/>
                </a:highlight>
              </a:rPr>
              <a:t>finding data row-wise</a:t>
            </a:r>
          </a:p>
        </p:txBody>
      </p:sp>
      <p:pic>
        <p:nvPicPr>
          <p:cNvPr id="4" name="Picture 3">
            <a:extLst>
              <a:ext uri="{FF2B5EF4-FFF2-40B4-BE49-F238E27FC236}">
                <a16:creationId xmlns:a16="http://schemas.microsoft.com/office/drawing/2014/main" xmlns="" id="{2D46DB7C-60B8-4B67-B6D8-56A5638495CF}"/>
              </a:ext>
            </a:extLst>
          </p:cNvPr>
          <p:cNvPicPr>
            <a:picLocks noChangeAspect="1"/>
          </p:cNvPicPr>
          <p:nvPr/>
        </p:nvPicPr>
        <p:blipFill>
          <a:blip r:embed="rId2"/>
          <a:stretch>
            <a:fillRect/>
          </a:stretch>
        </p:blipFill>
        <p:spPr>
          <a:xfrm>
            <a:off x="1268295" y="2040835"/>
            <a:ext cx="7934097" cy="3349487"/>
          </a:xfrm>
          <a:prstGeom prst="rect">
            <a:avLst/>
          </a:prstGeom>
        </p:spPr>
      </p:pic>
    </p:spTree>
    <p:extLst>
      <p:ext uri="{BB962C8B-B14F-4D97-AF65-F5344CB8AC3E}">
        <p14:creationId xmlns:p14="http://schemas.microsoft.com/office/powerpoint/2010/main" val="393234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A24E9-5285-4E94-86C8-8F4BE1ECB59F}"/>
              </a:ext>
            </a:extLst>
          </p:cNvPr>
          <p:cNvSpPr>
            <a:spLocks noGrp="1"/>
          </p:cNvSpPr>
          <p:nvPr>
            <p:ph type="title"/>
          </p:nvPr>
        </p:nvSpPr>
        <p:spPr/>
        <p:txBody>
          <a:bodyPr>
            <a:normAutofit/>
          </a:bodyPr>
          <a:lstStyle/>
          <a:p>
            <a:r>
              <a:rPr lang="en-US" sz="4000" i="1" dirty="0">
                <a:highlight>
                  <a:srgbClr val="FFFF00"/>
                </a:highlight>
              </a:rPr>
              <a:t>Apply conditions in dataframe</a:t>
            </a:r>
          </a:p>
        </p:txBody>
      </p:sp>
      <p:pic>
        <p:nvPicPr>
          <p:cNvPr id="4" name="Picture 3">
            <a:extLst>
              <a:ext uri="{FF2B5EF4-FFF2-40B4-BE49-F238E27FC236}">
                <a16:creationId xmlns:a16="http://schemas.microsoft.com/office/drawing/2014/main" xmlns="" id="{C333D6B2-4096-4EFF-BD7C-481C48D863E3}"/>
              </a:ext>
            </a:extLst>
          </p:cNvPr>
          <p:cNvPicPr>
            <a:picLocks noChangeAspect="1"/>
          </p:cNvPicPr>
          <p:nvPr/>
        </p:nvPicPr>
        <p:blipFill>
          <a:blip r:embed="rId2"/>
          <a:stretch>
            <a:fillRect/>
          </a:stretch>
        </p:blipFill>
        <p:spPr>
          <a:xfrm>
            <a:off x="838200" y="1690688"/>
            <a:ext cx="8994913" cy="4632674"/>
          </a:xfrm>
          <a:prstGeom prst="rect">
            <a:avLst/>
          </a:prstGeom>
        </p:spPr>
      </p:pic>
    </p:spTree>
    <p:extLst>
      <p:ext uri="{BB962C8B-B14F-4D97-AF65-F5344CB8AC3E}">
        <p14:creationId xmlns:p14="http://schemas.microsoft.com/office/powerpoint/2010/main" val="257467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A8198-1427-488B-9842-A04224E248BC}"/>
              </a:ext>
            </a:extLst>
          </p:cNvPr>
          <p:cNvSpPr>
            <a:spLocks noGrp="1"/>
          </p:cNvSpPr>
          <p:nvPr>
            <p:ph type="title"/>
          </p:nvPr>
        </p:nvSpPr>
        <p:spPr/>
        <p:txBody>
          <a:bodyPr>
            <a:normAutofit/>
          </a:bodyPr>
          <a:lstStyle/>
          <a:p>
            <a:r>
              <a:rPr lang="en-US" i="1" dirty="0">
                <a:highlight>
                  <a:srgbClr val="FFFF00"/>
                </a:highlight>
              </a:rPr>
              <a:t>selecting rows based on condition</a:t>
            </a:r>
          </a:p>
        </p:txBody>
      </p:sp>
      <p:pic>
        <p:nvPicPr>
          <p:cNvPr id="4" name="Content Placeholder 3">
            <a:extLst>
              <a:ext uri="{FF2B5EF4-FFF2-40B4-BE49-F238E27FC236}">
                <a16:creationId xmlns:a16="http://schemas.microsoft.com/office/drawing/2014/main" xmlns="" id="{E00F6B97-D9B8-401B-8776-2C6036BA432C}"/>
              </a:ext>
            </a:extLst>
          </p:cNvPr>
          <p:cNvPicPr>
            <a:picLocks noGrp="1" noChangeAspect="1"/>
          </p:cNvPicPr>
          <p:nvPr>
            <p:ph idx="1"/>
          </p:nvPr>
        </p:nvPicPr>
        <p:blipFill>
          <a:blip r:embed="rId2"/>
          <a:stretch>
            <a:fillRect/>
          </a:stretch>
        </p:blipFill>
        <p:spPr>
          <a:xfrm>
            <a:off x="1036982" y="1680744"/>
            <a:ext cx="8991600" cy="4186140"/>
          </a:xfrm>
          <a:prstGeom prst="rect">
            <a:avLst/>
          </a:prstGeom>
        </p:spPr>
      </p:pic>
    </p:spTree>
    <p:extLst>
      <p:ext uri="{BB962C8B-B14F-4D97-AF65-F5344CB8AC3E}">
        <p14:creationId xmlns:p14="http://schemas.microsoft.com/office/powerpoint/2010/main" val="225528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6F2ED-37E1-4976-B793-C67963D8C785}"/>
              </a:ext>
            </a:extLst>
          </p:cNvPr>
          <p:cNvSpPr>
            <a:spLocks noGrp="1"/>
          </p:cNvSpPr>
          <p:nvPr>
            <p:ph type="title"/>
          </p:nvPr>
        </p:nvSpPr>
        <p:spPr/>
        <p:txBody>
          <a:bodyPr>
            <a:normAutofit/>
          </a:bodyPr>
          <a:lstStyle/>
          <a:p>
            <a:r>
              <a:rPr lang="en-US" sz="4000" dirty="0">
                <a:highlight>
                  <a:srgbClr val="FFFF00"/>
                </a:highlight>
              </a:rPr>
              <a:t>Create CSV file using </a:t>
            </a:r>
            <a:r>
              <a:rPr lang="en-US" sz="4000" dirty="0" err="1">
                <a:highlight>
                  <a:srgbClr val="FFFF00"/>
                </a:highlight>
              </a:rPr>
              <a:t>to_csv</a:t>
            </a:r>
            <a:r>
              <a:rPr lang="en-US" sz="4000" dirty="0">
                <a:highlight>
                  <a:srgbClr val="FFFF00"/>
                </a:highlight>
              </a:rPr>
              <a:t>()</a:t>
            </a:r>
          </a:p>
        </p:txBody>
      </p:sp>
      <p:pic>
        <p:nvPicPr>
          <p:cNvPr id="4" name="Content Placeholder 3">
            <a:extLst>
              <a:ext uri="{FF2B5EF4-FFF2-40B4-BE49-F238E27FC236}">
                <a16:creationId xmlns:a16="http://schemas.microsoft.com/office/drawing/2014/main" xmlns="" id="{33AC08C4-A6C5-48D2-9DE7-75755AFDCA4B}"/>
              </a:ext>
            </a:extLst>
          </p:cNvPr>
          <p:cNvPicPr>
            <a:picLocks noGrp="1" noChangeAspect="1"/>
          </p:cNvPicPr>
          <p:nvPr>
            <p:ph idx="1"/>
          </p:nvPr>
        </p:nvPicPr>
        <p:blipFill>
          <a:blip r:embed="rId2"/>
          <a:stretch>
            <a:fillRect/>
          </a:stretch>
        </p:blipFill>
        <p:spPr>
          <a:xfrm>
            <a:off x="359028" y="1789044"/>
            <a:ext cx="11135370" cy="2366099"/>
          </a:xfrm>
          <a:prstGeom prst="rect">
            <a:avLst/>
          </a:prstGeom>
        </p:spPr>
      </p:pic>
    </p:spTree>
    <p:extLst>
      <p:ext uri="{BB962C8B-B14F-4D97-AF65-F5344CB8AC3E}">
        <p14:creationId xmlns:p14="http://schemas.microsoft.com/office/powerpoint/2010/main" val="32621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5B5BF-4B6F-4A7D-AD93-69824F125D51}"/>
              </a:ext>
            </a:extLst>
          </p:cNvPr>
          <p:cNvSpPr>
            <a:spLocks noGrp="1"/>
          </p:cNvSpPr>
          <p:nvPr>
            <p:ph type="title"/>
          </p:nvPr>
        </p:nvSpPr>
        <p:spPr/>
        <p:txBody>
          <a:bodyPr>
            <a:normAutofit/>
          </a:bodyPr>
          <a:lstStyle/>
          <a:p>
            <a:r>
              <a:rPr lang="en-US" sz="3600" i="1" dirty="0">
                <a:highlight>
                  <a:srgbClr val="FFFF00"/>
                </a:highlight>
              </a:rPr>
              <a:t>Data cleaning</a:t>
            </a:r>
            <a:endParaRPr lang="en-US" sz="3600" dirty="0">
              <a:highlight>
                <a:srgbClr val="FFFF00"/>
              </a:highlight>
            </a:endParaRPr>
          </a:p>
        </p:txBody>
      </p:sp>
      <p:sp>
        <p:nvSpPr>
          <p:cNvPr id="3" name="Content Placeholder 2">
            <a:extLst>
              <a:ext uri="{FF2B5EF4-FFF2-40B4-BE49-F238E27FC236}">
                <a16:creationId xmlns:a16="http://schemas.microsoft.com/office/drawing/2014/main" xmlns="" id="{51CA024B-1520-46BE-8554-927F2526B7C7}"/>
              </a:ext>
            </a:extLst>
          </p:cNvPr>
          <p:cNvSpPr>
            <a:spLocks noGrp="1"/>
          </p:cNvSpPr>
          <p:nvPr>
            <p:ph idx="1"/>
          </p:nvPr>
        </p:nvSpPr>
        <p:spPr>
          <a:xfrm>
            <a:off x="838199" y="1825625"/>
            <a:ext cx="11141765" cy="4351338"/>
          </a:xfrm>
        </p:spPr>
        <p:txBody>
          <a:bodyPr>
            <a:normAutofit/>
          </a:bodyPr>
          <a:lstStyle/>
          <a:p>
            <a:pPr marL="0" indent="0" algn="just">
              <a:buNone/>
            </a:pPr>
            <a:r>
              <a:rPr lang="en-US" dirty="0"/>
              <a:t>When working with multiple data sources, there are many chances for data to be incorrect, duplicated, or mislabeled In such situation your decision can be wrong during data analysis.</a:t>
            </a:r>
          </a:p>
          <a:p>
            <a:pPr marL="0" indent="0" algn="just">
              <a:buNone/>
            </a:pPr>
            <a:r>
              <a:rPr lang="en-US" i="1" dirty="0"/>
              <a:t>Data cleaning</a:t>
            </a:r>
            <a:r>
              <a:rPr lang="en-US" dirty="0"/>
              <a:t> is the process of changing or eliminating garbage, incorrect, duplicate, corrupted, or incomplete data in a dataset. </a:t>
            </a:r>
          </a:p>
          <a:p>
            <a:pPr marL="0" indent="0">
              <a:buNone/>
            </a:pPr>
            <a:r>
              <a:rPr lang="en-US" dirty="0"/>
              <a:t>So, A data set can contain: </a:t>
            </a:r>
          </a:p>
          <a:p>
            <a:pPr lvl="1"/>
            <a:r>
              <a:rPr lang="en-US" dirty="0"/>
              <a:t>Empty cells</a:t>
            </a:r>
          </a:p>
          <a:p>
            <a:pPr lvl="1"/>
            <a:r>
              <a:rPr lang="en-US" dirty="0"/>
              <a:t>Data in wrong format</a:t>
            </a:r>
          </a:p>
          <a:p>
            <a:pPr lvl="1"/>
            <a:r>
              <a:rPr lang="en-US" dirty="0"/>
              <a:t>Wrong data and</a:t>
            </a:r>
          </a:p>
          <a:p>
            <a:pPr lvl="1"/>
            <a:r>
              <a:rPr lang="en-US" dirty="0"/>
              <a:t>Duplicates</a:t>
            </a:r>
          </a:p>
          <a:p>
            <a:pPr marL="0" indent="0" algn="just">
              <a:buNone/>
            </a:pPr>
            <a:endParaRPr lang="en-US" dirty="0"/>
          </a:p>
          <a:p>
            <a:pPr marL="0" indent="0" algn="just">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63496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C7B1825-FA4E-41B9-9306-C066F3C4A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4811"/>
            <a:ext cx="12192000" cy="6008378"/>
          </a:xfrm>
          <a:prstGeom prst="rect">
            <a:avLst/>
          </a:prstGeom>
        </p:spPr>
      </p:pic>
    </p:spTree>
    <p:extLst>
      <p:ext uri="{BB962C8B-B14F-4D97-AF65-F5344CB8AC3E}">
        <p14:creationId xmlns:p14="http://schemas.microsoft.com/office/powerpoint/2010/main" val="1144790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8B7E8D-C99F-4493-BAC5-E33C45C9144E}"/>
              </a:ext>
            </a:extLst>
          </p:cNvPr>
          <p:cNvSpPr>
            <a:spLocks noGrp="1"/>
          </p:cNvSpPr>
          <p:nvPr>
            <p:ph idx="1"/>
          </p:nvPr>
        </p:nvSpPr>
        <p:spPr>
          <a:xfrm>
            <a:off x="838200" y="808383"/>
            <a:ext cx="10515600" cy="5368580"/>
          </a:xfrm>
        </p:spPr>
        <p:txBody>
          <a:bodyPr>
            <a:normAutofit lnSpcReduction="10000"/>
          </a:bodyPr>
          <a:lstStyle/>
          <a:p>
            <a:pPr algn="just"/>
            <a:r>
              <a:rPr lang="en-US" sz="2600" b="1" dirty="0"/>
              <a:t>Import Dataset : </a:t>
            </a:r>
            <a:r>
              <a:rPr lang="en-US" sz="2600" dirty="0"/>
              <a:t>To import the dataset we use the </a:t>
            </a:r>
            <a:r>
              <a:rPr lang="en-US" sz="2600" dirty="0" err="1"/>
              <a:t>read_csv</a:t>
            </a:r>
            <a:r>
              <a:rPr lang="en-US" sz="2600" dirty="0"/>
              <a:t>() function of pandas and store it in the </a:t>
            </a:r>
            <a:r>
              <a:rPr lang="en-US" sz="2600" dirty="0" err="1"/>
              <a:t>DataFrame</a:t>
            </a:r>
            <a:r>
              <a:rPr lang="en-US" sz="2600" dirty="0"/>
              <a:t> named as data. </a:t>
            </a:r>
          </a:p>
          <a:p>
            <a:pPr algn="just"/>
            <a:r>
              <a:rPr lang="en-US" sz="2600" b="1" dirty="0"/>
              <a:t>Merge Dataset: </a:t>
            </a:r>
            <a:r>
              <a:rPr lang="en-US" sz="2600" dirty="0"/>
              <a:t>Merging the dataset is the process of combining two datasets in one, and line up rows based on some particular or common property for data analysis. We can do this by using the </a:t>
            </a:r>
            <a:r>
              <a:rPr lang="en-US" sz="2600" b="1" i="1" dirty="0">
                <a:solidFill>
                  <a:srgbClr val="FF0000"/>
                </a:solidFill>
              </a:rPr>
              <a:t>merge() </a:t>
            </a:r>
            <a:r>
              <a:rPr lang="en-US" sz="2600" dirty="0"/>
              <a:t>function of the dataframe. </a:t>
            </a:r>
          </a:p>
          <a:p>
            <a:pPr algn="just"/>
            <a:r>
              <a:rPr lang="en-US" sz="2600" b="1" dirty="0"/>
              <a:t>Rebuild Missing Data: </a:t>
            </a:r>
            <a:r>
              <a:rPr lang="en-US" sz="2600" dirty="0"/>
              <a:t>To find and fill the missing data in the dataset we will use another function. There are 4 ways to find the null values if present in the dataset.</a:t>
            </a:r>
          </a:p>
          <a:p>
            <a:pPr lvl="1" algn="just"/>
            <a:r>
              <a:rPr lang="en-US" sz="2200" b="1" dirty="0"/>
              <a:t>Using </a:t>
            </a:r>
            <a:r>
              <a:rPr lang="en-US" sz="2200" b="1" dirty="0" err="1"/>
              <a:t>isnull</a:t>
            </a:r>
            <a:r>
              <a:rPr lang="en-US" sz="2200" b="1" dirty="0"/>
              <a:t>() function</a:t>
            </a:r>
          </a:p>
          <a:p>
            <a:pPr lvl="1" algn="just"/>
            <a:r>
              <a:rPr lang="en-US" sz="2200" b="1" dirty="0"/>
              <a:t>Using </a:t>
            </a:r>
            <a:r>
              <a:rPr lang="en-US" sz="2200" b="1" dirty="0" err="1"/>
              <a:t>isna</a:t>
            </a:r>
            <a:r>
              <a:rPr lang="en-US" sz="2200" b="1" dirty="0"/>
              <a:t>() function</a:t>
            </a:r>
          </a:p>
          <a:p>
            <a:pPr lvl="1" algn="just"/>
            <a:r>
              <a:rPr lang="en-US" sz="2200" b="1" dirty="0"/>
              <a:t>Using </a:t>
            </a:r>
            <a:r>
              <a:rPr lang="en-US" sz="2200" b="1" dirty="0" err="1"/>
              <a:t>isna</a:t>
            </a:r>
            <a:r>
              <a:rPr lang="en-US" sz="2200" b="1" dirty="0"/>
              <a:t>().any()</a:t>
            </a:r>
          </a:p>
          <a:p>
            <a:pPr lvl="1" algn="just"/>
            <a:r>
              <a:rPr lang="en-US" sz="2200" b="1" dirty="0"/>
              <a:t>Using </a:t>
            </a:r>
            <a:r>
              <a:rPr lang="en-US" sz="2200" b="1" dirty="0" err="1"/>
              <a:t>isna</a:t>
            </a:r>
            <a:r>
              <a:rPr lang="en-US" sz="2200" b="1" dirty="0"/>
              <a:t>(). sum()</a:t>
            </a:r>
          </a:p>
          <a:p>
            <a:pPr lvl="1" algn="just"/>
            <a:r>
              <a:rPr lang="en-US" sz="2200" b="1" dirty="0"/>
              <a:t>Using </a:t>
            </a:r>
            <a:r>
              <a:rPr lang="en-US" sz="2200" b="1" dirty="0" err="1"/>
              <a:t>isna</a:t>
            </a:r>
            <a:r>
              <a:rPr lang="en-US" sz="2200" b="1" dirty="0"/>
              <a:t>().any().sum()</a:t>
            </a:r>
          </a:p>
          <a:p>
            <a:pPr lvl="1"/>
            <a:endParaRPr lang="en-US" b="1" dirty="0"/>
          </a:p>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xmlns="" id="{532677E1-E934-4A26-A1AA-06DE64D7CF10}"/>
              </a:ext>
            </a:extLst>
          </p:cNvPr>
          <p:cNvSpPr txBox="1"/>
          <p:nvPr/>
        </p:nvSpPr>
        <p:spPr>
          <a:xfrm>
            <a:off x="954157" y="219372"/>
            <a:ext cx="3153556" cy="461665"/>
          </a:xfrm>
          <a:prstGeom prst="rect">
            <a:avLst/>
          </a:prstGeom>
          <a:noFill/>
        </p:spPr>
        <p:txBody>
          <a:bodyPr wrap="none" rtlCol="0">
            <a:spAutoFit/>
          </a:bodyPr>
          <a:lstStyle/>
          <a:p>
            <a:r>
              <a:rPr lang="en-US" sz="2400" b="1" i="1" dirty="0">
                <a:highlight>
                  <a:srgbClr val="FFFF00"/>
                </a:highlight>
              </a:rPr>
              <a:t>Steps to Cleaning Data:</a:t>
            </a:r>
          </a:p>
        </p:txBody>
      </p:sp>
    </p:spTree>
    <p:extLst>
      <p:ext uri="{BB962C8B-B14F-4D97-AF65-F5344CB8AC3E}">
        <p14:creationId xmlns:p14="http://schemas.microsoft.com/office/powerpoint/2010/main" val="2701868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read data from a file</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smtClean="0"/>
              <a:t>pd</a:t>
            </a:r>
            <a:endParaRPr lang="en-US" dirty="0" smtClean="0"/>
          </a:p>
          <a:p>
            <a:r>
              <a:rPr lang="en-US" sz="2400" dirty="0" err="1">
                <a:solidFill>
                  <a:srgbClr val="FF0000"/>
                </a:solidFill>
              </a:rPr>
              <a:t>df</a:t>
            </a:r>
            <a:r>
              <a:rPr lang="en-US" sz="2400" dirty="0">
                <a:solidFill>
                  <a:srgbClr val="FF0000"/>
                </a:solidFill>
              </a:rPr>
              <a:t> = </a:t>
            </a:r>
            <a:r>
              <a:rPr lang="en-US" sz="2400" dirty="0" err="1">
                <a:solidFill>
                  <a:srgbClr val="FF0000"/>
                </a:solidFill>
              </a:rPr>
              <a:t>pd.read_csv</a:t>
            </a:r>
            <a:r>
              <a:rPr lang="en-US" sz="2400" dirty="0">
                <a:solidFill>
                  <a:srgbClr val="FF0000"/>
                </a:solidFill>
              </a:rPr>
              <a:t>("C:\\Users\\SUMIT\\OneDrive\\Desktop\\Book1.csv</a:t>
            </a:r>
            <a:r>
              <a:rPr lang="en-US" sz="2400" dirty="0" smtClean="0">
                <a:solidFill>
                  <a:srgbClr val="FF0000"/>
                </a:solidFill>
              </a:rPr>
              <a:t>")</a:t>
            </a:r>
          </a:p>
          <a:p>
            <a:r>
              <a:rPr lang="en-US" sz="2400" dirty="0" err="1"/>
              <a:t>maxClm</a:t>
            </a:r>
            <a:r>
              <a:rPr lang="en-US" sz="2400" dirty="0"/>
              <a:t> = </a:t>
            </a:r>
            <a:r>
              <a:rPr lang="en-US" sz="2400" dirty="0" err="1"/>
              <a:t>df</a:t>
            </a:r>
            <a:r>
              <a:rPr lang="en-US" sz="2400" dirty="0"/>
              <a:t>[</a:t>
            </a:r>
            <a:r>
              <a:rPr lang="en-US" sz="2400" dirty="0" err="1"/>
              <a:t>df</a:t>
            </a:r>
            <a:r>
              <a:rPr lang="en-US" sz="2400" dirty="0"/>
              <a:t>['salary']&gt;2000]</a:t>
            </a:r>
          </a:p>
          <a:p>
            <a:r>
              <a:rPr lang="en-US" sz="2400" dirty="0"/>
              <a:t>print(</a:t>
            </a:r>
            <a:r>
              <a:rPr lang="en-US" sz="2400" dirty="0" err="1"/>
              <a:t>maxClm</a:t>
            </a:r>
            <a:r>
              <a:rPr lang="en-US" sz="2400" dirty="0"/>
              <a:t>)</a:t>
            </a:r>
          </a:p>
          <a:p>
            <a:endParaRPr lang="en-US" dirty="0"/>
          </a:p>
        </p:txBody>
      </p:sp>
    </p:spTree>
    <p:extLst>
      <p:ext uri="{BB962C8B-B14F-4D97-AF65-F5344CB8AC3E}">
        <p14:creationId xmlns:p14="http://schemas.microsoft.com/office/powerpoint/2010/main" val="3104712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delete data from database file</a:t>
            </a:r>
            <a:endParaRPr lang="en-US" dirty="0">
              <a:solidFill>
                <a:srgbClr val="FF0000"/>
              </a:solidFill>
            </a:endParaRPr>
          </a:p>
        </p:txBody>
      </p:sp>
      <p:sp>
        <p:nvSpPr>
          <p:cNvPr id="3" name="Content Placeholder 2"/>
          <p:cNvSpPr>
            <a:spLocks noGrp="1"/>
          </p:cNvSpPr>
          <p:nvPr>
            <p:ph idx="1"/>
          </p:nvPr>
        </p:nvSpPr>
        <p:spPr/>
        <p:txBody>
          <a:bodyPr/>
          <a:lstStyle/>
          <a:p>
            <a:r>
              <a:rPr lang="en-US" dirty="0"/>
              <a:t>#drop method</a:t>
            </a:r>
          </a:p>
          <a:p>
            <a:r>
              <a:rPr lang="en-US" dirty="0"/>
              <a:t>import pandas as </a:t>
            </a:r>
            <a:r>
              <a:rPr lang="en-US" dirty="0" err="1"/>
              <a:t>pd</a:t>
            </a:r>
            <a:endParaRPr lang="en-US" dirty="0"/>
          </a:p>
          <a:p>
            <a:r>
              <a:rPr lang="en-US" sz="2400" dirty="0">
                <a:solidFill>
                  <a:srgbClr val="FF0000"/>
                </a:solidFill>
              </a:rPr>
              <a:t>data = </a:t>
            </a:r>
            <a:r>
              <a:rPr lang="en-US" sz="2400" dirty="0" err="1">
                <a:solidFill>
                  <a:srgbClr val="FF0000"/>
                </a:solidFill>
              </a:rPr>
              <a:t>pd.read_csv</a:t>
            </a:r>
            <a:r>
              <a:rPr lang="en-US" sz="2400" dirty="0">
                <a:solidFill>
                  <a:srgbClr val="FF0000"/>
                </a:solidFill>
              </a:rPr>
              <a:t>("C:\\Users\\SUMIT\\OneDrive\\Desktop\\Book1.csv")</a:t>
            </a:r>
          </a:p>
          <a:p>
            <a:r>
              <a:rPr lang="en-US" dirty="0"/>
              <a:t>data = </a:t>
            </a:r>
            <a:r>
              <a:rPr lang="en-US" dirty="0" err="1"/>
              <a:t>data.drop</a:t>
            </a:r>
            <a:r>
              <a:rPr lang="en-US" dirty="0"/>
              <a:t>(</a:t>
            </a:r>
            <a:r>
              <a:rPr lang="en-US" dirty="0" err="1"/>
              <a:t>data.index</a:t>
            </a:r>
            <a:r>
              <a:rPr lang="en-US" dirty="0"/>
              <a:t>[1])</a:t>
            </a:r>
          </a:p>
          <a:p>
            <a:r>
              <a:rPr lang="en-US" dirty="0" err="1">
                <a:solidFill>
                  <a:srgbClr val="FF0000"/>
                </a:solidFill>
              </a:rPr>
              <a:t>data.to_csv</a:t>
            </a:r>
            <a:r>
              <a:rPr lang="en-US" dirty="0">
                <a:solidFill>
                  <a:srgbClr val="FF0000"/>
                </a:solidFill>
              </a:rPr>
              <a:t>('C:\\Users\\SUMIT\\OneDrive\\Desktop\\Book1.csv', index=False</a:t>
            </a:r>
            <a:r>
              <a:rPr lang="en-US" dirty="0" smtClean="0">
                <a:solidFill>
                  <a:srgbClr val="FF0000"/>
                </a:solidFill>
              </a:rPr>
              <a:t>)      </a:t>
            </a:r>
            <a:r>
              <a:rPr lang="en-US" dirty="0" smtClean="0">
                <a:solidFill>
                  <a:srgbClr val="FF0000"/>
                </a:solidFill>
                <a:sym typeface="Wingdings" panose="05000000000000000000" pitchFamily="2" charset="2"/>
              </a:rPr>
              <a:t> </a:t>
            </a:r>
            <a:r>
              <a:rPr lang="en-US" dirty="0" err="1" smtClean="0">
                <a:solidFill>
                  <a:schemeClr val="accent5">
                    <a:lumMod val="75000"/>
                  </a:schemeClr>
                </a:solidFill>
                <a:sym typeface="Wingdings" panose="05000000000000000000" pitchFamily="2" charset="2"/>
              </a:rPr>
              <a:t>to_csv</a:t>
            </a:r>
            <a:r>
              <a:rPr lang="en-US" dirty="0" smtClean="0">
                <a:solidFill>
                  <a:schemeClr val="accent5">
                    <a:lumMod val="75000"/>
                  </a:schemeClr>
                </a:solidFill>
                <a:sym typeface="Wingdings" panose="05000000000000000000" pitchFamily="2" charset="2"/>
              </a:rPr>
              <a:t>() method that allows you to save pandas</a:t>
            </a:r>
            <a:endParaRPr lang="en-US" dirty="0">
              <a:solidFill>
                <a:schemeClr val="accent5">
                  <a:lumMod val="75000"/>
                </a:schemeClr>
              </a:solidFill>
            </a:endParaRPr>
          </a:p>
          <a:p>
            <a:r>
              <a:rPr lang="en-US" dirty="0"/>
              <a:t>print(data</a:t>
            </a:r>
            <a:r>
              <a:rPr lang="en-US" dirty="0" smtClean="0"/>
              <a:t>)		 </a:t>
            </a:r>
            <a:r>
              <a:rPr lang="en-US" dirty="0" smtClean="0">
                <a:solidFill>
                  <a:schemeClr val="accent5">
                    <a:lumMod val="75000"/>
                  </a:schemeClr>
                </a:solidFill>
              </a:rPr>
              <a:t> </a:t>
            </a:r>
            <a:r>
              <a:rPr lang="en-US" dirty="0" err="1" smtClean="0">
                <a:solidFill>
                  <a:schemeClr val="accent5">
                    <a:lumMod val="75000"/>
                  </a:schemeClr>
                </a:solidFill>
              </a:rPr>
              <a:t>Dataframe</a:t>
            </a:r>
            <a:r>
              <a:rPr lang="en-US" dirty="0" smtClean="0">
                <a:solidFill>
                  <a:schemeClr val="accent5">
                    <a:lumMod val="75000"/>
                  </a:schemeClr>
                </a:solidFill>
              </a:rPr>
              <a:t> as a CSV file.</a:t>
            </a:r>
            <a:endParaRPr lang="en-US" dirty="0">
              <a:solidFill>
                <a:schemeClr val="accent5">
                  <a:lumMod val="75000"/>
                </a:schemeClr>
              </a:solidFill>
            </a:endParaRPr>
          </a:p>
          <a:p>
            <a:endParaRPr lang="en-US" dirty="0"/>
          </a:p>
        </p:txBody>
      </p:sp>
    </p:spTree>
    <p:extLst>
      <p:ext uri="{BB962C8B-B14F-4D97-AF65-F5344CB8AC3E}">
        <p14:creationId xmlns:p14="http://schemas.microsoft.com/office/powerpoint/2010/main" val="426649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68E7E1DE-7108-41BA-9EC1-8135EFA470B5}"/>
              </a:ext>
            </a:extLst>
          </p:cNvPr>
          <p:cNvSpPr>
            <a:spLocks noGrp="1"/>
          </p:cNvSpPr>
          <p:nvPr>
            <p:ph type="title"/>
          </p:nvPr>
        </p:nvSpPr>
        <p:spPr/>
        <p:txBody>
          <a:bodyPr/>
          <a:lstStyle/>
          <a:p>
            <a:pPr>
              <a:defRPr/>
            </a:pPr>
            <a:r>
              <a:rPr lang="en-US" sz="3600" i="1">
                <a:highlight>
                  <a:srgbClr val="FFFF00"/>
                </a:highlight>
              </a:rPr>
              <a:t>How to install pandas before going to use?</a:t>
            </a:r>
            <a:endParaRPr lang="en-US" sz="3600" i="1" dirty="0">
              <a:highlight>
                <a:srgbClr val="FFFF00"/>
              </a:highlight>
            </a:endParaRPr>
          </a:p>
        </p:txBody>
      </p:sp>
      <p:pic>
        <p:nvPicPr>
          <p:cNvPr id="3" name="Picture 2">
            <a:extLst>
              <a:ext uri="{FF2B5EF4-FFF2-40B4-BE49-F238E27FC236}">
                <a16:creationId xmlns:a16="http://schemas.microsoft.com/office/drawing/2014/main" xmlns="" id="{E9A83379-F79D-411C-8C34-F67FF7EFDE1E}"/>
              </a:ext>
            </a:extLst>
          </p:cNvPr>
          <p:cNvPicPr/>
          <p:nvPr/>
        </p:nvPicPr>
        <p:blipFill>
          <a:blip r:embed="rId2"/>
          <a:stretch>
            <a:fillRect/>
          </a:stretch>
        </p:blipFill>
        <p:spPr>
          <a:xfrm>
            <a:off x="1755913" y="410817"/>
            <a:ext cx="8680174" cy="6036365"/>
          </a:xfrm>
          <a:prstGeom prst="rect">
            <a:avLst/>
          </a:prstGeom>
        </p:spPr>
      </p:pic>
    </p:spTree>
    <p:extLst>
      <p:ext uri="{BB962C8B-B14F-4D97-AF65-F5344CB8AC3E}">
        <p14:creationId xmlns:p14="http://schemas.microsoft.com/office/powerpoint/2010/main" val="3986291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fetch data with updated value</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endParaRPr lang="en-US" dirty="0"/>
          </a:p>
          <a:p>
            <a:r>
              <a:rPr lang="en-US" sz="2400" dirty="0" err="1">
                <a:solidFill>
                  <a:srgbClr val="FF0000"/>
                </a:solidFill>
              </a:rPr>
              <a:t>df</a:t>
            </a:r>
            <a:r>
              <a:rPr lang="en-US" sz="2400" dirty="0">
                <a:solidFill>
                  <a:srgbClr val="FF0000"/>
                </a:solidFill>
              </a:rPr>
              <a:t> = </a:t>
            </a:r>
            <a:r>
              <a:rPr lang="en-US" sz="2400" dirty="0" err="1">
                <a:solidFill>
                  <a:srgbClr val="FF0000"/>
                </a:solidFill>
              </a:rPr>
              <a:t>pd.read_csv</a:t>
            </a:r>
            <a:r>
              <a:rPr lang="en-US" sz="2400" dirty="0">
                <a:solidFill>
                  <a:srgbClr val="FF0000"/>
                </a:solidFill>
              </a:rPr>
              <a:t>('C:\\Users\\SUMIT\\OneDrive\\Desktop\\Book1.csv')</a:t>
            </a:r>
          </a:p>
          <a:p>
            <a:endParaRPr lang="en-US" dirty="0"/>
          </a:p>
          <a:p>
            <a:r>
              <a:rPr lang="en-US" dirty="0" err="1"/>
              <a:t>df.loc</a:t>
            </a:r>
            <a:r>
              <a:rPr lang="en-US" dirty="0"/>
              <a:t>[1,'name'] = 'daman'</a:t>
            </a:r>
          </a:p>
          <a:p>
            <a:endParaRPr lang="en-US" dirty="0"/>
          </a:p>
          <a:p>
            <a:r>
              <a:rPr lang="en-US" dirty="0"/>
              <a:t>print(</a:t>
            </a:r>
            <a:r>
              <a:rPr lang="en-US" dirty="0" err="1"/>
              <a:t>df.to_string</a:t>
            </a:r>
            <a:r>
              <a:rPr lang="en-US" dirty="0"/>
              <a:t>())</a:t>
            </a:r>
          </a:p>
          <a:p>
            <a:endParaRPr lang="en-US" dirty="0"/>
          </a:p>
        </p:txBody>
      </p:sp>
    </p:spTree>
    <p:extLst>
      <p:ext uri="{BB962C8B-B14F-4D97-AF65-F5344CB8AC3E}">
        <p14:creationId xmlns:p14="http://schemas.microsoft.com/office/powerpoint/2010/main" val="3021471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write data into file</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a:t>from csv import </a:t>
            </a:r>
            <a:r>
              <a:rPr lang="en-US" dirty="0" smtClean="0"/>
              <a:t>writer</a:t>
            </a:r>
          </a:p>
          <a:p>
            <a:r>
              <a:rPr lang="en-US" dirty="0"/>
              <a:t>List = ['</a:t>
            </a:r>
            <a:r>
              <a:rPr lang="en-US" dirty="0" err="1"/>
              <a:t>Shawn','IT</a:t>
            </a:r>
            <a:r>
              <a:rPr lang="en-US" dirty="0" smtClean="0"/>
              <a:t>']</a:t>
            </a:r>
            <a:endParaRPr lang="en-US" dirty="0" smtClean="0">
              <a:solidFill>
                <a:srgbClr val="FF0000"/>
              </a:solidFill>
            </a:endParaRPr>
          </a:p>
          <a:p>
            <a:r>
              <a:rPr lang="en-US" sz="2400" dirty="0">
                <a:solidFill>
                  <a:srgbClr val="FF0000"/>
                </a:solidFill>
              </a:rPr>
              <a:t>with open("C:\\Users\\SUMIT\\OneDrive\\Desktop\\Book1.csv",'a</a:t>
            </a:r>
            <a:r>
              <a:rPr lang="en-US" sz="2400" dirty="0" smtClean="0">
                <a:solidFill>
                  <a:srgbClr val="FF0000"/>
                </a:solidFill>
              </a:rPr>
              <a:t>') </a:t>
            </a:r>
            <a:r>
              <a:rPr lang="en-US" sz="2400" dirty="0" smtClean="0">
                <a:solidFill>
                  <a:schemeClr val="accent1">
                    <a:lumMod val="75000"/>
                  </a:schemeClr>
                </a:solidFill>
              </a:rPr>
              <a:t>as </a:t>
            </a:r>
            <a:r>
              <a:rPr lang="en-US" sz="2400" dirty="0" err="1" smtClean="0">
                <a:solidFill>
                  <a:schemeClr val="accent1">
                    <a:lumMod val="75000"/>
                  </a:schemeClr>
                </a:solidFill>
              </a:rPr>
              <a:t>f_object</a:t>
            </a:r>
            <a:r>
              <a:rPr lang="en-US" sz="2400" dirty="0" smtClean="0">
                <a:solidFill>
                  <a:schemeClr val="accent1">
                    <a:lumMod val="75000"/>
                  </a:schemeClr>
                </a:solidFill>
              </a:rPr>
              <a:t>:</a:t>
            </a:r>
          </a:p>
          <a:p>
            <a:pPr marL="457200" lvl="1" indent="0">
              <a:buNone/>
            </a:pPr>
            <a:r>
              <a:rPr lang="en-US" dirty="0" err="1" smtClean="0"/>
              <a:t>writer_object</a:t>
            </a:r>
            <a:r>
              <a:rPr lang="en-US" dirty="0" smtClean="0"/>
              <a:t>=writer(</a:t>
            </a:r>
            <a:r>
              <a:rPr lang="en-US" dirty="0" err="1" smtClean="0"/>
              <a:t>f_object</a:t>
            </a:r>
            <a:r>
              <a:rPr lang="en-US" dirty="0" smtClean="0"/>
              <a:t>)</a:t>
            </a:r>
          </a:p>
          <a:p>
            <a:r>
              <a:rPr lang="en-US" sz="2400" dirty="0" smtClean="0"/>
              <a:t>    </a:t>
            </a:r>
            <a:r>
              <a:rPr lang="en-US" sz="2400" dirty="0" err="1"/>
              <a:t>writer_object.writerow</a:t>
            </a:r>
            <a:r>
              <a:rPr lang="en-US" sz="2400" dirty="0"/>
              <a:t>(List)</a:t>
            </a:r>
          </a:p>
          <a:p>
            <a:r>
              <a:rPr lang="en-US" sz="2400" dirty="0"/>
              <a:t>    </a:t>
            </a:r>
            <a:r>
              <a:rPr lang="en-US" sz="2400" dirty="0" err="1"/>
              <a:t>f_object.close</a:t>
            </a:r>
            <a:r>
              <a:rPr lang="en-US" sz="2400" dirty="0"/>
              <a:t>()</a:t>
            </a:r>
          </a:p>
          <a:p>
            <a:endParaRPr lang="en-US" sz="2400" dirty="0"/>
          </a:p>
        </p:txBody>
      </p:sp>
    </p:spTree>
    <p:extLst>
      <p:ext uri="{BB962C8B-B14F-4D97-AF65-F5344CB8AC3E}">
        <p14:creationId xmlns:p14="http://schemas.microsoft.com/office/powerpoint/2010/main" val="1652996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find out the average using mean()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smtClean="0"/>
              <a:t>pd</a:t>
            </a:r>
            <a:endParaRPr lang="en-US" dirty="0" smtClean="0"/>
          </a:p>
          <a:p>
            <a:r>
              <a:rPr lang="en-US" sz="2400" dirty="0" err="1">
                <a:solidFill>
                  <a:srgbClr val="FF0000"/>
                </a:solidFill>
              </a:rPr>
              <a:t>df</a:t>
            </a:r>
            <a:r>
              <a:rPr lang="en-US" sz="2400" dirty="0">
                <a:solidFill>
                  <a:srgbClr val="FF0000"/>
                </a:solidFill>
              </a:rPr>
              <a:t> = </a:t>
            </a:r>
            <a:r>
              <a:rPr lang="en-US" sz="2400" dirty="0" err="1">
                <a:solidFill>
                  <a:srgbClr val="FF0000"/>
                </a:solidFill>
              </a:rPr>
              <a:t>pd.read_csv</a:t>
            </a:r>
            <a:r>
              <a:rPr lang="en-US" sz="2400" dirty="0">
                <a:solidFill>
                  <a:srgbClr val="FF0000"/>
                </a:solidFill>
              </a:rPr>
              <a:t>('C:\\Users\\SUMIT\\OneDrive\\Desktop\\Book1.csv</a:t>
            </a:r>
            <a:r>
              <a:rPr lang="en-US" sz="2400" dirty="0" smtClean="0">
                <a:solidFill>
                  <a:srgbClr val="FF0000"/>
                </a:solidFill>
              </a:rPr>
              <a:t>')</a:t>
            </a:r>
          </a:p>
          <a:p>
            <a:r>
              <a:rPr lang="en-US" sz="2400" dirty="0"/>
              <a:t>df1=</a:t>
            </a:r>
            <a:r>
              <a:rPr lang="en-US" sz="2400" dirty="0" err="1"/>
              <a:t>df</a:t>
            </a:r>
            <a:r>
              <a:rPr lang="en-US" sz="2400" dirty="0"/>
              <a:t>['salary'].mean</a:t>
            </a:r>
            <a:r>
              <a:rPr lang="en-US" sz="2400" dirty="0" smtClean="0"/>
              <a:t>()</a:t>
            </a:r>
          </a:p>
          <a:p>
            <a:r>
              <a:rPr lang="en-US" sz="2400" dirty="0" smtClean="0"/>
              <a:t>Print(df1)</a:t>
            </a:r>
          </a:p>
          <a:p>
            <a:endParaRPr lang="en-US" dirty="0" smtClean="0"/>
          </a:p>
          <a:p>
            <a:endParaRPr lang="en-US" dirty="0"/>
          </a:p>
        </p:txBody>
      </p:sp>
    </p:spTree>
    <p:extLst>
      <p:ext uri="{BB962C8B-B14F-4D97-AF65-F5344CB8AC3E}">
        <p14:creationId xmlns:p14="http://schemas.microsoft.com/office/powerpoint/2010/main" val="2980543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describe() function to find all stats of data</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sz="2400" dirty="0" err="1">
                <a:solidFill>
                  <a:srgbClr val="FF0000"/>
                </a:solidFill>
              </a:rPr>
              <a:t>df</a:t>
            </a:r>
            <a:r>
              <a:rPr lang="en-US" sz="2400" dirty="0">
                <a:solidFill>
                  <a:srgbClr val="FF0000"/>
                </a:solidFill>
              </a:rPr>
              <a:t> = </a:t>
            </a:r>
            <a:r>
              <a:rPr lang="en-US" sz="2400" dirty="0" err="1">
                <a:solidFill>
                  <a:srgbClr val="FF0000"/>
                </a:solidFill>
              </a:rPr>
              <a:t>pd.read_csv</a:t>
            </a:r>
            <a:r>
              <a:rPr lang="en-US" sz="2400" dirty="0">
                <a:solidFill>
                  <a:srgbClr val="FF0000"/>
                </a:solidFill>
              </a:rPr>
              <a:t>('C:\\Users\\SUMIT\\OneDrive\\Desktop\\Book1.csv')</a:t>
            </a:r>
          </a:p>
          <a:p>
            <a:r>
              <a:rPr lang="en-US" dirty="0" smtClean="0"/>
              <a:t>df1=</a:t>
            </a:r>
            <a:r>
              <a:rPr lang="en-US" dirty="0" err="1" smtClean="0"/>
              <a:t>df.describe</a:t>
            </a:r>
            <a:r>
              <a:rPr lang="en-US" dirty="0" smtClean="0"/>
              <a:t>()	</a:t>
            </a:r>
            <a:r>
              <a:rPr lang="en-US" dirty="0"/>
              <a:t>	output:- </a:t>
            </a:r>
            <a:r>
              <a:rPr lang="en-US" dirty="0">
                <a:solidFill>
                  <a:schemeClr val="accent1">
                    <a:lumMod val="75000"/>
                  </a:schemeClr>
                </a:solidFill>
              </a:rPr>
              <a:t>salary</a:t>
            </a:r>
          </a:p>
          <a:p>
            <a:r>
              <a:rPr lang="en-US" dirty="0"/>
              <a:t>Print(df1)			</a:t>
            </a:r>
            <a:r>
              <a:rPr lang="en-US" dirty="0">
                <a:solidFill>
                  <a:schemeClr val="accent1">
                    <a:lumMod val="75000"/>
                  </a:schemeClr>
                </a:solidFill>
              </a:rPr>
              <a:t>count     3.0</a:t>
            </a:r>
            <a:endParaRPr lang="en-US" dirty="0" smtClean="0">
              <a:solidFill>
                <a:schemeClr val="accent1">
                  <a:lumMod val="75000"/>
                </a:schemeClr>
              </a:solidFill>
            </a:endParaRPr>
          </a:p>
          <a:p>
            <a:pPr marL="3657600" lvl="8" indent="0">
              <a:buNone/>
            </a:pPr>
            <a:r>
              <a:rPr lang="en-US" sz="2000" b="1" dirty="0">
                <a:solidFill>
                  <a:schemeClr val="accent1">
                    <a:lumMod val="75000"/>
                  </a:schemeClr>
                </a:solidFill>
              </a:rPr>
              <a:t>mean   3000.0</a:t>
            </a:r>
          </a:p>
          <a:p>
            <a:pPr marL="3657600" lvl="8" indent="0">
              <a:buNone/>
            </a:pPr>
            <a:r>
              <a:rPr lang="en-US" sz="2000" b="1" dirty="0" err="1">
                <a:solidFill>
                  <a:schemeClr val="accent1">
                    <a:lumMod val="75000"/>
                  </a:schemeClr>
                </a:solidFill>
              </a:rPr>
              <a:t>std</a:t>
            </a:r>
            <a:r>
              <a:rPr lang="en-US" sz="2000" b="1" dirty="0">
                <a:solidFill>
                  <a:schemeClr val="accent1">
                    <a:lumMod val="75000"/>
                  </a:schemeClr>
                </a:solidFill>
              </a:rPr>
              <a:t>    1000.0</a:t>
            </a:r>
          </a:p>
          <a:p>
            <a:pPr marL="3657600" lvl="8" indent="0">
              <a:buNone/>
            </a:pPr>
            <a:r>
              <a:rPr lang="en-US" sz="2000" b="1" dirty="0">
                <a:solidFill>
                  <a:schemeClr val="accent1">
                    <a:lumMod val="75000"/>
                  </a:schemeClr>
                </a:solidFill>
              </a:rPr>
              <a:t>min    2000.0</a:t>
            </a:r>
          </a:p>
          <a:p>
            <a:pPr marL="3657600" lvl="8" indent="0">
              <a:buNone/>
            </a:pPr>
            <a:r>
              <a:rPr lang="en-US" sz="2000" b="1" dirty="0">
                <a:solidFill>
                  <a:schemeClr val="accent1">
                    <a:lumMod val="75000"/>
                  </a:schemeClr>
                </a:solidFill>
              </a:rPr>
              <a:t>25%    </a:t>
            </a:r>
            <a:r>
              <a:rPr lang="en-US" sz="2000" b="1" dirty="0" smtClean="0">
                <a:solidFill>
                  <a:schemeClr val="accent1">
                    <a:lumMod val="75000"/>
                  </a:schemeClr>
                </a:solidFill>
              </a:rPr>
              <a:t>2500.0</a:t>
            </a:r>
          </a:p>
          <a:p>
            <a:pPr marL="3657600" lvl="8" indent="0">
              <a:buNone/>
            </a:pPr>
            <a:r>
              <a:rPr lang="en-US" sz="2000" b="1" dirty="0">
                <a:solidFill>
                  <a:schemeClr val="accent1">
                    <a:lumMod val="75000"/>
                  </a:schemeClr>
                </a:solidFill>
              </a:rPr>
              <a:t>50%    </a:t>
            </a:r>
            <a:r>
              <a:rPr lang="en-US" sz="2000" b="1" dirty="0" smtClean="0">
                <a:solidFill>
                  <a:schemeClr val="accent1">
                    <a:lumMod val="75000"/>
                  </a:schemeClr>
                </a:solidFill>
              </a:rPr>
              <a:t>3000.0</a:t>
            </a:r>
          </a:p>
          <a:p>
            <a:pPr marL="3657600" lvl="8" indent="0">
              <a:buNone/>
            </a:pPr>
            <a:r>
              <a:rPr lang="en-US" sz="2000" b="1" dirty="0">
                <a:solidFill>
                  <a:schemeClr val="accent1">
                    <a:lumMod val="75000"/>
                  </a:schemeClr>
                </a:solidFill>
              </a:rPr>
              <a:t>75%    </a:t>
            </a:r>
            <a:r>
              <a:rPr lang="en-US" sz="2000" b="1" dirty="0" smtClean="0">
                <a:solidFill>
                  <a:schemeClr val="accent1">
                    <a:lumMod val="75000"/>
                  </a:schemeClr>
                </a:solidFill>
              </a:rPr>
              <a:t>3500.0</a:t>
            </a:r>
          </a:p>
          <a:p>
            <a:pPr marL="3657600" lvl="8" indent="0">
              <a:buNone/>
            </a:pPr>
            <a:r>
              <a:rPr lang="en-US" sz="2000" b="1" dirty="0">
                <a:solidFill>
                  <a:schemeClr val="accent1">
                    <a:lumMod val="75000"/>
                  </a:schemeClr>
                </a:solidFill>
              </a:rPr>
              <a:t>max    4000.0</a:t>
            </a:r>
          </a:p>
        </p:txBody>
      </p:sp>
    </p:spTree>
    <p:extLst>
      <p:ext uri="{BB962C8B-B14F-4D97-AF65-F5344CB8AC3E}">
        <p14:creationId xmlns:p14="http://schemas.microsoft.com/office/powerpoint/2010/main" val="878530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find the maximum value from a column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err="1">
                <a:solidFill>
                  <a:srgbClr val="FF0000"/>
                </a:solidFill>
              </a:rPr>
              <a:t>df</a:t>
            </a:r>
            <a:r>
              <a:rPr lang="en-US" dirty="0">
                <a:solidFill>
                  <a:srgbClr val="FF0000"/>
                </a:solidFill>
              </a:rPr>
              <a:t> = </a:t>
            </a:r>
            <a:r>
              <a:rPr lang="en-US" dirty="0" err="1">
                <a:solidFill>
                  <a:srgbClr val="FF0000"/>
                </a:solidFill>
              </a:rPr>
              <a:t>pd.read_csv</a:t>
            </a:r>
            <a:r>
              <a:rPr lang="en-US" dirty="0">
                <a:solidFill>
                  <a:srgbClr val="FF0000"/>
                </a:solidFill>
              </a:rPr>
              <a:t>('C:\\Users\\SUMIT\\OneDrive\\Desktop\\Book1.csv')</a:t>
            </a:r>
          </a:p>
          <a:p>
            <a:r>
              <a:rPr lang="en-US" dirty="0"/>
              <a:t>df1=</a:t>
            </a:r>
            <a:r>
              <a:rPr lang="en-US" dirty="0" err="1"/>
              <a:t>df</a:t>
            </a:r>
            <a:r>
              <a:rPr lang="en-US" dirty="0"/>
              <a:t>['salary</a:t>
            </a:r>
            <a:r>
              <a:rPr lang="en-US" dirty="0" smtClean="0"/>
              <a:t>'].max()</a:t>
            </a:r>
            <a:endParaRPr lang="en-US" dirty="0"/>
          </a:p>
          <a:p>
            <a:r>
              <a:rPr lang="en-US" dirty="0"/>
              <a:t>Print(df1)</a:t>
            </a:r>
          </a:p>
          <a:p>
            <a:endParaRPr lang="en-US" dirty="0"/>
          </a:p>
          <a:p>
            <a:endParaRPr lang="en-US" dirty="0"/>
          </a:p>
          <a:p>
            <a:endParaRPr lang="en-US" dirty="0"/>
          </a:p>
        </p:txBody>
      </p:sp>
    </p:spTree>
    <p:extLst>
      <p:ext uri="{BB962C8B-B14F-4D97-AF65-F5344CB8AC3E}">
        <p14:creationId xmlns:p14="http://schemas.microsoft.com/office/powerpoint/2010/main" val="1985842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find the second largest value from column</a:t>
            </a:r>
            <a:br>
              <a:rPr lang="en-US" dirty="0" smtClean="0">
                <a:solidFill>
                  <a:srgbClr val="FF0000"/>
                </a:solidFill>
              </a:rPr>
            </a:br>
            <a:r>
              <a:rPr lang="en-US" dirty="0" smtClean="0">
                <a:solidFill>
                  <a:srgbClr val="FF0000"/>
                </a:solidFill>
              </a:rPr>
              <a:t>using </a:t>
            </a:r>
            <a:r>
              <a:rPr lang="en-US" dirty="0" err="1" smtClean="0">
                <a:solidFill>
                  <a:srgbClr val="FF0000"/>
                </a:solidFill>
              </a:rPr>
              <a:t>nlargest</a:t>
            </a:r>
            <a:r>
              <a:rPr lang="en-US" dirty="0" smtClean="0">
                <a:solidFill>
                  <a:srgbClr val="FF0000"/>
                </a:solidFill>
              </a:rPr>
              <a:t>()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err="1">
                <a:solidFill>
                  <a:srgbClr val="FF0000"/>
                </a:solidFill>
              </a:rPr>
              <a:t>df</a:t>
            </a:r>
            <a:r>
              <a:rPr lang="en-US" dirty="0">
                <a:solidFill>
                  <a:srgbClr val="FF0000"/>
                </a:solidFill>
              </a:rPr>
              <a:t> = </a:t>
            </a:r>
            <a:r>
              <a:rPr lang="en-US" dirty="0" err="1">
                <a:solidFill>
                  <a:srgbClr val="FF0000"/>
                </a:solidFill>
              </a:rPr>
              <a:t>pd.read_csv</a:t>
            </a:r>
            <a:r>
              <a:rPr lang="en-US" dirty="0">
                <a:solidFill>
                  <a:srgbClr val="FF0000"/>
                </a:solidFill>
              </a:rPr>
              <a:t>('C:\\Users\\SUMIT\\OneDrive\\Desktop\\Book1.csv')</a:t>
            </a:r>
          </a:p>
          <a:p>
            <a:r>
              <a:rPr lang="en-US" dirty="0"/>
              <a:t>df1=</a:t>
            </a:r>
            <a:r>
              <a:rPr lang="en-US" dirty="0" err="1"/>
              <a:t>df</a:t>
            </a:r>
            <a:r>
              <a:rPr lang="en-US" dirty="0"/>
              <a:t>['salary</a:t>
            </a:r>
            <a:r>
              <a:rPr lang="en-US" dirty="0" smtClean="0"/>
              <a:t>'].</a:t>
            </a:r>
            <a:r>
              <a:rPr lang="en-US" dirty="0" err="1" smtClean="0"/>
              <a:t>nlargest</a:t>
            </a:r>
            <a:r>
              <a:rPr lang="en-US" dirty="0" smtClean="0"/>
              <a:t>(2)</a:t>
            </a:r>
            <a:endParaRPr lang="en-US" dirty="0"/>
          </a:p>
          <a:p>
            <a:r>
              <a:rPr lang="en-US" dirty="0"/>
              <a:t>Print(df1)</a:t>
            </a:r>
          </a:p>
          <a:p>
            <a:endParaRPr lang="en-US" dirty="0"/>
          </a:p>
          <a:p>
            <a:endParaRPr lang="en-US" dirty="0"/>
          </a:p>
          <a:p>
            <a:endParaRPr lang="en-US" dirty="0"/>
          </a:p>
        </p:txBody>
      </p:sp>
    </p:spTree>
    <p:extLst>
      <p:ext uri="{BB962C8B-B14F-4D97-AF65-F5344CB8AC3E}">
        <p14:creationId xmlns:p14="http://schemas.microsoft.com/office/powerpoint/2010/main" val="2512300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Finding 2</a:t>
            </a:r>
            <a:r>
              <a:rPr lang="en-US" baseline="30000" dirty="0" smtClean="0">
                <a:solidFill>
                  <a:srgbClr val="FF0000"/>
                </a:solidFill>
              </a:rPr>
              <a:t>nd</a:t>
            </a:r>
            <a:r>
              <a:rPr lang="en-US" dirty="0" smtClean="0">
                <a:solidFill>
                  <a:srgbClr val="FF0000"/>
                </a:solidFill>
              </a:rPr>
              <a:t> highest salary using </a:t>
            </a:r>
            <a:r>
              <a:rPr lang="en-US" dirty="0" err="1" smtClean="0">
                <a:solidFill>
                  <a:srgbClr val="FF0000"/>
                </a:solidFill>
              </a:rPr>
              <a:t>sort_values</a:t>
            </a:r>
            <a:r>
              <a:rPr lang="en-US" dirty="0" smtClean="0">
                <a:solidFill>
                  <a:srgbClr val="FF0000"/>
                </a:solidFill>
              </a:rPr>
              <a:t>()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err="1">
                <a:solidFill>
                  <a:srgbClr val="FF0000"/>
                </a:solidFill>
              </a:rPr>
              <a:t>df</a:t>
            </a:r>
            <a:r>
              <a:rPr lang="en-US" dirty="0">
                <a:solidFill>
                  <a:srgbClr val="FF0000"/>
                </a:solidFill>
              </a:rPr>
              <a:t> = </a:t>
            </a:r>
            <a:r>
              <a:rPr lang="en-US" dirty="0" err="1">
                <a:solidFill>
                  <a:srgbClr val="FF0000"/>
                </a:solidFill>
              </a:rPr>
              <a:t>pd.read_csv</a:t>
            </a:r>
            <a:r>
              <a:rPr lang="en-US" dirty="0">
                <a:solidFill>
                  <a:srgbClr val="FF0000"/>
                </a:solidFill>
              </a:rPr>
              <a:t>('C:\\Users\\SUMIT\\OneDrive\\Desktop\\Book1.csv')</a:t>
            </a:r>
          </a:p>
          <a:p>
            <a:r>
              <a:rPr lang="en-US" dirty="0"/>
              <a:t>df1=</a:t>
            </a:r>
            <a:r>
              <a:rPr lang="en-US" dirty="0" err="1"/>
              <a:t>df.sort_values</a:t>
            </a:r>
            <a:r>
              <a:rPr lang="en-US" dirty="0"/>
              <a:t>('</a:t>
            </a:r>
            <a:r>
              <a:rPr lang="en-US" dirty="0" err="1"/>
              <a:t>salary',ascending</a:t>
            </a:r>
            <a:r>
              <a:rPr lang="en-US" dirty="0"/>
              <a:t>=False)</a:t>
            </a:r>
          </a:p>
          <a:p>
            <a:r>
              <a:rPr lang="en-US" dirty="0" err="1"/>
              <a:t>highestsal</a:t>
            </a:r>
            <a:r>
              <a:rPr lang="en-US" dirty="0"/>
              <a:t>=df1.iloc[0]['salary']</a:t>
            </a:r>
          </a:p>
          <a:p>
            <a:r>
              <a:rPr lang="en-US" dirty="0" err="1"/>
              <a:t>shighestsal</a:t>
            </a:r>
            <a:r>
              <a:rPr lang="en-US" dirty="0"/>
              <a:t>=df1.iloc[1]['salary']</a:t>
            </a:r>
          </a:p>
          <a:p>
            <a:endParaRPr lang="en-US" dirty="0"/>
          </a:p>
          <a:p>
            <a:r>
              <a:rPr lang="en-US" dirty="0"/>
              <a:t>print(</a:t>
            </a:r>
            <a:r>
              <a:rPr lang="en-US" dirty="0" err="1"/>
              <a:t>shighestsal</a:t>
            </a:r>
            <a:r>
              <a:rPr lang="en-US" dirty="0"/>
              <a:t>)</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0914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print data without </a:t>
            </a:r>
            <a:r>
              <a:rPr lang="en-US" dirty="0" err="1" smtClean="0">
                <a:solidFill>
                  <a:srgbClr val="FF0000"/>
                </a:solidFill>
              </a:rPr>
              <a:t>NaN</a:t>
            </a:r>
            <a:r>
              <a:rPr lang="en-US" dirty="0" smtClean="0">
                <a:solidFill>
                  <a:srgbClr val="FF0000"/>
                </a:solidFill>
              </a:rPr>
              <a:t> data using </a:t>
            </a:r>
            <a:r>
              <a:rPr lang="en-US" dirty="0" err="1" smtClean="0">
                <a:solidFill>
                  <a:srgbClr val="FF0000"/>
                </a:solidFill>
              </a:rPr>
              <a:t>dropna</a:t>
            </a:r>
            <a:r>
              <a:rPr lang="en-US" dirty="0" smtClean="0">
                <a:solidFill>
                  <a:srgbClr val="FF0000"/>
                </a:solidFill>
              </a:rPr>
              <a:t>()</a:t>
            </a:r>
            <a:br>
              <a:rPr lang="en-US" dirty="0" smtClean="0">
                <a:solidFill>
                  <a:srgbClr val="FF0000"/>
                </a:solidFill>
              </a:rPr>
            </a:br>
            <a:r>
              <a:rPr lang="en-US" dirty="0" smtClean="0">
                <a:solidFill>
                  <a:srgbClr val="FF0000"/>
                </a:solidFill>
              </a:rPr>
              <a:t>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err="1">
                <a:solidFill>
                  <a:srgbClr val="FF0000"/>
                </a:solidFill>
              </a:rPr>
              <a:t>df</a:t>
            </a:r>
            <a:r>
              <a:rPr lang="en-US" dirty="0">
                <a:solidFill>
                  <a:srgbClr val="FF0000"/>
                </a:solidFill>
              </a:rPr>
              <a:t> = </a:t>
            </a:r>
            <a:r>
              <a:rPr lang="en-US" dirty="0" err="1">
                <a:solidFill>
                  <a:srgbClr val="FF0000"/>
                </a:solidFill>
              </a:rPr>
              <a:t>pd.read_csv</a:t>
            </a:r>
            <a:r>
              <a:rPr lang="en-US" dirty="0">
                <a:solidFill>
                  <a:srgbClr val="FF0000"/>
                </a:solidFill>
              </a:rPr>
              <a:t>('C:\\Users\\SUMIT\\OneDrive\\Desktop\\Book1.csv')</a:t>
            </a:r>
          </a:p>
          <a:p>
            <a:endParaRPr lang="en-US" dirty="0"/>
          </a:p>
          <a:p>
            <a:r>
              <a:rPr lang="en-US" dirty="0" smtClean="0"/>
              <a:t>Print(</a:t>
            </a:r>
            <a:r>
              <a:rPr lang="en-US" dirty="0" err="1" smtClean="0"/>
              <a:t>df.dropna</a:t>
            </a:r>
            <a:r>
              <a:rPr lang="en-US" dirty="0" smtClean="0"/>
              <a:t>())</a:t>
            </a:r>
          </a:p>
          <a:p>
            <a:r>
              <a:rPr lang="en-US" dirty="0" smtClean="0">
                <a:solidFill>
                  <a:srgbClr val="FF0000"/>
                </a:solidFill>
              </a:rPr>
              <a:t>What </a:t>
            </a:r>
            <a:r>
              <a:rPr lang="en-US" dirty="0" err="1" smtClean="0">
                <a:solidFill>
                  <a:srgbClr val="FF0000"/>
                </a:solidFill>
              </a:rPr>
              <a:t>NaN</a:t>
            </a:r>
            <a:r>
              <a:rPr lang="en-US" dirty="0" smtClean="0">
                <a:solidFill>
                  <a:srgbClr val="FF0000"/>
                </a:solidFill>
              </a:rPr>
              <a:t> is?</a:t>
            </a:r>
          </a:p>
          <a:p>
            <a:r>
              <a:rPr lang="en-US" dirty="0" err="1" smtClean="0"/>
              <a:t>NaN</a:t>
            </a:r>
            <a:r>
              <a:rPr lang="en-US" dirty="0" smtClean="0"/>
              <a:t>(not a number) is a special value representing missing or undefined python data.</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3584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fill all the </a:t>
            </a:r>
            <a:r>
              <a:rPr lang="en-US" dirty="0" err="1" smtClean="0">
                <a:solidFill>
                  <a:srgbClr val="FF0000"/>
                </a:solidFill>
              </a:rPr>
              <a:t>NaN</a:t>
            </a:r>
            <a:r>
              <a:rPr lang="en-US" dirty="0" smtClean="0">
                <a:solidFill>
                  <a:srgbClr val="FF0000"/>
                </a:solidFill>
              </a:rPr>
              <a:t> values with ‘0’ using </a:t>
            </a:r>
            <a:r>
              <a:rPr lang="en-US" dirty="0" err="1" smtClean="0">
                <a:solidFill>
                  <a:srgbClr val="FF0000"/>
                </a:solidFill>
              </a:rPr>
              <a:t>fillna</a:t>
            </a:r>
            <a:r>
              <a:rPr lang="en-US" dirty="0" smtClean="0">
                <a:solidFill>
                  <a:srgbClr val="FF0000"/>
                </a:solidFill>
              </a:rPr>
              <a:t>()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r>
              <a:rPr lang="en-US" dirty="0" err="1">
                <a:solidFill>
                  <a:srgbClr val="FF0000"/>
                </a:solidFill>
              </a:rPr>
              <a:t>df</a:t>
            </a:r>
            <a:r>
              <a:rPr lang="en-US" dirty="0">
                <a:solidFill>
                  <a:srgbClr val="FF0000"/>
                </a:solidFill>
              </a:rPr>
              <a:t> = </a:t>
            </a:r>
            <a:r>
              <a:rPr lang="en-US" dirty="0" err="1">
                <a:solidFill>
                  <a:srgbClr val="FF0000"/>
                </a:solidFill>
              </a:rPr>
              <a:t>pd.read_csv</a:t>
            </a:r>
            <a:r>
              <a:rPr lang="en-US" dirty="0">
                <a:solidFill>
                  <a:srgbClr val="FF0000"/>
                </a:solidFill>
              </a:rPr>
              <a:t>('C:\\Users\\SUMIT\\OneDrive\\Desktop\\Book1.csv')</a:t>
            </a:r>
          </a:p>
          <a:p>
            <a:r>
              <a:rPr lang="en-US" dirty="0" err="1"/>
              <a:t>df</a:t>
            </a:r>
            <a:r>
              <a:rPr lang="en-US" dirty="0"/>
              <a:t>=</a:t>
            </a:r>
            <a:r>
              <a:rPr lang="en-US" dirty="0" err="1"/>
              <a:t>df.fillna</a:t>
            </a:r>
            <a:r>
              <a:rPr lang="en-US" dirty="0"/>
              <a:t>(0)</a:t>
            </a:r>
          </a:p>
          <a:p>
            <a:r>
              <a:rPr lang="en-US" dirty="0"/>
              <a:t>print(</a:t>
            </a:r>
            <a:r>
              <a:rPr lang="en-US" dirty="0" err="1"/>
              <a:t>df</a:t>
            </a:r>
            <a:r>
              <a:rPr lang="en-US" dirty="0"/>
              <a:t>)</a:t>
            </a:r>
          </a:p>
          <a:p>
            <a:endParaRPr lang="en-US" dirty="0"/>
          </a:p>
        </p:txBody>
      </p:sp>
    </p:spTree>
    <p:extLst>
      <p:ext uri="{BB962C8B-B14F-4D97-AF65-F5344CB8AC3E}">
        <p14:creationId xmlns:p14="http://schemas.microsoft.com/office/powerpoint/2010/main" val="3087822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import pandas as </a:t>
            </a:r>
            <a:r>
              <a:rPr lang="en-US" dirty="0" err="1" smtClean="0"/>
              <a:t>pd</a:t>
            </a:r>
            <a:endParaRPr lang="en-US" dirty="0" smtClean="0"/>
          </a:p>
          <a:p>
            <a:r>
              <a:rPr lang="en-US" dirty="0" err="1"/>
              <a:t>df</a:t>
            </a:r>
            <a:r>
              <a:rPr lang="en-US" dirty="0"/>
              <a:t> = </a:t>
            </a:r>
            <a:r>
              <a:rPr lang="en-US" dirty="0" err="1"/>
              <a:t>pd.DataFrame</a:t>
            </a:r>
            <a:r>
              <a:rPr lang="en-US" dirty="0"/>
              <a:t>({'</a:t>
            </a:r>
            <a:r>
              <a:rPr lang="en-US" dirty="0" err="1"/>
              <a:t>rollno</a:t>
            </a:r>
            <a:r>
              <a:rPr lang="en-US" dirty="0"/>
              <a:t>':[1,2,3,4,5], 'name':['</a:t>
            </a:r>
            <a:r>
              <a:rPr lang="en-US" dirty="0" err="1"/>
              <a:t>ajay</a:t>
            </a:r>
            <a:r>
              <a:rPr lang="en-US" dirty="0"/>
              <a:t>','ram', '</a:t>
            </a:r>
            <a:r>
              <a:rPr lang="en-US" dirty="0" err="1"/>
              <a:t>mohan</a:t>
            </a:r>
            <a:r>
              <a:rPr lang="en-US" dirty="0"/>
              <a:t>', '</a:t>
            </a:r>
            <a:r>
              <a:rPr lang="en-US" dirty="0" err="1"/>
              <a:t>ankit</a:t>
            </a:r>
            <a:r>
              <a:rPr lang="en-US" dirty="0"/>
              <a:t>', '</a:t>
            </a:r>
            <a:r>
              <a:rPr lang="en-US" dirty="0" err="1"/>
              <a:t>anjali</a:t>
            </a:r>
            <a:r>
              <a:rPr lang="en-US" dirty="0"/>
              <a:t>'], 'marks':[75, 45, 78, 34, 76</a:t>
            </a:r>
            <a:r>
              <a:rPr lang="en-US" dirty="0" smtClean="0"/>
              <a:t>]})</a:t>
            </a:r>
          </a:p>
          <a:p>
            <a:r>
              <a:rPr lang="en-US" dirty="0" smtClean="0"/>
              <a:t>Print(</a:t>
            </a:r>
            <a:r>
              <a:rPr lang="en-US" dirty="0" err="1" smtClean="0"/>
              <a:t>df</a:t>
            </a:r>
            <a:r>
              <a:rPr lang="en-US" dirty="0" smtClean="0"/>
              <a:t>)</a:t>
            </a:r>
          </a:p>
          <a:p>
            <a:r>
              <a:rPr lang="en-US" dirty="0"/>
              <a:t> </a:t>
            </a:r>
            <a:r>
              <a:rPr lang="en-US" dirty="0" err="1">
                <a:solidFill>
                  <a:srgbClr val="FF0000"/>
                </a:solidFill>
              </a:rPr>
              <a:t>rollno</a:t>
            </a:r>
            <a:r>
              <a:rPr lang="en-US" dirty="0">
                <a:solidFill>
                  <a:srgbClr val="FF0000"/>
                </a:solidFill>
              </a:rPr>
              <a:t>    name  marks</a:t>
            </a:r>
          </a:p>
          <a:p>
            <a:r>
              <a:rPr lang="en-US" dirty="0"/>
              <a:t>0       1    </a:t>
            </a:r>
            <a:r>
              <a:rPr lang="en-US" dirty="0" err="1"/>
              <a:t>ajay</a:t>
            </a:r>
            <a:r>
              <a:rPr lang="en-US" dirty="0"/>
              <a:t>     75</a:t>
            </a:r>
          </a:p>
          <a:p>
            <a:r>
              <a:rPr lang="en-US" dirty="0"/>
              <a:t>1       2     ram     45</a:t>
            </a:r>
          </a:p>
          <a:p>
            <a:r>
              <a:rPr lang="en-US" dirty="0"/>
              <a:t>2       3   </a:t>
            </a:r>
            <a:r>
              <a:rPr lang="en-US" dirty="0" err="1"/>
              <a:t>mohan</a:t>
            </a:r>
            <a:r>
              <a:rPr lang="en-US" dirty="0"/>
              <a:t>     78</a:t>
            </a:r>
          </a:p>
          <a:p>
            <a:r>
              <a:rPr lang="en-US" dirty="0"/>
              <a:t>3       4   </a:t>
            </a:r>
            <a:r>
              <a:rPr lang="en-US" dirty="0" err="1"/>
              <a:t>ankit</a:t>
            </a:r>
            <a:r>
              <a:rPr lang="en-US" dirty="0"/>
              <a:t>     34</a:t>
            </a:r>
          </a:p>
          <a:p>
            <a:r>
              <a:rPr lang="en-US" dirty="0"/>
              <a:t>4       5  </a:t>
            </a:r>
            <a:r>
              <a:rPr lang="en-US" dirty="0" err="1"/>
              <a:t>anjali</a:t>
            </a:r>
            <a:r>
              <a:rPr lang="en-US" dirty="0"/>
              <a:t>     76</a:t>
            </a:r>
          </a:p>
        </p:txBody>
      </p:sp>
    </p:spTree>
    <p:extLst>
      <p:ext uri="{BB962C8B-B14F-4D97-AF65-F5344CB8AC3E}">
        <p14:creationId xmlns:p14="http://schemas.microsoft.com/office/powerpoint/2010/main" val="340483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11561C0C-9B9A-498B-B0B3-1DDEF5F7AD2E}"/>
              </a:ext>
            </a:extLst>
          </p:cNvPr>
          <p:cNvSpPr>
            <a:spLocks noGrp="1"/>
          </p:cNvSpPr>
          <p:nvPr>
            <p:ph type="title"/>
          </p:nvPr>
        </p:nvSpPr>
        <p:spPr/>
        <p:txBody>
          <a:bodyPr/>
          <a:lstStyle/>
          <a:p>
            <a:pPr eaLnBrk="1" hangingPunct="1"/>
            <a:endParaRPr lang="en-US" altLang="en-US"/>
          </a:p>
        </p:txBody>
      </p:sp>
      <p:pic>
        <p:nvPicPr>
          <p:cNvPr id="3" name="Picture 2">
            <a:extLst>
              <a:ext uri="{FF2B5EF4-FFF2-40B4-BE49-F238E27FC236}">
                <a16:creationId xmlns:a16="http://schemas.microsoft.com/office/drawing/2014/main" xmlns="" id="{15E8B472-6DD0-479A-91BE-64091F86D3F5}"/>
              </a:ext>
            </a:extLst>
          </p:cNvPr>
          <p:cNvPicPr/>
          <p:nvPr/>
        </p:nvPicPr>
        <p:blipFill>
          <a:blip r:embed="rId2"/>
          <a:stretch>
            <a:fillRect/>
          </a:stretch>
        </p:blipFill>
        <p:spPr>
          <a:xfrm>
            <a:off x="1603512" y="225286"/>
            <a:ext cx="8733183" cy="6155635"/>
          </a:xfrm>
          <a:prstGeom prst="rect">
            <a:avLst/>
          </a:prstGeom>
        </p:spPr>
      </p:pic>
    </p:spTree>
    <p:extLst>
      <p:ext uri="{BB962C8B-B14F-4D97-AF65-F5344CB8AC3E}">
        <p14:creationId xmlns:p14="http://schemas.microsoft.com/office/powerpoint/2010/main" val="1395015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add new data using </a:t>
            </a:r>
            <a:r>
              <a:rPr lang="en-US" dirty="0" err="1" smtClean="0">
                <a:solidFill>
                  <a:srgbClr val="FF0000"/>
                </a:solidFill>
              </a:rPr>
              <a:t>loc</a:t>
            </a:r>
            <a:r>
              <a:rPr lang="en-US" dirty="0" smtClean="0">
                <a:solidFill>
                  <a:srgbClr val="FF0000"/>
                </a:solidFill>
              </a:rPr>
              <a:t> keyword</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df.loc</a:t>
            </a:r>
            <a:r>
              <a:rPr lang="en-US" dirty="0"/>
              <a:t>[5]= [5, 'ram', 76</a:t>
            </a:r>
            <a:r>
              <a:rPr lang="en-US" dirty="0" smtClean="0"/>
              <a:t>]</a:t>
            </a:r>
          </a:p>
          <a:p>
            <a:r>
              <a:rPr lang="en-US" dirty="0" err="1">
                <a:solidFill>
                  <a:srgbClr val="FF0000"/>
                </a:solidFill>
              </a:rPr>
              <a:t>rollno</a:t>
            </a:r>
            <a:r>
              <a:rPr lang="en-US" dirty="0">
                <a:solidFill>
                  <a:srgbClr val="FF0000"/>
                </a:solidFill>
              </a:rPr>
              <a:t>    name  marks</a:t>
            </a:r>
          </a:p>
          <a:p>
            <a:r>
              <a:rPr lang="en-US" dirty="0"/>
              <a:t>0       1    </a:t>
            </a:r>
            <a:r>
              <a:rPr lang="en-US" dirty="0" err="1"/>
              <a:t>ajay</a:t>
            </a:r>
            <a:r>
              <a:rPr lang="en-US" dirty="0"/>
              <a:t>     75</a:t>
            </a:r>
          </a:p>
          <a:p>
            <a:r>
              <a:rPr lang="en-US" dirty="0"/>
              <a:t>1       2     ram     45</a:t>
            </a:r>
          </a:p>
          <a:p>
            <a:r>
              <a:rPr lang="en-US" dirty="0"/>
              <a:t>2       3   </a:t>
            </a:r>
            <a:r>
              <a:rPr lang="en-US" dirty="0" err="1"/>
              <a:t>mohan</a:t>
            </a:r>
            <a:r>
              <a:rPr lang="en-US" dirty="0"/>
              <a:t>     78</a:t>
            </a:r>
          </a:p>
          <a:p>
            <a:r>
              <a:rPr lang="en-US" dirty="0"/>
              <a:t>3       4   </a:t>
            </a:r>
            <a:r>
              <a:rPr lang="en-US" dirty="0" err="1"/>
              <a:t>ankit</a:t>
            </a:r>
            <a:r>
              <a:rPr lang="en-US" dirty="0"/>
              <a:t>     34</a:t>
            </a:r>
          </a:p>
          <a:p>
            <a:r>
              <a:rPr lang="en-US" dirty="0"/>
              <a:t>4       5  </a:t>
            </a:r>
            <a:r>
              <a:rPr lang="en-US" dirty="0" err="1"/>
              <a:t>anjali</a:t>
            </a:r>
            <a:r>
              <a:rPr lang="en-US" dirty="0"/>
              <a:t>     76</a:t>
            </a:r>
          </a:p>
          <a:p>
            <a:r>
              <a:rPr lang="en-US" dirty="0"/>
              <a:t>5       5     ram     76</a:t>
            </a:r>
          </a:p>
        </p:txBody>
      </p:sp>
    </p:spTree>
    <p:extLst>
      <p:ext uri="{BB962C8B-B14F-4D97-AF65-F5344CB8AC3E}">
        <p14:creationId xmlns:p14="http://schemas.microsoft.com/office/powerpoint/2010/main" val="2869598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a:t>
            </a:r>
            <a:r>
              <a:rPr lang="en-US" dirty="0" err="1" smtClean="0">
                <a:solidFill>
                  <a:srgbClr val="FF0000"/>
                </a:solidFill>
              </a:rPr>
              <a:t>iloc</a:t>
            </a:r>
            <a:r>
              <a:rPr lang="en-US" dirty="0" smtClean="0">
                <a:solidFill>
                  <a:srgbClr val="FF0000"/>
                </a:solidFill>
              </a:rPr>
              <a:t> keyword to update value of single column</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df.iloc</a:t>
            </a:r>
            <a:r>
              <a:rPr lang="en-US" dirty="0"/>
              <a:t>[5,0]=</a:t>
            </a:r>
            <a:r>
              <a:rPr lang="en-US" dirty="0" smtClean="0"/>
              <a:t>2</a:t>
            </a:r>
          </a:p>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a:t>
            </a:r>
          </a:p>
          <a:p>
            <a:r>
              <a:rPr lang="en-US" dirty="0"/>
              <a:t>0       1    </a:t>
            </a:r>
            <a:r>
              <a:rPr lang="en-US" dirty="0" err="1"/>
              <a:t>ajay</a:t>
            </a:r>
            <a:r>
              <a:rPr lang="en-US" dirty="0"/>
              <a:t>     75</a:t>
            </a:r>
          </a:p>
          <a:p>
            <a:r>
              <a:rPr lang="en-US" dirty="0"/>
              <a:t>1       2     ram     45</a:t>
            </a:r>
          </a:p>
          <a:p>
            <a:r>
              <a:rPr lang="en-US" dirty="0"/>
              <a:t>2       3   </a:t>
            </a:r>
            <a:r>
              <a:rPr lang="en-US" dirty="0" err="1"/>
              <a:t>mohan</a:t>
            </a:r>
            <a:r>
              <a:rPr lang="en-US" dirty="0"/>
              <a:t>     78</a:t>
            </a:r>
          </a:p>
          <a:p>
            <a:r>
              <a:rPr lang="en-US" dirty="0"/>
              <a:t>3       4   </a:t>
            </a:r>
            <a:r>
              <a:rPr lang="en-US" dirty="0" err="1"/>
              <a:t>ankit</a:t>
            </a:r>
            <a:r>
              <a:rPr lang="en-US" dirty="0"/>
              <a:t>     34</a:t>
            </a:r>
          </a:p>
          <a:p>
            <a:r>
              <a:rPr lang="en-US" dirty="0"/>
              <a:t>4       5  </a:t>
            </a:r>
            <a:r>
              <a:rPr lang="en-US" dirty="0" err="1"/>
              <a:t>anjali</a:t>
            </a:r>
            <a:r>
              <a:rPr lang="en-US" dirty="0"/>
              <a:t>     76</a:t>
            </a:r>
          </a:p>
          <a:p>
            <a:r>
              <a:rPr lang="en-US" dirty="0"/>
              <a:t>5       2     ram     76</a:t>
            </a:r>
          </a:p>
        </p:txBody>
      </p:sp>
    </p:spTree>
    <p:extLst>
      <p:ext uri="{BB962C8B-B14F-4D97-AF65-F5344CB8AC3E}">
        <p14:creationId xmlns:p14="http://schemas.microsoft.com/office/powerpoint/2010/main" val="718500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Add duplicate value in data and find using duplicated function.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a:t>df.loc</a:t>
            </a:r>
            <a:r>
              <a:rPr lang="en-US" dirty="0"/>
              <a:t>[6]= [3,'mohan', 78</a:t>
            </a:r>
            <a:r>
              <a:rPr lang="en-US" dirty="0" smtClean="0"/>
              <a:t>]</a:t>
            </a:r>
          </a:p>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a:t>
            </a:r>
          </a:p>
          <a:p>
            <a:r>
              <a:rPr lang="en-US" dirty="0"/>
              <a:t>0       1    </a:t>
            </a:r>
            <a:r>
              <a:rPr lang="en-US" dirty="0" err="1"/>
              <a:t>ajay</a:t>
            </a:r>
            <a:r>
              <a:rPr lang="en-US" dirty="0"/>
              <a:t>     </a:t>
            </a:r>
            <a:r>
              <a:rPr lang="en-US" dirty="0" smtClean="0"/>
              <a:t>   75</a:t>
            </a:r>
            <a:endParaRPr lang="en-US" dirty="0"/>
          </a:p>
          <a:p>
            <a:r>
              <a:rPr lang="en-US" dirty="0"/>
              <a:t>1       2     ram    </a:t>
            </a:r>
            <a:r>
              <a:rPr lang="en-US" dirty="0" smtClean="0"/>
              <a:t>   </a:t>
            </a:r>
            <a:r>
              <a:rPr lang="en-US" dirty="0"/>
              <a:t>45</a:t>
            </a:r>
          </a:p>
          <a:p>
            <a:r>
              <a:rPr lang="en-US" dirty="0"/>
              <a:t>2       3   </a:t>
            </a:r>
            <a:r>
              <a:rPr lang="en-US" dirty="0" err="1"/>
              <a:t>mohan</a:t>
            </a:r>
            <a:r>
              <a:rPr lang="en-US" dirty="0"/>
              <a:t>    </a:t>
            </a:r>
            <a:r>
              <a:rPr lang="en-US" dirty="0" smtClean="0"/>
              <a:t>78</a:t>
            </a:r>
            <a:endParaRPr lang="en-US" dirty="0"/>
          </a:p>
          <a:p>
            <a:r>
              <a:rPr lang="en-US" dirty="0"/>
              <a:t>3       4   </a:t>
            </a:r>
            <a:r>
              <a:rPr lang="en-US" dirty="0" err="1"/>
              <a:t>ankit</a:t>
            </a:r>
            <a:r>
              <a:rPr lang="en-US" dirty="0"/>
              <a:t>     </a:t>
            </a:r>
            <a:r>
              <a:rPr lang="en-US" dirty="0" smtClean="0"/>
              <a:t>  34</a:t>
            </a:r>
            <a:endParaRPr lang="en-US" dirty="0"/>
          </a:p>
          <a:p>
            <a:r>
              <a:rPr lang="en-US" dirty="0"/>
              <a:t>4       5  </a:t>
            </a:r>
            <a:r>
              <a:rPr lang="en-US" dirty="0" err="1"/>
              <a:t>anjali</a:t>
            </a:r>
            <a:r>
              <a:rPr lang="en-US" dirty="0"/>
              <a:t>    </a:t>
            </a:r>
            <a:r>
              <a:rPr lang="en-US" dirty="0" smtClean="0"/>
              <a:t>  </a:t>
            </a:r>
            <a:r>
              <a:rPr lang="en-US" dirty="0"/>
              <a:t>76</a:t>
            </a:r>
          </a:p>
          <a:p>
            <a:r>
              <a:rPr lang="en-US" dirty="0"/>
              <a:t>5       2     ram    </a:t>
            </a:r>
            <a:r>
              <a:rPr lang="en-US" dirty="0" smtClean="0"/>
              <a:t>  </a:t>
            </a:r>
            <a:r>
              <a:rPr lang="en-US" dirty="0"/>
              <a:t>76</a:t>
            </a:r>
          </a:p>
          <a:p>
            <a:r>
              <a:rPr lang="en-US" dirty="0"/>
              <a:t>6       3   </a:t>
            </a:r>
            <a:r>
              <a:rPr lang="en-US" dirty="0" err="1"/>
              <a:t>mohan</a:t>
            </a:r>
            <a:r>
              <a:rPr lang="en-US" dirty="0"/>
              <a:t>   </a:t>
            </a:r>
            <a:r>
              <a:rPr lang="en-US" dirty="0" smtClean="0"/>
              <a:t> </a:t>
            </a:r>
            <a:r>
              <a:rPr lang="en-US" dirty="0"/>
              <a:t>78</a:t>
            </a:r>
          </a:p>
        </p:txBody>
      </p:sp>
    </p:spTree>
    <p:extLst>
      <p:ext uri="{BB962C8B-B14F-4D97-AF65-F5344CB8AC3E}">
        <p14:creationId xmlns:p14="http://schemas.microsoft.com/office/powerpoint/2010/main" val="2588014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duplicated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df</a:t>
            </a:r>
            <a:r>
              <a:rPr lang="en-US" dirty="0"/>
              <a:t>['name'].duplicated</a:t>
            </a:r>
            <a:r>
              <a:rPr lang="en-US" dirty="0" smtClean="0"/>
              <a:t>()</a:t>
            </a:r>
          </a:p>
          <a:p>
            <a:r>
              <a:rPr lang="da-DK" dirty="0"/>
              <a:t>0    False</a:t>
            </a:r>
          </a:p>
          <a:p>
            <a:r>
              <a:rPr lang="da-DK" dirty="0"/>
              <a:t>1    False</a:t>
            </a:r>
          </a:p>
          <a:p>
            <a:r>
              <a:rPr lang="da-DK" dirty="0"/>
              <a:t>2    False</a:t>
            </a:r>
          </a:p>
          <a:p>
            <a:r>
              <a:rPr lang="da-DK" dirty="0"/>
              <a:t>3    False</a:t>
            </a:r>
          </a:p>
          <a:p>
            <a:r>
              <a:rPr lang="da-DK" dirty="0"/>
              <a:t>4    False</a:t>
            </a:r>
          </a:p>
          <a:p>
            <a:r>
              <a:rPr lang="da-DK" dirty="0"/>
              <a:t>5     True</a:t>
            </a:r>
          </a:p>
          <a:p>
            <a:r>
              <a:rPr lang="da-DK" dirty="0"/>
              <a:t>6     True</a:t>
            </a:r>
            <a:endParaRPr lang="en-US" dirty="0"/>
          </a:p>
        </p:txBody>
      </p:sp>
    </p:spTree>
    <p:extLst>
      <p:ext uri="{BB962C8B-B14F-4D97-AF65-F5344CB8AC3E}">
        <p14:creationId xmlns:p14="http://schemas.microsoft.com/office/powerpoint/2010/main" val="2602628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 remove duplicated values from data frame</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df.drop_duplicates</a:t>
            </a:r>
            <a:r>
              <a:rPr lang="en-US" dirty="0" smtClean="0"/>
              <a:t>()</a:t>
            </a:r>
          </a:p>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a:t>
            </a:r>
          </a:p>
          <a:p>
            <a:r>
              <a:rPr lang="en-US" dirty="0"/>
              <a:t>0       1    </a:t>
            </a:r>
            <a:r>
              <a:rPr lang="en-US" dirty="0" err="1"/>
              <a:t>ajay</a:t>
            </a:r>
            <a:r>
              <a:rPr lang="en-US" dirty="0"/>
              <a:t>     75</a:t>
            </a:r>
          </a:p>
          <a:p>
            <a:r>
              <a:rPr lang="en-US" dirty="0"/>
              <a:t>1       2     ram     76</a:t>
            </a:r>
          </a:p>
          <a:p>
            <a:r>
              <a:rPr lang="en-US" dirty="0"/>
              <a:t>2       3   </a:t>
            </a:r>
            <a:r>
              <a:rPr lang="en-US" dirty="0" err="1"/>
              <a:t>mohan</a:t>
            </a:r>
            <a:r>
              <a:rPr lang="en-US" dirty="0"/>
              <a:t>     78</a:t>
            </a:r>
          </a:p>
          <a:p>
            <a:r>
              <a:rPr lang="en-US" dirty="0"/>
              <a:t>3       4   </a:t>
            </a:r>
            <a:r>
              <a:rPr lang="en-US" dirty="0" err="1"/>
              <a:t>ankit</a:t>
            </a:r>
            <a:r>
              <a:rPr lang="en-US" dirty="0"/>
              <a:t>     34</a:t>
            </a:r>
          </a:p>
          <a:p>
            <a:r>
              <a:rPr lang="en-US" dirty="0"/>
              <a:t>4       5  </a:t>
            </a:r>
            <a:r>
              <a:rPr lang="en-US" dirty="0" err="1"/>
              <a:t>anjali</a:t>
            </a:r>
            <a:r>
              <a:rPr lang="en-US" dirty="0"/>
              <a:t>     76</a:t>
            </a:r>
          </a:p>
        </p:txBody>
      </p:sp>
    </p:spTree>
    <p:extLst>
      <p:ext uri="{BB962C8B-B14F-4D97-AF65-F5344CB8AC3E}">
        <p14:creationId xmlns:p14="http://schemas.microsoft.com/office/powerpoint/2010/main" val="24360378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Creating duplicate column using already existed column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a:t>df</a:t>
            </a:r>
            <a:r>
              <a:rPr lang="en-US" dirty="0"/>
              <a:t>['</a:t>
            </a:r>
            <a:r>
              <a:rPr lang="en-US" dirty="0" err="1"/>
              <a:t>sname</a:t>
            </a:r>
            <a:r>
              <a:rPr lang="en-US" dirty="0"/>
              <a:t>'] = </a:t>
            </a:r>
            <a:r>
              <a:rPr lang="en-US" dirty="0" err="1"/>
              <a:t>df</a:t>
            </a:r>
            <a:r>
              <a:rPr lang="en-US" dirty="0"/>
              <a:t>['name</a:t>
            </a:r>
            <a:r>
              <a:rPr lang="en-US" dirty="0" smtClean="0"/>
              <a:t>']</a:t>
            </a:r>
          </a:p>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   </a:t>
            </a:r>
            <a:r>
              <a:rPr lang="en-US" dirty="0" err="1">
                <a:solidFill>
                  <a:srgbClr val="FF0000"/>
                </a:solidFill>
              </a:rPr>
              <a:t>sname</a:t>
            </a:r>
            <a:endParaRPr lang="en-US" dirty="0">
              <a:solidFill>
                <a:srgbClr val="FF0000"/>
              </a:solidFill>
            </a:endParaRPr>
          </a:p>
          <a:p>
            <a:r>
              <a:rPr lang="en-US" dirty="0"/>
              <a:t>0       1    </a:t>
            </a:r>
            <a:r>
              <a:rPr lang="en-US" dirty="0" err="1"/>
              <a:t>ajay</a:t>
            </a:r>
            <a:r>
              <a:rPr lang="en-US" dirty="0"/>
              <a:t>     75   </a:t>
            </a:r>
            <a:r>
              <a:rPr lang="en-US" dirty="0" smtClean="0"/>
              <a:t>       </a:t>
            </a:r>
            <a:r>
              <a:rPr lang="en-US" dirty="0" err="1"/>
              <a:t>ajay</a:t>
            </a:r>
            <a:endParaRPr lang="en-US" dirty="0"/>
          </a:p>
          <a:p>
            <a:r>
              <a:rPr lang="en-US" dirty="0"/>
              <a:t>1       2     ram     76   </a:t>
            </a:r>
            <a:r>
              <a:rPr lang="en-US" dirty="0" smtClean="0"/>
              <a:t>     </a:t>
            </a:r>
            <a:r>
              <a:rPr lang="en-US" dirty="0"/>
              <a:t>ram</a:t>
            </a:r>
          </a:p>
          <a:p>
            <a:r>
              <a:rPr lang="en-US" dirty="0"/>
              <a:t>2       3   </a:t>
            </a:r>
            <a:r>
              <a:rPr lang="en-US" dirty="0" err="1"/>
              <a:t>mohan</a:t>
            </a:r>
            <a:r>
              <a:rPr lang="en-US" dirty="0"/>
              <a:t>    </a:t>
            </a:r>
            <a:r>
              <a:rPr lang="en-US" dirty="0" smtClean="0"/>
              <a:t>78     </a:t>
            </a:r>
            <a:r>
              <a:rPr lang="en-US" dirty="0" err="1"/>
              <a:t>mohan</a:t>
            </a:r>
            <a:endParaRPr lang="en-US" dirty="0"/>
          </a:p>
          <a:p>
            <a:r>
              <a:rPr lang="en-US" dirty="0"/>
              <a:t>3       4   </a:t>
            </a:r>
            <a:r>
              <a:rPr lang="en-US" dirty="0" err="1"/>
              <a:t>ankit</a:t>
            </a:r>
            <a:r>
              <a:rPr lang="en-US" dirty="0"/>
              <a:t>     34  </a:t>
            </a:r>
            <a:r>
              <a:rPr lang="en-US" dirty="0" smtClean="0"/>
              <a:t>      </a:t>
            </a:r>
            <a:r>
              <a:rPr lang="en-US" dirty="0" err="1"/>
              <a:t>ankit</a:t>
            </a:r>
            <a:endParaRPr lang="en-US" dirty="0"/>
          </a:p>
          <a:p>
            <a:r>
              <a:rPr lang="en-US" dirty="0"/>
              <a:t>4       5  </a:t>
            </a:r>
            <a:r>
              <a:rPr lang="en-US" dirty="0" err="1"/>
              <a:t>anjali</a:t>
            </a:r>
            <a:r>
              <a:rPr lang="en-US" dirty="0"/>
              <a:t>     76 </a:t>
            </a:r>
            <a:r>
              <a:rPr lang="en-US" dirty="0" smtClean="0"/>
              <a:t>      </a:t>
            </a:r>
            <a:r>
              <a:rPr lang="en-US" dirty="0" err="1"/>
              <a:t>anjali</a:t>
            </a:r>
            <a:endParaRPr lang="en-US" dirty="0"/>
          </a:p>
          <a:p>
            <a:r>
              <a:rPr lang="en-US" dirty="0"/>
              <a:t>5       2     ram     76  </a:t>
            </a:r>
            <a:r>
              <a:rPr lang="en-US" dirty="0" smtClean="0"/>
              <a:t>     </a:t>
            </a:r>
            <a:r>
              <a:rPr lang="en-US" dirty="0"/>
              <a:t>ram</a:t>
            </a:r>
          </a:p>
          <a:p>
            <a:r>
              <a:rPr lang="en-US" dirty="0"/>
              <a:t>6       3   </a:t>
            </a:r>
            <a:r>
              <a:rPr lang="en-US" dirty="0" err="1"/>
              <a:t>mohan</a:t>
            </a:r>
            <a:r>
              <a:rPr lang="en-US" dirty="0"/>
              <a:t>     78   </a:t>
            </a:r>
            <a:r>
              <a:rPr lang="en-US" dirty="0" err="1"/>
              <a:t>mohan</a:t>
            </a:r>
            <a:endParaRPr lang="en-US" dirty="0"/>
          </a:p>
        </p:txBody>
      </p:sp>
    </p:spTree>
    <p:extLst>
      <p:ext uri="{BB962C8B-B14F-4D97-AF65-F5344CB8AC3E}">
        <p14:creationId xmlns:p14="http://schemas.microsoft.com/office/powerpoint/2010/main" val="119260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Dropping duplicate column which contains similar values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a:t>df.T.drop_duplicates</a:t>
            </a:r>
            <a:r>
              <a:rPr lang="en-US" dirty="0"/>
              <a:t>().</a:t>
            </a:r>
            <a:r>
              <a:rPr lang="en-US" dirty="0" smtClean="0"/>
              <a:t>T</a:t>
            </a:r>
          </a:p>
          <a:p>
            <a:r>
              <a:rPr lang="en-US" dirty="0" err="1">
                <a:solidFill>
                  <a:srgbClr val="FF0000"/>
                </a:solidFill>
              </a:rPr>
              <a:t>rollno</a:t>
            </a:r>
            <a:r>
              <a:rPr lang="en-US" dirty="0">
                <a:solidFill>
                  <a:srgbClr val="FF0000"/>
                </a:solidFill>
              </a:rPr>
              <a:t>    name marks</a:t>
            </a:r>
          </a:p>
          <a:p>
            <a:r>
              <a:rPr lang="en-US" dirty="0"/>
              <a:t>0      1    </a:t>
            </a:r>
            <a:r>
              <a:rPr lang="en-US" dirty="0" err="1"/>
              <a:t>ajay</a:t>
            </a:r>
            <a:r>
              <a:rPr lang="en-US" dirty="0"/>
              <a:t>    75</a:t>
            </a:r>
          </a:p>
          <a:p>
            <a:r>
              <a:rPr lang="en-US" dirty="0"/>
              <a:t>1      2     ram    76</a:t>
            </a:r>
          </a:p>
          <a:p>
            <a:r>
              <a:rPr lang="en-US" dirty="0"/>
              <a:t>2      3   </a:t>
            </a:r>
            <a:r>
              <a:rPr lang="en-US" dirty="0" err="1"/>
              <a:t>mohan</a:t>
            </a:r>
            <a:r>
              <a:rPr lang="en-US" dirty="0"/>
              <a:t>    78</a:t>
            </a:r>
          </a:p>
          <a:p>
            <a:r>
              <a:rPr lang="en-US" dirty="0"/>
              <a:t>3      4   </a:t>
            </a:r>
            <a:r>
              <a:rPr lang="en-US" dirty="0" err="1"/>
              <a:t>ankit</a:t>
            </a:r>
            <a:r>
              <a:rPr lang="en-US" dirty="0"/>
              <a:t>    34</a:t>
            </a:r>
          </a:p>
          <a:p>
            <a:r>
              <a:rPr lang="en-US" dirty="0"/>
              <a:t>4      5  </a:t>
            </a:r>
            <a:r>
              <a:rPr lang="en-US" dirty="0" err="1"/>
              <a:t>anjali</a:t>
            </a:r>
            <a:r>
              <a:rPr lang="en-US" dirty="0"/>
              <a:t>    76</a:t>
            </a:r>
          </a:p>
          <a:p>
            <a:r>
              <a:rPr lang="en-US" dirty="0"/>
              <a:t>5      2     ram    76</a:t>
            </a:r>
          </a:p>
          <a:p>
            <a:r>
              <a:rPr lang="en-US" dirty="0"/>
              <a:t>6      3   </a:t>
            </a:r>
            <a:r>
              <a:rPr lang="en-US" dirty="0" err="1"/>
              <a:t>mohan</a:t>
            </a:r>
            <a:r>
              <a:rPr lang="en-US" dirty="0"/>
              <a:t>    78</a:t>
            </a:r>
          </a:p>
        </p:txBody>
      </p:sp>
    </p:spTree>
    <p:extLst>
      <p:ext uri="{BB962C8B-B14F-4D97-AF65-F5344CB8AC3E}">
        <p14:creationId xmlns:p14="http://schemas.microsoft.com/office/powerpoint/2010/main" val="4028022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Removing the duplicate values based on certain column:-Example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a:t>
            </a:r>
          </a:p>
          <a:p>
            <a:r>
              <a:rPr lang="en-US" dirty="0"/>
              <a:t>0      1    </a:t>
            </a:r>
            <a:r>
              <a:rPr lang="en-US" dirty="0" err="1"/>
              <a:t>ajay</a:t>
            </a:r>
            <a:r>
              <a:rPr lang="en-US" dirty="0"/>
              <a:t>   </a:t>
            </a:r>
            <a:r>
              <a:rPr lang="en-US" dirty="0" smtClean="0"/>
              <a:t>    </a:t>
            </a:r>
            <a:r>
              <a:rPr lang="en-US" dirty="0"/>
              <a:t>75</a:t>
            </a:r>
          </a:p>
          <a:p>
            <a:r>
              <a:rPr lang="en-US" dirty="0"/>
              <a:t>1      2     ram    </a:t>
            </a:r>
            <a:r>
              <a:rPr lang="en-US" dirty="0" smtClean="0"/>
              <a:t>  76</a:t>
            </a:r>
            <a:endParaRPr lang="en-US" dirty="0"/>
          </a:p>
          <a:p>
            <a:r>
              <a:rPr lang="en-US" dirty="0"/>
              <a:t>2      3   </a:t>
            </a:r>
            <a:r>
              <a:rPr lang="en-US" dirty="0" err="1"/>
              <a:t>mohan</a:t>
            </a:r>
            <a:r>
              <a:rPr lang="en-US" dirty="0"/>
              <a:t>    78</a:t>
            </a:r>
          </a:p>
          <a:p>
            <a:r>
              <a:rPr lang="en-US" dirty="0"/>
              <a:t>3      4   </a:t>
            </a:r>
            <a:r>
              <a:rPr lang="en-US" dirty="0" err="1"/>
              <a:t>ankit</a:t>
            </a:r>
            <a:r>
              <a:rPr lang="en-US" dirty="0"/>
              <a:t>   </a:t>
            </a:r>
            <a:r>
              <a:rPr lang="en-US" dirty="0" smtClean="0"/>
              <a:t>   </a:t>
            </a:r>
            <a:r>
              <a:rPr lang="en-US" dirty="0"/>
              <a:t>34</a:t>
            </a:r>
          </a:p>
          <a:p>
            <a:r>
              <a:rPr lang="en-US" dirty="0"/>
              <a:t>4      5  </a:t>
            </a:r>
            <a:r>
              <a:rPr lang="en-US" dirty="0" err="1"/>
              <a:t>anjali</a:t>
            </a:r>
            <a:r>
              <a:rPr lang="en-US" dirty="0"/>
              <a:t>    </a:t>
            </a:r>
            <a:r>
              <a:rPr lang="en-US" dirty="0" smtClean="0"/>
              <a:t>  76</a:t>
            </a:r>
            <a:endParaRPr lang="en-US" dirty="0"/>
          </a:p>
          <a:p>
            <a:r>
              <a:rPr lang="en-US" dirty="0"/>
              <a:t>5      2     ram  </a:t>
            </a:r>
            <a:r>
              <a:rPr lang="en-US" dirty="0" smtClean="0"/>
              <a:t>    </a:t>
            </a:r>
            <a:r>
              <a:rPr lang="en-US" dirty="0"/>
              <a:t>76</a:t>
            </a:r>
          </a:p>
          <a:p>
            <a:r>
              <a:rPr lang="en-US" dirty="0"/>
              <a:t>6      3   </a:t>
            </a:r>
            <a:r>
              <a:rPr lang="en-US" dirty="0" err="1"/>
              <a:t>mohan</a:t>
            </a:r>
            <a:r>
              <a:rPr lang="en-US" dirty="0"/>
              <a:t>  </a:t>
            </a:r>
            <a:r>
              <a:rPr lang="en-US" dirty="0" smtClean="0"/>
              <a:t> 78</a:t>
            </a:r>
            <a:endParaRPr lang="en-US" dirty="0"/>
          </a:p>
          <a:p>
            <a:r>
              <a:rPr lang="en-US" dirty="0"/>
              <a:t>7      6    </a:t>
            </a:r>
            <a:r>
              <a:rPr lang="en-US" dirty="0" err="1"/>
              <a:t>ajay</a:t>
            </a:r>
            <a:r>
              <a:rPr lang="en-US" dirty="0"/>
              <a:t>   </a:t>
            </a:r>
            <a:r>
              <a:rPr lang="en-US" dirty="0" smtClean="0"/>
              <a:t>     </a:t>
            </a:r>
            <a:r>
              <a:rPr lang="en-US" dirty="0"/>
              <a:t>67</a:t>
            </a:r>
          </a:p>
        </p:txBody>
      </p:sp>
    </p:spTree>
    <p:extLst>
      <p:ext uri="{BB962C8B-B14F-4D97-AF65-F5344CB8AC3E}">
        <p14:creationId xmlns:p14="http://schemas.microsoft.com/office/powerpoint/2010/main" val="1834528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Subset usage</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df.drop_duplicates</a:t>
            </a:r>
            <a:r>
              <a:rPr lang="en-US" dirty="0"/>
              <a:t>(subset = ['</a:t>
            </a:r>
            <a:r>
              <a:rPr lang="en-US" dirty="0" err="1"/>
              <a:t>rollno</a:t>
            </a:r>
            <a:r>
              <a:rPr lang="en-US" dirty="0" smtClean="0"/>
              <a:t>'])</a:t>
            </a:r>
          </a:p>
          <a:p>
            <a:r>
              <a:rPr lang="en-US" dirty="0" smtClean="0">
                <a:solidFill>
                  <a:srgbClr val="FF0000"/>
                </a:solidFill>
              </a:rPr>
              <a:t>     </a:t>
            </a:r>
            <a:r>
              <a:rPr lang="en-US" dirty="0" err="1" smtClean="0">
                <a:solidFill>
                  <a:srgbClr val="FF0000"/>
                </a:solidFill>
              </a:rPr>
              <a:t>rollno</a:t>
            </a:r>
            <a:r>
              <a:rPr lang="en-US" dirty="0" smtClean="0">
                <a:solidFill>
                  <a:srgbClr val="FF0000"/>
                </a:solidFill>
              </a:rPr>
              <a:t>    </a:t>
            </a:r>
            <a:r>
              <a:rPr lang="en-US" dirty="0">
                <a:solidFill>
                  <a:srgbClr val="FF0000"/>
                </a:solidFill>
              </a:rPr>
              <a:t>name  marks   </a:t>
            </a:r>
            <a:r>
              <a:rPr lang="en-US" dirty="0" err="1">
                <a:solidFill>
                  <a:srgbClr val="FF0000"/>
                </a:solidFill>
              </a:rPr>
              <a:t>sname</a:t>
            </a:r>
            <a:endParaRPr lang="en-US" dirty="0">
              <a:solidFill>
                <a:srgbClr val="FF0000"/>
              </a:solidFill>
            </a:endParaRPr>
          </a:p>
          <a:p>
            <a:r>
              <a:rPr lang="en-US" dirty="0"/>
              <a:t>0       1    </a:t>
            </a:r>
            <a:r>
              <a:rPr lang="en-US" dirty="0" err="1"/>
              <a:t>ajay</a:t>
            </a:r>
            <a:r>
              <a:rPr lang="en-US" dirty="0"/>
              <a:t>     75  </a:t>
            </a:r>
            <a:r>
              <a:rPr lang="en-US" dirty="0" smtClean="0"/>
              <a:t>         </a:t>
            </a:r>
            <a:r>
              <a:rPr lang="en-US" dirty="0" err="1"/>
              <a:t>ajay</a:t>
            </a:r>
            <a:endParaRPr lang="en-US" dirty="0"/>
          </a:p>
          <a:p>
            <a:r>
              <a:rPr lang="en-US" dirty="0"/>
              <a:t>1       2     ram     76   </a:t>
            </a:r>
            <a:r>
              <a:rPr lang="en-US" dirty="0" smtClean="0"/>
              <a:t>        </a:t>
            </a:r>
            <a:r>
              <a:rPr lang="en-US" dirty="0"/>
              <a:t>ram</a:t>
            </a:r>
          </a:p>
          <a:p>
            <a:r>
              <a:rPr lang="en-US" dirty="0"/>
              <a:t>2       3   </a:t>
            </a:r>
            <a:r>
              <a:rPr lang="en-US" dirty="0" err="1"/>
              <a:t>mohan</a:t>
            </a:r>
            <a:r>
              <a:rPr lang="en-US" dirty="0"/>
              <a:t>     78  </a:t>
            </a:r>
            <a:r>
              <a:rPr lang="en-US" dirty="0" smtClean="0"/>
              <a:t>     </a:t>
            </a:r>
            <a:r>
              <a:rPr lang="en-US" dirty="0" err="1"/>
              <a:t>mohan</a:t>
            </a:r>
            <a:endParaRPr lang="en-US" dirty="0"/>
          </a:p>
          <a:p>
            <a:r>
              <a:rPr lang="en-US" dirty="0"/>
              <a:t>3       4   </a:t>
            </a:r>
            <a:r>
              <a:rPr lang="en-US" dirty="0" err="1"/>
              <a:t>ankit</a:t>
            </a:r>
            <a:r>
              <a:rPr lang="en-US" dirty="0"/>
              <a:t>     34   </a:t>
            </a:r>
            <a:r>
              <a:rPr lang="en-US" dirty="0" smtClean="0"/>
              <a:t>      </a:t>
            </a:r>
            <a:r>
              <a:rPr lang="en-US" dirty="0" err="1" smtClean="0"/>
              <a:t>ankit</a:t>
            </a:r>
            <a:endParaRPr lang="en-US" dirty="0"/>
          </a:p>
          <a:p>
            <a:r>
              <a:rPr lang="en-US" dirty="0"/>
              <a:t>4       5  </a:t>
            </a:r>
            <a:r>
              <a:rPr lang="en-US" dirty="0" err="1"/>
              <a:t>anjali</a:t>
            </a:r>
            <a:r>
              <a:rPr lang="en-US" dirty="0"/>
              <a:t>     76  </a:t>
            </a:r>
            <a:r>
              <a:rPr lang="en-US" dirty="0" smtClean="0"/>
              <a:t>       </a:t>
            </a:r>
            <a:r>
              <a:rPr lang="en-US" dirty="0" err="1" smtClean="0"/>
              <a:t>anjali</a:t>
            </a:r>
            <a:endParaRPr lang="en-US" dirty="0"/>
          </a:p>
        </p:txBody>
      </p:sp>
    </p:spTree>
    <p:extLst>
      <p:ext uri="{BB962C8B-B14F-4D97-AF65-F5344CB8AC3E}">
        <p14:creationId xmlns:p14="http://schemas.microsoft.com/office/powerpoint/2010/main" val="2422233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Adding </a:t>
            </a:r>
            <a:r>
              <a:rPr lang="en-US" dirty="0" err="1" smtClean="0">
                <a:solidFill>
                  <a:srgbClr val="FF0000"/>
                </a:solidFill>
              </a:rPr>
              <a:t>NaN</a:t>
            </a:r>
            <a:r>
              <a:rPr lang="en-US" dirty="0" smtClean="0">
                <a:solidFill>
                  <a:srgbClr val="FF0000"/>
                </a:solidFill>
              </a:rPr>
              <a:t> values in </a:t>
            </a:r>
            <a:r>
              <a:rPr lang="en-US" dirty="0" err="1" smtClean="0">
                <a:solidFill>
                  <a:srgbClr val="FF0000"/>
                </a:solidFill>
              </a:rPr>
              <a:t>dataframe</a:t>
            </a:r>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     </a:t>
            </a:r>
            <a:r>
              <a:rPr lang="en-US" dirty="0" err="1">
                <a:solidFill>
                  <a:srgbClr val="FF0000"/>
                </a:solidFill>
              </a:rPr>
              <a:t>rollno</a:t>
            </a:r>
            <a:r>
              <a:rPr lang="en-US" dirty="0">
                <a:solidFill>
                  <a:srgbClr val="FF0000"/>
                </a:solidFill>
              </a:rPr>
              <a:t>    name </a:t>
            </a:r>
            <a:r>
              <a:rPr lang="en-US" dirty="0" smtClean="0">
                <a:solidFill>
                  <a:srgbClr val="FF0000"/>
                </a:solidFill>
              </a:rPr>
              <a:t> marks</a:t>
            </a:r>
            <a:endParaRPr lang="en-US" dirty="0">
              <a:solidFill>
                <a:srgbClr val="FF0000"/>
              </a:solidFill>
            </a:endParaRPr>
          </a:p>
          <a:p>
            <a:r>
              <a:rPr lang="en-US" dirty="0"/>
              <a:t>0      1    </a:t>
            </a:r>
            <a:r>
              <a:rPr lang="en-US" dirty="0" err="1"/>
              <a:t>ajay</a:t>
            </a:r>
            <a:r>
              <a:rPr lang="en-US" dirty="0"/>
              <a:t>    </a:t>
            </a:r>
            <a:r>
              <a:rPr lang="en-US" dirty="0" smtClean="0"/>
              <a:t>      75</a:t>
            </a:r>
            <a:endParaRPr lang="en-US" dirty="0"/>
          </a:p>
          <a:p>
            <a:r>
              <a:rPr lang="en-US" dirty="0"/>
              <a:t>1      2     ram   </a:t>
            </a:r>
            <a:r>
              <a:rPr lang="en-US" dirty="0" smtClean="0"/>
              <a:t>      </a:t>
            </a:r>
            <a:r>
              <a:rPr lang="en-US" dirty="0"/>
              <a:t>76</a:t>
            </a:r>
          </a:p>
          <a:p>
            <a:r>
              <a:rPr lang="en-US" dirty="0"/>
              <a:t>2      3   </a:t>
            </a:r>
            <a:r>
              <a:rPr lang="en-US" dirty="0" err="1"/>
              <a:t>mohan</a:t>
            </a:r>
            <a:r>
              <a:rPr lang="en-US" dirty="0"/>
              <a:t>  </a:t>
            </a:r>
            <a:r>
              <a:rPr lang="en-US" dirty="0" smtClean="0"/>
              <a:t>   </a:t>
            </a:r>
            <a:r>
              <a:rPr lang="en-US" dirty="0"/>
              <a:t>78</a:t>
            </a:r>
          </a:p>
          <a:p>
            <a:r>
              <a:rPr lang="en-US" dirty="0"/>
              <a:t>3      4   </a:t>
            </a:r>
            <a:r>
              <a:rPr lang="en-US" dirty="0" err="1"/>
              <a:t>ankit</a:t>
            </a:r>
            <a:r>
              <a:rPr lang="en-US" dirty="0"/>
              <a:t>    </a:t>
            </a:r>
            <a:r>
              <a:rPr lang="en-US" dirty="0" smtClean="0"/>
              <a:t>    34</a:t>
            </a:r>
            <a:endParaRPr lang="en-US" dirty="0"/>
          </a:p>
          <a:p>
            <a:r>
              <a:rPr lang="en-US" dirty="0"/>
              <a:t>4      5  </a:t>
            </a:r>
            <a:r>
              <a:rPr lang="en-US" dirty="0" err="1"/>
              <a:t>anjali</a:t>
            </a:r>
            <a:r>
              <a:rPr lang="en-US" dirty="0"/>
              <a:t>    </a:t>
            </a:r>
            <a:r>
              <a:rPr lang="en-US" dirty="0" smtClean="0"/>
              <a:t>    76</a:t>
            </a:r>
            <a:endParaRPr lang="en-US" dirty="0"/>
          </a:p>
          <a:p>
            <a:r>
              <a:rPr lang="en-US" dirty="0"/>
              <a:t>5      2     ram    </a:t>
            </a:r>
            <a:r>
              <a:rPr lang="en-US" dirty="0" smtClean="0"/>
              <a:t>    76</a:t>
            </a:r>
            <a:endParaRPr lang="en-US" dirty="0"/>
          </a:p>
          <a:p>
            <a:r>
              <a:rPr lang="en-US" dirty="0"/>
              <a:t>6      3   </a:t>
            </a:r>
            <a:r>
              <a:rPr lang="en-US" dirty="0" err="1"/>
              <a:t>mohan</a:t>
            </a:r>
            <a:r>
              <a:rPr lang="en-US" dirty="0"/>
              <a:t>    78</a:t>
            </a:r>
          </a:p>
          <a:p>
            <a:r>
              <a:rPr lang="en-US" dirty="0"/>
              <a:t>7      6    </a:t>
            </a:r>
            <a:r>
              <a:rPr lang="en-US" dirty="0" err="1"/>
              <a:t>ajay</a:t>
            </a:r>
            <a:r>
              <a:rPr lang="en-US" dirty="0"/>
              <a:t>    </a:t>
            </a:r>
            <a:r>
              <a:rPr lang="en-US" dirty="0" smtClean="0"/>
              <a:t>    67</a:t>
            </a:r>
            <a:endParaRPr lang="en-US" dirty="0"/>
          </a:p>
        </p:txBody>
      </p:sp>
    </p:spTree>
    <p:extLst>
      <p:ext uri="{BB962C8B-B14F-4D97-AF65-F5344CB8AC3E}">
        <p14:creationId xmlns:p14="http://schemas.microsoft.com/office/powerpoint/2010/main" val="6212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FE46D2BA-37E5-4F62-AC00-D77F9D1C7F6F}"/>
              </a:ext>
            </a:extLst>
          </p:cNvPr>
          <p:cNvSpPr>
            <a:spLocks noGrp="1"/>
          </p:cNvSpPr>
          <p:nvPr>
            <p:ph type="title"/>
          </p:nvPr>
        </p:nvSpPr>
        <p:spPr/>
        <p:txBody>
          <a:bodyPr/>
          <a:lstStyle/>
          <a:p>
            <a:pPr eaLnBrk="1" hangingPunct="1"/>
            <a:endParaRPr lang="en-US" altLang="en-US"/>
          </a:p>
        </p:txBody>
      </p:sp>
      <p:pic>
        <p:nvPicPr>
          <p:cNvPr id="3" name="Picture 2">
            <a:extLst>
              <a:ext uri="{FF2B5EF4-FFF2-40B4-BE49-F238E27FC236}">
                <a16:creationId xmlns:a16="http://schemas.microsoft.com/office/drawing/2014/main" xmlns="" id="{5CFA7567-B72E-4F5D-9723-C5F9E4013474}"/>
              </a:ext>
            </a:extLst>
          </p:cNvPr>
          <p:cNvPicPr/>
          <p:nvPr/>
        </p:nvPicPr>
        <p:blipFill>
          <a:blip r:embed="rId2"/>
          <a:stretch>
            <a:fillRect/>
          </a:stretch>
        </p:blipFill>
        <p:spPr>
          <a:xfrm>
            <a:off x="1643271" y="752061"/>
            <a:ext cx="7938052" cy="5353878"/>
          </a:xfrm>
          <a:prstGeom prst="rect">
            <a:avLst/>
          </a:prstGeom>
        </p:spPr>
      </p:pic>
    </p:spTree>
    <p:extLst>
      <p:ext uri="{BB962C8B-B14F-4D97-AF65-F5344CB8AC3E}">
        <p14:creationId xmlns:p14="http://schemas.microsoft.com/office/powerpoint/2010/main" val="1274278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t>df2.iloc[1,2] = </a:t>
            </a:r>
            <a:r>
              <a:rPr lang="en-US" dirty="0" err="1"/>
              <a:t>np.nan</a:t>
            </a:r>
            <a:endParaRPr lang="en-US" dirty="0"/>
          </a:p>
          <a:p>
            <a:r>
              <a:rPr lang="en-US" dirty="0"/>
              <a:t>df2.iloc[4,2] = </a:t>
            </a:r>
            <a:r>
              <a:rPr lang="en-US" dirty="0" err="1"/>
              <a:t>np.nan</a:t>
            </a:r>
            <a:endParaRPr lang="en-US" dirty="0"/>
          </a:p>
          <a:p>
            <a:r>
              <a:rPr lang="en-US" dirty="0"/>
              <a:t> </a:t>
            </a:r>
            <a:r>
              <a:rPr lang="en-US" dirty="0" err="1">
                <a:solidFill>
                  <a:srgbClr val="FF0000"/>
                </a:solidFill>
              </a:rPr>
              <a:t>rollno</a:t>
            </a:r>
            <a:r>
              <a:rPr lang="en-US" dirty="0">
                <a:solidFill>
                  <a:srgbClr val="FF0000"/>
                </a:solidFill>
              </a:rPr>
              <a:t>    name marks</a:t>
            </a:r>
          </a:p>
          <a:p>
            <a:r>
              <a:rPr lang="en-US" dirty="0"/>
              <a:t>0      1    </a:t>
            </a:r>
            <a:r>
              <a:rPr lang="en-US" dirty="0" err="1"/>
              <a:t>ajay</a:t>
            </a:r>
            <a:r>
              <a:rPr lang="en-US" dirty="0"/>
              <a:t>    </a:t>
            </a:r>
            <a:r>
              <a:rPr lang="en-US" dirty="0" smtClean="0"/>
              <a:t>  75</a:t>
            </a:r>
            <a:endParaRPr lang="en-US" dirty="0"/>
          </a:p>
          <a:p>
            <a:r>
              <a:rPr lang="en-US" dirty="0"/>
              <a:t>1      2     ram   </a:t>
            </a:r>
            <a:r>
              <a:rPr lang="en-US" dirty="0" smtClean="0"/>
              <a:t>  </a:t>
            </a:r>
            <a:r>
              <a:rPr lang="en-US" dirty="0" err="1" smtClean="0"/>
              <a:t>NaN</a:t>
            </a:r>
            <a:endParaRPr lang="en-US" dirty="0"/>
          </a:p>
          <a:p>
            <a:r>
              <a:rPr lang="en-US" dirty="0"/>
              <a:t>2      3   </a:t>
            </a:r>
            <a:r>
              <a:rPr lang="en-US" dirty="0" err="1"/>
              <a:t>mohan</a:t>
            </a:r>
            <a:r>
              <a:rPr lang="en-US" dirty="0"/>
              <a:t>    78</a:t>
            </a:r>
          </a:p>
          <a:p>
            <a:r>
              <a:rPr lang="en-US" dirty="0"/>
              <a:t>3      4   </a:t>
            </a:r>
            <a:r>
              <a:rPr lang="en-US" dirty="0" err="1"/>
              <a:t>ankit</a:t>
            </a:r>
            <a:r>
              <a:rPr lang="en-US" dirty="0"/>
              <a:t>    </a:t>
            </a:r>
            <a:r>
              <a:rPr lang="en-US" dirty="0" smtClean="0"/>
              <a:t>  34</a:t>
            </a:r>
            <a:endParaRPr lang="en-US" dirty="0"/>
          </a:p>
          <a:p>
            <a:r>
              <a:rPr lang="en-US" dirty="0"/>
              <a:t>4      5  </a:t>
            </a:r>
            <a:r>
              <a:rPr lang="en-US" dirty="0" err="1"/>
              <a:t>anjali</a:t>
            </a:r>
            <a:r>
              <a:rPr lang="en-US" dirty="0"/>
              <a:t>  </a:t>
            </a:r>
            <a:r>
              <a:rPr lang="en-US" dirty="0" smtClean="0"/>
              <a:t>   </a:t>
            </a:r>
            <a:r>
              <a:rPr lang="en-US" dirty="0" err="1"/>
              <a:t>NaN</a:t>
            </a:r>
            <a:endParaRPr lang="en-US" dirty="0"/>
          </a:p>
          <a:p>
            <a:r>
              <a:rPr lang="en-US" dirty="0"/>
              <a:t>5      2     ram    76</a:t>
            </a:r>
          </a:p>
          <a:p>
            <a:r>
              <a:rPr lang="en-US" dirty="0"/>
              <a:t>6      3   </a:t>
            </a:r>
            <a:r>
              <a:rPr lang="en-US" dirty="0" err="1"/>
              <a:t>mohan</a:t>
            </a:r>
            <a:r>
              <a:rPr lang="en-US" dirty="0"/>
              <a:t>  </a:t>
            </a:r>
            <a:r>
              <a:rPr lang="en-US" dirty="0" smtClean="0"/>
              <a:t>78</a:t>
            </a:r>
            <a:endParaRPr lang="en-US" dirty="0"/>
          </a:p>
          <a:p>
            <a:r>
              <a:rPr lang="en-US" dirty="0"/>
              <a:t>7      6    </a:t>
            </a:r>
            <a:r>
              <a:rPr lang="en-US" dirty="0" err="1"/>
              <a:t>ajay</a:t>
            </a:r>
            <a:r>
              <a:rPr lang="en-US" dirty="0"/>
              <a:t>   </a:t>
            </a:r>
            <a:r>
              <a:rPr lang="en-US" dirty="0" smtClean="0"/>
              <a:t>   </a:t>
            </a:r>
            <a:r>
              <a:rPr lang="en-US" dirty="0"/>
              <a:t>67</a:t>
            </a:r>
          </a:p>
        </p:txBody>
      </p:sp>
    </p:spTree>
    <p:extLst>
      <p:ext uri="{BB962C8B-B14F-4D97-AF65-F5344CB8AC3E}">
        <p14:creationId xmlns:p14="http://schemas.microsoft.com/office/powerpoint/2010/main" val="1925587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interpolate function to fill </a:t>
            </a:r>
            <a:r>
              <a:rPr lang="en-US" dirty="0" err="1" smtClean="0">
                <a:solidFill>
                  <a:srgbClr val="FF0000"/>
                </a:solidFill>
              </a:rPr>
              <a:t>NaN</a:t>
            </a:r>
            <a:r>
              <a:rPr lang="en-US" dirty="0" smtClean="0">
                <a:solidFill>
                  <a:srgbClr val="FF0000"/>
                </a:solidFill>
              </a:rPr>
              <a:t> values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df2['marks'].interpolate</a:t>
            </a:r>
            <a:r>
              <a:rPr lang="en-US" dirty="0" smtClean="0"/>
              <a:t>()</a:t>
            </a:r>
          </a:p>
          <a:p>
            <a:r>
              <a:rPr lang="en-US" dirty="0"/>
              <a:t>0    75.0</a:t>
            </a:r>
          </a:p>
          <a:p>
            <a:r>
              <a:rPr lang="en-US" dirty="0"/>
              <a:t>1    76.5</a:t>
            </a:r>
          </a:p>
          <a:p>
            <a:r>
              <a:rPr lang="en-US" dirty="0"/>
              <a:t>2    78.0</a:t>
            </a:r>
          </a:p>
          <a:p>
            <a:r>
              <a:rPr lang="en-US" dirty="0"/>
              <a:t>3    34.0</a:t>
            </a:r>
          </a:p>
          <a:p>
            <a:r>
              <a:rPr lang="en-US" dirty="0"/>
              <a:t>4    55.0</a:t>
            </a:r>
          </a:p>
          <a:p>
            <a:r>
              <a:rPr lang="en-US" dirty="0"/>
              <a:t>5    76.0</a:t>
            </a:r>
          </a:p>
          <a:p>
            <a:r>
              <a:rPr lang="en-US" dirty="0"/>
              <a:t>6    78.0</a:t>
            </a:r>
          </a:p>
          <a:p>
            <a:r>
              <a:rPr lang="en-US" dirty="0"/>
              <a:t>7    67.0</a:t>
            </a:r>
          </a:p>
          <a:p>
            <a:endParaRPr lang="en-US" dirty="0"/>
          </a:p>
        </p:txBody>
      </p:sp>
    </p:spTree>
    <p:extLst>
      <p:ext uri="{BB962C8B-B14F-4D97-AF65-F5344CB8AC3E}">
        <p14:creationId xmlns:p14="http://schemas.microsoft.com/office/powerpoint/2010/main" val="18853194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a:t>
            </a:r>
            <a:r>
              <a:rPr lang="en-US" dirty="0" err="1" smtClean="0">
                <a:solidFill>
                  <a:srgbClr val="FF0000"/>
                </a:solidFill>
              </a:rPr>
              <a:t>dropna</a:t>
            </a:r>
            <a:r>
              <a:rPr lang="en-US" dirty="0" smtClean="0">
                <a:solidFill>
                  <a:srgbClr val="FF0000"/>
                </a:solidFill>
              </a:rPr>
              <a:t> using axis=0 for rows removal</a:t>
            </a:r>
            <a:br>
              <a:rPr lang="en-US" dirty="0" smtClean="0">
                <a:solidFill>
                  <a:srgbClr val="FF0000"/>
                </a:solidFill>
              </a:rPr>
            </a:br>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a:solidFill>
                  <a:srgbClr val="FF0000"/>
                </a:solidFill>
              </a:rPr>
              <a:t>rollno</a:t>
            </a:r>
            <a:r>
              <a:rPr lang="en-US" dirty="0">
                <a:solidFill>
                  <a:srgbClr val="FF0000"/>
                </a:solidFill>
              </a:rPr>
              <a:t>    name  marks  </a:t>
            </a:r>
            <a:r>
              <a:rPr lang="en-US" dirty="0" err="1">
                <a:solidFill>
                  <a:srgbClr val="FF0000"/>
                </a:solidFill>
              </a:rPr>
              <a:t>updated_marks</a:t>
            </a:r>
            <a:endParaRPr lang="en-US" dirty="0">
              <a:solidFill>
                <a:srgbClr val="FF0000"/>
              </a:solidFill>
            </a:endParaRPr>
          </a:p>
          <a:p>
            <a:r>
              <a:rPr lang="en-US" dirty="0"/>
              <a:t>0       1    </a:t>
            </a:r>
            <a:r>
              <a:rPr lang="en-US" dirty="0" err="1"/>
              <a:t>ajay</a:t>
            </a:r>
            <a:r>
              <a:rPr lang="en-US" dirty="0"/>
              <a:t>   75.0           75.0</a:t>
            </a:r>
          </a:p>
          <a:p>
            <a:r>
              <a:rPr lang="en-US" dirty="0"/>
              <a:t>1       2     ram    </a:t>
            </a:r>
            <a:r>
              <a:rPr lang="en-US" dirty="0" err="1"/>
              <a:t>NaN</a:t>
            </a:r>
            <a:r>
              <a:rPr lang="en-US" dirty="0"/>
              <a:t>           76.5</a:t>
            </a:r>
          </a:p>
          <a:p>
            <a:r>
              <a:rPr lang="en-US" dirty="0"/>
              <a:t>2       3   </a:t>
            </a:r>
            <a:r>
              <a:rPr lang="en-US" dirty="0" err="1"/>
              <a:t>mohan</a:t>
            </a:r>
            <a:r>
              <a:rPr lang="en-US" dirty="0"/>
              <a:t>   78.0           78.0</a:t>
            </a:r>
          </a:p>
          <a:p>
            <a:r>
              <a:rPr lang="en-US" dirty="0"/>
              <a:t>3       4   </a:t>
            </a:r>
            <a:r>
              <a:rPr lang="en-US" dirty="0" err="1"/>
              <a:t>ankit</a:t>
            </a:r>
            <a:r>
              <a:rPr lang="en-US" dirty="0"/>
              <a:t>   34.0           34.0</a:t>
            </a:r>
          </a:p>
          <a:p>
            <a:r>
              <a:rPr lang="en-US" dirty="0"/>
              <a:t>4       5  </a:t>
            </a:r>
            <a:r>
              <a:rPr lang="en-US" dirty="0" err="1"/>
              <a:t>anjali</a:t>
            </a:r>
            <a:r>
              <a:rPr lang="en-US" dirty="0"/>
              <a:t>    </a:t>
            </a:r>
            <a:r>
              <a:rPr lang="en-US" dirty="0" err="1"/>
              <a:t>NaN</a:t>
            </a:r>
            <a:r>
              <a:rPr lang="en-US" dirty="0"/>
              <a:t>           55.0</a:t>
            </a:r>
          </a:p>
          <a:p>
            <a:r>
              <a:rPr lang="en-US" dirty="0"/>
              <a:t>5       2     ram   76.0           76.0</a:t>
            </a:r>
          </a:p>
          <a:p>
            <a:r>
              <a:rPr lang="en-US" dirty="0"/>
              <a:t>6       3   </a:t>
            </a:r>
            <a:r>
              <a:rPr lang="en-US" dirty="0" err="1"/>
              <a:t>mohan</a:t>
            </a:r>
            <a:r>
              <a:rPr lang="en-US" dirty="0"/>
              <a:t>   78.0           78.0</a:t>
            </a:r>
          </a:p>
          <a:p>
            <a:r>
              <a:rPr lang="en-US" dirty="0"/>
              <a:t>7       6    </a:t>
            </a:r>
            <a:r>
              <a:rPr lang="en-US" dirty="0" err="1"/>
              <a:t>ajay</a:t>
            </a:r>
            <a:r>
              <a:rPr lang="en-US" dirty="0"/>
              <a:t>   67.0           67.0</a:t>
            </a:r>
          </a:p>
        </p:txBody>
      </p:sp>
    </p:spTree>
    <p:extLst>
      <p:ext uri="{BB962C8B-B14F-4D97-AF65-F5344CB8AC3E}">
        <p14:creationId xmlns:p14="http://schemas.microsoft.com/office/powerpoint/2010/main" val="3987315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df2.dropna(axis=0</a:t>
            </a:r>
            <a:r>
              <a:rPr lang="en-US" dirty="0" smtClean="0"/>
              <a:t>)</a:t>
            </a:r>
          </a:p>
          <a:p>
            <a:r>
              <a:rPr lang="en-US" dirty="0"/>
              <a:t> </a:t>
            </a:r>
            <a:r>
              <a:rPr lang="en-US" dirty="0" smtClean="0"/>
              <a:t>    </a:t>
            </a:r>
            <a:r>
              <a:rPr lang="en-US" dirty="0" err="1" smtClean="0">
                <a:solidFill>
                  <a:srgbClr val="FF0000"/>
                </a:solidFill>
              </a:rPr>
              <a:t>rollno</a:t>
            </a:r>
            <a:r>
              <a:rPr lang="en-US" dirty="0" smtClean="0">
                <a:solidFill>
                  <a:srgbClr val="FF0000"/>
                </a:solidFill>
              </a:rPr>
              <a:t>   	name 	 </a:t>
            </a:r>
            <a:r>
              <a:rPr lang="en-US" dirty="0">
                <a:solidFill>
                  <a:srgbClr val="FF0000"/>
                </a:solidFill>
              </a:rPr>
              <a:t>marks </a:t>
            </a:r>
            <a:r>
              <a:rPr lang="en-US" dirty="0" smtClean="0">
                <a:solidFill>
                  <a:srgbClr val="FF0000"/>
                </a:solidFill>
              </a:rPr>
              <a:t>       </a:t>
            </a:r>
            <a:r>
              <a:rPr lang="en-US" dirty="0" err="1">
                <a:solidFill>
                  <a:srgbClr val="FF0000"/>
                </a:solidFill>
              </a:rPr>
              <a:t>updated_marks</a:t>
            </a:r>
            <a:endParaRPr lang="en-US" dirty="0">
              <a:solidFill>
                <a:srgbClr val="FF0000"/>
              </a:solidFill>
            </a:endParaRPr>
          </a:p>
          <a:p>
            <a:r>
              <a:rPr lang="en-US" dirty="0"/>
              <a:t>0       1  </a:t>
            </a:r>
            <a:r>
              <a:rPr lang="en-US" dirty="0" smtClean="0"/>
              <a:t>	 </a:t>
            </a:r>
            <a:r>
              <a:rPr lang="en-US" dirty="0" err="1"/>
              <a:t>ajay</a:t>
            </a:r>
            <a:r>
              <a:rPr lang="en-US" dirty="0"/>
              <a:t>   </a:t>
            </a:r>
            <a:r>
              <a:rPr lang="en-US" dirty="0" smtClean="0"/>
              <a:t>	     75.0           </a:t>
            </a:r>
            <a:r>
              <a:rPr lang="en-US" dirty="0"/>
              <a:t>75.0</a:t>
            </a:r>
          </a:p>
          <a:p>
            <a:r>
              <a:rPr lang="en-US" dirty="0"/>
              <a:t>2       </a:t>
            </a:r>
            <a:r>
              <a:rPr lang="en-US" dirty="0" smtClean="0"/>
              <a:t>3	  </a:t>
            </a:r>
            <a:r>
              <a:rPr lang="en-US" dirty="0" err="1"/>
              <a:t>mohan</a:t>
            </a:r>
            <a:r>
              <a:rPr lang="en-US" dirty="0"/>
              <a:t>   78.0           78.0</a:t>
            </a:r>
          </a:p>
          <a:p>
            <a:r>
              <a:rPr lang="en-US" dirty="0"/>
              <a:t>3       4  </a:t>
            </a:r>
            <a:r>
              <a:rPr lang="en-US" dirty="0" smtClean="0"/>
              <a:t>	</a:t>
            </a:r>
            <a:r>
              <a:rPr lang="en-US" dirty="0" err="1" smtClean="0"/>
              <a:t>ankit</a:t>
            </a:r>
            <a:r>
              <a:rPr lang="en-US" dirty="0" smtClean="0"/>
              <a:t>       </a:t>
            </a:r>
            <a:r>
              <a:rPr lang="en-US" dirty="0"/>
              <a:t>34.0           34.0</a:t>
            </a:r>
          </a:p>
          <a:p>
            <a:r>
              <a:rPr lang="en-US" dirty="0"/>
              <a:t>5       2  </a:t>
            </a:r>
            <a:r>
              <a:rPr lang="en-US" dirty="0" smtClean="0"/>
              <a:t>	  </a:t>
            </a:r>
            <a:r>
              <a:rPr lang="en-US" dirty="0"/>
              <a:t>ram   </a:t>
            </a:r>
            <a:r>
              <a:rPr lang="en-US" dirty="0" smtClean="0"/>
              <a:t>    76.0           </a:t>
            </a:r>
            <a:r>
              <a:rPr lang="en-US" dirty="0"/>
              <a:t>76.0</a:t>
            </a:r>
          </a:p>
          <a:p>
            <a:r>
              <a:rPr lang="en-US" dirty="0"/>
              <a:t>6       3 </a:t>
            </a:r>
            <a:r>
              <a:rPr lang="en-US" dirty="0" smtClean="0"/>
              <a:t>	 </a:t>
            </a:r>
            <a:r>
              <a:rPr lang="en-US" dirty="0" err="1"/>
              <a:t>mohan</a:t>
            </a:r>
            <a:r>
              <a:rPr lang="en-US" dirty="0"/>
              <a:t>   78.0           78.0</a:t>
            </a:r>
          </a:p>
          <a:p>
            <a:r>
              <a:rPr lang="en-US" dirty="0"/>
              <a:t>7       6 </a:t>
            </a:r>
            <a:r>
              <a:rPr lang="en-US" dirty="0" smtClean="0"/>
              <a:t>	  </a:t>
            </a:r>
            <a:r>
              <a:rPr lang="en-US" dirty="0" err="1"/>
              <a:t>ajay</a:t>
            </a:r>
            <a:r>
              <a:rPr lang="en-US" dirty="0"/>
              <a:t>  </a:t>
            </a:r>
            <a:r>
              <a:rPr lang="en-US" dirty="0" smtClean="0"/>
              <a:t>     </a:t>
            </a:r>
            <a:r>
              <a:rPr lang="en-US" dirty="0"/>
              <a:t>67.0           67.0</a:t>
            </a:r>
          </a:p>
        </p:txBody>
      </p:sp>
    </p:spTree>
    <p:extLst>
      <p:ext uri="{BB962C8B-B14F-4D97-AF65-F5344CB8AC3E}">
        <p14:creationId xmlns:p14="http://schemas.microsoft.com/office/powerpoint/2010/main" val="3591692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a:t>
            </a:r>
            <a:r>
              <a:rPr lang="en-US" dirty="0" err="1" smtClean="0">
                <a:solidFill>
                  <a:srgbClr val="FF0000"/>
                </a:solidFill>
              </a:rPr>
              <a:t>dropna</a:t>
            </a:r>
            <a:r>
              <a:rPr lang="en-US" dirty="0" smtClean="0">
                <a:solidFill>
                  <a:srgbClr val="FF0000"/>
                </a:solidFill>
              </a:rPr>
              <a:t> with axis=1 to remove entire column containing </a:t>
            </a:r>
            <a:r>
              <a:rPr lang="en-US" dirty="0" err="1" smtClean="0">
                <a:solidFill>
                  <a:srgbClr val="FF0000"/>
                </a:solidFill>
              </a:rPr>
              <a:t>NaN</a:t>
            </a:r>
            <a:r>
              <a:rPr lang="en-US" dirty="0" smtClean="0">
                <a:solidFill>
                  <a:srgbClr val="FF0000"/>
                </a:solidFill>
              </a:rPr>
              <a:t> value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df2.dropna(axis=1</a:t>
            </a:r>
            <a:r>
              <a:rPr lang="en-US" dirty="0" smtClean="0"/>
              <a:t>)</a:t>
            </a:r>
          </a:p>
          <a:p>
            <a:r>
              <a:rPr lang="en-US" dirty="0"/>
              <a:t> </a:t>
            </a:r>
            <a:r>
              <a:rPr lang="en-US" dirty="0" smtClean="0"/>
              <a:t>    </a:t>
            </a:r>
            <a:r>
              <a:rPr lang="en-US" dirty="0" err="1" smtClean="0">
                <a:solidFill>
                  <a:srgbClr val="FF0000"/>
                </a:solidFill>
              </a:rPr>
              <a:t>rollno</a:t>
            </a:r>
            <a:r>
              <a:rPr lang="en-US" dirty="0" smtClean="0">
                <a:solidFill>
                  <a:srgbClr val="FF0000"/>
                </a:solidFill>
              </a:rPr>
              <a:t>    </a:t>
            </a:r>
            <a:r>
              <a:rPr lang="en-US" dirty="0">
                <a:solidFill>
                  <a:srgbClr val="FF0000"/>
                </a:solidFill>
              </a:rPr>
              <a:t>name  </a:t>
            </a:r>
            <a:r>
              <a:rPr lang="en-US" dirty="0" smtClean="0">
                <a:solidFill>
                  <a:srgbClr val="FF0000"/>
                </a:solidFill>
              </a:rPr>
              <a:t>	</a:t>
            </a:r>
            <a:r>
              <a:rPr lang="en-US" dirty="0" err="1" smtClean="0">
                <a:solidFill>
                  <a:srgbClr val="FF0000"/>
                </a:solidFill>
              </a:rPr>
              <a:t>updated_marks</a:t>
            </a:r>
            <a:endParaRPr lang="en-US" dirty="0">
              <a:solidFill>
                <a:srgbClr val="FF0000"/>
              </a:solidFill>
            </a:endParaRPr>
          </a:p>
          <a:p>
            <a:r>
              <a:rPr lang="en-US" dirty="0"/>
              <a:t>0       1    </a:t>
            </a:r>
            <a:r>
              <a:rPr lang="en-US" dirty="0" smtClean="0"/>
              <a:t>	</a:t>
            </a:r>
            <a:r>
              <a:rPr lang="en-US" dirty="0" err="1" smtClean="0"/>
              <a:t>ajay</a:t>
            </a:r>
            <a:r>
              <a:rPr lang="en-US" dirty="0" smtClean="0"/>
              <a:t>              75.0</a:t>
            </a:r>
            <a:endParaRPr lang="en-US" dirty="0"/>
          </a:p>
          <a:p>
            <a:r>
              <a:rPr lang="en-US" dirty="0"/>
              <a:t>1       2    </a:t>
            </a:r>
            <a:r>
              <a:rPr lang="en-US" dirty="0" smtClean="0"/>
              <a:t>	 </a:t>
            </a:r>
            <a:r>
              <a:rPr lang="en-US" dirty="0"/>
              <a:t>ram           </a:t>
            </a:r>
            <a:r>
              <a:rPr lang="en-US" dirty="0" smtClean="0"/>
              <a:t>  76.5</a:t>
            </a:r>
            <a:endParaRPr lang="en-US" dirty="0"/>
          </a:p>
          <a:p>
            <a:r>
              <a:rPr lang="en-US" dirty="0"/>
              <a:t>2       3  </a:t>
            </a:r>
            <a:r>
              <a:rPr lang="en-US" dirty="0" smtClean="0"/>
              <a:t>	 </a:t>
            </a:r>
            <a:r>
              <a:rPr lang="en-US" dirty="0" err="1"/>
              <a:t>mohan</a:t>
            </a:r>
            <a:r>
              <a:rPr lang="en-US" dirty="0"/>
              <a:t>       </a:t>
            </a:r>
            <a:r>
              <a:rPr lang="en-US" dirty="0" smtClean="0"/>
              <a:t>78.0</a:t>
            </a:r>
            <a:endParaRPr lang="en-US" dirty="0"/>
          </a:p>
          <a:p>
            <a:r>
              <a:rPr lang="en-US" dirty="0"/>
              <a:t>3       4 </a:t>
            </a:r>
            <a:r>
              <a:rPr lang="en-US" dirty="0" smtClean="0"/>
              <a:t>	  </a:t>
            </a:r>
            <a:r>
              <a:rPr lang="en-US" dirty="0" err="1"/>
              <a:t>ankit</a:t>
            </a:r>
            <a:r>
              <a:rPr lang="en-US" dirty="0"/>
              <a:t>           34.0</a:t>
            </a:r>
          </a:p>
          <a:p>
            <a:r>
              <a:rPr lang="en-US" dirty="0"/>
              <a:t>4       </a:t>
            </a:r>
            <a:r>
              <a:rPr lang="en-US" dirty="0" smtClean="0"/>
              <a:t>5	  </a:t>
            </a:r>
            <a:r>
              <a:rPr lang="en-US" dirty="0" err="1"/>
              <a:t>anjali</a:t>
            </a:r>
            <a:r>
              <a:rPr lang="en-US" dirty="0"/>
              <a:t>           55.0</a:t>
            </a:r>
          </a:p>
          <a:p>
            <a:r>
              <a:rPr lang="en-US" dirty="0"/>
              <a:t>5       2 </a:t>
            </a:r>
            <a:r>
              <a:rPr lang="en-US" dirty="0" smtClean="0"/>
              <a:t>	    </a:t>
            </a:r>
            <a:r>
              <a:rPr lang="en-US" dirty="0"/>
              <a:t>ram           76.0</a:t>
            </a:r>
          </a:p>
          <a:p>
            <a:r>
              <a:rPr lang="en-US" dirty="0"/>
              <a:t>6       3  </a:t>
            </a:r>
            <a:r>
              <a:rPr lang="en-US" dirty="0" smtClean="0"/>
              <a:t>	 </a:t>
            </a:r>
            <a:r>
              <a:rPr lang="en-US" dirty="0" err="1"/>
              <a:t>mohan</a:t>
            </a:r>
            <a:r>
              <a:rPr lang="en-US" dirty="0"/>
              <a:t>         </a:t>
            </a:r>
            <a:r>
              <a:rPr lang="en-US" dirty="0" smtClean="0"/>
              <a:t>78.0</a:t>
            </a:r>
            <a:endParaRPr lang="en-US" dirty="0"/>
          </a:p>
          <a:p>
            <a:r>
              <a:rPr lang="en-US" dirty="0"/>
              <a:t>7       6  </a:t>
            </a:r>
            <a:r>
              <a:rPr lang="en-US" dirty="0" smtClean="0"/>
              <a:t>	  </a:t>
            </a:r>
            <a:r>
              <a:rPr lang="en-US" dirty="0" err="1"/>
              <a:t>ajay</a:t>
            </a:r>
            <a:r>
              <a:rPr lang="en-US" dirty="0"/>
              <a:t>           </a:t>
            </a:r>
            <a:r>
              <a:rPr lang="en-US" dirty="0" smtClean="0"/>
              <a:t>	67.0</a:t>
            </a:r>
            <a:endParaRPr lang="en-US" dirty="0"/>
          </a:p>
        </p:txBody>
      </p:sp>
    </p:spTree>
    <p:extLst>
      <p:ext uri="{BB962C8B-B14F-4D97-AF65-F5344CB8AC3E}">
        <p14:creationId xmlns:p14="http://schemas.microsoft.com/office/powerpoint/2010/main" val="54079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3DD90F2E-B0CD-43B2-8F67-DD0BA5BC2966}"/>
              </a:ext>
            </a:extLst>
          </p:cNvPr>
          <p:cNvSpPr>
            <a:spLocks noGrp="1"/>
          </p:cNvSpPr>
          <p:nvPr>
            <p:ph type="title"/>
          </p:nvPr>
        </p:nvSpPr>
        <p:spPr/>
        <p:txBody>
          <a:bodyPr/>
          <a:lstStyle/>
          <a:p>
            <a:pPr algn="l" eaLnBrk="1" hangingPunct="1"/>
            <a:r>
              <a:rPr lang="en-US" altLang="en-US" b="1" i="1"/>
              <a:t>Series</a:t>
            </a:r>
            <a:endParaRPr lang="en-US" altLang="en-US"/>
          </a:p>
        </p:txBody>
      </p:sp>
      <p:sp>
        <p:nvSpPr>
          <p:cNvPr id="5" name="Content Placeholder 4">
            <a:extLst>
              <a:ext uri="{FF2B5EF4-FFF2-40B4-BE49-F238E27FC236}">
                <a16:creationId xmlns:a16="http://schemas.microsoft.com/office/drawing/2014/main" xmlns="" id="{2D0373D7-8376-482D-BAFA-5B6A6B02E04C}"/>
              </a:ext>
            </a:extLst>
          </p:cNvPr>
          <p:cNvSpPr>
            <a:spLocks noGrp="1"/>
          </p:cNvSpPr>
          <p:nvPr>
            <p:ph idx="1"/>
          </p:nvPr>
        </p:nvSpPr>
        <p:spPr>
          <a:xfrm>
            <a:off x="215348" y="553417"/>
            <a:ext cx="10515600" cy="4351338"/>
          </a:xfrm>
        </p:spPr>
        <p:txBody>
          <a:bodyPr/>
          <a:lstStyle/>
          <a:p>
            <a:pPr marL="0" indent="0">
              <a:buNone/>
            </a:pPr>
            <a:r>
              <a:rPr lang="en-US" i="1" dirty="0">
                <a:highlight>
                  <a:srgbClr val="FFFF00"/>
                </a:highlight>
              </a:rPr>
              <a:t>Create a Series from </a:t>
            </a:r>
            <a:r>
              <a:rPr lang="en-US" i="1" dirty="0" err="1">
                <a:highlight>
                  <a:srgbClr val="FFFF00"/>
                </a:highlight>
              </a:rPr>
              <a:t>ndarray,list,tuple,dictionary</a:t>
            </a:r>
            <a:endParaRPr lang="en-US" i="1" dirty="0">
              <a:highlight>
                <a:srgbClr val="FFFF00"/>
              </a:highlight>
            </a:endParaRPr>
          </a:p>
          <a:p>
            <a:pPr marL="0" indent="0">
              <a:buNone/>
            </a:pPr>
            <a:endParaRPr lang="en-US" dirty="0"/>
          </a:p>
        </p:txBody>
      </p:sp>
      <p:pic>
        <p:nvPicPr>
          <p:cNvPr id="3" name="Picture 2">
            <a:extLst>
              <a:ext uri="{FF2B5EF4-FFF2-40B4-BE49-F238E27FC236}">
                <a16:creationId xmlns:a16="http://schemas.microsoft.com/office/drawing/2014/main" xmlns="" id="{D90DEFBC-8B22-41B9-8B18-5100E0E018E1}"/>
              </a:ext>
            </a:extLst>
          </p:cNvPr>
          <p:cNvPicPr>
            <a:picLocks noChangeAspect="1"/>
          </p:cNvPicPr>
          <p:nvPr/>
        </p:nvPicPr>
        <p:blipFill>
          <a:blip r:embed="rId2"/>
          <a:stretch>
            <a:fillRect/>
          </a:stretch>
        </p:blipFill>
        <p:spPr>
          <a:xfrm>
            <a:off x="954156" y="1474880"/>
            <a:ext cx="9660835" cy="4777206"/>
          </a:xfrm>
          <a:prstGeom prst="rect">
            <a:avLst/>
          </a:prstGeom>
        </p:spPr>
      </p:pic>
    </p:spTree>
    <p:extLst>
      <p:ext uri="{BB962C8B-B14F-4D97-AF65-F5344CB8AC3E}">
        <p14:creationId xmlns:p14="http://schemas.microsoft.com/office/powerpoint/2010/main" val="366306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F85A0B-0706-41E1-B30F-40DA910502DC}"/>
              </a:ext>
            </a:extLst>
          </p:cNvPr>
          <p:cNvSpPr>
            <a:spLocks noGrp="1"/>
          </p:cNvSpPr>
          <p:nvPr>
            <p:ph idx="1"/>
          </p:nvPr>
        </p:nvSpPr>
        <p:spPr>
          <a:xfrm>
            <a:off x="838200" y="530088"/>
            <a:ext cx="10515600" cy="5646876"/>
          </a:xfrm>
        </p:spPr>
        <p:txBody>
          <a:bodyPr/>
          <a:lstStyle/>
          <a:p>
            <a:pPr marL="0" indent="0">
              <a:buNone/>
            </a:pPr>
            <a:r>
              <a:rPr lang="en-US" b="1" i="1" dirty="0">
                <a:highlight>
                  <a:srgbClr val="FFFF00"/>
                </a:highlight>
              </a:rPr>
              <a:t>Create a Series from Scalar</a:t>
            </a:r>
          </a:p>
          <a:p>
            <a:pPr marL="0" indent="0">
              <a:buNone/>
            </a:pPr>
            <a:r>
              <a:rPr lang="en-US" dirty="0"/>
              <a:t>If data is a scalar value, an index must be provided. The value will be repeated to match the length of </a:t>
            </a:r>
            <a:r>
              <a:rPr lang="en-US" b="1" dirty="0"/>
              <a:t>index</a:t>
            </a:r>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30BC8B99-E5B3-4134-9DFD-DAFA4564E924}"/>
              </a:ext>
            </a:extLst>
          </p:cNvPr>
          <p:cNvPicPr>
            <a:picLocks noChangeAspect="1"/>
          </p:cNvPicPr>
          <p:nvPr/>
        </p:nvPicPr>
        <p:blipFill>
          <a:blip r:embed="rId2"/>
          <a:stretch>
            <a:fillRect/>
          </a:stretch>
        </p:blipFill>
        <p:spPr>
          <a:xfrm>
            <a:off x="1974572" y="1962550"/>
            <a:ext cx="7089913" cy="3843480"/>
          </a:xfrm>
          <a:prstGeom prst="rect">
            <a:avLst/>
          </a:prstGeom>
        </p:spPr>
      </p:pic>
    </p:spTree>
    <p:extLst>
      <p:ext uri="{BB962C8B-B14F-4D97-AF65-F5344CB8AC3E}">
        <p14:creationId xmlns:p14="http://schemas.microsoft.com/office/powerpoint/2010/main" val="115923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4F604B4-1F28-4742-AE34-F7554F2D18E2}"/>
              </a:ext>
            </a:extLst>
          </p:cNvPr>
          <p:cNvSpPr>
            <a:spLocks noGrp="1"/>
          </p:cNvSpPr>
          <p:nvPr>
            <p:ph idx="1"/>
          </p:nvPr>
        </p:nvSpPr>
        <p:spPr>
          <a:xfrm>
            <a:off x="838200" y="424070"/>
            <a:ext cx="10515600" cy="5752893"/>
          </a:xfrm>
        </p:spPr>
        <p:txBody>
          <a:bodyPr/>
          <a:lstStyle/>
          <a:p>
            <a:pPr marL="0" indent="0">
              <a:buNone/>
            </a:pPr>
            <a:r>
              <a:rPr lang="en-US" sz="2400" b="1" dirty="0">
                <a:highlight>
                  <a:srgbClr val="FFFF00"/>
                </a:highlight>
              </a:rPr>
              <a:t>Labels</a:t>
            </a:r>
          </a:p>
          <a:p>
            <a:pPr marL="0" indent="0">
              <a:buNone/>
            </a:pPr>
            <a:r>
              <a:rPr lang="en-US" sz="2400" dirty="0"/>
              <a:t>If nothing else is specified, the values are labeled with their index number. First value has index 0, second value has index 1 etc. </a:t>
            </a:r>
          </a:p>
          <a:p>
            <a:pPr marL="0" indent="0">
              <a:buNone/>
            </a:pPr>
            <a:r>
              <a:rPr lang="en-US" sz="2400" dirty="0">
                <a:highlight>
                  <a:srgbClr val="FFFF00"/>
                </a:highlight>
              </a:rPr>
              <a:t>Create Labels</a:t>
            </a:r>
          </a:p>
          <a:p>
            <a:pPr marL="0" indent="0">
              <a:buNone/>
            </a:pPr>
            <a:r>
              <a:rPr lang="en-US" sz="2400" dirty="0"/>
              <a:t>With the </a:t>
            </a:r>
            <a:r>
              <a:rPr lang="en-US" i="1" dirty="0">
                <a:solidFill>
                  <a:srgbClr val="FF0000"/>
                </a:solidFill>
              </a:rPr>
              <a:t>index argument</a:t>
            </a:r>
            <a:r>
              <a:rPr lang="en-US" sz="2400" dirty="0"/>
              <a:t>, you can name your own labels.</a:t>
            </a:r>
          </a:p>
          <a:p>
            <a:pPr marL="0" indent="0">
              <a:buNone/>
            </a:pPr>
            <a:endParaRPr lang="en-US" dirty="0"/>
          </a:p>
        </p:txBody>
      </p:sp>
      <p:pic>
        <p:nvPicPr>
          <p:cNvPr id="6" name="Picture 5">
            <a:extLst>
              <a:ext uri="{FF2B5EF4-FFF2-40B4-BE49-F238E27FC236}">
                <a16:creationId xmlns:a16="http://schemas.microsoft.com/office/drawing/2014/main" xmlns="" id="{7C00DBD7-CC20-4BC3-8AEB-E59A58889ED5}"/>
              </a:ext>
            </a:extLst>
          </p:cNvPr>
          <p:cNvPicPr>
            <a:picLocks noChangeAspect="1"/>
          </p:cNvPicPr>
          <p:nvPr/>
        </p:nvPicPr>
        <p:blipFill>
          <a:blip r:embed="rId2"/>
          <a:stretch>
            <a:fillRect/>
          </a:stretch>
        </p:blipFill>
        <p:spPr>
          <a:xfrm>
            <a:off x="1990494" y="2849218"/>
            <a:ext cx="9141333" cy="3702403"/>
          </a:xfrm>
          <a:prstGeom prst="rect">
            <a:avLst/>
          </a:prstGeom>
        </p:spPr>
      </p:pic>
    </p:spTree>
    <p:extLst>
      <p:ext uri="{BB962C8B-B14F-4D97-AF65-F5344CB8AC3E}">
        <p14:creationId xmlns:p14="http://schemas.microsoft.com/office/powerpoint/2010/main" val="317661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2195</TotalTime>
  <Words>1669</Words>
  <Application>Microsoft Office PowerPoint</Application>
  <PresentationFormat>Widescreen</PresentationFormat>
  <Paragraphs>337</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Arial Rounded MT Bold</vt:lpstr>
      <vt:lpstr>Calibri</vt:lpstr>
      <vt:lpstr>Calibri Light</vt:lpstr>
      <vt:lpstr>Wingdings</vt:lpstr>
      <vt:lpstr>Office Theme</vt:lpstr>
      <vt:lpstr>   </vt:lpstr>
      <vt:lpstr>Handling data with pandas</vt:lpstr>
      <vt:lpstr>introduction to pandas</vt:lpstr>
      <vt:lpstr>How to install pandas before going to use?</vt:lpstr>
      <vt:lpstr>PowerPoint Presentation</vt:lpstr>
      <vt:lpstr>PowerPoint Presentation</vt:lpstr>
      <vt:lpstr>Series</vt:lpstr>
      <vt:lpstr>PowerPoint Presentation</vt:lpstr>
      <vt:lpstr>PowerPoint Presentation</vt:lpstr>
      <vt:lpstr>Data frame</vt:lpstr>
      <vt:lpstr>PowerPoint Presentation</vt:lpstr>
      <vt:lpstr>Create a DataFrame from Dictionary of  Lists </vt:lpstr>
      <vt:lpstr>Create a DataFrame from List of Dicts </vt:lpstr>
      <vt:lpstr>create an indexed DataFrame</vt:lpstr>
      <vt:lpstr>PowerPoint Presentation</vt:lpstr>
      <vt:lpstr>PowerPoint Presentation</vt:lpstr>
      <vt:lpstr>Sorting Pandas Data Frame </vt:lpstr>
      <vt:lpstr>PowerPoint Presentation</vt:lpstr>
      <vt:lpstr>Working with csv files</vt:lpstr>
      <vt:lpstr>Read CSV Files </vt:lpstr>
      <vt:lpstr>Opening a CSV file from a URL </vt:lpstr>
      <vt:lpstr>DataFrame with the to_string() method</vt:lpstr>
      <vt:lpstr>DataFrame.columns</vt:lpstr>
      <vt:lpstr>nrows</vt:lpstr>
      <vt:lpstr>usecols</vt:lpstr>
      <vt:lpstr>head()</vt:lpstr>
      <vt:lpstr>tail()</vt:lpstr>
      <vt:lpstr>skiprows</vt:lpstr>
      <vt:lpstr>index_col</vt:lpstr>
      <vt:lpstr>finding data using column name</vt:lpstr>
      <vt:lpstr>finding data row-wise</vt:lpstr>
      <vt:lpstr>Apply conditions in dataframe</vt:lpstr>
      <vt:lpstr>selecting rows based on condition</vt:lpstr>
      <vt:lpstr>Create CSV file using to_csv()</vt:lpstr>
      <vt:lpstr>Data cleaning</vt:lpstr>
      <vt:lpstr>PowerPoint Presentation</vt:lpstr>
      <vt:lpstr>PowerPoint Presentation</vt:lpstr>
      <vt:lpstr>To read data from a file</vt:lpstr>
      <vt:lpstr>To delete data from database file</vt:lpstr>
      <vt:lpstr>To fetch data with updated value</vt:lpstr>
      <vt:lpstr>To write data into file</vt:lpstr>
      <vt:lpstr>To find out the average using mean() function</vt:lpstr>
      <vt:lpstr>Use of describe() function to find all stats of data</vt:lpstr>
      <vt:lpstr>To find the maximum value from a column</vt:lpstr>
      <vt:lpstr>To find the second largest value from column using nlargest() function</vt:lpstr>
      <vt:lpstr>Finding 2nd highest salary using sort_values() function</vt:lpstr>
      <vt:lpstr>To print data without NaN data using dropna() function.</vt:lpstr>
      <vt:lpstr>To fill all the NaN values with ‘0’ using fillna() function.</vt:lpstr>
      <vt:lpstr>Example</vt:lpstr>
      <vt:lpstr>To add new data using loc keyword</vt:lpstr>
      <vt:lpstr>Use of iloc keyword to update value of single column</vt:lpstr>
      <vt:lpstr>Add duplicate value in data and find using duplicated function.</vt:lpstr>
      <vt:lpstr>Output of duplicated method</vt:lpstr>
      <vt:lpstr>To remove duplicated values from data frame</vt:lpstr>
      <vt:lpstr>Creating duplicate column using already existed column </vt:lpstr>
      <vt:lpstr>Dropping duplicate column which contains similar values</vt:lpstr>
      <vt:lpstr>Removing the duplicate values based on certain column:-Example</vt:lpstr>
      <vt:lpstr>Subset usage</vt:lpstr>
      <vt:lpstr>Adding NaN values in dataframe:-example</vt:lpstr>
      <vt:lpstr>Example</vt:lpstr>
      <vt:lpstr>Use of interpolate function to fill NaN values</vt:lpstr>
      <vt:lpstr>Use of dropna using axis=0 for rows removal example:-</vt:lpstr>
      <vt:lpstr>PowerPoint Presentation</vt:lpstr>
      <vt:lpstr>Use of dropna with axis=1 to remove entire column containing NaN value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Girish Kumar</dc:creator>
  <cp:lastModifiedBy>SUMIT</cp:lastModifiedBy>
  <cp:revision>239</cp:revision>
  <dcterms:created xsi:type="dcterms:W3CDTF">2022-09-29T04:18:31Z</dcterms:created>
  <dcterms:modified xsi:type="dcterms:W3CDTF">2023-10-10T06:20:40Z</dcterms:modified>
</cp:coreProperties>
</file>