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07" r:id="rId6"/>
    <p:sldId id="308" r:id="rId7"/>
    <p:sldId id="260" r:id="rId8"/>
    <p:sldId id="261" r:id="rId9"/>
    <p:sldId id="262" r:id="rId10"/>
    <p:sldId id="263" r:id="rId11"/>
    <p:sldId id="309" r:id="rId12"/>
    <p:sldId id="264" r:id="rId13"/>
    <p:sldId id="265" r:id="rId14"/>
    <p:sldId id="310" r:id="rId15"/>
    <p:sldId id="311" r:id="rId16"/>
    <p:sldId id="312" r:id="rId17"/>
    <p:sldId id="266" r:id="rId18"/>
    <p:sldId id="267" r:id="rId19"/>
    <p:sldId id="268" r:id="rId20"/>
    <p:sldId id="270" r:id="rId21"/>
    <p:sldId id="271" r:id="rId22"/>
    <p:sldId id="272" r:id="rId23"/>
    <p:sldId id="273" r:id="rId24"/>
    <p:sldId id="313" r:id="rId25"/>
    <p:sldId id="314" r:id="rId26"/>
    <p:sldId id="315" r:id="rId27"/>
    <p:sldId id="316" r:id="rId28"/>
    <p:sldId id="274" r:id="rId29"/>
    <p:sldId id="275" r:id="rId30"/>
    <p:sldId id="276" r:id="rId31"/>
    <p:sldId id="317" r:id="rId32"/>
    <p:sldId id="325" r:id="rId33"/>
    <p:sldId id="319" r:id="rId34"/>
    <p:sldId id="318" r:id="rId35"/>
    <p:sldId id="320" r:id="rId36"/>
    <p:sldId id="277" r:id="rId37"/>
    <p:sldId id="278" r:id="rId38"/>
    <p:sldId id="279" r:id="rId39"/>
    <p:sldId id="280" r:id="rId40"/>
    <p:sldId id="281" r:id="rId41"/>
    <p:sldId id="284" r:id="rId42"/>
    <p:sldId id="285" r:id="rId43"/>
    <p:sldId id="286" r:id="rId44"/>
    <p:sldId id="287" r:id="rId45"/>
    <p:sldId id="288" r:id="rId46"/>
    <p:sldId id="289" r:id="rId47"/>
    <p:sldId id="290" r:id="rId48"/>
    <p:sldId id="326" r:id="rId49"/>
    <p:sldId id="321" r:id="rId50"/>
    <p:sldId id="291" r:id="rId51"/>
    <p:sldId id="292" r:id="rId52"/>
    <p:sldId id="322" r:id="rId53"/>
    <p:sldId id="323" r:id="rId54"/>
    <p:sldId id="324"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5F00-8E23-91DA-ACE4-11A0558D81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F66504-5C9D-6E52-0878-0979D17C5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2ED6B5-E485-EF90-AABC-094D51FEE7D7}"/>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5" name="Footer Placeholder 4">
            <a:extLst>
              <a:ext uri="{FF2B5EF4-FFF2-40B4-BE49-F238E27FC236}">
                <a16:creationId xmlns:a16="http://schemas.microsoft.com/office/drawing/2014/main" id="{8751741D-FA2F-0FEB-6BEE-53D71E59A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AA728-82CC-674D-E217-D8B9EA4A0233}"/>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69325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4F2D-6D6D-03BF-5D9A-861B0ED188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83852-0CA1-9BEE-2EDA-D3F6807321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ABB88-F37C-CD14-DF72-EBB82DEBE1E5}"/>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5" name="Footer Placeholder 4">
            <a:extLst>
              <a:ext uri="{FF2B5EF4-FFF2-40B4-BE49-F238E27FC236}">
                <a16:creationId xmlns:a16="http://schemas.microsoft.com/office/drawing/2014/main" id="{0508DF77-26F6-9F66-0176-00A1239F2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5A0B64-07B9-B3ED-C3A8-A817417C373A}"/>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165959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E9C5D-77AC-57A4-C75C-3004FFF16B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AF73C-417B-9448-19C7-3AD9C8461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DB793-5296-4647-40A3-4FE3CA0CFB8F}"/>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5" name="Footer Placeholder 4">
            <a:extLst>
              <a:ext uri="{FF2B5EF4-FFF2-40B4-BE49-F238E27FC236}">
                <a16:creationId xmlns:a16="http://schemas.microsoft.com/office/drawing/2014/main" id="{5BD564E9-61C6-8EA6-9875-2E8AE3BAB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8A78C-322F-7F04-8BEF-7512CB9CA5EC}"/>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63565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A05A-0187-CB05-2C0D-0A90EFECE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72DDB9-AEB0-50C1-96E8-4C3E195C8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B14BB-C3A7-0499-2A5C-8F0FED5B55C1}"/>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5" name="Footer Placeholder 4">
            <a:extLst>
              <a:ext uri="{FF2B5EF4-FFF2-40B4-BE49-F238E27FC236}">
                <a16:creationId xmlns:a16="http://schemas.microsoft.com/office/drawing/2014/main" id="{AD36B0D9-CD52-635D-9823-D957A93DE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84832-F04D-1B59-8A1B-7122E1B039BD}"/>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6426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D799-955A-ADCB-5829-8D7D9ABFD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52ED30-3CC9-D257-E1A5-884E574452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8A4DF-0EBA-11B6-7D3C-D57460583DCA}"/>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5" name="Footer Placeholder 4">
            <a:extLst>
              <a:ext uri="{FF2B5EF4-FFF2-40B4-BE49-F238E27FC236}">
                <a16:creationId xmlns:a16="http://schemas.microsoft.com/office/drawing/2014/main" id="{173DA691-8973-8358-4DC9-586B3F4B6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3D261-D4C2-ED48-062E-7ED6750EAB17}"/>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194346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16F9-4E6A-56F7-82A8-E401E289A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035DE2-F519-87F8-90A2-D80F567C3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D5DEC8-74BF-F90F-0830-567C7208F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A13BE7-DC9E-AAD8-C25A-82539A4EA33F}"/>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6" name="Footer Placeholder 5">
            <a:extLst>
              <a:ext uri="{FF2B5EF4-FFF2-40B4-BE49-F238E27FC236}">
                <a16:creationId xmlns:a16="http://schemas.microsoft.com/office/drawing/2014/main" id="{D5143D9F-BD6F-74B5-FA29-F64F0DC60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26-0D76-46A8-682A-37FA978360A9}"/>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92552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A8EE-C652-D072-8B82-D84F78D7C2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2B86C5-87FC-ABF5-0151-AE44CB649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BB654F-E298-A2A0-D182-8FBA58A15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2C7777-7C3B-6164-601A-C7B065433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FBA4F-199D-9997-661B-BE8B286EEF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E5FEA7-F796-1CDC-47FE-E7082DA70DE8}"/>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8" name="Footer Placeholder 7">
            <a:extLst>
              <a:ext uri="{FF2B5EF4-FFF2-40B4-BE49-F238E27FC236}">
                <a16:creationId xmlns:a16="http://schemas.microsoft.com/office/drawing/2014/main" id="{9FAA18DC-7594-AD0A-A89C-7A399F4B70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DF0103-103A-B01D-2D7A-DA117C50AE9D}"/>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121918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EC21-0964-3127-9597-E796E2EFF1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75D3C9-1CA8-E972-BD15-FC94D4FE3B20}"/>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4" name="Footer Placeholder 3">
            <a:extLst>
              <a:ext uri="{FF2B5EF4-FFF2-40B4-BE49-F238E27FC236}">
                <a16:creationId xmlns:a16="http://schemas.microsoft.com/office/drawing/2014/main" id="{707D85D6-20B9-B385-716F-26D5D1AB88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502455-FE64-3EF4-DD35-723908F6166B}"/>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263178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CC282-44A3-C797-69D7-E966030DE180}"/>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3" name="Footer Placeholder 2">
            <a:extLst>
              <a:ext uri="{FF2B5EF4-FFF2-40B4-BE49-F238E27FC236}">
                <a16:creationId xmlns:a16="http://schemas.microsoft.com/office/drawing/2014/main" id="{A6E26094-FA7C-1E50-58A8-E15D05DE98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E2A75D-64F7-1711-D26F-36AE0BE32A8B}"/>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200785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B624-4A56-3A49-1752-073014DCF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A42668-C760-F9A8-043C-BB3BEBCDD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0AC6AF-79D1-9375-3F5C-7524777B2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FFDCC-453F-70E3-F30A-1F36A6832B67}"/>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6" name="Footer Placeholder 5">
            <a:extLst>
              <a:ext uri="{FF2B5EF4-FFF2-40B4-BE49-F238E27FC236}">
                <a16:creationId xmlns:a16="http://schemas.microsoft.com/office/drawing/2014/main" id="{D1C7769A-6169-7438-B92D-8CA6317F8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9C41F-5F9B-5CD0-3783-F5B010350931}"/>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293744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A73B-FA16-6DE5-187C-8B4E7D321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0EDFC7-F2FC-9193-4C04-DD50419CB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F93612-F3D3-FB43-4AA7-ED933984D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7B0A7-42CE-5E0C-BFC3-EC6D0EBD5425}"/>
              </a:ext>
            </a:extLst>
          </p:cNvPr>
          <p:cNvSpPr>
            <a:spLocks noGrp="1"/>
          </p:cNvSpPr>
          <p:nvPr>
            <p:ph type="dt" sz="half" idx="10"/>
          </p:nvPr>
        </p:nvSpPr>
        <p:spPr/>
        <p:txBody>
          <a:bodyPr/>
          <a:lstStyle/>
          <a:p>
            <a:fld id="{4768277B-386C-4FE4-9BB9-BF0DAA85EB7A}" type="datetimeFigureOut">
              <a:rPr lang="en-IN" smtClean="0"/>
              <a:t>28-03-2024</a:t>
            </a:fld>
            <a:endParaRPr lang="en-IN"/>
          </a:p>
        </p:txBody>
      </p:sp>
      <p:sp>
        <p:nvSpPr>
          <p:cNvPr id="6" name="Footer Placeholder 5">
            <a:extLst>
              <a:ext uri="{FF2B5EF4-FFF2-40B4-BE49-F238E27FC236}">
                <a16:creationId xmlns:a16="http://schemas.microsoft.com/office/drawing/2014/main" id="{0AA55FA1-8ADE-3913-44C5-409DC65D6D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63DD4-4B44-CA58-639D-BBC7E6E8B2F5}"/>
              </a:ext>
            </a:extLst>
          </p:cNvPr>
          <p:cNvSpPr>
            <a:spLocks noGrp="1"/>
          </p:cNvSpPr>
          <p:nvPr>
            <p:ph type="sldNum" sz="quarter" idx="12"/>
          </p:nvPr>
        </p:nvSpPr>
        <p:spPr/>
        <p:txBody>
          <a:bodyPr/>
          <a:lstStyle/>
          <a:p>
            <a:fld id="{96685A3D-63F3-4D28-AD9A-313941FA21E1}" type="slidenum">
              <a:rPr lang="en-IN" smtClean="0"/>
              <a:t>‹#›</a:t>
            </a:fld>
            <a:endParaRPr lang="en-IN"/>
          </a:p>
        </p:txBody>
      </p:sp>
    </p:spTree>
    <p:extLst>
      <p:ext uri="{BB962C8B-B14F-4D97-AF65-F5344CB8AC3E}">
        <p14:creationId xmlns:p14="http://schemas.microsoft.com/office/powerpoint/2010/main" val="2201502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486AF-40B1-697C-2142-264DD97AB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E60D8D-F889-32CB-0233-D065D076E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FF0AC-CA51-9A43-C8D8-879BD7ADB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8277B-386C-4FE4-9BB9-BF0DAA85EB7A}" type="datetimeFigureOut">
              <a:rPr lang="en-IN" smtClean="0"/>
              <a:t>28-03-2024</a:t>
            </a:fld>
            <a:endParaRPr lang="en-IN"/>
          </a:p>
        </p:txBody>
      </p:sp>
      <p:sp>
        <p:nvSpPr>
          <p:cNvPr id="5" name="Footer Placeholder 4">
            <a:extLst>
              <a:ext uri="{FF2B5EF4-FFF2-40B4-BE49-F238E27FC236}">
                <a16:creationId xmlns:a16="http://schemas.microsoft.com/office/drawing/2014/main" id="{678971FA-BB3C-E605-EF2E-F3AF900206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E7906C-D27E-2749-33AD-4FACA7314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85A3D-63F3-4D28-AD9A-313941FA21E1}" type="slidenum">
              <a:rPr lang="en-IN" smtClean="0"/>
              <a:t>‹#›</a:t>
            </a:fld>
            <a:endParaRPr lang="en-IN"/>
          </a:p>
        </p:txBody>
      </p:sp>
    </p:spTree>
    <p:extLst>
      <p:ext uri="{BB962C8B-B14F-4D97-AF65-F5344CB8AC3E}">
        <p14:creationId xmlns:p14="http://schemas.microsoft.com/office/powerpoint/2010/main" val="27310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9.png"/><Relationship Id="rId1" Type="http://schemas.openxmlformats.org/officeDocument/2006/relationships/slideLayout" Target="../slideLayouts/slideLayout2.xml"/><Relationship Id="rId5" Type="http://schemas.microsoft.com/office/2007/relationships/hdphoto" Target="../media/hdphoto16.wdp"/><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B6E3-E3C9-4929-21E9-01D334F7D484}"/>
              </a:ext>
            </a:extLst>
          </p:cNvPr>
          <p:cNvSpPr>
            <a:spLocks noGrp="1"/>
          </p:cNvSpPr>
          <p:nvPr>
            <p:ph type="ctrTitle"/>
          </p:nvPr>
        </p:nvSpPr>
        <p:spPr>
          <a:xfrm>
            <a:off x="1524000" y="1122363"/>
            <a:ext cx="9144000" cy="1404527"/>
          </a:xfrm>
        </p:spPr>
        <p:style>
          <a:lnRef idx="2">
            <a:schemeClr val="accent2">
              <a:shade val="15000"/>
            </a:schemeClr>
          </a:lnRef>
          <a:fillRef idx="1">
            <a:schemeClr val="accent2"/>
          </a:fillRef>
          <a:effectRef idx="0">
            <a:schemeClr val="accent2"/>
          </a:effectRef>
          <a:fontRef idx="minor">
            <a:schemeClr val="lt1"/>
          </a:fontRef>
        </p:style>
        <p:txBody>
          <a:bodyPr/>
          <a:lstStyle/>
          <a:p>
            <a:r>
              <a:rPr lang="en-IN" dirty="0"/>
              <a:t>Faster fonts</a:t>
            </a:r>
          </a:p>
        </p:txBody>
      </p:sp>
      <p:sp>
        <p:nvSpPr>
          <p:cNvPr id="3" name="Subtitle 2">
            <a:extLst>
              <a:ext uri="{FF2B5EF4-FFF2-40B4-BE49-F238E27FC236}">
                <a16:creationId xmlns:a16="http://schemas.microsoft.com/office/drawing/2014/main" id="{319B4A14-6666-C188-5EA7-E9C6F0711E76}"/>
              </a:ext>
            </a:extLst>
          </p:cNvPr>
          <p:cNvSpPr>
            <a:spLocks noGrp="1"/>
          </p:cNvSpPr>
          <p:nvPr>
            <p:ph type="subTitle" idx="1"/>
          </p:nvPr>
        </p:nvSpPr>
        <p:spPr>
          <a:xfrm>
            <a:off x="1524000" y="3602038"/>
            <a:ext cx="9144000" cy="832310"/>
          </a:xfrm>
        </p:spPr>
        <p:txBody>
          <a:bodyPr>
            <a:normAutofit lnSpcReduction="10000"/>
          </a:bodyPr>
          <a:lstStyle/>
          <a:p>
            <a:r>
              <a:rPr lang="en-IN" dirty="0"/>
              <a:t>Web Performance Optimization</a:t>
            </a:r>
          </a:p>
          <a:p>
            <a:r>
              <a:rPr lang="en-IN" dirty="0"/>
              <a:t>Unit-4</a:t>
            </a:r>
          </a:p>
        </p:txBody>
      </p:sp>
    </p:spTree>
    <p:extLst>
      <p:ext uri="{BB962C8B-B14F-4D97-AF65-F5344CB8AC3E}">
        <p14:creationId xmlns:p14="http://schemas.microsoft.com/office/powerpoint/2010/main" val="26328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B5B346-0A0E-D009-32E3-CE9C83097C5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44128" y="717755"/>
            <a:ext cx="11405419" cy="5643715"/>
          </a:xfrm>
        </p:spPr>
      </p:pic>
    </p:spTree>
    <p:extLst>
      <p:ext uri="{BB962C8B-B14F-4D97-AF65-F5344CB8AC3E}">
        <p14:creationId xmlns:p14="http://schemas.microsoft.com/office/powerpoint/2010/main" val="406632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8FCE-9B89-A652-BBA2-008C00F19A9D}"/>
              </a:ext>
            </a:extLst>
          </p:cNvPr>
          <p:cNvSpPr>
            <a:spLocks noGrp="1"/>
          </p:cNvSpPr>
          <p:nvPr>
            <p:ph type="title"/>
          </p:nvPr>
        </p:nvSpPr>
        <p:spPr/>
        <p:txBody>
          <a:bodyPr/>
          <a:lstStyle/>
          <a:p>
            <a:r>
              <a:rPr lang="en-IN" b="1" dirty="0"/>
              <a:t>Syntax:</a:t>
            </a:r>
          </a:p>
        </p:txBody>
      </p:sp>
      <p:sp>
        <p:nvSpPr>
          <p:cNvPr id="3" name="Content Placeholder 2">
            <a:extLst>
              <a:ext uri="{FF2B5EF4-FFF2-40B4-BE49-F238E27FC236}">
                <a16:creationId xmlns:a16="http://schemas.microsoft.com/office/drawing/2014/main" id="{C244C756-BE50-4D0F-2FE0-EC1C79476830}"/>
              </a:ext>
            </a:extLst>
          </p:cNvPr>
          <p:cNvSpPr>
            <a:spLocks noGrp="1"/>
          </p:cNvSpPr>
          <p:nvPr>
            <p:ph idx="1"/>
          </p:nvPr>
        </p:nvSpPr>
        <p:spPr/>
        <p:txBody>
          <a:bodyPr/>
          <a:lstStyle/>
          <a:p>
            <a:pPr marL="0" indent="0">
              <a:buNone/>
            </a:pPr>
            <a:r>
              <a:rPr lang="en-IN" dirty="0"/>
              <a:t>@font-face {</a:t>
            </a:r>
          </a:p>
          <a:p>
            <a:pPr marL="0" indent="0">
              <a:buNone/>
            </a:pPr>
            <a:r>
              <a:rPr lang="en-IN" dirty="0"/>
              <a:t>  font-family: "Trickster";</a:t>
            </a:r>
          </a:p>
          <a:p>
            <a:pPr marL="0" indent="0">
              <a:buNone/>
            </a:pPr>
            <a:r>
              <a:rPr lang="en-IN" dirty="0"/>
              <a:t>  </a:t>
            </a:r>
            <a:r>
              <a:rPr lang="en-IN" dirty="0" err="1"/>
              <a:t>src</a:t>
            </a:r>
            <a:r>
              <a:rPr lang="en-IN" dirty="0"/>
              <a:t>:</a:t>
            </a:r>
          </a:p>
          <a:p>
            <a:pPr marL="0" indent="0">
              <a:buNone/>
            </a:pPr>
            <a:r>
              <a:rPr lang="en-IN" dirty="0"/>
              <a:t>    local("Trickster"),</a:t>
            </a:r>
          </a:p>
          <a:p>
            <a:pPr marL="0" indent="0">
              <a:buNone/>
            </a:pPr>
            <a:r>
              <a:rPr lang="en-IN" dirty="0"/>
              <a:t>    </a:t>
            </a:r>
            <a:r>
              <a:rPr lang="en-IN" dirty="0" err="1"/>
              <a:t>url</a:t>
            </a:r>
            <a:r>
              <a:rPr lang="en-IN" dirty="0"/>
              <a:t>("trickster-COLRv1.otf") format("</a:t>
            </a:r>
            <a:r>
              <a:rPr lang="en-IN" dirty="0" err="1"/>
              <a:t>opentype</a:t>
            </a:r>
            <a:r>
              <a:rPr lang="en-IN" dirty="0"/>
              <a:t>") tech(color-COLRv1),</a:t>
            </a:r>
          </a:p>
          <a:p>
            <a:pPr marL="0" indent="0">
              <a:buNone/>
            </a:pPr>
            <a:r>
              <a:rPr lang="en-IN" dirty="0"/>
              <a:t>    </a:t>
            </a:r>
            <a:r>
              <a:rPr lang="en-IN" dirty="0" err="1"/>
              <a:t>url</a:t>
            </a:r>
            <a:r>
              <a:rPr lang="en-IN" dirty="0"/>
              <a:t>("trickster-outline.otf") format("</a:t>
            </a:r>
            <a:r>
              <a:rPr lang="en-IN" dirty="0" err="1"/>
              <a:t>opentype</a:t>
            </a:r>
            <a:r>
              <a:rPr lang="en-IN" dirty="0"/>
              <a:t>"),</a:t>
            </a:r>
          </a:p>
          <a:p>
            <a:pPr marL="0" indent="0">
              <a:buNone/>
            </a:pPr>
            <a:r>
              <a:rPr lang="en-IN" dirty="0"/>
              <a:t>    </a:t>
            </a:r>
            <a:r>
              <a:rPr lang="en-IN" dirty="0" err="1"/>
              <a:t>url</a:t>
            </a:r>
            <a:r>
              <a:rPr lang="en-IN" dirty="0"/>
              <a:t>("trickster-</a:t>
            </a:r>
            <a:r>
              <a:rPr lang="en-IN" dirty="0" err="1"/>
              <a:t>outline.woff</a:t>
            </a:r>
            <a:r>
              <a:rPr lang="en-IN" dirty="0"/>
              <a:t>") format("</a:t>
            </a:r>
            <a:r>
              <a:rPr lang="en-IN" dirty="0" err="1"/>
              <a:t>woff</a:t>
            </a:r>
            <a:r>
              <a:rPr lang="en-IN" dirty="0"/>
              <a:t>");</a:t>
            </a:r>
          </a:p>
          <a:p>
            <a:pPr marL="0" indent="0">
              <a:buNone/>
            </a:pPr>
            <a:r>
              <a:rPr lang="en-IN" dirty="0"/>
              <a:t>}</a:t>
            </a:r>
          </a:p>
        </p:txBody>
      </p:sp>
    </p:spTree>
    <p:extLst>
      <p:ext uri="{BB962C8B-B14F-4D97-AF65-F5344CB8AC3E}">
        <p14:creationId xmlns:p14="http://schemas.microsoft.com/office/powerpoint/2010/main" val="75022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C737A9-26C2-7929-4D5E-11BDFCD1BD0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22788" y="629266"/>
            <a:ext cx="11356258" cy="6066502"/>
          </a:xfrm>
        </p:spPr>
      </p:pic>
    </p:spTree>
    <p:extLst>
      <p:ext uri="{BB962C8B-B14F-4D97-AF65-F5344CB8AC3E}">
        <p14:creationId xmlns:p14="http://schemas.microsoft.com/office/powerpoint/2010/main" val="10930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FA2237-A430-DA92-1104-39010E4B23C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37652" y="108155"/>
            <a:ext cx="11906864" cy="6390968"/>
          </a:xfrm>
        </p:spPr>
      </p:pic>
    </p:spTree>
    <p:extLst>
      <p:ext uri="{BB962C8B-B14F-4D97-AF65-F5344CB8AC3E}">
        <p14:creationId xmlns:p14="http://schemas.microsoft.com/office/powerpoint/2010/main" val="243238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572C-5DF8-B069-185D-03F633DC8E0A}"/>
              </a:ext>
            </a:extLst>
          </p:cNvPr>
          <p:cNvSpPr>
            <a:spLocks noGrp="1"/>
          </p:cNvSpPr>
          <p:nvPr>
            <p:ph type="title"/>
          </p:nvPr>
        </p:nvSpPr>
        <p:spPr>
          <a:xfrm>
            <a:off x="838200" y="365126"/>
            <a:ext cx="10515600" cy="487630"/>
          </a:xfrm>
        </p:spPr>
        <p:txBody>
          <a:bodyPr>
            <a:noAutofit/>
          </a:bodyPr>
          <a:lstStyle/>
          <a:p>
            <a:pPr algn="ctr"/>
            <a:r>
              <a:rPr lang="en-IN" sz="3600" b="1" dirty="0"/>
              <a:t>Downloading fonts</a:t>
            </a:r>
          </a:p>
        </p:txBody>
      </p:sp>
      <p:sp>
        <p:nvSpPr>
          <p:cNvPr id="3" name="Content Placeholder 2">
            <a:extLst>
              <a:ext uri="{FF2B5EF4-FFF2-40B4-BE49-F238E27FC236}">
                <a16:creationId xmlns:a16="http://schemas.microsoft.com/office/drawing/2014/main" id="{00376F88-F1D0-351F-1CBE-4F1DFD59D537}"/>
              </a:ext>
            </a:extLst>
          </p:cNvPr>
          <p:cNvSpPr>
            <a:spLocks noGrp="1"/>
          </p:cNvSpPr>
          <p:nvPr>
            <p:ph idx="1"/>
          </p:nvPr>
        </p:nvSpPr>
        <p:spPr>
          <a:xfrm>
            <a:off x="976044" y="1037690"/>
            <a:ext cx="10377755" cy="5139273"/>
          </a:xfrm>
        </p:spPr>
        <p:txBody>
          <a:bodyPr>
            <a:normAutofit fontScale="85000" lnSpcReduction="10000"/>
          </a:bodyPr>
          <a:lstStyle/>
          <a:p>
            <a:pPr algn="just"/>
            <a:r>
              <a:rPr lang="en-US" dirty="0">
                <a:solidFill>
                  <a:srgbClr val="FF0000"/>
                </a:solidFill>
              </a:rPr>
              <a:t>Google Fonts (fonts.google.com) </a:t>
            </a:r>
            <a:r>
              <a:rPr lang="en-US" dirty="0"/>
              <a:t>is a great resource for downloading free fonts for web use. One popular and versatile font you might consider is "Open Sans." It's widely used and works well for various types of content due to its clean and modern design.</a:t>
            </a:r>
          </a:p>
          <a:p>
            <a:pPr algn="just"/>
            <a:endParaRPr lang="en-US" dirty="0"/>
          </a:p>
          <a:p>
            <a:pPr algn="just"/>
            <a:r>
              <a:rPr lang="en-US" dirty="0">
                <a:solidFill>
                  <a:srgbClr val="FF0000"/>
                </a:solidFill>
              </a:rPr>
              <a:t>Here's how you can use "Open Sans“ or any other font in your web project:</a:t>
            </a:r>
          </a:p>
          <a:p>
            <a:pPr algn="just"/>
            <a:endParaRPr lang="en-US" dirty="0"/>
          </a:p>
          <a:p>
            <a:pPr algn="just"/>
            <a:r>
              <a:rPr lang="en-US" dirty="0"/>
              <a:t>Visit the Google Fonts website.</a:t>
            </a:r>
          </a:p>
          <a:p>
            <a:pPr algn="just"/>
            <a:r>
              <a:rPr lang="en-US" dirty="0"/>
              <a:t>Search for "Open Sans“ or any other desired font in the search bar.</a:t>
            </a:r>
          </a:p>
          <a:p>
            <a:pPr algn="just"/>
            <a:r>
              <a:rPr lang="en-US" dirty="0"/>
              <a:t>Once you find it, Download it.</a:t>
            </a:r>
          </a:p>
          <a:p>
            <a:pPr algn="just"/>
            <a:r>
              <a:rPr lang="en-US" dirty="0"/>
              <a:t>Create a new folder in your project for font and Place downloaded font in it.</a:t>
            </a:r>
          </a:p>
          <a:p>
            <a:pPr algn="just"/>
            <a:r>
              <a:rPr lang="en-US" dirty="0"/>
              <a:t>Use "Open Sans“/desired font in your CSS styles by specifying @font-face rule </a:t>
            </a:r>
            <a:r>
              <a:rPr lang="en-US" dirty="0">
                <a:solidFill>
                  <a:srgbClr val="FF0000"/>
                </a:solidFill>
              </a:rPr>
              <a:t>font-family: 'Open Sans’/desired font,  sans-serif;.</a:t>
            </a:r>
            <a:endParaRPr lang="en-IN" dirty="0">
              <a:solidFill>
                <a:srgbClr val="FF0000"/>
              </a:solidFill>
            </a:endParaRPr>
          </a:p>
        </p:txBody>
      </p:sp>
    </p:spTree>
    <p:extLst>
      <p:ext uri="{BB962C8B-B14F-4D97-AF65-F5344CB8AC3E}">
        <p14:creationId xmlns:p14="http://schemas.microsoft.com/office/powerpoint/2010/main" val="319861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9452-4413-315B-86CF-D5D2484350AD}"/>
              </a:ext>
            </a:extLst>
          </p:cNvPr>
          <p:cNvSpPr>
            <a:spLocks noGrp="1"/>
          </p:cNvSpPr>
          <p:nvPr>
            <p:ph type="title"/>
          </p:nvPr>
        </p:nvSpPr>
        <p:spPr>
          <a:xfrm>
            <a:off x="838200" y="365126"/>
            <a:ext cx="10515600" cy="590372"/>
          </a:xfrm>
        </p:spPr>
        <p:txBody>
          <a:bodyPr>
            <a:normAutofit/>
          </a:bodyPr>
          <a:lstStyle/>
          <a:p>
            <a:pPr algn="ctr"/>
            <a:r>
              <a:rPr lang="en-IN" sz="3200" b="1" dirty="0"/>
              <a:t>Ex. Index.html</a:t>
            </a:r>
          </a:p>
        </p:txBody>
      </p:sp>
      <p:sp>
        <p:nvSpPr>
          <p:cNvPr id="3" name="Content Placeholder 2">
            <a:extLst>
              <a:ext uri="{FF2B5EF4-FFF2-40B4-BE49-F238E27FC236}">
                <a16:creationId xmlns:a16="http://schemas.microsoft.com/office/drawing/2014/main" id="{4555202D-F4DB-7190-A52C-8BFD78B00AD7}"/>
              </a:ext>
            </a:extLst>
          </p:cNvPr>
          <p:cNvSpPr>
            <a:spLocks noGrp="1"/>
          </p:cNvSpPr>
          <p:nvPr>
            <p:ph idx="1"/>
          </p:nvPr>
        </p:nvSpPr>
        <p:spPr>
          <a:xfrm>
            <a:off x="955496" y="955498"/>
            <a:ext cx="10398303" cy="5221465"/>
          </a:xfrm>
        </p:spPr>
        <p:txBody>
          <a:bodyPr>
            <a:normAutofit fontScale="92500" lnSpcReduction="20000"/>
          </a:bodyPr>
          <a:lstStyle/>
          <a:p>
            <a:pPr marL="0" indent="0">
              <a:buNone/>
            </a:pPr>
            <a:r>
              <a:rPr lang="en-IN" dirty="0"/>
              <a:t>&lt;!DOCTYPE html&gt;</a:t>
            </a:r>
          </a:p>
          <a:p>
            <a:pPr marL="0" indent="0">
              <a:buNone/>
            </a:pPr>
            <a:r>
              <a:rPr lang="en-IN" dirty="0"/>
              <a:t>&lt;html lang="</a:t>
            </a:r>
            <a:r>
              <a:rPr lang="en-IN" dirty="0" err="1"/>
              <a:t>en</a:t>
            </a:r>
            <a:r>
              <a:rPr lang="en-IN" dirty="0"/>
              <a:t>"&gt;</a:t>
            </a:r>
          </a:p>
          <a:p>
            <a:pPr marL="0" indent="0">
              <a:buNone/>
            </a:pPr>
            <a:r>
              <a:rPr lang="en-IN" dirty="0"/>
              <a:t>&lt;head&gt;</a:t>
            </a:r>
          </a:p>
          <a:p>
            <a:pPr marL="0" indent="0">
              <a:buNone/>
            </a:pPr>
            <a:r>
              <a:rPr lang="en-IN" dirty="0"/>
              <a:t>&lt;meta charset="UTF-8"&gt;</a:t>
            </a:r>
          </a:p>
          <a:p>
            <a:pPr marL="0" indent="0">
              <a:buNone/>
            </a:pPr>
            <a:r>
              <a:rPr lang="en-IN" dirty="0"/>
              <a:t>&lt;meta name="viewport" content="width=device-width, initial-scale=1.0"&gt;</a:t>
            </a:r>
          </a:p>
          <a:p>
            <a:pPr marL="0" indent="0">
              <a:buNone/>
            </a:pPr>
            <a:r>
              <a:rPr lang="en-IN" dirty="0"/>
              <a:t>&lt;title&gt;Custom Fonts Example&lt;/title&gt;</a:t>
            </a:r>
          </a:p>
          <a:p>
            <a:pPr marL="0" indent="0">
              <a:buNone/>
            </a:pPr>
            <a:r>
              <a:rPr lang="en-IN" dirty="0"/>
              <a:t>&lt;link </a:t>
            </a:r>
            <a:r>
              <a:rPr lang="en-IN" dirty="0" err="1"/>
              <a:t>rel</a:t>
            </a:r>
            <a:r>
              <a:rPr lang="en-IN" dirty="0"/>
              <a:t>="stylesheet" </a:t>
            </a:r>
            <a:r>
              <a:rPr lang="en-IN" dirty="0" err="1"/>
              <a:t>href</a:t>
            </a:r>
            <a:r>
              <a:rPr lang="en-IN" dirty="0"/>
              <a:t>="styles.css"&gt;</a:t>
            </a:r>
          </a:p>
          <a:p>
            <a:pPr marL="0" indent="0">
              <a:buNone/>
            </a:pPr>
            <a:r>
              <a:rPr lang="en-IN" dirty="0"/>
              <a:t>&lt;/head&gt;</a:t>
            </a:r>
          </a:p>
          <a:p>
            <a:pPr marL="0" indent="0">
              <a:buNone/>
            </a:pPr>
            <a:r>
              <a:rPr lang="en-IN" dirty="0"/>
              <a:t>&lt;body&gt;</a:t>
            </a:r>
          </a:p>
          <a:p>
            <a:pPr marL="0" indent="0">
              <a:buNone/>
            </a:pPr>
            <a:r>
              <a:rPr lang="en-IN" dirty="0"/>
              <a:t>&lt;h1&gt;Welcome to Custom Fonts Example&lt;/h1&gt;</a:t>
            </a:r>
          </a:p>
          <a:p>
            <a:pPr marL="0" indent="0">
              <a:buNone/>
            </a:pPr>
            <a:r>
              <a:rPr lang="en-IN" dirty="0"/>
              <a:t>&lt;p&gt;This is a paragraph demonstrating the use of custom fonts.&lt;/p&gt;</a:t>
            </a:r>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245534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9F84-B0F5-2C22-BC5E-9365A5CAF84B}"/>
              </a:ext>
            </a:extLst>
          </p:cNvPr>
          <p:cNvSpPr>
            <a:spLocks noGrp="1"/>
          </p:cNvSpPr>
          <p:nvPr>
            <p:ph type="title"/>
          </p:nvPr>
        </p:nvSpPr>
        <p:spPr>
          <a:xfrm>
            <a:off x="838200" y="365126"/>
            <a:ext cx="10515600" cy="456808"/>
          </a:xfrm>
        </p:spPr>
        <p:txBody>
          <a:bodyPr>
            <a:normAutofit fontScale="90000"/>
          </a:bodyPr>
          <a:lstStyle/>
          <a:p>
            <a:pPr algn="ctr"/>
            <a:r>
              <a:rPr lang="en-IN" sz="3200" b="1" dirty="0"/>
              <a:t>styles.css</a:t>
            </a:r>
          </a:p>
        </p:txBody>
      </p:sp>
      <p:sp>
        <p:nvSpPr>
          <p:cNvPr id="3" name="Content Placeholder 2">
            <a:extLst>
              <a:ext uri="{FF2B5EF4-FFF2-40B4-BE49-F238E27FC236}">
                <a16:creationId xmlns:a16="http://schemas.microsoft.com/office/drawing/2014/main" id="{0D16B0B5-5C7E-0CDC-651E-3A617C2F780C}"/>
              </a:ext>
            </a:extLst>
          </p:cNvPr>
          <p:cNvSpPr>
            <a:spLocks noGrp="1"/>
          </p:cNvSpPr>
          <p:nvPr>
            <p:ph idx="1"/>
          </p:nvPr>
        </p:nvSpPr>
        <p:spPr>
          <a:xfrm>
            <a:off x="565079" y="821934"/>
            <a:ext cx="10952251" cy="5670940"/>
          </a:xfrm>
        </p:spPr>
        <p:txBody>
          <a:bodyPr>
            <a:normAutofit fontScale="92500" lnSpcReduction="10000"/>
          </a:bodyPr>
          <a:lstStyle/>
          <a:p>
            <a:pPr marL="0" indent="0">
              <a:buNone/>
            </a:pPr>
            <a:r>
              <a:rPr lang="en-IN" sz="1600" dirty="0"/>
              <a:t>@font-face {</a:t>
            </a:r>
          </a:p>
          <a:p>
            <a:pPr marL="0" indent="0">
              <a:buNone/>
            </a:pPr>
            <a:r>
              <a:rPr lang="en-IN" sz="1600" dirty="0"/>
              <a:t>    font-family: '</a:t>
            </a:r>
            <a:r>
              <a:rPr lang="en-IN" sz="1600" dirty="0" err="1"/>
              <a:t>NotoSerif</a:t>
            </a:r>
            <a:r>
              <a:rPr lang="en-IN" sz="1600" dirty="0"/>
              <a:t>';</a:t>
            </a:r>
          </a:p>
          <a:p>
            <a:pPr marL="0" indent="0">
              <a:buNone/>
            </a:pPr>
            <a:r>
              <a:rPr lang="en-IN" sz="1600" dirty="0"/>
              <a:t>    </a:t>
            </a:r>
            <a:r>
              <a:rPr lang="en-IN" sz="1600" dirty="0" err="1"/>
              <a:t>src</a:t>
            </a:r>
            <a:r>
              <a:rPr lang="en-IN" sz="1600" dirty="0"/>
              <a:t>: </a:t>
            </a:r>
            <a:r>
              <a:rPr lang="en-IN" sz="1600" dirty="0" err="1"/>
              <a:t>url</a:t>
            </a:r>
            <a:r>
              <a:rPr lang="en-IN" sz="1600" dirty="0"/>
              <a:t>('fonts/</a:t>
            </a:r>
            <a:r>
              <a:rPr lang="en-IN" sz="1600" dirty="0" err="1"/>
              <a:t>NotoSerif</a:t>
            </a:r>
            <a:r>
              <a:rPr lang="en-IN" sz="1600" dirty="0"/>
              <a:t>-Italic-</a:t>
            </a:r>
            <a:r>
              <a:rPr lang="en-IN" sz="1600" dirty="0" err="1"/>
              <a:t>VariableFont_wdth</a:t>
            </a:r>
            <a:r>
              <a:rPr lang="en-IN" sz="1600" dirty="0"/>
              <a:t>\,wght.woff2') format('woff2'), /* WOFF2 format */ </a:t>
            </a:r>
            <a:r>
              <a:rPr lang="en-IN" sz="1600" dirty="0">
                <a:solidFill>
                  <a:srgbClr val="FF0000"/>
                </a:solidFill>
              </a:rPr>
              <a:t>Local path of font in your project</a:t>
            </a:r>
          </a:p>
          <a:p>
            <a:pPr marL="0" indent="0">
              <a:buNone/>
            </a:pPr>
            <a:r>
              <a:rPr lang="en-IN" sz="1600" dirty="0"/>
              <a:t>         </a:t>
            </a:r>
            <a:r>
              <a:rPr lang="en-IN" sz="1600" dirty="0" err="1"/>
              <a:t>url</a:t>
            </a:r>
            <a:r>
              <a:rPr lang="en-IN" sz="1600" dirty="0"/>
              <a:t>('fonts/</a:t>
            </a:r>
            <a:r>
              <a:rPr lang="en-IN" sz="1600" dirty="0" err="1"/>
              <a:t>NotoSerif</a:t>
            </a:r>
            <a:r>
              <a:rPr lang="en-IN" sz="1600" dirty="0"/>
              <a:t>-Italic-</a:t>
            </a:r>
            <a:r>
              <a:rPr lang="en-IN" sz="1600" dirty="0" err="1"/>
              <a:t>VariableFont_wdth</a:t>
            </a:r>
            <a:r>
              <a:rPr lang="en-IN" sz="1600" dirty="0"/>
              <a:t>\,</a:t>
            </a:r>
            <a:r>
              <a:rPr lang="en-IN" sz="1600" dirty="0" err="1"/>
              <a:t>wght.woff</a:t>
            </a:r>
            <a:r>
              <a:rPr lang="en-IN" sz="1600" dirty="0"/>
              <a:t>') format('</a:t>
            </a:r>
            <a:r>
              <a:rPr lang="en-IN" sz="1600" dirty="0" err="1"/>
              <a:t>woff</a:t>
            </a:r>
            <a:r>
              <a:rPr lang="en-IN" sz="1600" dirty="0"/>
              <a:t>'),   /* WOFF format */</a:t>
            </a:r>
          </a:p>
          <a:p>
            <a:pPr marL="0" indent="0">
              <a:buNone/>
            </a:pPr>
            <a:r>
              <a:rPr lang="en-IN" sz="1600" dirty="0"/>
              <a:t>         </a:t>
            </a:r>
            <a:r>
              <a:rPr lang="en-IN" sz="1600" dirty="0" err="1"/>
              <a:t>url</a:t>
            </a:r>
            <a:r>
              <a:rPr lang="en-IN" sz="1600" dirty="0"/>
              <a:t>('fonts/</a:t>
            </a:r>
            <a:r>
              <a:rPr lang="en-IN" sz="1600" dirty="0" err="1"/>
              <a:t>NotoSerif</a:t>
            </a:r>
            <a:r>
              <a:rPr lang="en-IN" sz="1600" dirty="0"/>
              <a:t>-Italic-</a:t>
            </a:r>
            <a:r>
              <a:rPr lang="en-IN" sz="1600" dirty="0" err="1"/>
              <a:t>VariableFont_wdth</a:t>
            </a:r>
            <a:r>
              <a:rPr lang="en-IN" sz="1600" dirty="0"/>
              <a:t>\,wght.ttf') format('</a:t>
            </a:r>
            <a:r>
              <a:rPr lang="en-IN" sz="1600" dirty="0" err="1"/>
              <a:t>truetype</a:t>
            </a:r>
            <a:r>
              <a:rPr lang="en-IN" sz="1600" dirty="0"/>
              <a:t>'); /* TTF format */</a:t>
            </a:r>
          </a:p>
          <a:p>
            <a:pPr marL="0" indent="0">
              <a:buNone/>
            </a:pPr>
            <a:r>
              <a:rPr lang="en-IN" sz="1600" dirty="0"/>
              <a:t>  }</a:t>
            </a:r>
          </a:p>
          <a:p>
            <a:pPr marL="0" indent="0">
              <a:buNone/>
            </a:pPr>
            <a:r>
              <a:rPr lang="en-IN" sz="1600" dirty="0"/>
              <a:t>  @font-face {</a:t>
            </a:r>
          </a:p>
          <a:p>
            <a:pPr marL="0" indent="0">
              <a:buNone/>
            </a:pPr>
            <a:r>
              <a:rPr lang="en-IN" sz="1600" dirty="0"/>
              <a:t>    font-family: '</a:t>
            </a:r>
            <a:r>
              <a:rPr lang="en-IN" sz="1600" dirty="0" err="1"/>
              <a:t>NotoSerif-ExtraBold</a:t>
            </a:r>
            <a:r>
              <a:rPr lang="en-IN" sz="1600" dirty="0"/>
              <a:t>';</a:t>
            </a:r>
          </a:p>
          <a:p>
            <a:pPr marL="0" indent="0">
              <a:buNone/>
            </a:pPr>
            <a:r>
              <a:rPr lang="en-IN" sz="1600" dirty="0"/>
              <a:t>    </a:t>
            </a:r>
            <a:r>
              <a:rPr lang="en-IN" sz="1600" dirty="0" err="1"/>
              <a:t>src</a:t>
            </a:r>
            <a:r>
              <a:rPr lang="en-IN" sz="1600" dirty="0"/>
              <a:t>: </a:t>
            </a:r>
            <a:r>
              <a:rPr lang="en-IN" sz="1600" dirty="0" err="1"/>
              <a:t>url</a:t>
            </a:r>
            <a:r>
              <a:rPr lang="en-IN" sz="1600" dirty="0"/>
              <a:t>('fonts/static/NotoSerif-ExtraBold.woff2') format('woff2'), /* WOFF2 format */</a:t>
            </a:r>
          </a:p>
          <a:p>
            <a:pPr marL="0" indent="0">
              <a:buNone/>
            </a:pPr>
            <a:r>
              <a:rPr lang="en-IN" sz="1600" dirty="0"/>
              <a:t>         </a:t>
            </a:r>
            <a:r>
              <a:rPr lang="en-IN" sz="1600" dirty="0" err="1"/>
              <a:t>url</a:t>
            </a:r>
            <a:r>
              <a:rPr lang="en-IN" sz="1600" dirty="0"/>
              <a:t>('fonts/static/</a:t>
            </a:r>
            <a:r>
              <a:rPr lang="en-IN" sz="1600" dirty="0" err="1"/>
              <a:t>NotoSerif-ExtraBold.woff</a:t>
            </a:r>
            <a:r>
              <a:rPr lang="en-IN" sz="1600" dirty="0"/>
              <a:t>') format('</a:t>
            </a:r>
            <a:r>
              <a:rPr lang="en-IN" sz="1600" dirty="0" err="1"/>
              <a:t>woff</a:t>
            </a:r>
            <a:r>
              <a:rPr lang="en-IN" sz="1600" dirty="0"/>
              <a:t>'),   /* WOFF format */</a:t>
            </a:r>
          </a:p>
          <a:p>
            <a:pPr marL="0" indent="0">
              <a:buNone/>
            </a:pPr>
            <a:r>
              <a:rPr lang="en-IN" sz="1600" dirty="0"/>
              <a:t>         </a:t>
            </a:r>
            <a:r>
              <a:rPr lang="en-IN" sz="1600" dirty="0" err="1"/>
              <a:t>url</a:t>
            </a:r>
            <a:r>
              <a:rPr lang="en-IN" sz="1600" dirty="0"/>
              <a:t>('fonts/static/NotoSerif-ExtraBold.ttf') format('</a:t>
            </a:r>
            <a:r>
              <a:rPr lang="en-IN" sz="1600" dirty="0" err="1"/>
              <a:t>truetype</a:t>
            </a:r>
            <a:r>
              <a:rPr lang="en-IN" sz="1600" dirty="0"/>
              <a:t>'); /* TTF format */</a:t>
            </a:r>
          </a:p>
          <a:p>
            <a:pPr marL="0" indent="0">
              <a:buNone/>
            </a:pPr>
            <a:r>
              <a:rPr lang="en-IN" sz="1600" dirty="0"/>
              <a:t>  }</a:t>
            </a:r>
          </a:p>
          <a:p>
            <a:pPr marL="0" indent="0">
              <a:buNone/>
            </a:pPr>
            <a:r>
              <a:rPr lang="en-IN" sz="1600" dirty="0"/>
              <a:t>  body {</a:t>
            </a:r>
          </a:p>
          <a:p>
            <a:pPr marL="0" indent="0">
              <a:buNone/>
            </a:pPr>
            <a:r>
              <a:rPr lang="en-IN" sz="1600" dirty="0"/>
              <a:t>    font-family: '</a:t>
            </a:r>
            <a:r>
              <a:rPr lang="en-IN" sz="1600" dirty="0" err="1"/>
              <a:t>NotoSerif</a:t>
            </a:r>
            <a:r>
              <a:rPr lang="en-IN" sz="1600" dirty="0"/>
              <a:t>', sans-serif;</a:t>
            </a:r>
          </a:p>
          <a:p>
            <a:pPr marL="0" indent="0">
              <a:buNone/>
            </a:pPr>
            <a:r>
              <a:rPr lang="en-IN" sz="1600" dirty="0"/>
              <a:t>  }</a:t>
            </a:r>
          </a:p>
          <a:p>
            <a:pPr marL="0" indent="0">
              <a:buNone/>
            </a:pPr>
            <a:r>
              <a:rPr lang="en-IN" sz="1600" dirty="0"/>
              <a:t>  h1 {</a:t>
            </a:r>
          </a:p>
          <a:p>
            <a:pPr marL="0" indent="0">
              <a:buNone/>
            </a:pPr>
            <a:r>
              <a:rPr lang="en-IN" sz="1600" dirty="0"/>
              <a:t>    font-family: '</a:t>
            </a:r>
            <a:r>
              <a:rPr lang="en-IN" sz="1600" dirty="0" err="1"/>
              <a:t>NotoSerif-ExtraBold</a:t>
            </a:r>
            <a:r>
              <a:rPr lang="en-IN" sz="1600" dirty="0"/>
              <a:t>', sans-serif;</a:t>
            </a:r>
          </a:p>
          <a:p>
            <a:pPr marL="0" indent="0">
              <a:buNone/>
            </a:pPr>
            <a:r>
              <a:rPr lang="en-IN" sz="1600" dirty="0"/>
              <a:t>  }</a:t>
            </a:r>
          </a:p>
          <a:p>
            <a:pPr marL="0" indent="0">
              <a:buNone/>
            </a:pPr>
            <a:endParaRPr lang="en-IN" sz="1600" dirty="0"/>
          </a:p>
        </p:txBody>
      </p:sp>
    </p:spTree>
    <p:extLst>
      <p:ext uri="{BB962C8B-B14F-4D97-AF65-F5344CB8AC3E}">
        <p14:creationId xmlns:p14="http://schemas.microsoft.com/office/powerpoint/2010/main" val="21815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8838-843A-7E50-61B7-86799172B799}"/>
              </a:ext>
            </a:extLst>
          </p:cNvPr>
          <p:cNvSpPr>
            <a:spLocks noGrp="1"/>
          </p:cNvSpPr>
          <p:nvPr>
            <p:ph type="title"/>
          </p:nvPr>
        </p:nvSpPr>
        <p:spPr>
          <a:xfrm>
            <a:off x="838200" y="197977"/>
            <a:ext cx="10515600" cy="627933"/>
          </a:xfrm>
        </p:spPr>
        <p:txBody>
          <a:bodyPr>
            <a:normAutofit fontScale="90000"/>
          </a:bodyPr>
          <a:lstStyle/>
          <a:p>
            <a:pPr algn="ctr"/>
            <a:r>
              <a:rPr lang="en-US" b="1" dirty="0"/>
              <a:t>Compressing EOT and TTF font formats</a:t>
            </a:r>
            <a:endParaRPr lang="en-IN" b="1" dirty="0"/>
          </a:p>
        </p:txBody>
      </p:sp>
      <p:sp>
        <p:nvSpPr>
          <p:cNvPr id="3" name="Content Placeholder 2">
            <a:extLst>
              <a:ext uri="{FF2B5EF4-FFF2-40B4-BE49-F238E27FC236}">
                <a16:creationId xmlns:a16="http://schemas.microsoft.com/office/drawing/2014/main" id="{9C6BCD11-D096-D36E-B49E-1EDD34AC8A59}"/>
              </a:ext>
            </a:extLst>
          </p:cNvPr>
          <p:cNvSpPr>
            <a:spLocks noGrp="1"/>
          </p:cNvSpPr>
          <p:nvPr>
            <p:ph idx="1"/>
          </p:nvPr>
        </p:nvSpPr>
        <p:spPr>
          <a:xfrm>
            <a:off x="127819" y="717755"/>
            <a:ext cx="11926529" cy="5942268"/>
          </a:xfrm>
        </p:spPr>
        <p:txBody>
          <a:bodyPr/>
          <a:lstStyle/>
          <a:p>
            <a:r>
              <a:rPr lang="en-US" dirty="0">
                <a:solidFill>
                  <a:srgbClr val="FF0000"/>
                </a:solidFill>
              </a:rPr>
              <a:t>Compressing EOT (Embedded OpenType) and TTF (TrueType Font) formats is a common practice in web development to optimize performance. </a:t>
            </a:r>
          </a:p>
          <a:p>
            <a:r>
              <a:rPr lang="en-US" dirty="0"/>
              <a:t>By </a:t>
            </a:r>
            <a:r>
              <a:rPr lang="en-US" dirty="0">
                <a:solidFill>
                  <a:srgbClr val="FF0000"/>
                </a:solidFill>
              </a:rPr>
              <a:t>reducing the file size of fonts</a:t>
            </a:r>
            <a:r>
              <a:rPr lang="en-US" dirty="0"/>
              <a:t>, you can improve loading times and overall site performance. </a:t>
            </a:r>
          </a:p>
          <a:p>
            <a:r>
              <a:rPr lang="en-US" dirty="0"/>
              <a:t>Here are some techniques for compressing EOT and TTF font formats:</a:t>
            </a:r>
          </a:p>
          <a:p>
            <a:r>
              <a:rPr lang="en-US" b="1" dirty="0">
                <a:solidFill>
                  <a:srgbClr val="0070C0"/>
                </a:solidFill>
              </a:rPr>
              <a:t>Font Subset</a:t>
            </a:r>
            <a:r>
              <a:rPr lang="en-US" dirty="0"/>
              <a:t>: Often, web developers only need a subset of characters from a font. </a:t>
            </a:r>
            <a:r>
              <a:rPr lang="en-US" dirty="0">
                <a:solidFill>
                  <a:srgbClr val="FF0000"/>
                </a:solidFill>
              </a:rPr>
              <a:t>By generating a subset containing only the characters necessary for your website, you can significantly reduce the file size. </a:t>
            </a:r>
            <a:r>
              <a:rPr lang="en-US" dirty="0"/>
              <a:t>There are </a:t>
            </a:r>
            <a:r>
              <a:rPr lang="en-US" dirty="0">
                <a:solidFill>
                  <a:srgbClr val="FF0000"/>
                </a:solidFill>
              </a:rPr>
              <a:t>online tools and libraries </a:t>
            </a:r>
            <a:r>
              <a:rPr lang="en-US" dirty="0"/>
              <a:t>available that can help you generate subsets of fonts.</a:t>
            </a:r>
          </a:p>
          <a:p>
            <a:r>
              <a:rPr lang="en-US" b="1" dirty="0" err="1">
                <a:solidFill>
                  <a:srgbClr val="0070C0"/>
                </a:solidFill>
              </a:rPr>
              <a:t>FontForge</a:t>
            </a:r>
            <a:r>
              <a:rPr lang="en-US" dirty="0">
                <a:solidFill>
                  <a:srgbClr val="0070C0"/>
                </a:solidFill>
              </a:rPr>
              <a:t>:</a:t>
            </a:r>
            <a:r>
              <a:rPr lang="en-US" dirty="0"/>
              <a:t> </a:t>
            </a:r>
            <a:r>
              <a:rPr lang="en-US" dirty="0" err="1">
                <a:solidFill>
                  <a:srgbClr val="FF0000"/>
                </a:solidFill>
              </a:rPr>
              <a:t>FontForge</a:t>
            </a:r>
            <a:r>
              <a:rPr lang="en-US" dirty="0">
                <a:solidFill>
                  <a:srgbClr val="FF0000"/>
                </a:solidFill>
              </a:rPr>
              <a:t> is a free and open-source font editor that allows you to edit, create, and convert font files. </a:t>
            </a:r>
            <a:r>
              <a:rPr lang="en-US" dirty="0"/>
              <a:t>You can use </a:t>
            </a:r>
            <a:r>
              <a:rPr lang="en-US" dirty="0" err="1"/>
              <a:t>FontForge</a:t>
            </a:r>
            <a:r>
              <a:rPr lang="en-US" dirty="0"/>
              <a:t> to optimize and compress font files by removing unnecessary glyphs, adjusting font metrics, and optimizing font outlines.</a:t>
            </a:r>
            <a:endParaRPr lang="en-IN" dirty="0"/>
          </a:p>
        </p:txBody>
      </p:sp>
    </p:spTree>
    <p:extLst>
      <p:ext uri="{BB962C8B-B14F-4D97-AF65-F5344CB8AC3E}">
        <p14:creationId xmlns:p14="http://schemas.microsoft.com/office/powerpoint/2010/main" val="398412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9557D-BB10-70EB-7FF4-2CABB345E2D4}"/>
              </a:ext>
            </a:extLst>
          </p:cNvPr>
          <p:cNvSpPr>
            <a:spLocks noGrp="1"/>
          </p:cNvSpPr>
          <p:nvPr>
            <p:ph idx="1"/>
          </p:nvPr>
        </p:nvSpPr>
        <p:spPr>
          <a:xfrm>
            <a:off x="147483" y="137652"/>
            <a:ext cx="11946193" cy="6646606"/>
          </a:xfrm>
        </p:spPr>
        <p:txBody>
          <a:bodyPr>
            <a:normAutofit fontScale="92500" lnSpcReduction="10000"/>
          </a:bodyPr>
          <a:lstStyle/>
          <a:p>
            <a:r>
              <a:rPr lang="en-US" b="1" dirty="0"/>
              <a:t>Compression Tools</a:t>
            </a:r>
            <a:r>
              <a:rPr lang="en-US" dirty="0"/>
              <a:t>: Utilize compression tools (algorithm) like </a:t>
            </a:r>
            <a:r>
              <a:rPr lang="en-US" dirty="0" err="1">
                <a:solidFill>
                  <a:srgbClr val="FF0000"/>
                </a:solidFill>
              </a:rPr>
              <a:t>Zopfli</a:t>
            </a:r>
            <a:r>
              <a:rPr lang="en-US" dirty="0">
                <a:solidFill>
                  <a:srgbClr val="FF0000"/>
                </a:solidFill>
              </a:rPr>
              <a:t>, </a:t>
            </a:r>
            <a:r>
              <a:rPr lang="en-US" dirty="0" err="1">
                <a:solidFill>
                  <a:srgbClr val="FF0000"/>
                </a:solidFill>
              </a:rPr>
              <a:t>Brotli</a:t>
            </a:r>
            <a:r>
              <a:rPr lang="en-US" dirty="0">
                <a:solidFill>
                  <a:srgbClr val="FF0000"/>
                </a:solidFill>
              </a:rPr>
              <a:t>, or </a:t>
            </a:r>
            <a:r>
              <a:rPr lang="en-US" dirty="0" err="1">
                <a:solidFill>
                  <a:srgbClr val="FF0000"/>
                </a:solidFill>
              </a:rPr>
              <a:t>Gzip</a:t>
            </a:r>
            <a:r>
              <a:rPr lang="en-US" dirty="0">
                <a:solidFill>
                  <a:srgbClr val="FF0000"/>
                </a:solidFill>
              </a:rPr>
              <a:t> to compress font files.</a:t>
            </a:r>
            <a:r>
              <a:rPr lang="en-US" dirty="0"/>
              <a:t> These tools can further </a:t>
            </a:r>
            <a:r>
              <a:rPr lang="en-US" dirty="0">
                <a:solidFill>
                  <a:srgbClr val="FF0000"/>
                </a:solidFill>
              </a:rPr>
              <a:t>reduce the file size of EOT and TTF font files without losing quality. </a:t>
            </a:r>
            <a:r>
              <a:rPr lang="en-US" dirty="0"/>
              <a:t>When serving font files from your web server, make sure that compression is enabled to deliver compressed font files to clients.</a:t>
            </a:r>
          </a:p>
          <a:p>
            <a:r>
              <a:rPr lang="en-US" b="1" dirty="0"/>
              <a:t>Font Format Conversion</a:t>
            </a:r>
            <a:r>
              <a:rPr lang="en-US" dirty="0"/>
              <a:t>: </a:t>
            </a:r>
            <a:r>
              <a:rPr lang="en-US" dirty="0">
                <a:solidFill>
                  <a:srgbClr val="FF0000"/>
                </a:solidFill>
              </a:rPr>
              <a:t>Convert fonts to more efficient formats like WOFF (Web Open Font Format) and WOFF2. </a:t>
            </a:r>
            <a:r>
              <a:rPr lang="en-US" dirty="0"/>
              <a:t>WOFF and WOFF2 are compressed font formats specifically designed for web use, offering better compression and improved loading times compared to EOT and TTF formats.</a:t>
            </a:r>
          </a:p>
          <a:p>
            <a:r>
              <a:rPr lang="en-US" b="1" dirty="0"/>
              <a:t>Minification</a:t>
            </a:r>
            <a:r>
              <a:rPr lang="en-US" dirty="0"/>
              <a:t>: Minify CSS files that reference fonts to remove unnecessary whitespace, comments, and line breaks. This can reduce the overall size of your CSS files and improve loading times.</a:t>
            </a:r>
          </a:p>
          <a:p>
            <a:r>
              <a:rPr lang="en-US" b="1" dirty="0"/>
              <a:t>CDN Hosting</a:t>
            </a:r>
            <a:r>
              <a:rPr lang="en-US" dirty="0"/>
              <a:t>: Host your font files on a Content Delivery Network (CDN) that supports compression and efficient delivery of static assets. CDNs can help distribute font files to users globally and deliver them quickly by caching files closer to the end-users.</a:t>
            </a:r>
          </a:p>
          <a:p>
            <a:r>
              <a:rPr lang="en-US" b="1" dirty="0"/>
              <a:t>Optimize Loading</a:t>
            </a:r>
            <a:r>
              <a:rPr lang="en-US" dirty="0"/>
              <a:t>: Use asynchronous loading techniques for fonts to prevent blocking the rendering of your web pages. </a:t>
            </a:r>
            <a:r>
              <a:rPr lang="en-US" dirty="0">
                <a:solidFill>
                  <a:srgbClr val="FF0000"/>
                </a:solidFill>
              </a:rPr>
              <a:t>You can load fonts asynchronously using JavaScript or by utilizing the font-display CSS property to control font loading behavior.</a:t>
            </a:r>
            <a:endParaRPr lang="en-IN" dirty="0">
              <a:solidFill>
                <a:srgbClr val="FF0000"/>
              </a:solidFill>
            </a:endParaRPr>
          </a:p>
        </p:txBody>
      </p:sp>
    </p:spTree>
    <p:extLst>
      <p:ext uri="{BB962C8B-B14F-4D97-AF65-F5344CB8AC3E}">
        <p14:creationId xmlns:p14="http://schemas.microsoft.com/office/powerpoint/2010/main" val="394467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DC485-27EB-52A1-02BA-5C720343886C}"/>
              </a:ext>
            </a:extLst>
          </p:cNvPr>
          <p:cNvSpPr>
            <a:spLocks noGrp="1"/>
          </p:cNvSpPr>
          <p:nvPr>
            <p:ph idx="1"/>
          </p:nvPr>
        </p:nvSpPr>
        <p:spPr>
          <a:xfrm>
            <a:off x="221063" y="653143"/>
            <a:ext cx="11746523" cy="5523820"/>
          </a:xfrm>
        </p:spPr>
        <p:txBody>
          <a:bodyPr/>
          <a:lstStyle/>
          <a:p>
            <a:pPr algn="just"/>
            <a:r>
              <a:rPr lang="en-US" dirty="0"/>
              <a:t>You may recall that your </a:t>
            </a:r>
            <a:r>
              <a:rPr lang="en-US" b="1" dirty="0"/>
              <a:t>@font-face </a:t>
            </a:r>
            <a:r>
              <a:rPr lang="en-US" dirty="0"/>
              <a:t>cascade starts off fine with high-performing formats such as WOFF2 and WOFF. </a:t>
            </a:r>
            <a:r>
              <a:rPr lang="en-US" dirty="0">
                <a:solidFill>
                  <a:srgbClr val="FF0000"/>
                </a:solidFill>
              </a:rPr>
              <a:t>But the two formats after that, although well-supported, are less optimal. The reason behind this is that the WOFF2 and WOFF formats are internally compressed. </a:t>
            </a:r>
            <a:r>
              <a:rPr lang="en-US" dirty="0"/>
              <a:t>A compression algorithm is internal to those formats, and server compression isn’t necessary.</a:t>
            </a:r>
          </a:p>
          <a:p>
            <a:pPr algn="just"/>
            <a:r>
              <a:rPr lang="en-US" b="1" dirty="0">
                <a:solidFill>
                  <a:srgbClr val="FF0000"/>
                </a:solidFill>
              </a:rPr>
              <a:t>TTF</a:t>
            </a:r>
            <a:r>
              <a:rPr lang="en-US" dirty="0">
                <a:solidFill>
                  <a:srgbClr val="FF0000"/>
                </a:solidFill>
              </a:rPr>
              <a:t> and </a:t>
            </a:r>
            <a:r>
              <a:rPr lang="en-US" b="1" dirty="0">
                <a:solidFill>
                  <a:srgbClr val="FF0000"/>
                </a:solidFill>
              </a:rPr>
              <a:t>EOT</a:t>
            </a:r>
            <a:r>
              <a:rPr lang="en-US" dirty="0">
                <a:solidFill>
                  <a:srgbClr val="FF0000"/>
                </a:solidFill>
              </a:rPr>
              <a:t> font formats aren’t compressed, so they’re great candidates for server compression. </a:t>
            </a:r>
            <a:r>
              <a:rPr lang="en-US" dirty="0"/>
              <a:t>Server compression can carry overhead for binary file types, but the process is worth it to speed the delivery of these less-optimized formats.</a:t>
            </a:r>
          </a:p>
        </p:txBody>
      </p:sp>
    </p:spTree>
    <p:extLst>
      <p:ext uri="{BB962C8B-B14F-4D97-AF65-F5344CB8AC3E}">
        <p14:creationId xmlns:p14="http://schemas.microsoft.com/office/powerpoint/2010/main" val="148737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F8A1-1E50-AD8A-DF47-024744687E2D}"/>
              </a:ext>
            </a:extLst>
          </p:cNvPr>
          <p:cNvSpPr>
            <a:spLocks noGrp="1"/>
          </p:cNvSpPr>
          <p:nvPr>
            <p:ph idx="1"/>
          </p:nvPr>
        </p:nvSpPr>
        <p:spPr>
          <a:xfrm>
            <a:off x="432619" y="491171"/>
            <a:ext cx="11228439" cy="5675518"/>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t>				</a:t>
            </a:r>
            <a:r>
              <a:rPr lang="en-US" b="1" dirty="0"/>
              <a:t>This chapter covers</a:t>
            </a:r>
          </a:p>
          <a:p>
            <a:pPr marL="0" indent="0">
              <a:buNone/>
            </a:pPr>
            <a:r>
              <a:rPr lang="en-US" b="1" dirty="0"/>
              <a:t> </a:t>
            </a:r>
          </a:p>
          <a:p>
            <a:pPr marL="514350" indent="-514350">
              <a:buFont typeface="+mj-lt"/>
              <a:buAutoNum type="arabicPeriod"/>
            </a:pPr>
            <a:r>
              <a:rPr lang="en-US" dirty="0"/>
              <a:t>Limiting the number of fonts through selection </a:t>
            </a:r>
          </a:p>
          <a:p>
            <a:pPr marL="514350" indent="-514350">
              <a:buFont typeface="+mj-lt"/>
              <a:buAutoNum type="arabicPeriod"/>
            </a:pPr>
            <a:r>
              <a:rPr lang="en-US" dirty="0"/>
              <a:t>Rolling your own @font-face cascade </a:t>
            </a:r>
          </a:p>
          <a:p>
            <a:pPr marL="514350" indent="-514350">
              <a:buFont typeface="+mj-lt"/>
              <a:buAutoNum type="arabicPeriod"/>
            </a:pPr>
            <a:r>
              <a:rPr lang="en-US" dirty="0"/>
              <a:t>Understanding the benefits of server compression for older font formats </a:t>
            </a:r>
          </a:p>
          <a:p>
            <a:pPr marL="514350" indent="-514350">
              <a:buFont typeface="+mj-lt"/>
              <a:buAutoNum type="arabicPeriod"/>
            </a:pPr>
            <a:r>
              <a:rPr lang="en-US" dirty="0"/>
              <a:t>Limiting the size of fonts by </a:t>
            </a:r>
            <a:r>
              <a:rPr lang="en-US" dirty="0" err="1"/>
              <a:t>subsetting</a:t>
            </a:r>
            <a:r>
              <a:rPr lang="en-US" dirty="0"/>
              <a:t> </a:t>
            </a:r>
          </a:p>
          <a:p>
            <a:pPr marL="514350" indent="-514350">
              <a:buFont typeface="+mj-lt"/>
              <a:buAutoNum type="arabicPeriod"/>
            </a:pPr>
            <a:r>
              <a:rPr lang="en-US" dirty="0"/>
              <a:t>Using the </a:t>
            </a:r>
            <a:r>
              <a:rPr lang="en-US" dirty="0" err="1"/>
              <a:t>unicode</a:t>
            </a:r>
            <a:r>
              <a:rPr lang="en-US" dirty="0"/>
              <a:t>-range CSS property to serve font subsets </a:t>
            </a:r>
          </a:p>
          <a:p>
            <a:pPr marL="514350" indent="-514350">
              <a:buFont typeface="+mj-lt"/>
              <a:buAutoNum type="arabicPeriod"/>
            </a:pPr>
            <a:r>
              <a:rPr lang="en-US" dirty="0"/>
              <a:t> Managing the loading of fonts through JavaScript APIs</a:t>
            </a:r>
            <a:endParaRPr lang="en-IN" dirty="0"/>
          </a:p>
        </p:txBody>
      </p:sp>
    </p:spTree>
    <p:extLst>
      <p:ext uri="{BB962C8B-B14F-4D97-AF65-F5344CB8AC3E}">
        <p14:creationId xmlns:p14="http://schemas.microsoft.com/office/powerpoint/2010/main" val="615296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20A1-2AD3-4A45-E009-92DA4CD520B7}"/>
              </a:ext>
            </a:extLst>
          </p:cNvPr>
          <p:cNvSpPr>
            <a:spLocks noGrp="1"/>
          </p:cNvSpPr>
          <p:nvPr>
            <p:ph type="title"/>
          </p:nvPr>
        </p:nvSpPr>
        <p:spPr>
          <a:xfrm>
            <a:off x="838200" y="279246"/>
            <a:ext cx="10515600" cy="401791"/>
          </a:xfrm>
        </p:spPr>
        <p:txBody>
          <a:bodyPr>
            <a:normAutofit fontScale="90000"/>
          </a:bodyPr>
          <a:lstStyle/>
          <a:p>
            <a:pPr algn="ctr"/>
            <a:r>
              <a:rPr lang="en-IN" b="1" dirty="0" err="1"/>
              <a:t>Subsetting</a:t>
            </a:r>
            <a:r>
              <a:rPr lang="en-IN" b="1" dirty="0"/>
              <a:t> fonts</a:t>
            </a:r>
          </a:p>
        </p:txBody>
      </p:sp>
      <p:sp>
        <p:nvSpPr>
          <p:cNvPr id="3" name="Content Placeholder 2">
            <a:extLst>
              <a:ext uri="{FF2B5EF4-FFF2-40B4-BE49-F238E27FC236}">
                <a16:creationId xmlns:a16="http://schemas.microsoft.com/office/drawing/2014/main" id="{A393CC4A-54FF-405C-37F1-66FB2E065C99}"/>
              </a:ext>
            </a:extLst>
          </p:cNvPr>
          <p:cNvSpPr>
            <a:spLocks noGrp="1"/>
          </p:cNvSpPr>
          <p:nvPr>
            <p:ph idx="1"/>
          </p:nvPr>
        </p:nvSpPr>
        <p:spPr>
          <a:xfrm>
            <a:off x="206477" y="796412"/>
            <a:ext cx="11769213" cy="5614219"/>
          </a:xfrm>
        </p:spPr>
        <p:txBody>
          <a:bodyPr/>
          <a:lstStyle/>
          <a:p>
            <a:pPr algn="just"/>
            <a:r>
              <a:rPr lang="en-US" dirty="0"/>
              <a:t>The unfortunate reality of adding fonts to any site is that more data is going to end up being transferred over the wire. </a:t>
            </a:r>
          </a:p>
          <a:p>
            <a:pPr algn="just"/>
            <a:r>
              <a:rPr lang="en-US" dirty="0"/>
              <a:t>By adding three fonts, you’ve added around 185 KB of extra weight on browsers that download the WOFF2 fonts. </a:t>
            </a:r>
          </a:p>
          <a:p>
            <a:pPr algn="just"/>
            <a:r>
              <a:rPr lang="en-US" dirty="0"/>
              <a:t>Less-capable browsers fall back to WOFF, and other versions that represent approximately 260 KB of extra data. That’s a lot, and there must be a way to trim the fat.</a:t>
            </a:r>
          </a:p>
          <a:p>
            <a:pPr algn="just"/>
            <a:r>
              <a:rPr lang="en-US" dirty="0"/>
              <a:t>Fortunately, you can use a </a:t>
            </a:r>
            <a:r>
              <a:rPr lang="en-US" dirty="0">
                <a:solidFill>
                  <a:srgbClr val="FF0000"/>
                </a:solidFill>
              </a:rPr>
              <a:t>technique to reduce font size: </a:t>
            </a:r>
            <a:r>
              <a:rPr lang="en-US" dirty="0" err="1">
                <a:solidFill>
                  <a:srgbClr val="FF0000"/>
                </a:solidFill>
              </a:rPr>
              <a:t>subsetting</a:t>
            </a:r>
            <a:r>
              <a:rPr lang="en-US" dirty="0">
                <a:solidFill>
                  <a:srgbClr val="FF0000"/>
                </a:solidFill>
              </a:rPr>
              <a:t>. </a:t>
            </a:r>
            <a:r>
              <a:rPr lang="en-US" b="1" dirty="0" err="1">
                <a:solidFill>
                  <a:srgbClr val="FF0000"/>
                </a:solidFill>
              </a:rPr>
              <a:t>Subsetting</a:t>
            </a:r>
            <a:r>
              <a:rPr lang="en-US" dirty="0">
                <a:solidFill>
                  <a:srgbClr val="FF0000"/>
                </a:solidFill>
              </a:rPr>
              <a:t> fonts is a technique used in web development to optimize web performance by including only the necessary characters and glyphs required for a particular website or web application. </a:t>
            </a:r>
          </a:p>
          <a:p>
            <a:pPr algn="just"/>
            <a:r>
              <a:rPr lang="en-US" dirty="0"/>
              <a:t>This process </a:t>
            </a:r>
            <a:r>
              <a:rPr lang="en-US" dirty="0">
                <a:solidFill>
                  <a:srgbClr val="FF0000"/>
                </a:solidFill>
              </a:rPr>
              <a:t>reduces the file size of font files</a:t>
            </a:r>
            <a:r>
              <a:rPr lang="en-US" dirty="0"/>
              <a:t>, resulting in faster loading times and improved performance. Let's delve into the details of </a:t>
            </a:r>
            <a:r>
              <a:rPr lang="en-US" dirty="0" err="1"/>
              <a:t>subsetting</a:t>
            </a:r>
            <a:r>
              <a:rPr lang="en-US" dirty="0"/>
              <a:t> fonts:. </a:t>
            </a:r>
            <a:endParaRPr lang="en-IN" dirty="0"/>
          </a:p>
        </p:txBody>
      </p:sp>
    </p:spTree>
    <p:extLst>
      <p:ext uri="{BB962C8B-B14F-4D97-AF65-F5344CB8AC3E}">
        <p14:creationId xmlns:p14="http://schemas.microsoft.com/office/powerpoint/2010/main" val="38565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AEA1-6317-8865-1D72-1D446C313245}"/>
              </a:ext>
            </a:extLst>
          </p:cNvPr>
          <p:cNvSpPr>
            <a:spLocks noGrp="1"/>
          </p:cNvSpPr>
          <p:nvPr>
            <p:ph type="title"/>
          </p:nvPr>
        </p:nvSpPr>
        <p:spPr>
          <a:xfrm>
            <a:off x="838200" y="365125"/>
            <a:ext cx="10515600" cy="549275"/>
          </a:xfrm>
        </p:spPr>
        <p:txBody>
          <a:bodyPr>
            <a:normAutofit fontScale="90000"/>
          </a:bodyPr>
          <a:lstStyle/>
          <a:p>
            <a:pPr algn="ctr"/>
            <a:r>
              <a:rPr lang="en-IN" b="1" dirty="0"/>
              <a:t>What is </a:t>
            </a:r>
            <a:r>
              <a:rPr lang="en-IN" b="1" dirty="0" err="1"/>
              <a:t>Subsetting</a:t>
            </a:r>
            <a:r>
              <a:rPr lang="en-IN" b="1" dirty="0"/>
              <a:t>?</a:t>
            </a:r>
          </a:p>
        </p:txBody>
      </p:sp>
      <p:sp>
        <p:nvSpPr>
          <p:cNvPr id="3" name="Content Placeholder 2">
            <a:extLst>
              <a:ext uri="{FF2B5EF4-FFF2-40B4-BE49-F238E27FC236}">
                <a16:creationId xmlns:a16="http://schemas.microsoft.com/office/drawing/2014/main" id="{ABEF6107-306A-DA1F-CC2D-ED81CB645333}"/>
              </a:ext>
            </a:extLst>
          </p:cNvPr>
          <p:cNvSpPr>
            <a:spLocks noGrp="1"/>
          </p:cNvSpPr>
          <p:nvPr>
            <p:ph idx="1"/>
          </p:nvPr>
        </p:nvSpPr>
        <p:spPr>
          <a:xfrm>
            <a:off x="137652" y="914400"/>
            <a:ext cx="11975690" cy="5820697"/>
          </a:xfrm>
        </p:spPr>
        <p:txBody>
          <a:bodyPr/>
          <a:lstStyle/>
          <a:p>
            <a:pPr algn="just"/>
            <a:r>
              <a:rPr lang="en-US" b="1" dirty="0" err="1">
                <a:solidFill>
                  <a:srgbClr val="FF0000"/>
                </a:solidFill>
              </a:rPr>
              <a:t>Subsetting</a:t>
            </a:r>
            <a:r>
              <a:rPr lang="en-US" dirty="0">
                <a:solidFill>
                  <a:srgbClr val="FF0000"/>
                </a:solidFill>
              </a:rPr>
              <a:t> </a:t>
            </a:r>
            <a:r>
              <a:rPr lang="en-US" dirty="0"/>
              <a:t>involves selecting and including only a subset of characters and glyphs from a font file that are needed for a specific purpose, such as displaying text content on a website. </a:t>
            </a:r>
          </a:p>
          <a:p>
            <a:pPr algn="just"/>
            <a:r>
              <a:rPr lang="en-US" dirty="0">
                <a:solidFill>
                  <a:srgbClr val="FF0000"/>
                </a:solidFill>
              </a:rPr>
              <a:t>Many fonts contain a wide range of characters, symbols, and glyphs, including those for languages, punctuation, and special characters that may not be used on a particular website.</a:t>
            </a:r>
          </a:p>
        </p:txBody>
      </p:sp>
    </p:spTree>
    <p:extLst>
      <p:ext uri="{BB962C8B-B14F-4D97-AF65-F5344CB8AC3E}">
        <p14:creationId xmlns:p14="http://schemas.microsoft.com/office/powerpoint/2010/main" val="1137618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2FAE-4093-8A38-53D3-7DD97E65BBCC}"/>
              </a:ext>
            </a:extLst>
          </p:cNvPr>
          <p:cNvSpPr>
            <a:spLocks noGrp="1"/>
          </p:cNvSpPr>
          <p:nvPr>
            <p:ph type="title"/>
          </p:nvPr>
        </p:nvSpPr>
        <p:spPr>
          <a:xfrm>
            <a:off x="196645" y="365125"/>
            <a:ext cx="11818374" cy="1325563"/>
          </a:xfrm>
        </p:spPr>
        <p:txBody>
          <a:bodyPr>
            <a:normAutofit fontScale="90000"/>
          </a:bodyPr>
          <a:lstStyle/>
          <a:p>
            <a:br>
              <a:rPr lang="en-US" b="1" dirty="0"/>
            </a:br>
            <a:r>
              <a:rPr lang="en-US" b="1" dirty="0"/>
              <a:t>Why </a:t>
            </a:r>
            <a:r>
              <a:rPr lang="en-US" b="1" dirty="0" err="1"/>
              <a:t>Subsetting</a:t>
            </a:r>
            <a:r>
              <a:rPr lang="en-US" b="1" dirty="0"/>
              <a:t> is Important for Web Performance Optimization?</a:t>
            </a:r>
            <a:br>
              <a:rPr lang="en-IN" b="1" dirty="0"/>
            </a:br>
            <a:endParaRPr lang="en-IN" b="1" dirty="0"/>
          </a:p>
        </p:txBody>
      </p:sp>
      <p:sp>
        <p:nvSpPr>
          <p:cNvPr id="3" name="Content Placeholder 2">
            <a:extLst>
              <a:ext uri="{FF2B5EF4-FFF2-40B4-BE49-F238E27FC236}">
                <a16:creationId xmlns:a16="http://schemas.microsoft.com/office/drawing/2014/main" id="{A64F6B56-1DAE-0C46-F0E1-918074C08AF1}"/>
              </a:ext>
            </a:extLst>
          </p:cNvPr>
          <p:cNvSpPr>
            <a:spLocks noGrp="1"/>
          </p:cNvSpPr>
          <p:nvPr>
            <p:ph idx="1"/>
          </p:nvPr>
        </p:nvSpPr>
        <p:spPr>
          <a:xfrm>
            <a:off x="68826" y="1690688"/>
            <a:ext cx="12034684" cy="4486275"/>
          </a:xfrm>
        </p:spPr>
        <p:txBody>
          <a:bodyPr>
            <a:normAutofit/>
          </a:bodyPr>
          <a:lstStyle/>
          <a:p>
            <a:pPr algn="just"/>
            <a:r>
              <a:rPr lang="en-US" b="1" dirty="0"/>
              <a:t>Reduced File Size</a:t>
            </a:r>
            <a:r>
              <a:rPr lang="en-US" dirty="0"/>
              <a:t>: </a:t>
            </a:r>
            <a:r>
              <a:rPr lang="en-US" dirty="0">
                <a:solidFill>
                  <a:srgbClr val="FF0000"/>
                </a:solidFill>
              </a:rPr>
              <a:t>Including only the necessary characters and glyphs significantly reduces the file size of font files</a:t>
            </a:r>
            <a:r>
              <a:rPr lang="en-US" dirty="0"/>
              <a:t>. Smaller file sizes result in faster downloads and reduced bandwidth consumption, especially for users accessing the website on mobile devices or with slower internet connections.</a:t>
            </a:r>
          </a:p>
          <a:p>
            <a:pPr algn="just"/>
            <a:r>
              <a:rPr lang="en-US" b="1" dirty="0"/>
              <a:t>Faster Load Times</a:t>
            </a:r>
            <a:r>
              <a:rPr lang="en-US" dirty="0">
                <a:solidFill>
                  <a:srgbClr val="FF0000"/>
                </a:solidFill>
              </a:rPr>
              <a:t>: Smaller font files load more quickly, leading to faster overall page load times.</a:t>
            </a:r>
            <a:r>
              <a:rPr lang="en-US" dirty="0"/>
              <a:t> This is particularly important for improving the perceived performance of a website and enhancing user experience.</a:t>
            </a:r>
          </a:p>
          <a:p>
            <a:pPr algn="just"/>
            <a:r>
              <a:rPr lang="en-US" b="1" dirty="0"/>
              <a:t>Bandwidth Savings</a:t>
            </a:r>
            <a:r>
              <a:rPr lang="en-US" dirty="0"/>
              <a:t>: </a:t>
            </a:r>
            <a:r>
              <a:rPr lang="en-US" dirty="0">
                <a:solidFill>
                  <a:srgbClr val="FF0000"/>
                </a:solidFill>
              </a:rPr>
              <a:t>By reducing the size of font files, </a:t>
            </a:r>
            <a:r>
              <a:rPr lang="en-US" dirty="0" err="1">
                <a:solidFill>
                  <a:srgbClr val="FF0000"/>
                </a:solidFill>
              </a:rPr>
              <a:t>subsetting</a:t>
            </a:r>
            <a:r>
              <a:rPr lang="en-US" dirty="0">
                <a:solidFill>
                  <a:srgbClr val="FF0000"/>
                </a:solidFill>
              </a:rPr>
              <a:t> helps conserve bandwidth, </a:t>
            </a:r>
            <a:r>
              <a:rPr lang="en-US" dirty="0"/>
              <a:t>which is beneficial for both website visitors and website owners, especially on websites with high traffic volumes.</a:t>
            </a:r>
            <a:endParaRPr lang="en-IN" dirty="0"/>
          </a:p>
        </p:txBody>
      </p:sp>
    </p:spTree>
    <p:extLst>
      <p:ext uri="{BB962C8B-B14F-4D97-AF65-F5344CB8AC3E}">
        <p14:creationId xmlns:p14="http://schemas.microsoft.com/office/powerpoint/2010/main" val="80462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B716-00E2-0B33-E911-ACD794E96847}"/>
              </a:ext>
            </a:extLst>
          </p:cNvPr>
          <p:cNvSpPr>
            <a:spLocks noGrp="1"/>
          </p:cNvSpPr>
          <p:nvPr>
            <p:ph type="title"/>
          </p:nvPr>
        </p:nvSpPr>
        <p:spPr>
          <a:xfrm>
            <a:off x="700548" y="89822"/>
            <a:ext cx="10515600" cy="500114"/>
          </a:xfrm>
        </p:spPr>
        <p:txBody>
          <a:bodyPr>
            <a:normAutofit fontScale="90000"/>
          </a:bodyPr>
          <a:lstStyle/>
          <a:p>
            <a:pPr algn="ctr"/>
            <a:r>
              <a:rPr lang="en-IN" b="1" dirty="0"/>
              <a:t>Techniques for </a:t>
            </a:r>
            <a:r>
              <a:rPr lang="en-IN" b="1" dirty="0" err="1"/>
              <a:t>Subsetting</a:t>
            </a:r>
            <a:r>
              <a:rPr lang="en-IN" b="1" dirty="0"/>
              <a:t> Fonts:</a:t>
            </a:r>
          </a:p>
        </p:txBody>
      </p:sp>
      <p:sp>
        <p:nvSpPr>
          <p:cNvPr id="3" name="Content Placeholder 2">
            <a:extLst>
              <a:ext uri="{FF2B5EF4-FFF2-40B4-BE49-F238E27FC236}">
                <a16:creationId xmlns:a16="http://schemas.microsoft.com/office/drawing/2014/main" id="{456A4044-7D3B-C89B-6C7B-F250F61E20ED}"/>
              </a:ext>
            </a:extLst>
          </p:cNvPr>
          <p:cNvSpPr>
            <a:spLocks noGrp="1"/>
          </p:cNvSpPr>
          <p:nvPr>
            <p:ph idx="1"/>
          </p:nvPr>
        </p:nvSpPr>
        <p:spPr>
          <a:xfrm>
            <a:off x="147483" y="589936"/>
            <a:ext cx="11926529" cy="6095999"/>
          </a:xfrm>
        </p:spPr>
        <p:txBody>
          <a:bodyPr>
            <a:normAutofit fontScale="92500" lnSpcReduction="10000"/>
          </a:bodyPr>
          <a:lstStyle/>
          <a:p>
            <a:pPr algn="just"/>
            <a:r>
              <a:rPr lang="en-US" b="1" dirty="0"/>
              <a:t>Identify Required Characters</a:t>
            </a:r>
            <a:r>
              <a:rPr lang="en-US" dirty="0"/>
              <a:t>: Determine which characters and glyphs are necessary for your website or web application. </a:t>
            </a:r>
            <a:r>
              <a:rPr lang="en-US" dirty="0">
                <a:solidFill>
                  <a:srgbClr val="FF0000"/>
                </a:solidFill>
              </a:rPr>
              <a:t>This typically includes letters, numbers, punctuation marks, symbols, and special characters used in the content and design elements of your site.</a:t>
            </a:r>
          </a:p>
          <a:p>
            <a:pPr algn="just"/>
            <a:r>
              <a:rPr lang="en-US" b="1" dirty="0"/>
              <a:t>Use Online Tools</a:t>
            </a:r>
            <a:r>
              <a:rPr lang="en-US" dirty="0"/>
              <a:t>: There are several online tools and services available that facilitate font </a:t>
            </a:r>
            <a:r>
              <a:rPr lang="en-US" dirty="0" err="1"/>
              <a:t>subsetting</a:t>
            </a:r>
            <a:r>
              <a:rPr lang="en-US" dirty="0"/>
              <a:t>. These tools allow you to specify the characters and glyphs you need and generate a subset of the font file containing only those characters. </a:t>
            </a:r>
            <a:r>
              <a:rPr lang="en-US" dirty="0">
                <a:solidFill>
                  <a:srgbClr val="FF0000"/>
                </a:solidFill>
              </a:rPr>
              <a:t>Some popular tools include </a:t>
            </a:r>
            <a:r>
              <a:rPr lang="en-US" dirty="0">
                <a:solidFill>
                  <a:schemeClr val="accent1"/>
                </a:solidFill>
              </a:rPr>
              <a:t>Font Squirrel's </a:t>
            </a:r>
            <a:r>
              <a:rPr lang="en-US" dirty="0" err="1">
                <a:solidFill>
                  <a:schemeClr val="accent1"/>
                </a:solidFill>
              </a:rPr>
              <a:t>Webfont</a:t>
            </a:r>
            <a:r>
              <a:rPr lang="en-US" dirty="0">
                <a:solidFill>
                  <a:schemeClr val="accent1"/>
                </a:solidFill>
              </a:rPr>
              <a:t> Generator, </a:t>
            </a:r>
            <a:r>
              <a:rPr lang="en-US" dirty="0" err="1">
                <a:solidFill>
                  <a:schemeClr val="accent1"/>
                </a:solidFill>
              </a:rPr>
              <a:t>Glyphhanger</a:t>
            </a:r>
            <a:r>
              <a:rPr lang="en-US" dirty="0">
                <a:solidFill>
                  <a:schemeClr val="accent1"/>
                </a:solidFill>
              </a:rPr>
              <a:t> (</a:t>
            </a:r>
            <a:r>
              <a:rPr lang="en-US" dirty="0" err="1">
                <a:solidFill>
                  <a:schemeClr val="accent1"/>
                </a:solidFill>
              </a:rPr>
              <a:t>npm</a:t>
            </a:r>
            <a:r>
              <a:rPr lang="en-US" dirty="0">
                <a:solidFill>
                  <a:schemeClr val="accent1"/>
                </a:solidFill>
              </a:rPr>
              <a:t> install -g </a:t>
            </a:r>
            <a:r>
              <a:rPr lang="en-US" dirty="0" err="1">
                <a:solidFill>
                  <a:schemeClr val="accent1"/>
                </a:solidFill>
              </a:rPr>
              <a:t>glyphhanger</a:t>
            </a:r>
            <a:r>
              <a:rPr lang="en-US" dirty="0">
                <a:solidFill>
                  <a:schemeClr val="accent1"/>
                </a:solidFill>
              </a:rPr>
              <a:t>), and </a:t>
            </a:r>
            <a:r>
              <a:rPr lang="en-US" dirty="0" err="1">
                <a:solidFill>
                  <a:schemeClr val="accent1"/>
                </a:solidFill>
              </a:rPr>
              <a:t>Transfonter</a:t>
            </a:r>
            <a:r>
              <a:rPr lang="en-US" dirty="0">
                <a:solidFill>
                  <a:schemeClr val="accent1"/>
                </a:solidFill>
              </a:rPr>
              <a:t>.</a:t>
            </a:r>
          </a:p>
          <a:p>
            <a:pPr algn="just"/>
            <a:r>
              <a:rPr lang="en-US" b="1" dirty="0"/>
              <a:t>Font Editing Software</a:t>
            </a:r>
            <a:r>
              <a:rPr lang="en-US" dirty="0"/>
              <a:t>: Advanced users can use font editing software like </a:t>
            </a:r>
            <a:r>
              <a:rPr lang="en-US" dirty="0" err="1">
                <a:solidFill>
                  <a:srgbClr val="FF0000"/>
                </a:solidFill>
              </a:rPr>
              <a:t>FontForge</a:t>
            </a:r>
            <a:r>
              <a:rPr lang="en-US" dirty="0">
                <a:solidFill>
                  <a:srgbClr val="FF0000"/>
                </a:solidFill>
              </a:rPr>
              <a:t> or Glyphs to manually subset fonts</a:t>
            </a:r>
            <a:r>
              <a:rPr lang="en-US" dirty="0"/>
              <a:t>. These tools provide more control over the </a:t>
            </a:r>
            <a:r>
              <a:rPr lang="en-US" dirty="0" err="1"/>
              <a:t>subsetting</a:t>
            </a:r>
            <a:r>
              <a:rPr lang="en-US" dirty="0"/>
              <a:t> process and allow you to customize which characters and glyphs are included in the subset.</a:t>
            </a:r>
          </a:p>
          <a:p>
            <a:pPr algn="just"/>
            <a:r>
              <a:rPr lang="en-US" b="1" dirty="0"/>
              <a:t>CSS @font-face Rule</a:t>
            </a:r>
            <a:r>
              <a:rPr lang="en-US" dirty="0"/>
              <a:t>: When using the </a:t>
            </a:r>
            <a:r>
              <a:rPr lang="en-US" b="1" dirty="0">
                <a:solidFill>
                  <a:srgbClr val="FF0000"/>
                </a:solidFill>
              </a:rPr>
              <a:t>@font-face rule </a:t>
            </a:r>
            <a:r>
              <a:rPr lang="en-US" dirty="0"/>
              <a:t>to embed custom fonts in your CSS, you can specify a subset of characters using the </a:t>
            </a:r>
            <a:r>
              <a:rPr lang="en-US" dirty="0" err="1">
                <a:solidFill>
                  <a:srgbClr val="FF0000"/>
                </a:solidFill>
              </a:rPr>
              <a:t>unicode</a:t>
            </a:r>
            <a:r>
              <a:rPr lang="en-US" dirty="0">
                <a:solidFill>
                  <a:srgbClr val="FF0000"/>
                </a:solidFill>
              </a:rPr>
              <a:t>-range descriptor</a:t>
            </a:r>
            <a:r>
              <a:rPr lang="en-US" dirty="0"/>
              <a:t>. This ensures that only the specified characters are downloaded and rendered by the browser, further optimizing font loading and performance.</a:t>
            </a:r>
            <a:endParaRPr lang="en-IN" dirty="0"/>
          </a:p>
        </p:txBody>
      </p:sp>
    </p:spTree>
    <p:extLst>
      <p:ext uri="{BB962C8B-B14F-4D97-AF65-F5344CB8AC3E}">
        <p14:creationId xmlns:p14="http://schemas.microsoft.com/office/powerpoint/2010/main" val="753360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AF87-F5F3-9D96-9486-A934C47BA7BF}"/>
              </a:ext>
            </a:extLst>
          </p:cNvPr>
          <p:cNvSpPr>
            <a:spLocks noGrp="1"/>
          </p:cNvSpPr>
          <p:nvPr>
            <p:ph type="title"/>
          </p:nvPr>
        </p:nvSpPr>
        <p:spPr/>
        <p:txBody>
          <a:bodyPr/>
          <a:lstStyle/>
          <a:p>
            <a:pPr algn="ctr"/>
            <a:r>
              <a:rPr lang="en-US" b="1" dirty="0" err="1"/>
              <a:t>Glyphhanger</a:t>
            </a:r>
            <a:r>
              <a:rPr lang="en-US" b="1" dirty="0"/>
              <a:t> — a tool to subset and optimize fonts</a:t>
            </a:r>
            <a:endParaRPr lang="en-IN" b="1" dirty="0"/>
          </a:p>
        </p:txBody>
      </p:sp>
      <p:sp>
        <p:nvSpPr>
          <p:cNvPr id="7" name="Content Placeholder 6">
            <a:extLst>
              <a:ext uri="{FF2B5EF4-FFF2-40B4-BE49-F238E27FC236}">
                <a16:creationId xmlns:a16="http://schemas.microsoft.com/office/drawing/2014/main" id="{F383665C-66F9-3223-A926-F579E0002F6C}"/>
              </a:ext>
            </a:extLst>
          </p:cNvPr>
          <p:cNvSpPr>
            <a:spLocks noGrp="1"/>
          </p:cNvSpPr>
          <p:nvPr>
            <p:ph idx="1"/>
          </p:nvPr>
        </p:nvSpPr>
        <p:spPr/>
        <p:txBody>
          <a:bodyPr/>
          <a:lstStyle/>
          <a:p>
            <a:pPr algn="just"/>
            <a:r>
              <a:rPr lang="en-US" dirty="0" err="1"/>
              <a:t>Glyphhanger</a:t>
            </a:r>
            <a:r>
              <a:rPr lang="en-US" dirty="0"/>
              <a:t> is a tool used for </a:t>
            </a:r>
            <a:r>
              <a:rPr lang="en-US" dirty="0" err="1"/>
              <a:t>subsetting</a:t>
            </a:r>
            <a:r>
              <a:rPr lang="en-US" dirty="0"/>
              <a:t> web fonts. </a:t>
            </a:r>
          </a:p>
          <a:p>
            <a:pPr algn="just"/>
            <a:r>
              <a:rPr lang="en-US" dirty="0" err="1"/>
              <a:t>Subsetting</a:t>
            </a:r>
            <a:r>
              <a:rPr lang="en-US" dirty="0"/>
              <a:t> involves selecting only the characters needed for a particular web page, which can help reduce the file size of the font, thus improving performance. </a:t>
            </a:r>
          </a:p>
          <a:p>
            <a:pPr algn="just"/>
            <a:r>
              <a:rPr lang="en-US" dirty="0" err="1"/>
              <a:t>Glyphhanger</a:t>
            </a:r>
            <a:r>
              <a:rPr lang="en-US" dirty="0"/>
              <a:t> can be particularly useful for web developers who want to optimize font loading on their websites.</a:t>
            </a:r>
          </a:p>
        </p:txBody>
      </p:sp>
    </p:spTree>
    <p:extLst>
      <p:ext uri="{BB962C8B-B14F-4D97-AF65-F5344CB8AC3E}">
        <p14:creationId xmlns:p14="http://schemas.microsoft.com/office/powerpoint/2010/main" val="3662079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46432-A3CB-7E7C-8BE2-311D2F72319C}"/>
              </a:ext>
            </a:extLst>
          </p:cNvPr>
          <p:cNvSpPr>
            <a:spLocks noGrp="1"/>
          </p:cNvSpPr>
          <p:nvPr>
            <p:ph idx="1"/>
          </p:nvPr>
        </p:nvSpPr>
        <p:spPr>
          <a:xfrm>
            <a:off x="542259" y="520994"/>
            <a:ext cx="11142921" cy="6039293"/>
          </a:xfrm>
        </p:spPr>
        <p:txBody>
          <a:bodyPr>
            <a:normAutofit fontScale="92500" lnSpcReduction="10000"/>
          </a:bodyPr>
          <a:lstStyle/>
          <a:p>
            <a:pPr marL="0" indent="0" algn="just">
              <a:buNone/>
            </a:pPr>
            <a:r>
              <a:rPr lang="en-US" b="1" dirty="0"/>
              <a:t>To use </a:t>
            </a:r>
            <a:r>
              <a:rPr lang="en-US" b="1" dirty="0" err="1"/>
              <a:t>Glyphhanger</a:t>
            </a:r>
            <a:r>
              <a:rPr lang="en-US" b="1" dirty="0"/>
              <a:t> for </a:t>
            </a:r>
            <a:r>
              <a:rPr lang="en-US" b="1" dirty="0" err="1"/>
              <a:t>subsetting</a:t>
            </a:r>
            <a:r>
              <a:rPr lang="en-US" b="1" dirty="0"/>
              <a:t>, follow these general steps:</a:t>
            </a:r>
          </a:p>
          <a:p>
            <a:pPr algn="just"/>
            <a:r>
              <a:rPr lang="en-US" b="1" dirty="0"/>
              <a:t>Install </a:t>
            </a:r>
            <a:r>
              <a:rPr lang="en-US" b="1" dirty="0" err="1"/>
              <a:t>Glyphhanger</a:t>
            </a:r>
            <a:r>
              <a:rPr lang="en-US" b="1" dirty="0"/>
              <a:t>: </a:t>
            </a:r>
            <a:r>
              <a:rPr lang="en-US" dirty="0"/>
              <a:t>You can install </a:t>
            </a:r>
            <a:r>
              <a:rPr lang="en-US" dirty="0" err="1"/>
              <a:t>Glyphhanger</a:t>
            </a:r>
            <a:r>
              <a:rPr lang="en-US" dirty="0"/>
              <a:t> using </a:t>
            </a:r>
            <a:r>
              <a:rPr lang="en-US" dirty="0" err="1"/>
              <a:t>npm</a:t>
            </a:r>
            <a:r>
              <a:rPr lang="en-US" dirty="0"/>
              <a:t> (Node Package Manager) by running the following command in your terminal:</a:t>
            </a:r>
            <a:endParaRPr lang="en-IN" dirty="0"/>
          </a:p>
          <a:p>
            <a:pPr marL="457200" lvl="1" indent="0" algn="just">
              <a:buNone/>
            </a:pPr>
            <a:r>
              <a:rPr lang="en-IN" sz="3200" dirty="0">
                <a:solidFill>
                  <a:srgbClr val="FF0000"/>
                </a:solidFill>
              </a:rPr>
              <a:t>	</a:t>
            </a:r>
            <a:r>
              <a:rPr lang="en-IN" sz="3200" dirty="0" err="1">
                <a:solidFill>
                  <a:srgbClr val="FF0000"/>
                </a:solidFill>
              </a:rPr>
              <a:t>npm</a:t>
            </a:r>
            <a:r>
              <a:rPr lang="en-IN" sz="3200" dirty="0">
                <a:solidFill>
                  <a:srgbClr val="FF0000"/>
                </a:solidFill>
              </a:rPr>
              <a:t> install -g </a:t>
            </a:r>
            <a:r>
              <a:rPr lang="en-IN" sz="3200" dirty="0" err="1">
                <a:solidFill>
                  <a:srgbClr val="FF0000"/>
                </a:solidFill>
              </a:rPr>
              <a:t>glyphhanger</a:t>
            </a:r>
            <a:endParaRPr lang="en-IN" sz="3200" dirty="0">
              <a:solidFill>
                <a:srgbClr val="FF0000"/>
              </a:solidFill>
            </a:endParaRPr>
          </a:p>
          <a:p>
            <a:pPr algn="just"/>
            <a:r>
              <a:rPr lang="en-US" b="1" dirty="0"/>
              <a:t>Run </a:t>
            </a:r>
            <a:r>
              <a:rPr lang="en-US" b="1" dirty="0" err="1"/>
              <a:t>Glyphhanger</a:t>
            </a:r>
            <a:r>
              <a:rPr lang="en-US" b="1" dirty="0"/>
              <a:t>: </a:t>
            </a:r>
            <a:r>
              <a:rPr lang="en-US" dirty="0"/>
              <a:t>Navigate to your project directory in the terminal and run </a:t>
            </a:r>
            <a:r>
              <a:rPr lang="en-US" dirty="0" err="1"/>
              <a:t>Glyphhanger</a:t>
            </a:r>
            <a:r>
              <a:rPr lang="en-US" dirty="0"/>
              <a:t> with the following command:</a:t>
            </a:r>
          </a:p>
          <a:p>
            <a:pPr marL="0" indent="0" algn="just">
              <a:buNone/>
            </a:pPr>
            <a:r>
              <a:rPr lang="en-US" dirty="0"/>
              <a:t>	</a:t>
            </a:r>
            <a:r>
              <a:rPr lang="en-US" sz="3200" dirty="0" err="1">
                <a:solidFill>
                  <a:srgbClr val="FF0000"/>
                </a:solidFill>
              </a:rPr>
              <a:t>glyphhanger</a:t>
            </a:r>
            <a:r>
              <a:rPr lang="en-US" sz="3200" dirty="0">
                <a:solidFill>
                  <a:srgbClr val="FF0000"/>
                </a:solidFill>
              </a:rPr>
              <a:t> &lt;</a:t>
            </a:r>
            <a:r>
              <a:rPr lang="en-US" sz="3200" dirty="0" err="1">
                <a:solidFill>
                  <a:srgbClr val="FF0000"/>
                </a:solidFill>
              </a:rPr>
              <a:t>url</a:t>
            </a:r>
            <a:r>
              <a:rPr lang="en-US" sz="3200" dirty="0">
                <a:solidFill>
                  <a:srgbClr val="FF0000"/>
                </a:solidFill>
              </a:rPr>
              <a:t>&gt;</a:t>
            </a:r>
          </a:p>
          <a:p>
            <a:pPr algn="just"/>
            <a:r>
              <a:rPr lang="en-US" b="1" dirty="0"/>
              <a:t>Review Subset: </a:t>
            </a:r>
            <a:r>
              <a:rPr lang="en-US" dirty="0" err="1"/>
              <a:t>Glyphhanger</a:t>
            </a:r>
            <a:r>
              <a:rPr lang="en-US" dirty="0"/>
              <a:t> will generate a subset of the font files used on the web page and output them. Review the generated subset to ensure it includes all the necessary characters for your web page.</a:t>
            </a:r>
          </a:p>
          <a:p>
            <a:pPr algn="just"/>
            <a:r>
              <a:rPr lang="en-US" b="1" dirty="0"/>
              <a:t>Use </a:t>
            </a:r>
            <a:r>
              <a:rPr lang="en-US" b="1" dirty="0" err="1"/>
              <a:t>Subsetted</a:t>
            </a:r>
            <a:r>
              <a:rPr lang="en-US" b="1" dirty="0"/>
              <a:t> Fonts: </a:t>
            </a:r>
            <a:r>
              <a:rPr lang="en-US" dirty="0"/>
              <a:t>Once you're satisfied with the subset, integrate the </a:t>
            </a:r>
            <a:r>
              <a:rPr lang="en-US" dirty="0" err="1"/>
              <a:t>subsetted</a:t>
            </a:r>
            <a:r>
              <a:rPr lang="en-US" dirty="0"/>
              <a:t> font files into your web project. You'll need to update your CSS to point to the </a:t>
            </a:r>
            <a:r>
              <a:rPr lang="en-US" dirty="0" err="1"/>
              <a:t>subsetted</a:t>
            </a:r>
            <a:r>
              <a:rPr lang="en-US" dirty="0"/>
              <a:t> font files rather than the original ones.</a:t>
            </a:r>
          </a:p>
          <a:p>
            <a:pPr algn="just"/>
            <a:r>
              <a:rPr lang="en-US" b="1" dirty="0"/>
              <a:t>Test:</a:t>
            </a:r>
            <a:r>
              <a:rPr lang="en-US" dirty="0"/>
              <a:t> Test your web page to ensure that the </a:t>
            </a:r>
            <a:r>
              <a:rPr lang="en-US" dirty="0" err="1"/>
              <a:t>subsetted</a:t>
            </a:r>
            <a:r>
              <a:rPr lang="en-US" dirty="0"/>
              <a:t> fonts are displaying correctly and that all necessary characters are included.</a:t>
            </a:r>
            <a:endParaRPr lang="en-IN" dirty="0"/>
          </a:p>
        </p:txBody>
      </p:sp>
    </p:spTree>
    <p:extLst>
      <p:ext uri="{BB962C8B-B14F-4D97-AF65-F5344CB8AC3E}">
        <p14:creationId xmlns:p14="http://schemas.microsoft.com/office/powerpoint/2010/main" val="235727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FB662-032E-8725-65CB-3B0056B9AEB0}"/>
              </a:ext>
            </a:extLst>
          </p:cNvPr>
          <p:cNvSpPr>
            <a:spLocks noGrp="1"/>
          </p:cNvSpPr>
          <p:nvPr>
            <p:ph idx="1"/>
          </p:nvPr>
        </p:nvSpPr>
        <p:spPr>
          <a:xfrm>
            <a:off x="340242" y="552893"/>
            <a:ext cx="11568223" cy="5964865"/>
          </a:xfrm>
        </p:spPr>
        <p:txBody>
          <a:bodyPr>
            <a:normAutofit lnSpcReduction="10000"/>
          </a:bodyPr>
          <a:lstStyle/>
          <a:p>
            <a:pPr marL="0" indent="0">
              <a:buNone/>
            </a:pPr>
            <a:r>
              <a:rPr lang="en-IN" b="1" dirty="0"/>
              <a:t>Example.</a:t>
            </a:r>
            <a:r>
              <a:rPr lang="en-IN" dirty="0"/>
              <a:t> </a:t>
            </a:r>
            <a:r>
              <a:rPr lang="en-US" dirty="0"/>
              <a:t>Let's say you have a website with a web font imported like this in your </a:t>
            </a:r>
            <a:r>
              <a:rPr lang="en-US" b="1" dirty="0"/>
              <a:t>CSS:</a:t>
            </a:r>
          </a:p>
          <a:p>
            <a:pPr marL="457200" lvl="1" indent="0">
              <a:buNone/>
            </a:pPr>
            <a:r>
              <a:rPr lang="en-IN" sz="2800" dirty="0">
                <a:solidFill>
                  <a:srgbClr val="FF0000"/>
                </a:solidFill>
              </a:rPr>
              <a:t>@font-face {</a:t>
            </a:r>
          </a:p>
          <a:p>
            <a:pPr marL="457200" lvl="1" indent="0">
              <a:buNone/>
            </a:pPr>
            <a:r>
              <a:rPr lang="en-IN" sz="2800" dirty="0">
                <a:solidFill>
                  <a:srgbClr val="FF0000"/>
                </a:solidFill>
              </a:rPr>
              <a:t>    font-family: 'Roboto';</a:t>
            </a:r>
          </a:p>
          <a:p>
            <a:pPr marL="457200" lvl="1" indent="0">
              <a:buNone/>
            </a:pPr>
            <a:r>
              <a:rPr lang="en-IN" sz="2800" dirty="0">
                <a:solidFill>
                  <a:srgbClr val="FF0000"/>
                </a:solidFill>
              </a:rPr>
              <a:t>    </a:t>
            </a:r>
            <a:r>
              <a:rPr lang="en-IN" sz="2800" dirty="0" err="1">
                <a:solidFill>
                  <a:srgbClr val="FF0000"/>
                </a:solidFill>
              </a:rPr>
              <a:t>src</a:t>
            </a:r>
            <a:r>
              <a:rPr lang="en-IN" sz="2800" dirty="0">
                <a:solidFill>
                  <a:srgbClr val="FF0000"/>
                </a:solidFill>
              </a:rPr>
              <a:t>: </a:t>
            </a:r>
            <a:r>
              <a:rPr lang="en-IN" sz="2800" dirty="0" err="1">
                <a:solidFill>
                  <a:srgbClr val="FF0000"/>
                </a:solidFill>
              </a:rPr>
              <a:t>url</a:t>
            </a:r>
            <a:r>
              <a:rPr lang="en-IN" sz="2800" dirty="0">
                <a:solidFill>
                  <a:srgbClr val="FF0000"/>
                </a:solidFill>
              </a:rPr>
              <a:t>('Roboto-Regular.woff2') format('woff2'),</a:t>
            </a:r>
          </a:p>
          <a:p>
            <a:pPr marL="457200" lvl="1" indent="0">
              <a:buNone/>
            </a:pPr>
            <a:r>
              <a:rPr lang="en-IN" sz="2800" dirty="0">
                <a:solidFill>
                  <a:srgbClr val="FF0000"/>
                </a:solidFill>
              </a:rPr>
              <a:t>         </a:t>
            </a:r>
            <a:r>
              <a:rPr lang="en-IN" sz="2800" dirty="0" err="1">
                <a:solidFill>
                  <a:srgbClr val="FF0000"/>
                </a:solidFill>
              </a:rPr>
              <a:t>url</a:t>
            </a:r>
            <a:r>
              <a:rPr lang="en-IN" sz="2800" dirty="0">
                <a:solidFill>
                  <a:srgbClr val="FF0000"/>
                </a:solidFill>
              </a:rPr>
              <a:t>('Roboto-</a:t>
            </a:r>
            <a:r>
              <a:rPr lang="en-IN" sz="2800" dirty="0" err="1">
                <a:solidFill>
                  <a:srgbClr val="FF0000"/>
                </a:solidFill>
              </a:rPr>
              <a:t>Regular.woff</a:t>
            </a:r>
            <a:r>
              <a:rPr lang="en-IN" sz="2800" dirty="0">
                <a:solidFill>
                  <a:srgbClr val="FF0000"/>
                </a:solidFill>
              </a:rPr>
              <a:t>') format('</a:t>
            </a:r>
            <a:r>
              <a:rPr lang="en-IN" sz="2800" dirty="0" err="1">
                <a:solidFill>
                  <a:srgbClr val="FF0000"/>
                </a:solidFill>
              </a:rPr>
              <a:t>woff</a:t>
            </a:r>
            <a:r>
              <a:rPr lang="en-IN" sz="2800" dirty="0">
                <a:solidFill>
                  <a:srgbClr val="FF0000"/>
                </a:solidFill>
              </a:rPr>
              <a:t>');</a:t>
            </a:r>
          </a:p>
          <a:p>
            <a:pPr marL="457200" lvl="1" indent="0">
              <a:buNone/>
            </a:pPr>
            <a:r>
              <a:rPr lang="en-IN" sz="2800" dirty="0">
                <a:solidFill>
                  <a:srgbClr val="FF0000"/>
                </a:solidFill>
              </a:rPr>
              <a:t>    font-weight: normal;</a:t>
            </a:r>
          </a:p>
          <a:p>
            <a:pPr marL="457200" lvl="1" indent="0">
              <a:buNone/>
            </a:pPr>
            <a:r>
              <a:rPr lang="en-IN" sz="2800" dirty="0">
                <a:solidFill>
                  <a:srgbClr val="FF0000"/>
                </a:solidFill>
              </a:rPr>
              <a:t>    font-style: normal;</a:t>
            </a:r>
          </a:p>
          <a:p>
            <a:pPr marL="457200" lvl="1" indent="0">
              <a:buNone/>
            </a:pPr>
            <a:r>
              <a:rPr lang="en-IN" sz="2800" dirty="0">
                <a:solidFill>
                  <a:srgbClr val="FF0000"/>
                </a:solidFill>
              </a:rPr>
              <a:t>}</a:t>
            </a:r>
          </a:p>
          <a:p>
            <a:pPr marL="0" indent="0">
              <a:buNone/>
            </a:pPr>
            <a:r>
              <a:rPr lang="en-US" dirty="0"/>
              <a:t>Now, subset this font to only include the characters used on your homepage. </a:t>
            </a:r>
          </a:p>
          <a:p>
            <a:pPr marL="0" indent="0">
              <a:buNone/>
            </a:pPr>
            <a:r>
              <a:rPr lang="en-IN" b="1" dirty="0"/>
              <a:t>Install </a:t>
            </a:r>
            <a:r>
              <a:rPr lang="en-IN" b="1" dirty="0" err="1"/>
              <a:t>Glyphhanger</a:t>
            </a:r>
            <a:r>
              <a:rPr lang="en-IN" dirty="0"/>
              <a:t>: </a:t>
            </a:r>
            <a:r>
              <a:rPr lang="en-IN" dirty="0" err="1">
                <a:solidFill>
                  <a:srgbClr val="FF0000"/>
                </a:solidFill>
              </a:rPr>
              <a:t>npm</a:t>
            </a:r>
            <a:r>
              <a:rPr lang="en-IN" dirty="0">
                <a:solidFill>
                  <a:srgbClr val="FF0000"/>
                </a:solidFill>
              </a:rPr>
              <a:t> install -g </a:t>
            </a:r>
            <a:r>
              <a:rPr lang="en-IN" dirty="0" err="1">
                <a:solidFill>
                  <a:srgbClr val="FF0000"/>
                </a:solidFill>
              </a:rPr>
              <a:t>glyphhanger</a:t>
            </a:r>
            <a:endParaRPr lang="en-IN" dirty="0">
              <a:solidFill>
                <a:srgbClr val="FF0000"/>
              </a:solidFill>
            </a:endParaRPr>
          </a:p>
          <a:p>
            <a:pPr marL="0" indent="0">
              <a:buNone/>
            </a:pPr>
            <a:r>
              <a:rPr lang="en-IN" b="1" dirty="0"/>
              <a:t>Run </a:t>
            </a:r>
            <a:r>
              <a:rPr lang="en-IN" b="1" dirty="0" err="1"/>
              <a:t>Glyphhanger</a:t>
            </a:r>
            <a:r>
              <a:rPr lang="en-IN" dirty="0"/>
              <a:t>: </a:t>
            </a:r>
            <a:r>
              <a:rPr lang="en-IN" dirty="0" err="1">
                <a:solidFill>
                  <a:srgbClr val="FF0000"/>
                </a:solidFill>
              </a:rPr>
              <a:t>glyphhanger</a:t>
            </a:r>
            <a:r>
              <a:rPr lang="en-IN" dirty="0">
                <a:solidFill>
                  <a:srgbClr val="FF0000"/>
                </a:solidFill>
              </a:rPr>
              <a:t> </a:t>
            </a:r>
            <a:r>
              <a:rPr lang="en-IN" dirty="0">
                <a:solidFill>
                  <a:srgbClr val="FF0000"/>
                </a:solidFill>
                <a:hlinkClick r:id="rId2"/>
              </a:rPr>
              <a:t>http://www.example.com</a:t>
            </a:r>
            <a:endParaRPr lang="en-IN" dirty="0">
              <a:solidFill>
                <a:srgbClr val="FF0000"/>
              </a:solidFill>
            </a:endParaRPr>
          </a:p>
          <a:p>
            <a:pPr marL="0" indent="0">
              <a:buNone/>
            </a:pPr>
            <a:r>
              <a:rPr lang="en-US" dirty="0"/>
              <a:t>This command will analyze the fonts used on your homepage and generate a subset.</a:t>
            </a:r>
            <a:endParaRPr lang="en-IN" dirty="0"/>
          </a:p>
        </p:txBody>
      </p:sp>
    </p:spTree>
    <p:extLst>
      <p:ext uri="{BB962C8B-B14F-4D97-AF65-F5344CB8AC3E}">
        <p14:creationId xmlns:p14="http://schemas.microsoft.com/office/powerpoint/2010/main" val="194341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42D38-BA68-D3DF-E8E0-58EB200CA295}"/>
              </a:ext>
            </a:extLst>
          </p:cNvPr>
          <p:cNvSpPr>
            <a:spLocks noGrp="1"/>
          </p:cNvSpPr>
          <p:nvPr>
            <p:ph idx="1"/>
          </p:nvPr>
        </p:nvSpPr>
        <p:spPr>
          <a:xfrm>
            <a:off x="435935" y="372140"/>
            <a:ext cx="11270512" cy="6198781"/>
          </a:xfrm>
        </p:spPr>
        <p:txBody>
          <a:bodyPr>
            <a:normAutofit fontScale="92500" lnSpcReduction="10000"/>
          </a:bodyPr>
          <a:lstStyle/>
          <a:p>
            <a:pPr algn="just"/>
            <a:r>
              <a:rPr lang="en-US" b="1" dirty="0"/>
              <a:t>Review Subset: </a:t>
            </a:r>
            <a:r>
              <a:rPr lang="en-US" dirty="0"/>
              <a:t>After running </a:t>
            </a:r>
            <a:r>
              <a:rPr lang="en-US" dirty="0" err="1"/>
              <a:t>Glyphhanger</a:t>
            </a:r>
            <a:r>
              <a:rPr lang="en-US" dirty="0"/>
              <a:t>, it will output a subset of the font files used on your homepage. You can review these files to ensure they include all the necessary characters.</a:t>
            </a:r>
          </a:p>
          <a:p>
            <a:pPr algn="just"/>
            <a:r>
              <a:rPr lang="en-US" b="1" dirty="0"/>
              <a:t>Integrate </a:t>
            </a:r>
            <a:r>
              <a:rPr lang="en-US" b="1" dirty="0" err="1"/>
              <a:t>Subsetted</a:t>
            </a:r>
            <a:r>
              <a:rPr lang="en-US" b="1" dirty="0"/>
              <a:t> Fonts:</a:t>
            </a:r>
          </a:p>
          <a:p>
            <a:pPr marL="457200" lvl="1" indent="0" algn="just">
              <a:buNone/>
            </a:pPr>
            <a:r>
              <a:rPr lang="en-IN" sz="2800" dirty="0">
                <a:solidFill>
                  <a:srgbClr val="FF0000"/>
                </a:solidFill>
              </a:rPr>
              <a:t>@font-face {</a:t>
            </a:r>
          </a:p>
          <a:p>
            <a:pPr marL="457200" lvl="1" indent="0" algn="just">
              <a:buNone/>
            </a:pPr>
            <a:r>
              <a:rPr lang="en-IN" sz="2800" dirty="0">
                <a:solidFill>
                  <a:srgbClr val="FF0000"/>
                </a:solidFill>
              </a:rPr>
              <a:t>    font-family: 'Roboto';</a:t>
            </a:r>
          </a:p>
          <a:p>
            <a:pPr marL="457200" lvl="1" indent="0" algn="just">
              <a:buNone/>
            </a:pPr>
            <a:r>
              <a:rPr lang="en-IN" sz="2800" dirty="0">
                <a:solidFill>
                  <a:srgbClr val="FF0000"/>
                </a:solidFill>
              </a:rPr>
              <a:t>    </a:t>
            </a:r>
            <a:r>
              <a:rPr lang="en-IN" sz="2800" dirty="0" err="1">
                <a:solidFill>
                  <a:srgbClr val="FF0000"/>
                </a:solidFill>
              </a:rPr>
              <a:t>src</a:t>
            </a:r>
            <a:r>
              <a:rPr lang="en-IN" sz="2800" dirty="0">
                <a:solidFill>
                  <a:srgbClr val="FF0000"/>
                </a:solidFill>
              </a:rPr>
              <a:t>: </a:t>
            </a:r>
            <a:r>
              <a:rPr lang="en-IN" sz="2800" dirty="0" err="1">
                <a:solidFill>
                  <a:srgbClr val="FF0000"/>
                </a:solidFill>
              </a:rPr>
              <a:t>url</a:t>
            </a:r>
            <a:r>
              <a:rPr lang="en-IN" sz="2800" dirty="0">
                <a:solidFill>
                  <a:srgbClr val="FF0000"/>
                </a:solidFill>
              </a:rPr>
              <a:t>('subset/Roboto-Regular-subset.woff2') format('woff2'),</a:t>
            </a:r>
          </a:p>
          <a:p>
            <a:pPr marL="457200" lvl="1" indent="0" algn="just">
              <a:buNone/>
            </a:pPr>
            <a:r>
              <a:rPr lang="en-IN" sz="2800" dirty="0">
                <a:solidFill>
                  <a:srgbClr val="FF0000"/>
                </a:solidFill>
              </a:rPr>
              <a:t>         </a:t>
            </a:r>
            <a:r>
              <a:rPr lang="en-IN" sz="2800" dirty="0" err="1">
                <a:solidFill>
                  <a:srgbClr val="FF0000"/>
                </a:solidFill>
              </a:rPr>
              <a:t>url</a:t>
            </a:r>
            <a:r>
              <a:rPr lang="en-IN" sz="2800" dirty="0">
                <a:solidFill>
                  <a:srgbClr val="FF0000"/>
                </a:solidFill>
              </a:rPr>
              <a:t>('subset/Roboto-Regular-</a:t>
            </a:r>
            <a:r>
              <a:rPr lang="en-IN" sz="2800" dirty="0" err="1">
                <a:solidFill>
                  <a:srgbClr val="FF0000"/>
                </a:solidFill>
              </a:rPr>
              <a:t>subset.woff</a:t>
            </a:r>
            <a:r>
              <a:rPr lang="en-IN" sz="2800" dirty="0">
                <a:solidFill>
                  <a:srgbClr val="FF0000"/>
                </a:solidFill>
              </a:rPr>
              <a:t>') format('</a:t>
            </a:r>
            <a:r>
              <a:rPr lang="en-IN" sz="2800" dirty="0" err="1">
                <a:solidFill>
                  <a:srgbClr val="FF0000"/>
                </a:solidFill>
              </a:rPr>
              <a:t>woff</a:t>
            </a:r>
            <a:r>
              <a:rPr lang="en-IN" sz="2800" dirty="0">
                <a:solidFill>
                  <a:srgbClr val="FF0000"/>
                </a:solidFill>
              </a:rPr>
              <a:t>');</a:t>
            </a:r>
          </a:p>
          <a:p>
            <a:pPr marL="457200" lvl="1" indent="0" algn="just">
              <a:buNone/>
            </a:pPr>
            <a:r>
              <a:rPr lang="en-IN" sz="2800" dirty="0">
                <a:solidFill>
                  <a:srgbClr val="FF0000"/>
                </a:solidFill>
              </a:rPr>
              <a:t>    font-weight: normal;</a:t>
            </a:r>
          </a:p>
          <a:p>
            <a:pPr marL="457200" lvl="1" indent="0" algn="just">
              <a:buNone/>
            </a:pPr>
            <a:r>
              <a:rPr lang="en-IN" sz="2800" dirty="0">
                <a:solidFill>
                  <a:srgbClr val="FF0000"/>
                </a:solidFill>
              </a:rPr>
              <a:t>    font-style: normal;</a:t>
            </a:r>
          </a:p>
          <a:p>
            <a:pPr marL="457200" lvl="1" indent="0" algn="just">
              <a:buNone/>
            </a:pPr>
            <a:r>
              <a:rPr lang="en-IN" sz="2800" dirty="0">
                <a:solidFill>
                  <a:srgbClr val="FF0000"/>
                </a:solidFill>
              </a:rPr>
              <a:t>}</a:t>
            </a:r>
          </a:p>
          <a:p>
            <a:pPr marL="457200" lvl="1" indent="0" algn="just">
              <a:buNone/>
            </a:pPr>
            <a:r>
              <a:rPr lang="en-US" dirty="0"/>
              <a:t>Make sure to place the </a:t>
            </a:r>
            <a:r>
              <a:rPr lang="en-US" dirty="0" err="1"/>
              <a:t>subsetted</a:t>
            </a:r>
            <a:r>
              <a:rPr lang="en-US" dirty="0"/>
              <a:t> font files in the appropriate directory within your project (e.g., subset/).</a:t>
            </a:r>
          </a:p>
          <a:p>
            <a:pPr algn="just"/>
            <a:r>
              <a:rPr lang="en-US" sz="3200" b="1" dirty="0"/>
              <a:t>Test: </a:t>
            </a:r>
            <a:r>
              <a:rPr lang="en-US" dirty="0"/>
              <a:t>Test your website to ensure that the </a:t>
            </a:r>
            <a:r>
              <a:rPr lang="en-US" dirty="0" err="1"/>
              <a:t>subsetted</a:t>
            </a:r>
            <a:r>
              <a:rPr lang="en-US" dirty="0"/>
              <a:t> fonts are displaying correctly and that all necessary characters are included. Make sure to check different sections of your homepage to verify that all characters are covered.</a:t>
            </a:r>
            <a:endParaRPr lang="en-IN" dirty="0"/>
          </a:p>
        </p:txBody>
      </p:sp>
    </p:spTree>
    <p:extLst>
      <p:ext uri="{BB962C8B-B14F-4D97-AF65-F5344CB8AC3E}">
        <p14:creationId xmlns:p14="http://schemas.microsoft.com/office/powerpoint/2010/main" val="2326429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B246-1345-9F42-A44C-B1F6C9B30BCD}"/>
              </a:ext>
            </a:extLst>
          </p:cNvPr>
          <p:cNvSpPr>
            <a:spLocks noGrp="1"/>
          </p:cNvSpPr>
          <p:nvPr>
            <p:ph type="title"/>
          </p:nvPr>
        </p:nvSpPr>
        <p:spPr>
          <a:xfrm>
            <a:off x="838200" y="188145"/>
            <a:ext cx="10515600" cy="315912"/>
          </a:xfrm>
        </p:spPr>
        <p:txBody>
          <a:bodyPr>
            <a:normAutofit fontScale="90000"/>
          </a:bodyPr>
          <a:lstStyle/>
          <a:p>
            <a:pPr algn="ctr"/>
            <a:r>
              <a:rPr lang="en-IN" b="1" dirty="0"/>
              <a:t>Manually (Command Line) </a:t>
            </a:r>
            <a:r>
              <a:rPr lang="en-IN" b="1" dirty="0" err="1"/>
              <a:t>subsetting</a:t>
            </a:r>
            <a:r>
              <a:rPr lang="en-IN" b="1" dirty="0"/>
              <a:t> fonts</a:t>
            </a:r>
          </a:p>
        </p:txBody>
      </p:sp>
      <p:sp>
        <p:nvSpPr>
          <p:cNvPr id="3" name="Content Placeholder 2">
            <a:extLst>
              <a:ext uri="{FF2B5EF4-FFF2-40B4-BE49-F238E27FC236}">
                <a16:creationId xmlns:a16="http://schemas.microsoft.com/office/drawing/2014/main" id="{374C7C78-061B-1B17-E30F-38E6BDE61E55}"/>
              </a:ext>
            </a:extLst>
          </p:cNvPr>
          <p:cNvSpPr>
            <a:spLocks noGrp="1"/>
          </p:cNvSpPr>
          <p:nvPr>
            <p:ph idx="1"/>
          </p:nvPr>
        </p:nvSpPr>
        <p:spPr>
          <a:xfrm>
            <a:off x="226141" y="904126"/>
            <a:ext cx="11769213" cy="5693319"/>
          </a:xfrm>
        </p:spPr>
        <p:txBody>
          <a:bodyPr/>
          <a:lstStyle/>
          <a:p>
            <a:pPr algn="just"/>
            <a:r>
              <a:rPr lang="en-US" dirty="0" err="1"/>
              <a:t>Subsetting</a:t>
            </a:r>
            <a:r>
              <a:rPr lang="en-US" dirty="0"/>
              <a:t> fonts can be done on the command line with a </a:t>
            </a:r>
            <a:r>
              <a:rPr lang="en-US" dirty="0">
                <a:solidFill>
                  <a:srgbClr val="FF0000"/>
                </a:solidFill>
              </a:rPr>
              <a:t>Python-based set of utilities named </a:t>
            </a:r>
            <a:r>
              <a:rPr lang="en-US" b="1" dirty="0" err="1">
                <a:solidFill>
                  <a:srgbClr val="FF0000"/>
                </a:solidFill>
              </a:rPr>
              <a:t>fonttools</a:t>
            </a:r>
            <a:r>
              <a:rPr lang="en-US" dirty="0">
                <a:solidFill>
                  <a:srgbClr val="FF0000"/>
                </a:solidFill>
              </a:rPr>
              <a:t>.</a:t>
            </a:r>
            <a:r>
              <a:rPr lang="en-US" dirty="0"/>
              <a:t> In this section, you’ll learn about Unicode ranges, </a:t>
            </a:r>
            <a:r>
              <a:rPr lang="en-US" dirty="0">
                <a:solidFill>
                  <a:srgbClr val="FF0000"/>
                </a:solidFill>
              </a:rPr>
              <a:t>install Python </a:t>
            </a:r>
            <a:r>
              <a:rPr lang="en-US" dirty="0"/>
              <a:t>(if it is not preloaded), and use the </a:t>
            </a:r>
            <a:r>
              <a:rPr lang="en-US" dirty="0">
                <a:solidFill>
                  <a:srgbClr val="FF0000"/>
                </a:solidFill>
              </a:rPr>
              <a:t>pip package manager </a:t>
            </a:r>
            <a:r>
              <a:rPr lang="en-US" dirty="0"/>
              <a:t>to install the </a:t>
            </a:r>
            <a:r>
              <a:rPr lang="en-US" b="1" dirty="0" err="1">
                <a:solidFill>
                  <a:srgbClr val="FF0000"/>
                </a:solidFill>
              </a:rPr>
              <a:t>fonttools</a:t>
            </a:r>
            <a:r>
              <a:rPr lang="en-US" dirty="0">
                <a:solidFill>
                  <a:srgbClr val="FF0000"/>
                </a:solidFill>
              </a:rPr>
              <a:t> library</a:t>
            </a:r>
            <a:r>
              <a:rPr lang="en-US" dirty="0"/>
              <a:t>. You’ll also use the </a:t>
            </a:r>
            <a:r>
              <a:rPr lang="en-US" b="1" dirty="0" err="1">
                <a:solidFill>
                  <a:srgbClr val="FF0000"/>
                </a:solidFill>
              </a:rPr>
              <a:t>pyftsubset</a:t>
            </a:r>
            <a:r>
              <a:rPr lang="en-US" dirty="0">
                <a:solidFill>
                  <a:srgbClr val="FF0000"/>
                </a:solidFill>
              </a:rPr>
              <a:t> command-line </a:t>
            </a:r>
            <a:r>
              <a:rPr lang="en-US" dirty="0"/>
              <a:t>utility to generate subsets for your fonts.</a:t>
            </a:r>
          </a:p>
          <a:p>
            <a:pPr algn="just"/>
            <a:r>
              <a:rPr lang="en-US" dirty="0"/>
              <a:t>To understand the mechanism by which </a:t>
            </a:r>
            <a:r>
              <a:rPr lang="en-US" dirty="0" err="1"/>
              <a:t>subsetting</a:t>
            </a:r>
            <a:r>
              <a:rPr lang="en-US" dirty="0"/>
              <a:t> works, you need to know what Uni code is and how glyphs for various languages exist in predefined </a:t>
            </a:r>
            <a:r>
              <a:rPr lang="en-US" b="1" dirty="0"/>
              <a:t>Unicode</a:t>
            </a:r>
            <a:r>
              <a:rPr lang="en-US" dirty="0"/>
              <a:t> ranges.</a:t>
            </a:r>
          </a:p>
          <a:p>
            <a:pPr algn="just"/>
            <a:r>
              <a:rPr lang="en-US" b="1" dirty="0"/>
              <a:t>Unicode</a:t>
            </a:r>
            <a:r>
              <a:rPr lang="en-US" dirty="0"/>
              <a:t> is a standard that normalizes the way that characters for all languages are represented. More than 120,000 Unicode reservations exist for characters across various languages, and the standard is continually evolving to accommodate more.</a:t>
            </a:r>
            <a:endParaRPr lang="en-IN" dirty="0"/>
          </a:p>
        </p:txBody>
      </p:sp>
    </p:spTree>
    <p:extLst>
      <p:ext uri="{BB962C8B-B14F-4D97-AF65-F5344CB8AC3E}">
        <p14:creationId xmlns:p14="http://schemas.microsoft.com/office/powerpoint/2010/main" val="403441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53973F-A6E3-6B9A-33EC-2F70834FBF2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3458" y="654357"/>
            <a:ext cx="11444748" cy="5874262"/>
          </a:xfrm>
        </p:spPr>
      </p:pic>
    </p:spTree>
    <p:extLst>
      <p:ext uri="{BB962C8B-B14F-4D97-AF65-F5344CB8AC3E}">
        <p14:creationId xmlns:p14="http://schemas.microsoft.com/office/powerpoint/2010/main" val="415194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FE2D-434D-DC2F-4B7F-D83CBAE0D0DC}"/>
              </a:ext>
            </a:extLst>
          </p:cNvPr>
          <p:cNvSpPr>
            <a:spLocks noGrp="1"/>
          </p:cNvSpPr>
          <p:nvPr>
            <p:ph type="title"/>
          </p:nvPr>
        </p:nvSpPr>
        <p:spPr>
          <a:xfrm>
            <a:off x="838200" y="283496"/>
            <a:ext cx="10515600" cy="795081"/>
          </a:xfrm>
        </p:spPr>
        <p:txBody>
          <a:bodyPr/>
          <a:lstStyle/>
          <a:p>
            <a:r>
              <a:rPr lang="en-IN" dirty="0"/>
              <a:t>Using fonts wisely</a:t>
            </a:r>
          </a:p>
        </p:txBody>
      </p:sp>
      <p:sp>
        <p:nvSpPr>
          <p:cNvPr id="3" name="Content Placeholder 2">
            <a:extLst>
              <a:ext uri="{FF2B5EF4-FFF2-40B4-BE49-F238E27FC236}">
                <a16:creationId xmlns:a16="http://schemas.microsoft.com/office/drawing/2014/main" id="{87B2BA18-F95D-0B4D-D7FD-9304CE3128F6}"/>
              </a:ext>
            </a:extLst>
          </p:cNvPr>
          <p:cNvSpPr>
            <a:spLocks noGrp="1"/>
          </p:cNvSpPr>
          <p:nvPr>
            <p:ph idx="1"/>
          </p:nvPr>
        </p:nvSpPr>
        <p:spPr>
          <a:xfrm>
            <a:off x="285135" y="1229032"/>
            <a:ext cx="11611897" cy="5270091"/>
          </a:xfrm>
        </p:spPr>
        <p:txBody>
          <a:bodyPr>
            <a:normAutofit/>
          </a:bodyPr>
          <a:lstStyle/>
          <a:p>
            <a:r>
              <a:rPr lang="en-US" dirty="0"/>
              <a:t>An optimal use of fonts begins with selection. </a:t>
            </a:r>
          </a:p>
          <a:p>
            <a:r>
              <a:rPr lang="en-US" dirty="0"/>
              <a:t>Although font providers such as </a:t>
            </a:r>
            <a:r>
              <a:rPr lang="en-US" dirty="0">
                <a:solidFill>
                  <a:srgbClr val="FF0000"/>
                </a:solidFill>
              </a:rPr>
              <a:t>Google Fonts </a:t>
            </a:r>
            <a:r>
              <a:rPr lang="en-US" dirty="0"/>
              <a:t>and </a:t>
            </a:r>
            <a:r>
              <a:rPr lang="en-US" dirty="0">
                <a:solidFill>
                  <a:srgbClr val="FF0000"/>
                </a:solidFill>
              </a:rPr>
              <a:t>Adobe </a:t>
            </a:r>
            <a:r>
              <a:rPr lang="en-US" dirty="0" err="1">
                <a:solidFill>
                  <a:srgbClr val="FF0000"/>
                </a:solidFill>
              </a:rPr>
              <a:t>Typekit</a:t>
            </a:r>
            <a:r>
              <a:rPr lang="en-US" dirty="0">
                <a:solidFill>
                  <a:srgbClr val="FF0000"/>
                </a:solidFill>
              </a:rPr>
              <a:t> </a:t>
            </a:r>
            <a:r>
              <a:rPr lang="en-US" dirty="0"/>
              <a:t>do a lot to guide you in selecting fonts, at times you’ll need to host fonts yourself—either because the font you need isn’t available on these services, or your client has specific requirements that may prohibit you from using them.</a:t>
            </a:r>
          </a:p>
          <a:p>
            <a:r>
              <a:rPr lang="en-US" dirty="0"/>
              <a:t>Before you start, you need to </a:t>
            </a:r>
            <a:r>
              <a:rPr lang="en-US" dirty="0">
                <a:solidFill>
                  <a:srgbClr val="FF0000"/>
                </a:solidFill>
              </a:rPr>
              <a:t>download the client’s site and run it locally with these commands: </a:t>
            </a:r>
          </a:p>
          <a:p>
            <a:r>
              <a:rPr lang="en-US" dirty="0">
                <a:solidFill>
                  <a:srgbClr val="FF0000"/>
                </a:solidFill>
              </a:rPr>
              <a:t>git clone https://github.com/webopt/ch7-fonts.git </a:t>
            </a:r>
          </a:p>
          <a:p>
            <a:r>
              <a:rPr lang="en-US" dirty="0"/>
              <a:t>cd ch7-fonts </a:t>
            </a:r>
          </a:p>
          <a:p>
            <a:r>
              <a:rPr lang="en-US" dirty="0" err="1"/>
              <a:t>npm</a:t>
            </a:r>
            <a:r>
              <a:rPr lang="en-US" dirty="0"/>
              <a:t> install </a:t>
            </a:r>
          </a:p>
          <a:p>
            <a:r>
              <a:rPr lang="en-US" dirty="0"/>
              <a:t>node http.js</a:t>
            </a:r>
            <a:endParaRPr lang="en-IN" dirty="0"/>
          </a:p>
        </p:txBody>
      </p:sp>
    </p:spTree>
    <p:extLst>
      <p:ext uri="{BB962C8B-B14F-4D97-AF65-F5344CB8AC3E}">
        <p14:creationId xmlns:p14="http://schemas.microsoft.com/office/powerpoint/2010/main" val="200495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6748-9D5D-DC57-CC6E-650FACF9E893}"/>
              </a:ext>
            </a:extLst>
          </p:cNvPr>
          <p:cNvSpPr>
            <a:spLocks noGrp="1"/>
          </p:cNvSpPr>
          <p:nvPr>
            <p:ph type="title"/>
          </p:nvPr>
        </p:nvSpPr>
        <p:spPr>
          <a:xfrm>
            <a:off x="838200" y="365125"/>
            <a:ext cx="10515600" cy="765585"/>
          </a:xfrm>
        </p:spPr>
        <p:txBody>
          <a:bodyPr/>
          <a:lstStyle/>
          <a:p>
            <a:pPr algn="ctr"/>
            <a:r>
              <a:rPr lang="en-IN" b="1" dirty="0"/>
              <a:t>Best Practices</a:t>
            </a:r>
          </a:p>
        </p:txBody>
      </p:sp>
      <p:sp>
        <p:nvSpPr>
          <p:cNvPr id="3" name="Content Placeholder 2">
            <a:extLst>
              <a:ext uri="{FF2B5EF4-FFF2-40B4-BE49-F238E27FC236}">
                <a16:creationId xmlns:a16="http://schemas.microsoft.com/office/drawing/2014/main" id="{79FD4DF6-112F-46E0-D53C-207656F85480}"/>
              </a:ext>
            </a:extLst>
          </p:cNvPr>
          <p:cNvSpPr>
            <a:spLocks noGrp="1"/>
          </p:cNvSpPr>
          <p:nvPr>
            <p:ph idx="1"/>
          </p:nvPr>
        </p:nvSpPr>
        <p:spPr>
          <a:xfrm>
            <a:off x="294968" y="1253331"/>
            <a:ext cx="11680722" cy="5117972"/>
          </a:xfrm>
        </p:spPr>
        <p:txBody>
          <a:bodyPr>
            <a:normAutofit fontScale="92500" lnSpcReduction="10000"/>
          </a:bodyPr>
          <a:lstStyle/>
          <a:p>
            <a:pPr algn="just"/>
            <a:r>
              <a:rPr lang="en-US" b="1" dirty="0"/>
              <a:t>Test and Verify</a:t>
            </a:r>
            <a:r>
              <a:rPr lang="en-US" dirty="0"/>
              <a:t>: After </a:t>
            </a:r>
            <a:r>
              <a:rPr lang="en-US" dirty="0" err="1"/>
              <a:t>subsetting</a:t>
            </a:r>
            <a:r>
              <a:rPr lang="en-US" dirty="0"/>
              <a:t> fonts, thoroughly test your website to ensure that all required characters and glyphs are displayed correctly. Pay attention to multilingual content and special characters that may be used in various contexts.</a:t>
            </a:r>
          </a:p>
          <a:p>
            <a:pPr algn="just"/>
            <a:r>
              <a:rPr lang="en-US" b="1" dirty="0"/>
              <a:t>Regular Updates</a:t>
            </a:r>
            <a:r>
              <a:rPr lang="en-US" dirty="0"/>
              <a:t>: If your website's content evolves or expands to include additional characters or languages, update the font subset accordingly to maintain optimal performance and support for new content.</a:t>
            </a:r>
          </a:p>
          <a:p>
            <a:pPr algn="just"/>
            <a:r>
              <a:rPr lang="en-US" b="1" dirty="0"/>
              <a:t>Monitor Performance</a:t>
            </a:r>
            <a:r>
              <a:rPr lang="en-US" dirty="0"/>
              <a:t>: Continuously monitor your website's performance metrics, including page load times and font loading behavior, to identify areas for improvement and optimization</a:t>
            </a:r>
          </a:p>
          <a:p>
            <a:pPr algn="just"/>
            <a:r>
              <a:rPr lang="en-US" dirty="0"/>
              <a:t>In </a:t>
            </a:r>
            <a:r>
              <a:rPr lang="en-US" b="1" dirty="0"/>
              <a:t>conclusion, </a:t>
            </a:r>
            <a:r>
              <a:rPr lang="en-US" b="1" dirty="0" err="1"/>
              <a:t>subsetting</a:t>
            </a:r>
            <a:r>
              <a:rPr lang="en-US" b="1" dirty="0"/>
              <a:t> fonts </a:t>
            </a:r>
            <a:r>
              <a:rPr lang="en-US" dirty="0"/>
              <a:t>is a crucial technique for web performance optimization, enabling faster load times, reduced bandwidth consumption, and improved user experience. By selectively including only the necessary characters and glyphs, you can streamline font files and enhance the efficiency of your website's typography.</a:t>
            </a:r>
            <a:endParaRPr lang="en-IN" dirty="0"/>
          </a:p>
        </p:txBody>
      </p:sp>
    </p:spTree>
    <p:extLst>
      <p:ext uri="{BB962C8B-B14F-4D97-AF65-F5344CB8AC3E}">
        <p14:creationId xmlns:p14="http://schemas.microsoft.com/office/powerpoint/2010/main" val="3339086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8838-843A-7E50-61B7-86799172B799}"/>
              </a:ext>
            </a:extLst>
          </p:cNvPr>
          <p:cNvSpPr>
            <a:spLocks noGrp="1"/>
          </p:cNvSpPr>
          <p:nvPr>
            <p:ph type="title"/>
          </p:nvPr>
        </p:nvSpPr>
        <p:spPr>
          <a:xfrm>
            <a:off x="838200" y="197977"/>
            <a:ext cx="10515600" cy="627933"/>
          </a:xfrm>
        </p:spPr>
        <p:txBody>
          <a:bodyPr>
            <a:normAutofit fontScale="90000"/>
          </a:bodyPr>
          <a:lstStyle/>
          <a:p>
            <a:pPr algn="ctr"/>
            <a:r>
              <a:rPr lang="en-US" b="1" dirty="0"/>
              <a:t>Compressing EOT and TTF font formats</a:t>
            </a:r>
            <a:endParaRPr lang="en-IN" b="1" dirty="0"/>
          </a:p>
        </p:txBody>
      </p:sp>
      <p:sp>
        <p:nvSpPr>
          <p:cNvPr id="3" name="Content Placeholder 2">
            <a:extLst>
              <a:ext uri="{FF2B5EF4-FFF2-40B4-BE49-F238E27FC236}">
                <a16:creationId xmlns:a16="http://schemas.microsoft.com/office/drawing/2014/main" id="{9C6BCD11-D096-D36E-B49E-1EDD34AC8A59}"/>
              </a:ext>
            </a:extLst>
          </p:cNvPr>
          <p:cNvSpPr>
            <a:spLocks noGrp="1"/>
          </p:cNvSpPr>
          <p:nvPr>
            <p:ph idx="1"/>
          </p:nvPr>
        </p:nvSpPr>
        <p:spPr>
          <a:xfrm>
            <a:off x="127819" y="717755"/>
            <a:ext cx="11926529" cy="5942268"/>
          </a:xfrm>
        </p:spPr>
        <p:txBody>
          <a:bodyPr/>
          <a:lstStyle/>
          <a:p>
            <a:pPr algn="just"/>
            <a:r>
              <a:rPr lang="en-US" dirty="0">
                <a:solidFill>
                  <a:srgbClr val="FF0000"/>
                </a:solidFill>
              </a:rPr>
              <a:t>Compressing EOT (Embedded OpenType) and TTF (TrueType Font) formats is a common practice in web development to optimize performance. </a:t>
            </a:r>
          </a:p>
          <a:p>
            <a:pPr algn="just"/>
            <a:r>
              <a:rPr lang="en-US" dirty="0"/>
              <a:t>By </a:t>
            </a:r>
            <a:r>
              <a:rPr lang="en-US" dirty="0">
                <a:solidFill>
                  <a:srgbClr val="FF0000"/>
                </a:solidFill>
              </a:rPr>
              <a:t>reducing the file size of fonts</a:t>
            </a:r>
            <a:r>
              <a:rPr lang="en-US" dirty="0"/>
              <a:t>, you can improve loading times and overall site performance. </a:t>
            </a:r>
          </a:p>
          <a:p>
            <a:pPr algn="just"/>
            <a:r>
              <a:rPr lang="en-US" dirty="0"/>
              <a:t>To compress EOT (Embedded OpenType) and TTF (TrueType Font) files for serving via an </a:t>
            </a:r>
            <a:r>
              <a:rPr lang="en-US" dirty="0">
                <a:solidFill>
                  <a:srgbClr val="FF0000"/>
                </a:solidFill>
              </a:rPr>
              <a:t>Apache server in XAMPP</a:t>
            </a:r>
            <a:r>
              <a:rPr lang="en-US" dirty="0"/>
              <a:t>, you can </a:t>
            </a:r>
            <a:r>
              <a:rPr lang="en-US" dirty="0">
                <a:solidFill>
                  <a:srgbClr val="FF0000"/>
                </a:solidFill>
              </a:rPr>
              <a:t>utilize </a:t>
            </a:r>
            <a:r>
              <a:rPr lang="en-US" dirty="0" err="1">
                <a:solidFill>
                  <a:srgbClr val="FF0000"/>
                </a:solidFill>
              </a:rPr>
              <a:t>gzip</a:t>
            </a:r>
            <a:r>
              <a:rPr lang="en-US" dirty="0">
                <a:solidFill>
                  <a:srgbClr val="FF0000"/>
                </a:solidFill>
              </a:rPr>
              <a:t> compression</a:t>
            </a:r>
            <a:r>
              <a:rPr lang="en-US" dirty="0"/>
              <a:t>, which is a standard method for reducing file sizes over HTTP. Here's how you can enable compression for these file types in Apache:</a:t>
            </a:r>
          </a:p>
          <a:p>
            <a:pPr algn="just"/>
            <a:endParaRPr lang="en-US" dirty="0"/>
          </a:p>
        </p:txBody>
      </p:sp>
    </p:spTree>
    <p:extLst>
      <p:ext uri="{BB962C8B-B14F-4D97-AF65-F5344CB8AC3E}">
        <p14:creationId xmlns:p14="http://schemas.microsoft.com/office/powerpoint/2010/main" val="1731171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5140-0DDC-CEAF-203B-F2224A33DBDB}"/>
              </a:ext>
            </a:extLst>
          </p:cNvPr>
          <p:cNvSpPr>
            <a:spLocks noGrp="1"/>
          </p:cNvSpPr>
          <p:nvPr>
            <p:ph type="title"/>
          </p:nvPr>
        </p:nvSpPr>
        <p:spPr/>
        <p:txBody>
          <a:bodyPr/>
          <a:lstStyle/>
          <a:p>
            <a:r>
              <a:rPr lang="en-GB" b="1" dirty="0"/>
              <a:t>Compression in </a:t>
            </a:r>
            <a:r>
              <a:rPr lang="en-GB" b="1" dirty="0" err="1"/>
              <a:t>Xampp</a:t>
            </a:r>
            <a:endParaRPr lang="en-GB" b="1" dirty="0"/>
          </a:p>
        </p:txBody>
      </p:sp>
      <p:pic>
        <p:nvPicPr>
          <p:cNvPr id="5" name="Content Placeholder 4">
            <a:extLst>
              <a:ext uri="{FF2B5EF4-FFF2-40B4-BE49-F238E27FC236}">
                <a16:creationId xmlns:a16="http://schemas.microsoft.com/office/drawing/2014/main" id="{E955388F-2AFE-5DAB-F478-12EEDAF78F05}"/>
              </a:ext>
            </a:extLst>
          </p:cNvPr>
          <p:cNvPicPr>
            <a:picLocks noGrp="1" noChangeAspect="1"/>
          </p:cNvPicPr>
          <p:nvPr>
            <p:ph idx="1"/>
          </p:nvPr>
        </p:nvPicPr>
        <p:blipFill>
          <a:blip r:embed="rId2"/>
          <a:stretch>
            <a:fillRect/>
          </a:stretch>
        </p:blipFill>
        <p:spPr>
          <a:xfrm>
            <a:off x="838200" y="1825624"/>
            <a:ext cx="10515600" cy="4556321"/>
          </a:xfrm>
        </p:spPr>
      </p:pic>
    </p:spTree>
    <p:extLst>
      <p:ext uri="{BB962C8B-B14F-4D97-AF65-F5344CB8AC3E}">
        <p14:creationId xmlns:p14="http://schemas.microsoft.com/office/powerpoint/2010/main" val="1494242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BCD11-D096-D36E-B49E-1EDD34AC8A59}"/>
              </a:ext>
            </a:extLst>
          </p:cNvPr>
          <p:cNvSpPr>
            <a:spLocks noGrp="1"/>
          </p:cNvSpPr>
          <p:nvPr>
            <p:ph idx="1"/>
          </p:nvPr>
        </p:nvSpPr>
        <p:spPr>
          <a:xfrm>
            <a:off x="127819" y="717755"/>
            <a:ext cx="11926529" cy="5942268"/>
          </a:xfrm>
        </p:spPr>
        <p:txBody>
          <a:bodyPr/>
          <a:lstStyle/>
          <a:p>
            <a:pPr algn="just"/>
            <a:r>
              <a:rPr lang="en-US" dirty="0">
                <a:solidFill>
                  <a:srgbClr val="FF0000"/>
                </a:solidFill>
              </a:rPr>
              <a:t>Enable </a:t>
            </a:r>
            <a:r>
              <a:rPr lang="en-US" dirty="0" err="1">
                <a:solidFill>
                  <a:srgbClr val="FF0000"/>
                </a:solidFill>
              </a:rPr>
              <a:t>mod_deflate</a:t>
            </a:r>
            <a:r>
              <a:rPr lang="en-US" dirty="0">
                <a:solidFill>
                  <a:srgbClr val="FF0000"/>
                </a:solidFill>
              </a:rPr>
              <a:t> module</a:t>
            </a:r>
            <a:r>
              <a:rPr lang="en-US" dirty="0"/>
              <a:t>: This module </a:t>
            </a:r>
            <a:r>
              <a:rPr lang="en-US" dirty="0">
                <a:solidFill>
                  <a:srgbClr val="FF0000"/>
                </a:solidFill>
              </a:rPr>
              <a:t>allows Apache to compress content before sending it to the client</a:t>
            </a:r>
            <a:r>
              <a:rPr lang="en-US" dirty="0"/>
              <a:t>. In XAMPP, this module is usually already enabled, but it's worth checking to ensure it's active.</a:t>
            </a:r>
          </a:p>
          <a:p>
            <a:pPr algn="just"/>
            <a:r>
              <a:rPr lang="en-US" dirty="0"/>
              <a:t>To enable it, you can </a:t>
            </a:r>
            <a:r>
              <a:rPr lang="en-US" dirty="0">
                <a:solidFill>
                  <a:srgbClr val="FF0000"/>
                </a:solidFill>
              </a:rPr>
              <a:t>navigate to your Apache configuration file (</a:t>
            </a:r>
            <a:r>
              <a:rPr lang="en-US" dirty="0" err="1">
                <a:solidFill>
                  <a:srgbClr val="FF0000"/>
                </a:solidFill>
              </a:rPr>
              <a:t>httpd.conf</a:t>
            </a:r>
            <a:r>
              <a:rPr lang="en-US" dirty="0">
                <a:solidFill>
                  <a:srgbClr val="FF0000"/>
                </a:solidFill>
              </a:rPr>
              <a:t>) </a:t>
            </a:r>
            <a:r>
              <a:rPr lang="en-US" dirty="0"/>
              <a:t>and ensure that the following line is not commented out:</a:t>
            </a:r>
          </a:p>
        </p:txBody>
      </p:sp>
      <p:pic>
        <p:nvPicPr>
          <p:cNvPr id="5" name="Picture 4">
            <a:extLst>
              <a:ext uri="{FF2B5EF4-FFF2-40B4-BE49-F238E27FC236}">
                <a16:creationId xmlns:a16="http://schemas.microsoft.com/office/drawing/2014/main" id="{91C81C14-D4FF-034F-DEC2-A80A3C07D65E}"/>
              </a:ext>
            </a:extLst>
          </p:cNvPr>
          <p:cNvPicPr>
            <a:picLocks noChangeAspect="1"/>
          </p:cNvPicPr>
          <p:nvPr/>
        </p:nvPicPr>
        <p:blipFill>
          <a:blip r:embed="rId2"/>
          <a:stretch>
            <a:fillRect/>
          </a:stretch>
        </p:blipFill>
        <p:spPr>
          <a:xfrm>
            <a:off x="326011" y="3521426"/>
            <a:ext cx="6104277" cy="3169019"/>
          </a:xfrm>
          <a:prstGeom prst="rect">
            <a:avLst/>
          </a:prstGeom>
        </p:spPr>
      </p:pic>
      <p:pic>
        <p:nvPicPr>
          <p:cNvPr id="7" name="Picture 6">
            <a:extLst>
              <a:ext uri="{FF2B5EF4-FFF2-40B4-BE49-F238E27FC236}">
                <a16:creationId xmlns:a16="http://schemas.microsoft.com/office/drawing/2014/main" id="{FDD5454A-6281-6BE1-8363-3A110D07AA5C}"/>
              </a:ext>
            </a:extLst>
          </p:cNvPr>
          <p:cNvPicPr>
            <a:picLocks noChangeAspect="1"/>
          </p:cNvPicPr>
          <p:nvPr/>
        </p:nvPicPr>
        <p:blipFill rotWithShape="1">
          <a:blip r:embed="rId3"/>
          <a:srcRect r="33831"/>
          <a:stretch/>
        </p:blipFill>
        <p:spPr>
          <a:xfrm>
            <a:off x="7189774" y="3506456"/>
            <a:ext cx="4864574" cy="876309"/>
          </a:xfrm>
          <a:prstGeom prst="rect">
            <a:avLst/>
          </a:prstGeom>
        </p:spPr>
      </p:pic>
      <p:sp>
        <p:nvSpPr>
          <p:cNvPr id="10" name="TextBox 9">
            <a:extLst>
              <a:ext uri="{FF2B5EF4-FFF2-40B4-BE49-F238E27FC236}">
                <a16:creationId xmlns:a16="http://schemas.microsoft.com/office/drawing/2014/main" id="{9B7E00AB-8275-9AB6-C909-A117629AAA4F}"/>
              </a:ext>
            </a:extLst>
          </p:cNvPr>
          <p:cNvSpPr txBox="1"/>
          <p:nvPr/>
        </p:nvSpPr>
        <p:spPr>
          <a:xfrm>
            <a:off x="1356189" y="2875095"/>
            <a:ext cx="9667981" cy="646331"/>
          </a:xfrm>
          <a:prstGeom prst="rect">
            <a:avLst/>
          </a:prstGeom>
          <a:noFill/>
        </p:spPr>
        <p:txBody>
          <a:bodyPr wrap="square">
            <a:spAutoFit/>
          </a:bodyPr>
          <a:lstStyle/>
          <a:p>
            <a:r>
              <a:rPr lang="en-IN" b="1" dirty="0" err="1">
                <a:solidFill>
                  <a:srgbClr val="FF0000"/>
                </a:solidFill>
              </a:rPr>
              <a:t>LoadModule</a:t>
            </a:r>
            <a:r>
              <a:rPr lang="en-IN" b="1" dirty="0">
                <a:solidFill>
                  <a:srgbClr val="FF0000"/>
                </a:solidFill>
              </a:rPr>
              <a:t> </a:t>
            </a:r>
            <a:r>
              <a:rPr lang="en-IN" b="1" dirty="0" err="1">
                <a:solidFill>
                  <a:srgbClr val="FF0000"/>
                </a:solidFill>
              </a:rPr>
              <a:t>deflate_module</a:t>
            </a:r>
            <a:r>
              <a:rPr lang="en-IN" b="1" dirty="0">
                <a:solidFill>
                  <a:srgbClr val="FF0000"/>
                </a:solidFill>
              </a:rPr>
              <a:t> modules/mod_deflate.so     and          mod_filter.so</a:t>
            </a:r>
          </a:p>
          <a:p>
            <a:r>
              <a:rPr lang="en-US" b="1" dirty="0"/>
              <a:t>If it's commented out (preceded by a #), remove the # to enable it.</a:t>
            </a:r>
            <a:endParaRPr lang="en-IN" b="1" dirty="0"/>
          </a:p>
        </p:txBody>
      </p:sp>
    </p:spTree>
    <p:extLst>
      <p:ext uri="{BB962C8B-B14F-4D97-AF65-F5344CB8AC3E}">
        <p14:creationId xmlns:p14="http://schemas.microsoft.com/office/powerpoint/2010/main" val="3740356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1DEC9-05C0-9F9C-17D6-65B07E49AAC3}"/>
              </a:ext>
            </a:extLst>
          </p:cNvPr>
          <p:cNvSpPr>
            <a:spLocks noGrp="1"/>
          </p:cNvSpPr>
          <p:nvPr>
            <p:ph idx="1"/>
          </p:nvPr>
        </p:nvSpPr>
        <p:spPr>
          <a:xfrm>
            <a:off x="688369" y="318498"/>
            <a:ext cx="11085815" cy="6349429"/>
          </a:xfrm>
        </p:spPr>
        <p:txBody>
          <a:bodyPr/>
          <a:lstStyle/>
          <a:p>
            <a:pPr algn="just"/>
            <a:r>
              <a:rPr lang="en-US" b="1" dirty="0">
                <a:solidFill>
                  <a:srgbClr val="FF0000"/>
                </a:solidFill>
              </a:rPr>
              <a:t>Configure compression rules</a:t>
            </a:r>
            <a:r>
              <a:rPr lang="en-US" dirty="0"/>
              <a:t>: You need to specify </a:t>
            </a:r>
            <a:r>
              <a:rPr lang="en-US" dirty="0">
                <a:solidFill>
                  <a:srgbClr val="FF0000"/>
                </a:solidFill>
              </a:rPr>
              <a:t>which file types you want to compress and what compression method to use</a:t>
            </a:r>
            <a:r>
              <a:rPr lang="en-US" dirty="0"/>
              <a:t>. In this case, you want to </a:t>
            </a:r>
            <a:r>
              <a:rPr lang="en-US" dirty="0">
                <a:solidFill>
                  <a:srgbClr val="FF0000"/>
                </a:solidFill>
              </a:rPr>
              <a:t>compress EOT and TTF files</a:t>
            </a:r>
            <a:r>
              <a:rPr lang="en-US" dirty="0"/>
              <a:t>.</a:t>
            </a:r>
          </a:p>
          <a:p>
            <a:pPr algn="just"/>
            <a:r>
              <a:rPr lang="en-US" dirty="0"/>
              <a:t>Inside your </a:t>
            </a:r>
            <a:r>
              <a:rPr lang="en-US" dirty="0">
                <a:solidFill>
                  <a:srgbClr val="FF0000"/>
                </a:solidFill>
              </a:rPr>
              <a:t>Apache configuration file (</a:t>
            </a:r>
            <a:r>
              <a:rPr lang="en-US" dirty="0" err="1">
                <a:solidFill>
                  <a:srgbClr val="FF0000"/>
                </a:solidFill>
              </a:rPr>
              <a:t>httpd.conf</a:t>
            </a:r>
            <a:r>
              <a:rPr lang="en-US" dirty="0">
                <a:solidFill>
                  <a:srgbClr val="FF0000"/>
                </a:solidFill>
              </a:rPr>
              <a:t>), </a:t>
            </a:r>
            <a:r>
              <a:rPr lang="en-US" dirty="0"/>
              <a:t>or preferably in a .</a:t>
            </a:r>
            <a:r>
              <a:rPr lang="en-US" dirty="0" err="1">
                <a:solidFill>
                  <a:srgbClr val="FF0000"/>
                </a:solidFill>
              </a:rPr>
              <a:t>htaccess</a:t>
            </a:r>
            <a:r>
              <a:rPr lang="en-US" dirty="0">
                <a:solidFill>
                  <a:srgbClr val="FF0000"/>
                </a:solidFill>
              </a:rPr>
              <a:t> file </a:t>
            </a:r>
            <a:r>
              <a:rPr lang="en-US" dirty="0"/>
              <a:t>if you want to apply these rules to a specific directory, you can add the following lines:</a:t>
            </a:r>
          </a:p>
          <a:p>
            <a:pPr marL="457200" lvl="1" indent="0" algn="just">
              <a:buNone/>
            </a:pPr>
            <a:r>
              <a:rPr lang="en-IN" sz="2800" dirty="0">
                <a:solidFill>
                  <a:schemeClr val="accent1"/>
                </a:solidFill>
              </a:rPr>
              <a:t>&lt;</a:t>
            </a:r>
            <a:r>
              <a:rPr lang="en-IN" sz="2800" dirty="0" err="1">
                <a:solidFill>
                  <a:schemeClr val="accent1"/>
                </a:solidFill>
              </a:rPr>
              <a:t>IfModule</a:t>
            </a:r>
            <a:r>
              <a:rPr lang="en-IN" sz="2800" dirty="0">
                <a:solidFill>
                  <a:schemeClr val="accent1"/>
                </a:solidFill>
              </a:rPr>
              <a:t> </a:t>
            </a:r>
            <a:r>
              <a:rPr lang="en-IN" sz="2800" dirty="0" err="1">
                <a:solidFill>
                  <a:schemeClr val="accent1"/>
                </a:solidFill>
              </a:rPr>
              <a:t>mod_deflate.c</a:t>
            </a:r>
            <a:r>
              <a:rPr lang="en-IN" sz="2800" dirty="0">
                <a:solidFill>
                  <a:schemeClr val="accent1"/>
                </a:solidFill>
              </a:rPr>
              <a:t>&gt;</a:t>
            </a:r>
          </a:p>
          <a:p>
            <a:pPr marL="457200" lvl="1" indent="0" algn="just">
              <a:buNone/>
            </a:pPr>
            <a:r>
              <a:rPr lang="en-IN" sz="2800" dirty="0">
                <a:solidFill>
                  <a:schemeClr val="accent1"/>
                </a:solidFill>
              </a:rPr>
              <a:t>    &lt;</a:t>
            </a:r>
            <a:r>
              <a:rPr lang="en-IN" sz="2800" dirty="0" err="1">
                <a:solidFill>
                  <a:schemeClr val="accent1"/>
                </a:solidFill>
              </a:rPr>
              <a:t>FilesMatch</a:t>
            </a:r>
            <a:r>
              <a:rPr lang="en-IN" sz="2800" dirty="0">
                <a:solidFill>
                  <a:schemeClr val="accent1"/>
                </a:solidFill>
              </a:rPr>
              <a:t> "\.(</a:t>
            </a:r>
            <a:r>
              <a:rPr lang="en-IN" sz="2800" dirty="0" err="1">
                <a:solidFill>
                  <a:schemeClr val="accent1"/>
                </a:solidFill>
              </a:rPr>
              <a:t>ttf|eot</a:t>
            </a:r>
            <a:r>
              <a:rPr lang="en-IN" sz="2800" dirty="0">
                <a:solidFill>
                  <a:schemeClr val="accent1"/>
                </a:solidFill>
              </a:rPr>
              <a:t>)$"&gt;</a:t>
            </a:r>
          </a:p>
          <a:p>
            <a:pPr marL="457200" lvl="1" indent="0" algn="just">
              <a:buNone/>
            </a:pPr>
            <a:r>
              <a:rPr lang="en-IN" sz="2800" dirty="0">
                <a:solidFill>
                  <a:schemeClr val="accent1"/>
                </a:solidFill>
              </a:rPr>
              <a:t>        </a:t>
            </a:r>
            <a:r>
              <a:rPr lang="en-IN" sz="2800" dirty="0" err="1">
                <a:solidFill>
                  <a:srgbClr val="FF0000"/>
                </a:solidFill>
              </a:rPr>
              <a:t>SetOutputFilter</a:t>
            </a:r>
            <a:r>
              <a:rPr lang="en-IN" sz="2800" dirty="0">
                <a:solidFill>
                  <a:srgbClr val="FF0000"/>
                </a:solidFill>
              </a:rPr>
              <a:t> DEFLATE</a:t>
            </a:r>
          </a:p>
          <a:p>
            <a:pPr marL="457200" lvl="1" indent="0" algn="just">
              <a:buNone/>
            </a:pPr>
            <a:r>
              <a:rPr lang="en-IN" sz="2800" dirty="0">
                <a:solidFill>
                  <a:schemeClr val="accent1"/>
                </a:solidFill>
              </a:rPr>
              <a:t>        </a:t>
            </a:r>
            <a:r>
              <a:rPr lang="en-IN" sz="2800" dirty="0">
                <a:solidFill>
                  <a:srgbClr val="FF0000"/>
                </a:solidFill>
              </a:rPr>
              <a:t>Header append Vary Accept-Encoding</a:t>
            </a:r>
          </a:p>
          <a:p>
            <a:pPr marL="457200" lvl="1" indent="0" algn="just">
              <a:buNone/>
            </a:pPr>
            <a:r>
              <a:rPr lang="en-IN" sz="2800" dirty="0">
                <a:solidFill>
                  <a:schemeClr val="accent1"/>
                </a:solidFill>
              </a:rPr>
              <a:t>    &lt;/</a:t>
            </a:r>
            <a:r>
              <a:rPr lang="en-IN" sz="2800" dirty="0" err="1">
                <a:solidFill>
                  <a:schemeClr val="accent1"/>
                </a:solidFill>
              </a:rPr>
              <a:t>FilesMatch</a:t>
            </a:r>
            <a:r>
              <a:rPr lang="en-IN" sz="2800" dirty="0">
                <a:solidFill>
                  <a:schemeClr val="accent1"/>
                </a:solidFill>
              </a:rPr>
              <a:t>&gt;</a:t>
            </a:r>
          </a:p>
          <a:p>
            <a:pPr marL="457200" lvl="1" indent="0" algn="just">
              <a:buNone/>
            </a:pPr>
            <a:r>
              <a:rPr lang="en-IN" sz="2800" dirty="0">
                <a:solidFill>
                  <a:schemeClr val="accent1"/>
                </a:solidFill>
              </a:rPr>
              <a:t>&lt;/</a:t>
            </a:r>
            <a:r>
              <a:rPr lang="en-IN" sz="2800" dirty="0" err="1">
                <a:solidFill>
                  <a:schemeClr val="accent1"/>
                </a:solidFill>
              </a:rPr>
              <a:t>IfModule</a:t>
            </a:r>
            <a:r>
              <a:rPr lang="en-IN" sz="2800" dirty="0">
                <a:solidFill>
                  <a:schemeClr val="accent1"/>
                </a:solidFill>
              </a:rPr>
              <a:t>&gt;</a:t>
            </a:r>
          </a:p>
          <a:p>
            <a:pPr algn="just"/>
            <a:endParaRPr lang="en-IN" dirty="0"/>
          </a:p>
        </p:txBody>
      </p:sp>
    </p:spTree>
    <p:extLst>
      <p:ext uri="{BB962C8B-B14F-4D97-AF65-F5344CB8AC3E}">
        <p14:creationId xmlns:p14="http://schemas.microsoft.com/office/powerpoint/2010/main" val="4262542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C923E-223C-F8D7-D381-C616751BD590}"/>
              </a:ext>
            </a:extLst>
          </p:cNvPr>
          <p:cNvSpPr>
            <a:spLocks noGrp="1"/>
          </p:cNvSpPr>
          <p:nvPr>
            <p:ph idx="1"/>
          </p:nvPr>
        </p:nvSpPr>
        <p:spPr>
          <a:xfrm>
            <a:off x="585627" y="565078"/>
            <a:ext cx="11096090" cy="5959011"/>
          </a:xfrm>
        </p:spPr>
        <p:txBody>
          <a:bodyPr/>
          <a:lstStyle/>
          <a:p>
            <a:pPr algn="just"/>
            <a:r>
              <a:rPr lang="en-US" dirty="0">
                <a:solidFill>
                  <a:srgbClr val="FF0000"/>
                </a:solidFill>
              </a:rPr>
              <a:t>This configuration will enable compression for .</a:t>
            </a:r>
            <a:r>
              <a:rPr lang="en-US" dirty="0" err="1">
                <a:solidFill>
                  <a:srgbClr val="FF0000"/>
                </a:solidFill>
              </a:rPr>
              <a:t>ttf</a:t>
            </a:r>
            <a:r>
              <a:rPr lang="en-US" dirty="0">
                <a:solidFill>
                  <a:srgbClr val="FF0000"/>
                </a:solidFill>
              </a:rPr>
              <a:t> and .</a:t>
            </a:r>
            <a:r>
              <a:rPr lang="en-US" dirty="0" err="1">
                <a:solidFill>
                  <a:srgbClr val="FF0000"/>
                </a:solidFill>
              </a:rPr>
              <a:t>eot</a:t>
            </a:r>
            <a:r>
              <a:rPr lang="en-US" dirty="0">
                <a:solidFill>
                  <a:srgbClr val="FF0000"/>
                </a:solidFill>
              </a:rPr>
              <a:t> files</a:t>
            </a:r>
            <a:r>
              <a:rPr lang="en-US" dirty="0"/>
              <a:t>. </a:t>
            </a:r>
          </a:p>
          <a:p>
            <a:pPr algn="just"/>
            <a:r>
              <a:rPr lang="en-US" dirty="0"/>
              <a:t>The </a:t>
            </a:r>
            <a:r>
              <a:rPr lang="en-US" dirty="0" err="1">
                <a:solidFill>
                  <a:srgbClr val="FF0000"/>
                </a:solidFill>
              </a:rPr>
              <a:t>SetOutputFilter</a:t>
            </a:r>
            <a:r>
              <a:rPr lang="en-US" dirty="0">
                <a:solidFill>
                  <a:srgbClr val="FF0000"/>
                </a:solidFill>
              </a:rPr>
              <a:t> DEFLATE </a:t>
            </a:r>
            <a:r>
              <a:rPr lang="en-US" dirty="0"/>
              <a:t>line instructs Apache to compress the specified file types using the </a:t>
            </a:r>
            <a:r>
              <a:rPr lang="en-US" dirty="0">
                <a:solidFill>
                  <a:srgbClr val="FF0000"/>
                </a:solidFill>
              </a:rPr>
              <a:t>DEFLATE method</a:t>
            </a:r>
            <a:r>
              <a:rPr lang="en-US" dirty="0"/>
              <a:t>, and </a:t>
            </a:r>
            <a:r>
              <a:rPr lang="en-US" dirty="0">
                <a:solidFill>
                  <a:srgbClr val="FF0000"/>
                </a:solidFill>
              </a:rPr>
              <a:t>Header append Vary Accept-Encoding</a:t>
            </a:r>
            <a:r>
              <a:rPr lang="en-US" dirty="0"/>
              <a:t> ensures that proxies and browsers cache the compressed content correctly.</a:t>
            </a:r>
          </a:p>
          <a:p>
            <a:pPr algn="just"/>
            <a:r>
              <a:rPr lang="en-US" dirty="0">
                <a:solidFill>
                  <a:srgbClr val="FF0000"/>
                </a:solidFill>
              </a:rPr>
              <a:t>Restart Apache</a:t>
            </a:r>
            <a:r>
              <a:rPr lang="en-US" dirty="0"/>
              <a:t>: After making these changes, you'll need to restart the Apache server for the changes to take effect. You can do this through the XAMPP Control Panel.</a:t>
            </a:r>
            <a:endParaRPr lang="en-IN" dirty="0"/>
          </a:p>
        </p:txBody>
      </p:sp>
    </p:spTree>
    <p:extLst>
      <p:ext uri="{BB962C8B-B14F-4D97-AF65-F5344CB8AC3E}">
        <p14:creationId xmlns:p14="http://schemas.microsoft.com/office/powerpoint/2010/main" val="3848490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31B2-F9FD-262D-D5C9-E4036237DCD8}"/>
              </a:ext>
            </a:extLst>
          </p:cNvPr>
          <p:cNvSpPr>
            <a:spLocks noGrp="1"/>
          </p:cNvSpPr>
          <p:nvPr>
            <p:ph type="title"/>
          </p:nvPr>
        </p:nvSpPr>
        <p:spPr>
          <a:xfrm>
            <a:off x="838200" y="256971"/>
            <a:ext cx="10504470" cy="729348"/>
          </a:xfrm>
        </p:spPr>
        <p:txBody>
          <a:bodyPr>
            <a:normAutofit/>
          </a:bodyPr>
          <a:lstStyle/>
          <a:p>
            <a:pPr algn="ctr"/>
            <a:r>
              <a:rPr lang="en-US" b="1" dirty="0"/>
              <a:t>Optimizing the loading of fonts</a:t>
            </a:r>
            <a:endParaRPr lang="en-IN" b="1" dirty="0"/>
          </a:p>
        </p:txBody>
      </p:sp>
      <p:sp>
        <p:nvSpPr>
          <p:cNvPr id="3" name="Content Placeholder 2">
            <a:extLst>
              <a:ext uri="{FF2B5EF4-FFF2-40B4-BE49-F238E27FC236}">
                <a16:creationId xmlns:a16="http://schemas.microsoft.com/office/drawing/2014/main" id="{8177F1D1-A7F2-CDFA-1ECD-7BC63966A370}"/>
              </a:ext>
            </a:extLst>
          </p:cNvPr>
          <p:cNvSpPr>
            <a:spLocks noGrp="1"/>
          </p:cNvSpPr>
          <p:nvPr>
            <p:ph idx="1"/>
          </p:nvPr>
        </p:nvSpPr>
        <p:spPr>
          <a:xfrm>
            <a:off x="838200" y="1130710"/>
            <a:ext cx="10675374" cy="5046253"/>
          </a:xfrm>
        </p:spPr>
        <p:txBody>
          <a:bodyPr/>
          <a:lstStyle/>
          <a:p>
            <a:pPr algn="just"/>
            <a:r>
              <a:rPr lang="en-US" dirty="0"/>
              <a:t> Loading any asset on a website involves pitfalls that vary based on the asset’s type. </a:t>
            </a:r>
          </a:p>
          <a:p>
            <a:pPr algn="just"/>
            <a:r>
              <a:rPr lang="en-US" dirty="0"/>
              <a:t>For instance, loading CSS with the </a:t>
            </a:r>
            <a:r>
              <a:rPr lang="en-US" b="1" dirty="0"/>
              <a:t>&lt;link&gt; </a:t>
            </a:r>
            <a:r>
              <a:rPr lang="en-US" dirty="0"/>
              <a:t>tag blocks rendering until the style sheet is downloaded and parsed and the styles are applied to the document. </a:t>
            </a:r>
          </a:p>
          <a:p>
            <a:pPr algn="just"/>
            <a:r>
              <a:rPr lang="en-US" b="1" dirty="0"/>
              <a:t>&lt;script&gt; </a:t>
            </a:r>
            <a:r>
              <a:rPr lang="en-US" dirty="0"/>
              <a:t>tags that reference external JavaScript files similarly block rendering of the page when they’re placed toward the top of the document.</a:t>
            </a:r>
          </a:p>
          <a:p>
            <a:pPr algn="just"/>
            <a:r>
              <a:rPr lang="en-US" dirty="0"/>
              <a:t>Fonts are no different, and loading them causes no shortage of issues that can have ramifications on the readability of your site.</a:t>
            </a:r>
            <a:endParaRPr lang="en-IN" dirty="0"/>
          </a:p>
        </p:txBody>
      </p:sp>
    </p:spTree>
    <p:extLst>
      <p:ext uri="{BB962C8B-B14F-4D97-AF65-F5344CB8AC3E}">
        <p14:creationId xmlns:p14="http://schemas.microsoft.com/office/powerpoint/2010/main" val="2789849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9B84-86B2-1815-0C2F-DFEE4B6BB967}"/>
              </a:ext>
            </a:extLst>
          </p:cNvPr>
          <p:cNvSpPr>
            <a:spLocks noGrp="1"/>
          </p:cNvSpPr>
          <p:nvPr>
            <p:ph type="title"/>
          </p:nvPr>
        </p:nvSpPr>
        <p:spPr>
          <a:xfrm>
            <a:off x="700549" y="188144"/>
            <a:ext cx="10515600" cy="401791"/>
          </a:xfrm>
        </p:spPr>
        <p:txBody>
          <a:bodyPr>
            <a:normAutofit fontScale="90000"/>
          </a:bodyPr>
          <a:lstStyle/>
          <a:p>
            <a:pPr algn="ctr"/>
            <a:r>
              <a:rPr lang="en-IN" b="1" dirty="0"/>
              <a:t>Understanding font-loading problems</a:t>
            </a:r>
          </a:p>
        </p:txBody>
      </p:sp>
      <p:sp>
        <p:nvSpPr>
          <p:cNvPr id="3" name="Content Placeholder 2">
            <a:extLst>
              <a:ext uri="{FF2B5EF4-FFF2-40B4-BE49-F238E27FC236}">
                <a16:creationId xmlns:a16="http://schemas.microsoft.com/office/drawing/2014/main" id="{2D27EA60-D4A2-800E-A217-361BB4F530EB}"/>
              </a:ext>
            </a:extLst>
          </p:cNvPr>
          <p:cNvSpPr>
            <a:spLocks noGrp="1"/>
          </p:cNvSpPr>
          <p:nvPr>
            <p:ph idx="1"/>
          </p:nvPr>
        </p:nvSpPr>
        <p:spPr>
          <a:xfrm>
            <a:off x="275303" y="589934"/>
            <a:ext cx="11749549" cy="5820697"/>
          </a:xfrm>
        </p:spPr>
        <p:txBody>
          <a:bodyPr>
            <a:normAutofit fontScale="85000" lnSpcReduction="20000"/>
          </a:bodyPr>
          <a:lstStyle/>
          <a:p>
            <a:pPr algn="just">
              <a:lnSpc>
                <a:spcPct val="110000"/>
              </a:lnSpc>
            </a:pPr>
            <a:r>
              <a:rPr lang="en-US" dirty="0"/>
              <a:t>The Legendary Tones owners have sent an email saying that, although they’re happy with the way the fonts look, they’re noticing that </a:t>
            </a:r>
            <a:r>
              <a:rPr lang="en-US" dirty="0">
                <a:solidFill>
                  <a:srgbClr val="FF0000"/>
                </a:solidFill>
              </a:rPr>
              <a:t>text on the page seems to take a while to render on slow connections. </a:t>
            </a:r>
          </a:p>
          <a:p>
            <a:pPr algn="just">
              <a:lnSpc>
                <a:spcPct val="110000"/>
              </a:lnSpc>
            </a:pPr>
            <a:r>
              <a:rPr lang="en-US" dirty="0"/>
              <a:t>This is understandable, but the reality is that this is how some browsers work when it comes to downloading fonts. </a:t>
            </a:r>
            <a:r>
              <a:rPr lang="en-US" dirty="0">
                <a:solidFill>
                  <a:srgbClr val="FF0000"/>
                </a:solidFill>
              </a:rPr>
              <a:t>The phenomenon the client is referring to is called the </a:t>
            </a:r>
            <a:r>
              <a:rPr lang="en-US" b="1" dirty="0">
                <a:solidFill>
                  <a:srgbClr val="FF0000"/>
                </a:solidFill>
              </a:rPr>
              <a:t>Flash of Invisible Text</a:t>
            </a:r>
            <a:r>
              <a:rPr lang="en-US" dirty="0">
                <a:solidFill>
                  <a:srgbClr val="FF0000"/>
                </a:solidFill>
              </a:rPr>
              <a:t>.</a:t>
            </a:r>
          </a:p>
          <a:p>
            <a:pPr algn="just">
              <a:lnSpc>
                <a:spcPct val="110000"/>
              </a:lnSpc>
            </a:pPr>
            <a:r>
              <a:rPr lang="en-US" b="1" dirty="0">
                <a:solidFill>
                  <a:srgbClr val="FF0000"/>
                </a:solidFill>
              </a:rPr>
              <a:t>Flash of Invisible Text </a:t>
            </a:r>
            <a:r>
              <a:rPr lang="en-US" dirty="0">
                <a:solidFill>
                  <a:srgbClr val="FF0000"/>
                </a:solidFill>
              </a:rPr>
              <a:t>is similar to the Flash of </a:t>
            </a:r>
            <a:r>
              <a:rPr lang="en-US" dirty="0" err="1">
                <a:solidFill>
                  <a:srgbClr val="FF0000"/>
                </a:solidFill>
              </a:rPr>
              <a:t>Unstyled</a:t>
            </a:r>
            <a:r>
              <a:rPr lang="en-US" dirty="0">
                <a:solidFill>
                  <a:srgbClr val="FF0000"/>
                </a:solidFill>
              </a:rPr>
              <a:t> Content (FOUC) anomaly</a:t>
            </a:r>
            <a:r>
              <a:rPr lang="en-US" dirty="0"/>
              <a:t>, only instead of </a:t>
            </a:r>
            <a:r>
              <a:rPr lang="en-US" dirty="0" err="1"/>
              <a:t>unstyled</a:t>
            </a:r>
            <a:r>
              <a:rPr lang="en-US" dirty="0"/>
              <a:t> content, </a:t>
            </a:r>
            <a:r>
              <a:rPr lang="en-US" dirty="0">
                <a:solidFill>
                  <a:srgbClr val="FF0000"/>
                </a:solidFill>
              </a:rPr>
              <a:t>you’re dealing with text being invisible until the document’s fonts are fully loaded.</a:t>
            </a:r>
          </a:p>
          <a:p>
            <a:pPr algn="just">
              <a:lnSpc>
                <a:spcPct val="110000"/>
              </a:lnSpc>
            </a:pPr>
            <a:r>
              <a:rPr lang="en-US" dirty="0"/>
              <a:t>It’s noticeable on even fast connections if you pay close attention. As connection speed decreases and network latency increases, the problem becomes more evident. </a:t>
            </a:r>
          </a:p>
          <a:p>
            <a:pPr algn="just">
              <a:lnSpc>
                <a:spcPct val="110000"/>
              </a:lnSpc>
            </a:pPr>
            <a:r>
              <a:rPr lang="en-US" dirty="0"/>
              <a:t>Mobile devices on slow mobile networks such as 2G and 3G are more susceptible to this phenomenon. </a:t>
            </a:r>
          </a:p>
          <a:p>
            <a:pPr algn="just">
              <a:lnSpc>
                <a:spcPct val="110000"/>
              </a:lnSpc>
            </a:pPr>
            <a:r>
              <a:rPr lang="en-US" dirty="0"/>
              <a:t>You can see this problem in figure 7.12 that follows.</a:t>
            </a:r>
            <a:endParaRPr lang="en-IN" dirty="0"/>
          </a:p>
        </p:txBody>
      </p:sp>
    </p:spTree>
    <p:extLst>
      <p:ext uri="{BB962C8B-B14F-4D97-AF65-F5344CB8AC3E}">
        <p14:creationId xmlns:p14="http://schemas.microsoft.com/office/powerpoint/2010/main" val="2840566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943C32-FC97-6B16-389C-C0878155698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42451" y="0"/>
            <a:ext cx="11484078" cy="3429000"/>
          </a:xfrm>
        </p:spPr>
      </p:pic>
      <p:pic>
        <p:nvPicPr>
          <p:cNvPr id="7" name="Picture 6">
            <a:extLst>
              <a:ext uri="{FF2B5EF4-FFF2-40B4-BE49-F238E27FC236}">
                <a16:creationId xmlns:a16="http://schemas.microsoft.com/office/drawing/2014/main" id="{F3D47ED6-F0D7-2A38-442C-0D65544AFC6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265471" y="3429000"/>
            <a:ext cx="11661058" cy="3202857"/>
          </a:xfrm>
          <a:prstGeom prst="rect">
            <a:avLst/>
          </a:prstGeom>
        </p:spPr>
      </p:pic>
    </p:spTree>
    <p:extLst>
      <p:ext uri="{BB962C8B-B14F-4D97-AF65-F5344CB8AC3E}">
        <p14:creationId xmlns:p14="http://schemas.microsoft.com/office/powerpoint/2010/main" val="666912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1D51A-8C63-C506-B533-861E70724CE8}"/>
              </a:ext>
            </a:extLst>
          </p:cNvPr>
          <p:cNvSpPr>
            <a:spLocks noGrp="1"/>
          </p:cNvSpPr>
          <p:nvPr>
            <p:ph idx="1"/>
          </p:nvPr>
        </p:nvSpPr>
        <p:spPr>
          <a:xfrm>
            <a:off x="167147" y="137652"/>
            <a:ext cx="11916697" cy="6420464"/>
          </a:xfrm>
        </p:spPr>
        <p:txBody>
          <a:bodyPr>
            <a:normAutofit/>
          </a:bodyPr>
          <a:lstStyle/>
          <a:p>
            <a:pPr marL="0" indent="0" algn="ctr">
              <a:buNone/>
            </a:pPr>
            <a:r>
              <a:rPr lang="en-US" b="1" dirty="0"/>
              <a:t>Font-Loading Problems</a:t>
            </a:r>
            <a:r>
              <a:rPr lang="en-US" dirty="0"/>
              <a:t>:</a:t>
            </a:r>
          </a:p>
          <a:p>
            <a:pPr algn="just"/>
            <a:r>
              <a:rPr lang="en-US" b="1" dirty="0"/>
              <a:t>Render Blocking</a:t>
            </a:r>
            <a:r>
              <a:rPr lang="en-US" dirty="0"/>
              <a:t>: If web fonts are not loaded efficiently, they can block the rendering of text content on a page, leading to delayed visual completion.</a:t>
            </a:r>
          </a:p>
          <a:p>
            <a:pPr algn="just"/>
            <a:r>
              <a:rPr lang="en-US" b="1" dirty="0"/>
              <a:t>Flash of Invisible Text (FOIT)</a:t>
            </a:r>
            <a:r>
              <a:rPr lang="en-US" dirty="0"/>
              <a:t>: </a:t>
            </a:r>
            <a:r>
              <a:rPr lang="en-US" dirty="0">
                <a:solidFill>
                  <a:srgbClr val="FF0000"/>
                </a:solidFill>
              </a:rPr>
              <a:t>This occurs when the browser delays rendering text until the custom font is fully loaded. </a:t>
            </a:r>
            <a:r>
              <a:rPr lang="en-US" dirty="0"/>
              <a:t>During this delay, users may see default system fonts or even blank spaces, which can result in a poor user experience.</a:t>
            </a:r>
          </a:p>
          <a:p>
            <a:pPr algn="just"/>
            <a:r>
              <a:rPr lang="en-US" b="1" dirty="0"/>
              <a:t>Flash of </a:t>
            </a:r>
            <a:r>
              <a:rPr lang="en-US" b="1" dirty="0" err="1"/>
              <a:t>Unstyled</a:t>
            </a:r>
            <a:r>
              <a:rPr lang="en-US" b="1" dirty="0"/>
              <a:t> Text (FOUT): </a:t>
            </a:r>
            <a:r>
              <a:rPr lang="en-US" dirty="0"/>
              <a:t>In contrast to FOIT, </a:t>
            </a:r>
            <a:r>
              <a:rPr lang="en-US" dirty="0">
                <a:solidFill>
                  <a:srgbClr val="FF0000"/>
                </a:solidFill>
              </a:rPr>
              <a:t>FOUT occurs when the browser initially renders text with fallback fonts and then switches to the custom font once it's loaded. </a:t>
            </a:r>
            <a:r>
              <a:rPr lang="en-US" dirty="0"/>
              <a:t>While less jarring than FOIT, FOUT can still disrupt the visual consistency of the page.</a:t>
            </a:r>
          </a:p>
          <a:p>
            <a:pPr algn="just"/>
            <a:r>
              <a:rPr lang="en-US" b="1" dirty="0"/>
              <a:t>Performance Overhead: </a:t>
            </a:r>
            <a:r>
              <a:rPr lang="en-US" dirty="0"/>
              <a:t>Loading multiple web fonts or large font files can increase page load times and consume additional bandwidth, especially on mobile devices and slower network connections.</a:t>
            </a:r>
            <a:endParaRPr lang="en-IN" dirty="0"/>
          </a:p>
        </p:txBody>
      </p:sp>
    </p:spTree>
    <p:extLst>
      <p:ext uri="{BB962C8B-B14F-4D97-AF65-F5344CB8AC3E}">
        <p14:creationId xmlns:p14="http://schemas.microsoft.com/office/powerpoint/2010/main" val="312946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3416-D074-CC44-D461-001B47C76DE9}"/>
              </a:ext>
            </a:extLst>
          </p:cNvPr>
          <p:cNvSpPr>
            <a:spLocks noGrp="1"/>
          </p:cNvSpPr>
          <p:nvPr>
            <p:ph type="title"/>
          </p:nvPr>
        </p:nvSpPr>
        <p:spPr>
          <a:xfrm>
            <a:off x="838200" y="190756"/>
            <a:ext cx="10515600" cy="490281"/>
          </a:xfrm>
        </p:spPr>
        <p:txBody>
          <a:bodyPr>
            <a:normAutofit fontScale="90000"/>
          </a:bodyPr>
          <a:lstStyle/>
          <a:p>
            <a:r>
              <a:rPr lang="en-US" b="1" dirty="0"/>
              <a:t>Selecting fonts and font variants</a:t>
            </a:r>
            <a:endParaRPr lang="en-IN" b="1" dirty="0"/>
          </a:p>
        </p:txBody>
      </p:sp>
      <p:sp>
        <p:nvSpPr>
          <p:cNvPr id="3" name="Content Placeholder 2">
            <a:extLst>
              <a:ext uri="{FF2B5EF4-FFF2-40B4-BE49-F238E27FC236}">
                <a16:creationId xmlns:a16="http://schemas.microsoft.com/office/drawing/2014/main" id="{C3E882C5-F358-C26F-4E5B-B916173625FC}"/>
              </a:ext>
            </a:extLst>
          </p:cNvPr>
          <p:cNvSpPr>
            <a:spLocks noGrp="1"/>
          </p:cNvSpPr>
          <p:nvPr>
            <p:ph idx="1"/>
          </p:nvPr>
        </p:nvSpPr>
        <p:spPr>
          <a:xfrm>
            <a:off x="108155" y="681037"/>
            <a:ext cx="11985522" cy="5986208"/>
          </a:xfrm>
        </p:spPr>
        <p:txBody>
          <a:bodyPr/>
          <a:lstStyle/>
          <a:p>
            <a:r>
              <a:rPr lang="en-US" dirty="0"/>
              <a:t>At a glance, the client’s website </a:t>
            </a:r>
            <a:r>
              <a:rPr lang="en-US" dirty="0">
                <a:solidFill>
                  <a:srgbClr val="FF0000"/>
                </a:solidFill>
              </a:rPr>
              <a:t>design could be improved by adding fonts</a:t>
            </a:r>
            <a:r>
              <a:rPr lang="en-US" dirty="0"/>
              <a:t>. The designer on the project has recommended a nice sans serif font named </a:t>
            </a:r>
            <a:r>
              <a:rPr lang="en-US" dirty="0">
                <a:solidFill>
                  <a:srgbClr val="FF0000"/>
                </a:solidFill>
              </a:rPr>
              <a:t>Open Sans.</a:t>
            </a:r>
            <a:r>
              <a:rPr lang="en-US" dirty="0"/>
              <a:t> To help out, the designer placed the Open Sans font family in a subfolder of the </a:t>
            </a:r>
            <a:r>
              <a:rPr lang="en-US" dirty="0" err="1"/>
              <a:t>css</a:t>
            </a:r>
            <a:r>
              <a:rPr lang="en-US" dirty="0"/>
              <a:t> folder named open-sans. A glance into this folder reveals 10 styles.  </a:t>
            </a:r>
            <a:endParaRPr lang="en-IN" dirty="0"/>
          </a:p>
        </p:txBody>
      </p:sp>
      <p:pic>
        <p:nvPicPr>
          <p:cNvPr id="5" name="Picture 4">
            <a:extLst>
              <a:ext uri="{FF2B5EF4-FFF2-40B4-BE49-F238E27FC236}">
                <a16:creationId xmlns:a16="http://schemas.microsoft.com/office/drawing/2014/main" id="{C7E574EE-409E-7E81-4B46-EC01FA74CBE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81781" y="2282057"/>
            <a:ext cx="11031793" cy="4385187"/>
          </a:xfrm>
          <a:prstGeom prst="rect">
            <a:avLst/>
          </a:prstGeom>
        </p:spPr>
      </p:pic>
    </p:spTree>
    <p:extLst>
      <p:ext uri="{BB962C8B-B14F-4D97-AF65-F5344CB8AC3E}">
        <p14:creationId xmlns:p14="http://schemas.microsoft.com/office/powerpoint/2010/main" val="3882710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8D17-76A4-F1C9-68E7-B1BEC4E86AA4}"/>
              </a:ext>
            </a:extLst>
          </p:cNvPr>
          <p:cNvSpPr>
            <a:spLocks noGrp="1"/>
          </p:cNvSpPr>
          <p:nvPr>
            <p:ph type="title"/>
          </p:nvPr>
        </p:nvSpPr>
        <p:spPr>
          <a:xfrm>
            <a:off x="759542" y="176980"/>
            <a:ext cx="10515600" cy="504057"/>
          </a:xfrm>
        </p:spPr>
        <p:txBody>
          <a:bodyPr>
            <a:normAutofit fontScale="90000"/>
          </a:bodyPr>
          <a:lstStyle/>
          <a:p>
            <a:pPr algn="ctr"/>
            <a:r>
              <a:rPr lang="en-IN" b="1" dirty="0"/>
              <a:t>Strategies for Font-Loading Optimization:</a:t>
            </a:r>
          </a:p>
        </p:txBody>
      </p:sp>
      <p:sp>
        <p:nvSpPr>
          <p:cNvPr id="3" name="Content Placeholder 2">
            <a:extLst>
              <a:ext uri="{FF2B5EF4-FFF2-40B4-BE49-F238E27FC236}">
                <a16:creationId xmlns:a16="http://schemas.microsoft.com/office/drawing/2014/main" id="{3C14CDCD-9F09-3D0E-1F02-4638A6EDBCA9}"/>
              </a:ext>
            </a:extLst>
          </p:cNvPr>
          <p:cNvSpPr>
            <a:spLocks noGrp="1"/>
          </p:cNvSpPr>
          <p:nvPr>
            <p:ph idx="1"/>
          </p:nvPr>
        </p:nvSpPr>
        <p:spPr>
          <a:xfrm>
            <a:off x="167147" y="806245"/>
            <a:ext cx="11749549" cy="5370718"/>
          </a:xfrm>
        </p:spPr>
        <p:txBody>
          <a:bodyPr>
            <a:normAutofit/>
          </a:bodyPr>
          <a:lstStyle/>
          <a:p>
            <a:pPr algn="just"/>
            <a:r>
              <a:rPr lang="en-US" b="1" dirty="0"/>
              <a:t>Font Preloading: </a:t>
            </a:r>
            <a:r>
              <a:rPr lang="en-US" dirty="0"/>
              <a:t>Use the preload attribute to </a:t>
            </a:r>
            <a:r>
              <a:rPr lang="en-US" dirty="0">
                <a:solidFill>
                  <a:srgbClr val="FF0000"/>
                </a:solidFill>
              </a:rPr>
              <a:t>instruct the browser to fetch fonts early in the page load process</a:t>
            </a:r>
            <a:r>
              <a:rPr lang="en-US" dirty="0"/>
              <a:t>, reducing the likelihood of render-blocking delays. </a:t>
            </a:r>
            <a:r>
              <a:rPr lang="en-US" dirty="0">
                <a:solidFill>
                  <a:srgbClr val="FF0000"/>
                </a:solidFill>
              </a:rPr>
              <a:t>This can be achieved by adding &lt;link </a:t>
            </a:r>
            <a:r>
              <a:rPr lang="en-US" dirty="0" err="1">
                <a:solidFill>
                  <a:srgbClr val="FF0000"/>
                </a:solidFill>
              </a:rPr>
              <a:t>rel</a:t>
            </a:r>
            <a:r>
              <a:rPr lang="en-US" dirty="0">
                <a:solidFill>
                  <a:srgbClr val="FF0000"/>
                </a:solidFill>
              </a:rPr>
              <a:t>="preload"&gt; elements to the HTML head section.</a:t>
            </a:r>
          </a:p>
          <a:p>
            <a:pPr algn="just"/>
            <a:r>
              <a:rPr lang="en-US" b="1" dirty="0"/>
              <a:t>Font </a:t>
            </a:r>
            <a:r>
              <a:rPr lang="en-US" b="1" dirty="0" err="1"/>
              <a:t>Subsetting</a:t>
            </a:r>
            <a:r>
              <a:rPr lang="en-US" b="1" dirty="0"/>
              <a:t>: </a:t>
            </a:r>
            <a:r>
              <a:rPr lang="en-US" dirty="0"/>
              <a:t>Reduce font file sizes by including only the characters and styles needed for your website. Font </a:t>
            </a:r>
            <a:r>
              <a:rPr lang="en-US" dirty="0" err="1"/>
              <a:t>subsetting</a:t>
            </a:r>
            <a:r>
              <a:rPr lang="en-US" dirty="0"/>
              <a:t> tools can help minimize file sizes and improve loading times.</a:t>
            </a:r>
          </a:p>
          <a:p>
            <a:pPr algn="just"/>
            <a:r>
              <a:rPr lang="en-US" b="1" dirty="0"/>
              <a:t>Font Display Swap: </a:t>
            </a:r>
            <a:r>
              <a:rPr lang="en-US" dirty="0">
                <a:solidFill>
                  <a:srgbClr val="FF0000"/>
                </a:solidFill>
              </a:rPr>
              <a:t>Implement the font-display: swap; </a:t>
            </a:r>
            <a:r>
              <a:rPr lang="en-US" dirty="0"/>
              <a:t>CSS property to instruct the </a:t>
            </a:r>
            <a:r>
              <a:rPr lang="en-US" dirty="0">
                <a:solidFill>
                  <a:srgbClr val="FF0000"/>
                </a:solidFill>
              </a:rPr>
              <a:t>browser to use fallback fonts immediately and switch to the custom font once it's available. </a:t>
            </a:r>
            <a:r>
              <a:rPr lang="en-US" dirty="0"/>
              <a:t>This helps mitigate FOIT and FOUT issues by ensuring that text remains visible while the custom font loads.</a:t>
            </a:r>
            <a:endParaRPr lang="en-IN" dirty="0"/>
          </a:p>
        </p:txBody>
      </p:sp>
    </p:spTree>
    <p:extLst>
      <p:ext uri="{BB962C8B-B14F-4D97-AF65-F5344CB8AC3E}">
        <p14:creationId xmlns:p14="http://schemas.microsoft.com/office/powerpoint/2010/main" val="1616471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8B5D5-2F54-7CC3-664E-457200A7096C}"/>
              </a:ext>
            </a:extLst>
          </p:cNvPr>
          <p:cNvSpPr>
            <a:spLocks noGrp="1"/>
          </p:cNvSpPr>
          <p:nvPr>
            <p:ph idx="1"/>
          </p:nvPr>
        </p:nvSpPr>
        <p:spPr>
          <a:xfrm>
            <a:off x="167148" y="314632"/>
            <a:ext cx="11877368" cy="6213987"/>
          </a:xfrm>
        </p:spPr>
        <p:txBody>
          <a:bodyPr/>
          <a:lstStyle/>
          <a:p>
            <a:pPr algn="just"/>
            <a:r>
              <a:rPr lang="en-US" b="1" dirty="0"/>
              <a:t>Host Fonts Locally or Use a CDN</a:t>
            </a:r>
            <a:r>
              <a:rPr lang="en-US" dirty="0"/>
              <a:t>: Hosting fonts locally on your server or using a Content Delivery Network (CDN) can improve loading times by ensuring that fonts are served from a location that's physically closer to your users. CDNs are optimized for delivering content quickly and can help reduce latency.</a:t>
            </a:r>
          </a:p>
          <a:p>
            <a:pPr algn="just"/>
            <a:r>
              <a:rPr lang="en-US" b="1" dirty="0"/>
              <a:t>Preload Fonts</a:t>
            </a:r>
            <a:r>
              <a:rPr lang="en-US" dirty="0"/>
              <a:t>: Use the preload attribute in your HTML to instruct the browser to prioritize downloading critical fonts early in the page load process. This ensures that fonts are available when needed, reducing the likelihood of a Flash of Invisible Text (FOIT) or Flash of </a:t>
            </a:r>
            <a:r>
              <a:rPr lang="en-US" dirty="0" err="1"/>
              <a:t>Unstyled</a:t>
            </a:r>
            <a:r>
              <a:rPr lang="en-US" dirty="0"/>
              <a:t> Text (FOUT).</a:t>
            </a:r>
            <a:endParaRPr lang="en-IN" dirty="0"/>
          </a:p>
        </p:txBody>
      </p:sp>
      <p:pic>
        <p:nvPicPr>
          <p:cNvPr id="6" name="Picture 5">
            <a:extLst>
              <a:ext uri="{FF2B5EF4-FFF2-40B4-BE49-F238E27FC236}">
                <a16:creationId xmlns:a16="http://schemas.microsoft.com/office/drawing/2014/main" id="{8B2556AF-1F12-02EC-A776-7DC1F00381A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83342" y="3883742"/>
            <a:ext cx="10825316" cy="1553497"/>
          </a:xfrm>
          <a:prstGeom prst="rect">
            <a:avLst/>
          </a:prstGeom>
        </p:spPr>
      </p:pic>
    </p:spTree>
    <p:extLst>
      <p:ext uri="{BB962C8B-B14F-4D97-AF65-F5344CB8AC3E}">
        <p14:creationId xmlns:p14="http://schemas.microsoft.com/office/powerpoint/2010/main" val="1983181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ABCBB-C94B-08AB-1AA2-15129CD73EC7}"/>
              </a:ext>
            </a:extLst>
          </p:cNvPr>
          <p:cNvSpPr>
            <a:spLocks noGrp="1"/>
          </p:cNvSpPr>
          <p:nvPr>
            <p:ph idx="1"/>
          </p:nvPr>
        </p:nvSpPr>
        <p:spPr>
          <a:xfrm>
            <a:off x="838200" y="1115962"/>
            <a:ext cx="10515600" cy="5061001"/>
          </a:xfrm>
        </p:spPr>
        <p:txBody>
          <a:bodyPr/>
          <a:lstStyle/>
          <a:p>
            <a:pPr algn="just"/>
            <a:r>
              <a:rPr lang="en-US" b="1" dirty="0"/>
              <a:t>Specify Font Display Behavior: </a:t>
            </a:r>
            <a:r>
              <a:rPr lang="en-US" dirty="0"/>
              <a:t>Use the </a:t>
            </a:r>
            <a:r>
              <a:rPr lang="en-US" dirty="0">
                <a:solidFill>
                  <a:srgbClr val="FF0000"/>
                </a:solidFill>
              </a:rPr>
              <a:t>font-display property </a:t>
            </a:r>
            <a:r>
              <a:rPr lang="en-US" dirty="0"/>
              <a:t>in your CSS to control how fonts are displayed while they're loading. This property allows you to specify fallback behavior if the font is not yet available.</a:t>
            </a:r>
            <a:endParaRPr lang="en-IN" dirty="0"/>
          </a:p>
        </p:txBody>
      </p:sp>
      <p:pic>
        <p:nvPicPr>
          <p:cNvPr id="6" name="Picture 5">
            <a:extLst>
              <a:ext uri="{FF2B5EF4-FFF2-40B4-BE49-F238E27FC236}">
                <a16:creationId xmlns:a16="http://schemas.microsoft.com/office/drawing/2014/main" id="{1749ABF6-ECE0-79FD-EA55-C76470CABB8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74622" y="3024465"/>
            <a:ext cx="10242755" cy="1940825"/>
          </a:xfrm>
          <a:prstGeom prst="rect">
            <a:avLst/>
          </a:prstGeom>
        </p:spPr>
      </p:pic>
    </p:spTree>
    <p:extLst>
      <p:ext uri="{BB962C8B-B14F-4D97-AF65-F5344CB8AC3E}">
        <p14:creationId xmlns:p14="http://schemas.microsoft.com/office/powerpoint/2010/main" val="980642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36F0C-FF29-EA6D-5A70-F06C4EB6631B}"/>
              </a:ext>
            </a:extLst>
          </p:cNvPr>
          <p:cNvSpPr>
            <a:spLocks noGrp="1"/>
          </p:cNvSpPr>
          <p:nvPr>
            <p:ph idx="1"/>
          </p:nvPr>
        </p:nvSpPr>
        <p:spPr>
          <a:xfrm>
            <a:off x="206477" y="304801"/>
            <a:ext cx="11847871" cy="6174658"/>
          </a:xfrm>
        </p:spPr>
        <p:txBody>
          <a:bodyPr/>
          <a:lstStyle/>
          <a:p>
            <a:pPr algn="just"/>
            <a:r>
              <a:rPr lang="en-US" b="1" dirty="0"/>
              <a:t>Optimize Font Loading Sequence</a:t>
            </a:r>
            <a:r>
              <a:rPr lang="en-US" dirty="0"/>
              <a:t>: </a:t>
            </a:r>
            <a:r>
              <a:rPr lang="en-US" dirty="0">
                <a:solidFill>
                  <a:srgbClr val="FF0000"/>
                </a:solidFill>
              </a:rPr>
              <a:t>Place font loading CSS in the document &lt;head&gt; to ensure fonts start downloading as early as possible</a:t>
            </a:r>
            <a:r>
              <a:rPr lang="en-US" dirty="0"/>
              <a:t>. However, avoid render-blocking CSS that could delay the rendering of content. You can achieve this by inlining critical CSS and deferring non-critical CSS.</a:t>
            </a:r>
          </a:p>
          <a:p>
            <a:pPr algn="just"/>
            <a:r>
              <a:rPr lang="en-US" b="1" dirty="0"/>
              <a:t>Monitor Font Performance</a:t>
            </a:r>
            <a:r>
              <a:rPr lang="en-US" dirty="0"/>
              <a:t>: Use web performance monitoring tools like Lighthouse, </a:t>
            </a:r>
            <a:r>
              <a:rPr lang="en-US" dirty="0" err="1"/>
              <a:t>WebPageTest</a:t>
            </a:r>
            <a:r>
              <a:rPr lang="en-US" dirty="0"/>
              <a:t>, or browser developer tools to analyze font loading performance and identify areas for improvement. These tools can provide insights into loading times, rendering behavior, and potential bottlenecks.</a:t>
            </a:r>
          </a:p>
          <a:p>
            <a:pPr algn="just"/>
            <a:r>
              <a:rPr lang="en-US" b="1" dirty="0"/>
              <a:t>Consider System Fonts</a:t>
            </a:r>
            <a:r>
              <a:rPr lang="en-US" dirty="0"/>
              <a:t>: Using system fonts as fallback options can improve performance, especially for text content. </a:t>
            </a:r>
            <a:r>
              <a:rPr lang="en-US" dirty="0">
                <a:solidFill>
                  <a:srgbClr val="FF0000"/>
                </a:solidFill>
              </a:rPr>
              <a:t>System fonts are already available on users' devices and load instantly, reducing the need to download custom fonts. </a:t>
            </a:r>
            <a:r>
              <a:rPr lang="en-US" dirty="0"/>
              <a:t>However, system fonts may not provide the exact styling you desire.</a:t>
            </a:r>
            <a:endParaRPr lang="en-IN" dirty="0"/>
          </a:p>
        </p:txBody>
      </p:sp>
    </p:spTree>
    <p:extLst>
      <p:ext uri="{BB962C8B-B14F-4D97-AF65-F5344CB8AC3E}">
        <p14:creationId xmlns:p14="http://schemas.microsoft.com/office/powerpoint/2010/main" val="1613720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E54A-BC74-B821-EDBA-D3260A8FAE80}"/>
              </a:ext>
            </a:extLst>
          </p:cNvPr>
          <p:cNvSpPr>
            <a:spLocks noGrp="1"/>
          </p:cNvSpPr>
          <p:nvPr>
            <p:ph type="title"/>
          </p:nvPr>
        </p:nvSpPr>
        <p:spPr>
          <a:xfrm>
            <a:off x="838200" y="117987"/>
            <a:ext cx="10515600" cy="563051"/>
          </a:xfrm>
        </p:spPr>
        <p:txBody>
          <a:bodyPr>
            <a:normAutofit fontScale="90000"/>
          </a:bodyPr>
          <a:lstStyle/>
          <a:p>
            <a:pPr algn="ctr"/>
            <a:r>
              <a:rPr lang="en-US" b="1" dirty="0">
                <a:latin typeface="+mn-lt"/>
              </a:rPr>
              <a:t>Keeping JavaScript lean and fast</a:t>
            </a:r>
            <a:endParaRPr lang="en-IN" b="1" dirty="0">
              <a:latin typeface="+mn-lt"/>
            </a:endParaRPr>
          </a:p>
        </p:txBody>
      </p:sp>
      <p:sp>
        <p:nvSpPr>
          <p:cNvPr id="3" name="Content Placeholder 2">
            <a:extLst>
              <a:ext uri="{FF2B5EF4-FFF2-40B4-BE49-F238E27FC236}">
                <a16:creationId xmlns:a16="http://schemas.microsoft.com/office/drawing/2014/main" id="{6E40DFF0-F398-DEBB-0BAE-A216334CF715}"/>
              </a:ext>
            </a:extLst>
          </p:cNvPr>
          <p:cNvSpPr>
            <a:spLocks noGrp="1"/>
          </p:cNvSpPr>
          <p:nvPr>
            <p:ph idx="1"/>
          </p:nvPr>
        </p:nvSpPr>
        <p:spPr>
          <a:xfrm>
            <a:off x="678094" y="993057"/>
            <a:ext cx="10787865" cy="5243356"/>
          </a:xfrm>
        </p:spPr>
        <p:txBody>
          <a:bodyPr/>
          <a:lstStyle/>
          <a:p>
            <a:pPr algn="just"/>
            <a:r>
              <a:rPr lang="en-IN" dirty="0"/>
              <a:t>Affecting script-loading behaviour a</a:t>
            </a:r>
            <a:r>
              <a:rPr lang="en-US" dirty="0"/>
              <a:t>s with the </a:t>
            </a:r>
            <a:r>
              <a:rPr lang="en-US" b="1" dirty="0"/>
              <a:t>&lt;link&gt; </a:t>
            </a:r>
            <a:r>
              <a:rPr lang="en-US" dirty="0"/>
              <a:t>tag when loading CSS, </a:t>
            </a:r>
            <a:r>
              <a:rPr lang="en-US" dirty="0">
                <a:solidFill>
                  <a:srgbClr val="FF0000"/>
                </a:solidFill>
              </a:rPr>
              <a:t>the </a:t>
            </a:r>
            <a:r>
              <a:rPr lang="en-US" b="1" dirty="0">
                <a:solidFill>
                  <a:srgbClr val="FF0000"/>
                </a:solidFill>
              </a:rPr>
              <a:t>&lt;script&gt; </a:t>
            </a:r>
            <a:r>
              <a:rPr lang="en-US" dirty="0">
                <a:solidFill>
                  <a:srgbClr val="FF0000"/>
                </a:solidFill>
              </a:rPr>
              <a:t>tag can hinder the rendering of a page, depending on the tag’s placement in the document. </a:t>
            </a:r>
            <a:r>
              <a:rPr lang="en-US" dirty="0"/>
              <a:t>You can also modify script-loading behavior via the </a:t>
            </a:r>
            <a:r>
              <a:rPr lang="en-US" dirty="0">
                <a:solidFill>
                  <a:srgbClr val="FF0000"/>
                </a:solidFill>
              </a:rPr>
              <a:t>element’s async attribute.</a:t>
            </a:r>
          </a:p>
          <a:p>
            <a:pPr algn="just"/>
            <a:r>
              <a:rPr lang="en-US" dirty="0"/>
              <a:t>Placing the </a:t>
            </a:r>
            <a:r>
              <a:rPr lang="en-US" b="1" dirty="0"/>
              <a:t>&lt;script&gt; </a:t>
            </a:r>
            <a:r>
              <a:rPr lang="en-US" dirty="0"/>
              <a:t>element properly.</a:t>
            </a:r>
          </a:p>
          <a:p>
            <a:pPr algn="just"/>
            <a:r>
              <a:rPr lang="en-US" dirty="0"/>
              <a:t>The </a:t>
            </a:r>
            <a:r>
              <a:rPr lang="en-US" b="1" dirty="0"/>
              <a:t>&lt;script&gt; </a:t>
            </a:r>
            <a:r>
              <a:rPr lang="en-US" dirty="0"/>
              <a:t>tag is responsible for this same kind of behavior as well, but because scripts don’t impact the appearance of a page like CSS imports, you have more flexibility in placing </a:t>
            </a:r>
            <a:r>
              <a:rPr lang="en-US" b="1" dirty="0"/>
              <a:t>&lt;script&gt; </a:t>
            </a:r>
            <a:r>
              <a:rPr lang="en-US" dirty="0"/>
              <a:t>tags.</a:t>
            </a:r>
            <a:endParaRPr lang="en-IN" dirty="0"/>
          </a:p>
        </p:txBody>
      </p:sp>
    </p:spTree>
    <p:extLst>
      <p:ext uri="{BB962C8B-B14F-4D97-AF65-F5344CB8AC3E}">
        <p14:creationId xmlns:p14="http://schemas.microsoft.com/office/powerpoint/2010/main" val="3183368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51EC0E-3EDA-D4F9-E830-1EA71D23F56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81781" y="195705"/>
            <a:ext cx="11375922" cy="6362411"/>
          </a:xfrm>
        </p:spPr>
      </p:pic>
    </p:spTree>
    <p:extLst>
      <p:ext uri="{BB962C8B-B14F-4D97-AF65-F5344CB8AC3E}">
        <p14:creationId xmlns:p14="http://schemas.microsoft.com/office/powerpoint/2010/main" val="2704227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2CFE3-6AD9-92B3-F0FF-D10D206EF43A}"/>
              </a:ext>
            </a:extLst>
          </p:cNvPr>
          <p:cNvSpPr>
            <a:spLocks noGrp="1"/>
          </p:cNvSpPr>
          <p:nvPr>
            <p:ph idx="1"/>
          </p:nvPr>
        </p:nvSpPr>
        <p:spPr>
          <a:xfrm>
            <a:off x="117987" y="117986"/>
            <a:ext cx="11965858" cy="6597445"/>
          </a:xfrm>
        </p:spPr>
        <p:txBody>
          <a:bodyPr/>
          <a:lstStyle/>
          <a:p>
            <a:r>
              <a:rPr lang="en-US" dirty="0"/>
              <a:t>To measure the </a:t>
            </a:r>
            <a:r>
              <a:rPr lang="en-US" dirty="0">
                <a:solidFill>
                  <a:srgbClr val="FF0000"/>
                </a:solidFill>
              </a:rPr>
              <a:t>Time to First Paint </a:t>
            </a:r>
            <a:r>
              <a:rPr lang="en-US" dirty="0"/>
              <a:t>for the client’s website, select the Regular 3G throttling profile to simulate page loading on a slower connection. </a:t>
            </a:r>
          </a:p>
          <a:p>
            <a:r>
              <a:rPr lang="en-US" dirty="0"/>
              <a:t>Then go to the Timeline tab and head to </a:t>
            </a:r>
            <a:r>
              <a:rPr lang="en-US" b="1" dirty="0"/>
              <a:t>http://localhost:8080</a:t>
            </a:r>
            <a:r>
              <a:rPr lang="en-US" dirty="0"/>
              <a:t>. When the page loads and the timeline populates, go to the bottom of the Timeline pane and switch to the </a:t>
            </a:r>
            <a:r>
              <a:rPr lang="en-US" dirty="0">
                <a:solidFill>
                  <a:srgbClr val="FF0000"/>
                </a:solidFill>
              </a:rPr>
              <a:t>Event Log tab</a:t>
            </a:r>
            <a:r>
              <a:rPr lang="en-US" dirty="0"/>
              <a:t>. </a:t>
            </a:r>
          </a:p>
          <a:p>
            <a:r>
              <a:rPr lang="en-US" dirty="0"/>
              <a:t>Once there, filter out all event types except for painting events. The first event to appear in the list is the Time to First Paint, which should look something like figure 8.2.</a:t>
            </a:r>
            <a:endParaRPr lang="en-IN" dirty="0"/>
          </a:p>
        </p:txBody>
      </p:sp>
      <p:pic>
        <p:nvPicPr>
          <p:cNvPr id="5" name="Picture 4">
            <a:extLst>
              <a:ext uri="{FF2B5EF4-FFF2-40B4-BE49-F238E27FC236}">
                <a16:creationId xmlns:a16="http://schemas.microsoft.com/office/drawing/2014/main" id="{F307D527-3725-0D68-F9DD-14C807FB21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63561" y="3920799"/>
            <a:ext cx="10815483" cy="2401342"/>
          </a:xfrm>
          <a:prstGeom prst="rect">
            <a:avLst/>
          </a:prstGeom>
        </p:spPr>
      </p:pic>
    </p:spTree>
    <p:extLst>
      <p:ext uri="{BB962C8B-B14F-4D97-AF65-F5344CB8AC3E}">
        <p14:creationId xmlns:p14="http://schemas.microsoft.com/office/powerpoint/2010/main" val="1562778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5353-9D9A-ECD4-0E43-FEC9B630B9D1}"/>
              </a:ext>
            </a:extLst>
          </p:cNvPr>
          <p:cNvSpPr>
            <a:spLocks noGrp="1"/>
          </p:cNvSpPr>
          <p:nvPr>
            <p:ph type="title"/>
          </p:nvPr>
        </p:nvSpPr>
        <p:spPr>
          <a:xfrm>
            <a:off x="838200" y="365125"/>
            <a:ext cx="10515600" cy="627933"/>
          </a:xfrm>
        </p:spPr>
        <p:txBody>
          <a:bodyPr>
            <a:normAutofit fontScale="90000"/>
          </a:bodyPr>
          <a:lstStyle/>
          <a:p>
            <a:pPr algn="ctr"/>
            <a:r>
              <a:rPr lang="en-US" dirty="0">
                <a:latin typeface="+mn-lt"/>
              </a:rPr>
              <a:t>Working with asynchronous script loading</a:t>
            </a:r>
            <a:endParaRPr lang="en-IN" dirty="0">
              <a:latin typeface="+mn-lt"/>
            </a:endParaRPr>
          </a:p>
        </p:txBody>
      </p:sp>
      <p:sp>
        <p:nvSpPr>
          <p:cNvPr id="3" name="Content Placeholder 2">
            <a:extLst>
              <a:ext uri="{FF2B5EF4-FFF2-40B4-BE49-F238E27FC236}">
                <a16:creationId xmlns:a16="http://schemas.microsoft.com/office/drawing/2014/main" id="{B4FE989F-1F60-3D06-39D6-6693231E5D25}"/>
              </a:ext>
            </a:extLst>
          </p:cNvPr>
          <p:cNvSpPr>
            <a:spLocks noGrp="1"/>
          </p:cNvSpPr>
          <p:nvPr>
            <p:ph idx="1"/>
          </p:nvPr>
        </p:nvSpPr>
        <p:spPr>
          <a:xfrm>
            <a:off x="206477" y="993058"/>
            <a:ext cx="11828207" cy="5633884"/>
          </a:xfrm>
        </p:spPr>
        <p:txBody>
          <a:bodyPr/>
          <a:lstStyle/>
          <a:p>
            <a:pPr algn="just"/>
            <a:r>
              <a:rPr lang="en-US" dirty="0"/>
              <a:t> Modern browsers support a method for changing the </a:t>
            </a:r>
            <a:r>
              <a:rPr lang="en-US" dirty="0">
                <a:solidFill>
                  <a:srgbClr val="FF0000"/>
                </a:solidFill>
              </a:rPr>
              <a:t>loading behavior </a:t>
            </a:r>
            <a:r>
              <a:rPr lang="en-US" dirty="0"/>
              <a:t>of external scripts. This change is via the </a:t>
            </a:r>
            <a:r>
              <a:rPr lang="en-US" b="1" dirty="0">
                <a:solidFill>
                  <a:srgbClr val="FF0000"/>
                </a:solidFill>
              </a:rPr>
              <a:t>&lt;script&gt; </a:t>
            </a:r>
            <a:r>
              <a:rPr lang="en-US" dirty="0"/>
              <a:t>tag’s</a:t>
            </a:r>
            <a:r>
              <a:rPr lang="en-US" dirty="0">
                <a:solidFill>
                  <a:srgbClr val="FF0000"/>
                </a:solidFill>
              </a:rPr>
              <a:t> </a:t>
            </a:r>
            <a:r>
              <a:rPr lang="en-US" b="1" dirty="0">
                <a:solidFill>
                  <a:srgbClr val="FF0000"/>
                </a:solidFill>
              </a:rPr>
              <a:t>async</a:t>
            </a:r>
            <a:r>
              <a:rPr lang="en-US" dirty="0">
                <a:solidFill>
                  <a:srgbClr val="FF0000"/>
                </a:solidFill>
              </a:rPr>
              <a:t> </a:t>
            </a:r>
            <a:r>
              <a:rPr lang="en-US" dirty="0"/>
              <a:t>attribute. </a:t>
            </a:r>
            <a:r>
              <a:rPr lang="en-US" b="1" dirty="0">
                <a:solidFill>
                  <a:srgbClr val="FF0000"/>
                </a:solidFill>
              </a:rPr>
              <a:t>async</a:t>
            </a:r>
            <a:r>
              <a:rPr lang="en-US" dirty="0">
                <a:solidFill>
                  <a:srgbClr val="FF0000"/>
                </a:solidFill>
              </a:rPr>
              <a:t> (short for asynchronous) tells the browser to execute a script as soon as it loads, rather than loading each script in order and waiting to execute them in sequence.</a:t>
            </a:r>
            <a:endParaRPr lang="en-IN" dirty="0">
              <a:solidFill>
                <a:srgbClr val="FF0000"/>
              </a:solidFill>
            </a:endParaRPr>
          </a:p>
        </p:txBody>
      </p:sp>
      <p:pic>
        <p:nvPicPr>
          <p:cNvPr id="5" name="Picture 4">
            <a:extLst>
              <a:ext uri="{FF2B5EF4-FFF2-40B4-BE49-F238E27FC236}">
                <a16:creationId xmlns:a16="http://schemas.microsoft.com/office/drawing/2014/main" id="{AC548D17-209E-7985-306E-6CA43C7327C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995947" y="2725873"/>
            <a:ext cx="9773265" cy="3767001"/>
          </a:xfrm>
          <a:prstGeom prst="rect">
            <a:avLst/>
          </a:prstGeom>
        </p:spPr>
      </p:pic>
    </p:spTree>
    <p:extLst>
      <p:ext uri="{BB962C8B-B14F-4D97-AF65-F5344CB8AC3E}">
        <p14:creationId xmlns:p14="http://schemas.microsoft.com/office/powerpoint/2010/main" val="804356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93D6-08EA-EC3F-1DAE-383C67E60DC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F3444F-EDBF-C030-7F56-F3A1BDF0CD63}"/>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DCFA20A8-578D-1686-C761-32B9617D7210}"/>
              </a:ext>
            </a:extLst>
          </p:cNvPr>
          <p:cNvPicPr>
            <a:picLocks noChangeAspect="1"/>
          </p:cNvPicPr>
          <p:nvPr/>
        </p:nvPicPr>
        <p:blipFill>
          <a:blip r:embed="rId2"/>
          <a:stretch>
            <a:fillRect/>
          </a:stretch>
        </p:blipFill>
        <p:spPr>
          <a:xfrm>
            <a:off x="64247" y="159736"/>
            <a:ext cx="12063505" cy="6538527"/>
          </a:xfrm>
          <a:prstGeom prst="rect">
            <a:avLst/>
          </a:prstGeom>
        </p:spPr>
      </p:pic>
    </p:spTree>
    <p:extLst>
      <p:ext uri="{BB962C8B-B14F-4D97-AF65-F5344CB8AC3E}">
        <p14:creationId xmlns:p14="http://schemas.microsoft.com/office/powerpoint/2010/main" val="2974003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5873B-625A-7AB9-066B-64D0F0A27D2F}"/>
              </a:ext>
            </a:extLst>
          </p:cNvPr>
          <p:cNvSpPr>
            <a:spLocks noGrp="1"/>
          </p:cNvSpPr>
          <p:nvPr>
            <p:ph idx="1"/>
          </p:nvPr>
        </p:nvSpPr>
        <p:spPr>
          <a:xfrm>
            <a:off x="719191" y="390418"/>
            <a:ext cx="10777591" cy="6051479"/>
          </a:xfrm>
        </p:spPr>
        <p:txBody>
          <a:bodyPr/>
          <a:lstStyle/>
          <a:p>
            <a:pPr algn="just"/>
            <a:r>
              <a:rPr lang="en-US" dirty="0"/>
              <a:t>The </a:t>
            </a:r>
            <a:r>
              <a:rPr lang="en-US" dirty="0">
                <a:solidFill>
                  <a:srgbClr val="FF0000"/>
                </a:solidFill>
              </a:rPr>
              <a:t>async attribute </a:t>
            </a:r>
            <a:r>
              <a:rPr lang="en-US" dirty="0"/>
              <a:t>in HTML &lt;script&gt; tags is used to indicate that the script file can be executed asynchronously, </a:t>
            </a:r>
            <a:r>
              <a:rPr lang="en-US" dirty="0">
                <a:solidFill>
                  <a:srgbClr val="FF0000"/>
                </a:solidFill>
              </a:rPr>
              <a:t>meaning it won't block the rendering of the page while it loads and executes. </a:t>
            </a:r>
            <a:r>
              <a:rPr lang="en-US" dirty="0"/>
              <a:t>This attribute is particularly </a:t>
            </a:r>
            <a:r>
              <a:rPr lang="en-US" dirty="0">
                <a:solidFill>
                  <a:srgbClr val="FF0000"/>
                </a:solidFill>
              </a:rPr>
              <a:t>useful for scripts that are not dependent on each other </a:t>
            </a:r>
            <a:r>
              <a:rPr lang="en-US" dirty="0"/>
              <a:t>or on the rendering of the page.</a:t>
            </a:r>
          </a:p>
          <a:p>
            <a:pPr algn="just"/>
            <a:r>
              <a:rPr lang="en-US" dirty="0"/>
              <a:t>Here's how you would use the async attribute in a &lt;script&gt; tag:</a:t>
            </a:r>
          </a:p>
          <a:p>
            <a:pPr marL="0" indent="0" algn="ctr">
              <a:buNone/>
            </a:pPr>
            <a:r>
              <a:rPr lang="en-IN" dirty="0">
                <a:solidFill>
                  <a:schemeClr val="accent1"/>
                </a:solidFill>
              </a:rPr>
              <a:t>&lt;script </a:t>
            </a:r>
            <a:r>
              <a:rPr lang="en-IN" dirty="0" err="1">
                <a:solidFill>
                  <a:schemeClr val="accent1"/>
                </a:solidFill>
              </a:rPr>
              <a:t>src</a:t>
            </a:r>
            <a:r>
              <a:rPr lang="en-IN" dirty="0">
                <a:solidFill>
                  <a:schemeClr val="accent1"/>
                </a:solidFill>
              </a:rPr>
              <a:t>="script.js" async&gt;&lt;/script&gt;</a:t>
            </a:r>
          </a:p>
          <a:p>
            <a:pPr algn="just"/>
            <a:r>
              <a:rPr lang="en-US" dirty="0"/>
              <a:t>When the browser encounters this &lt;script&gt; tag with the async attribute, </a:t>
            </a:r>
            <a:r>
              <a:rPr lang="en-US" dirty="0">
                <a:solidFill>
                  <a:srgbClr val="FF0000"/>
                </a:solidFill>
              </a:rPr>
              <a:t>it will begin downloading the script file immediately, but it won't wait for it to finish downloading before continuing to parse and render the rest of the page. </a:t>
            </a:r>
            <a:r>
              <a:rPr lang="en-US" dirty="0"/>
              <a:t>Once the script file is downloaded, it will be executed asynchronously with respect to the page rendering.</a:t>
            </a:r>
            <a:endParaRPr lang="en-IN" dirty="0"/>
          </a:p>
          <a:p>
            <a:pPr algn="just"/>
            <a:endParaRPr lang="en-IN" dirty="0"/>
          </a:p>
        </p:txBody>
      </p:sp>
    </p:spTree>
    <p:extLst>
      <p:ext uri="{BB962C8B-B14F-4D97-AF65-F5344CB8AC3E}">
        <p14:creationId xmlns:p14="http://schemas.microsoft.com/office/powerpoint/2010/main" val="159952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F325-88E4-D9B4-8BC3-50F15AA2CAF4}"/>
              </a:ext>
            </a:extLst>
          </p:cNvPr>
          <p:cNvSpPr>
            <a:spLocks noGrp="1"/>
          </p:cNvSpPr>
          <p:nvPr>
            <p:ph type="title"/>
          </p:nvPr>
        </p:nvSpPr>
        <p:spPr/>
        <p:txBody>
          <a:bodyPr/>
          <a:lstStyle/>
          <a:p>
            <a:r>
              <a:rPr lang="en-US" sz="4000" b="1" dirty="0"/>
              <a:t>Different web Font Formats comparison</a:t>
            </a:r>
            <a:endParaRPr lang="en-IN" sz="4000" b="1" dirty="0"/>
          </a:p>
        </p:txBody>
      </p:sp>
      <p:sp>
        <p:nvSpPr>
          <p:cNvPr id="3" name="Content Placeholder 2">
            <a:extLst>
              <a:ext uri="{FF2B5EF4-FFF2-40B4-BE49-F238E27FC236}">
                <a16:creationId xmlns:a16="http://schemas.microsoft.com/office/drawing/2014/main" id="{85954DA8-1F42-00DF-1BCB-C6958E2135BA}"/>
              </a:ext>
            </a:extLst>
          </p:cNvPr>
          <p:cNvSpPr>
            <a:spLocks noGrp="1"/>
          </p:cNvSpPr>
          <p:nvPr>
            <p:ph idx="1"/>
          </p:nvPr>
        </p:nvSpPr>
        <p:spPr>
          <a:xfrm>
            <a:off x="838200" y="1438382"/>
            <a:ext cx="10515600" cy="5054493"/>
          </a:xfrm>
        </p:spPr>
        <p:txBody>
          <a:bodyPr>
            <a:normAutofit fontScale="77500" lnSpcReduction="20000"/>
          </a:bodyPr>
          <a:lstStyle/>
          <a:p>
            <a:pPr algn="just"/>
            <a:r>
              <a:rPr lang="en-US" dirty="0"/>
              <a:t>TrueType Font (TTF), Embedded OpenType (EOT), Web Open Font Format (WOFF), and WOFF2 are all font formats used on the web. Each format has its own characteristics and advantages:</a:t>
            </a:r>
          </a:p>
          <a:p>
            <a:pPr marL="0" indent="0" algn="just">
              <a:buNone/>
            </a:pPr>
            <a:r>
              <a:rPr lang="en-US" b="1" dirty="0"/>
              <a:t>1. TTF (TrueType Font):</a:t>
            </a:r>
            <a:endParaRPr lang="en-US" dirty="0"/>
          </a:p>
          <a:p>
            <a:pPr algn="just"/>
            <a:r>
              <a:rPr lang="en-US" dirty="0"/>
              <a:t>TTF is one of the oldest font formats, developed by Apple and Microsoft in the late 1980s.</a:t>
            </a:r>
          </a:p>
          <a:p>
            <a:pPr algn="just"/>
            <a:r>
              <a:rPr lang="en-US" dirty="0"/>
              <a:t>It's widely supported across different platforms and browsers.</a:t>
            </a:r>
          </a:p>
          <a:p>
            <a:pPr algn="just"/>
            <a:r>
              <a:rPr lang="en-US" dirty="0"/>
              <a:t>TTF fonts can be used directly in CSS @font-face declarations.</a:t>
            </a:r>
          </a:p>
          <a:p>
            <a:pPr marL="0" indent="0" algn="just">
              <a:buNone/>
            </a:pPr>
            <a:endParaRPr lang="en-US" b="1" dirty="0"/>
          </a:p>
          <a:p>
            <a:pPr marL="0" indent="0" algn="just">
              <a:buNone/>
            </a:pPr>
            <a:r>
              <a:rPr lang="en-US" b="1" dirty="0"/>
              <a:t>2. EOT (Embedded OpenType):</a:t>
            </a:r>
            <a:endParaRPr lang="en-US" dirty="0"/>
          </a:p>
          <a:p>
            <a:pPr algn="just"/>
            <a:r>
              <a:rPr lang="en-US" dirty="0"/>
              <a:t>EOT was developed by Microsoft as a solution to licensing and security concerns.</a:t>
            </a:r>
          </a:p>
          <a:p>
            <a:pPr algn="just"/>
            <a:r>
              <a:rPr lang="en-US" dirty="0"/>
              <a:t>It's specifically designed for use on the web and can include DRM (Digital Rights Management) information.</a:t>
            </a:r>
          </a:p>
          <a:p>
            <a:pPr algn="just"/>
            <a:r>
              <a:rPr lang="en-US" dirty="0"/>
              <a:t>EOT is now less commonly used, as its use was primarily tied to older versions of Internet Explorer which had limited support for other font formats.</a:t>
            </a:r>
            <a:endParaRPr lang="en-IN" dirty="0"/>
          </a:p>
        </p:txBody>
      </p:sp>
    </p:spTree>
    <p:extLst>
      <p:ext uri="{BB962C8B-B14F-4D97-AF65-F5344CB8AC3E}">
        <p14:creationId xmlns:p14="http://schemas.microsoft.com/office/powerpoint/2010/main" val="1381419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FD9DF-D5B8-FADE-3C91-178EA31FE6DC}"/>
              </a:ext>
            </a:extLst>
          </p:cNvPr>
          <p:cNvSpPr>
            <a:spLocks noGrp="1"/>
          </p:cNvSpPr>
          <p:nvPr>
            <p:ph idx="1"/>
          </p:nvPr>
        </p:nvSpPr>
        <p:spPr>
          <a:xfrm>
            <a:off x="108156" y="117986"/>
            <a:ext cx="11943432" cy="6344459"/>
          </a:xfrm>
        </p:spPr>
        <p:txBody>
          <a:bodyPr>
            <a:normAutofit/>
          </a:bodyPr>
          <a:lstStyle/>
          <a:p>
            <a:pPr marL="0" indent="0" algn="ctr">
              <a:buNone/>
            </a:pPr>
            <a:r>
              <a:rPr lang="en-IN" b="1" dirty="0"/>
              <a:t>Using async:</a:t>
            </a:r>
          </a:p>
          <a:p>
            <a:pPr algn="just"/>
            <a:r>
              <a:rPr lang="en-US" dirty="0"/>
              <a:t> To use async, add it to </a:t>
            </a:r>
            <a:r>
              <a:rPr lang="en-US" b="1" dirty="0"/>
              <a:t>&lt;script&gt;</a:t>
            </a:r>
            <a:r>
              <a:rPr lang="en-US" dirty="0"/>
              <a:t> tags that you want to execute asynchronously. In this case, doing this will slash your client website’s Time to First Paint by approximately 40%.  </a:t>
            </a:r>
            <a:r>
              <a:rPr lang="en-US" dirty="0">
                <a:solidFill>
                  <a:srgbClr val="FF0000"/>
                </a:solidFill>
              </a:rPr>
              <a:t>When you use async with interdependent scripts, they enter into what’s called a</a:t>
            </a:r>
            <a:r>
              <a:rPr lang="en-US" dirty="0"/>
              <a:t> </a:t>
            </a:r>
            <a:r>
              <a:rPr lang="en-US" dirty="0">
                <a:solidFill>
                  <a:schemeClr val="accent1"/>
                </a:solidFill>
              </a:rPr>
              <a:t>race condition</a:t>
            </a:r>
            <a:r>
              <a:rPr lang="en-US" dirty="0"/>
              <a:t>, where two scripts can run out of sequence. In this example, </a:t>
            </a:r>
            <a:r>
              <a:rPr lang="en-US" dirty="0">
                <a:solidFill>
                  <a:srgbClr val="FF0000"/>
                </a:solidFill>
              </a:rPr>
              <a:t>a race condition occurs between jquery.min.js and behaviors.js. </a:t>
            </a:r>
            <a:r>
              <a:rPr lang="en-US" dirty="0"/>
              <a:t>Because behaviors.js is much smaller than jquery.min.js, it’ll always win the race and run first. </a:t>
            </a:r>
            <a:r>
              <a:rPr lang="en-US" dirty="0">
                <a:solidFill>
                  <a:srgbClr val="FF0000"/>
                </a:solidFill>
              </a:rPr>
              <a:t>Because behaviors.js is dependent on jquery.min.js, behaviors.js will always fail due to an unavailable jQuery object. </a:t>
            </a:r>
            <a:r>
              <a:rPr lang="en-US" dirty="0"/>
              <a:t>This is because jquery.min.js hasn’t loaded and executed before behaviors.js does. </a:t>
            </a:r>
            <a:endParaRPr lang="en-IN" dirty="0"/>
          </a:p>
        </p:txBody>
      </p:sp>
      <p:pic>
        <p:nvPicPr>
          <p:cNvPr id="5" name="Picture 4">
            <a:extLst>
              <a:ext uri="{FF2B5EF4-FFF2-40B4-BE49-F238E27FC236}">
                <a16:creationId xmlns:a16="http://schemas.microsoft.com/office/drawing/2014/main" id="{A68AEACC-6245-A89A-3ECB-3682F405A61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30711" y="4138653"/>
            <a:ext cx="9667428" cy="2631652"/>
          </a:xfrm>
          <a:prstGeom prst="rect">
            <a:avLst/>
          </a:prstGeom>
        </p:spPr>
      </p:pic>
    </p:spTree>
    <p:extLst>
      <p:ext uri="{BB962C8B-B14F-4D97-AF65-F5344CB8AC3E}">
        <p14:creationId xmlns:p14="http://schemas.microsoft.com/office/powerpoint/2010/main" val="3886926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EB187-0303-BC0C-E5B3-47C12D2F952F}"/>
              </a:ext>
            </a:extLst>
          </p:cNvPr>
          <p:cNvSpPr>
            <a:spLocks noGrp="1"/>
          </p:cNvSpPr>
          <p:nvPr>
            <p:ph idx="1"/>
          </p:nvPr>
        </p:nvSpPr>
        <p:spPr>
          <a:xfrm>
            <a:off x="838200" y="530942"/>
            <a:ext cx="10515600" cy="6066503"/>
          </a:xfrm>
        </p:spPr>
        <p:txBody>
          <a:bodyPr/>
          <a:lstStyle/>
          <a:p>
            <a:pPr algn="just"/>
            <a:r>
              <a:rPr lang="en-US" dirty="0">
                <a:solidFill>
                  <a:srgbClr val="FF0000"/>
                </a:solidFill>
              </a:rPr>
              <a:t>If none of your scripts have dependencies, you can use async freely. </a:t>
            </a:r>
            <a:r>
              <a:rPr lang="en-US" dirty="0"/>
              <a:t>It’s when scripts have dependencies that things get tricky. </a:t>
            </a:r>
          </a:p>
          <a:p>
            <a:pPr algn="just"/>
            <a:r>
              <a:rPr lang="en-US" dirty="0">
                <a:solidFill>
                  <a:srgbClr val="FF0000"/>
                </a:solidFill>
              </a:rPr>
              <a:t>A way of getting around this is to combine your dependent scripts so that those dependencies are </a:t>
            </a:r>
            <a:r>
              <a:rPr lang="en-US" dirty="0">
                <a:solidFill>
                  <a:schemeClr val="accent1"/>
                </a:solidFill>
              </a:rPr>
              <a:t>wrapped into a single asset</a:t>
            </a:r>
            <a:r>
              <a:rPr lang="en-US" dirty="0">
                <a:solidFill>
                  <a:srgbClr val="FF0000"/>
                </a:solidFill>
              </a:rPr>
              <a:t>. </a:t>
            </a:r>
          </a:p>
          <a:p>
            <a:pPr algn="just"/>
            <a:r>
              <a:rPr lang="en-US" dirty="0"/>
              <a:t>In this case, you can </a:t>
            </a:r>
            <a:r>
              <a:rPr lang="en-US" dirty="0">
                <a:solidFill>
                  <a:schemeClr val="accent1"/>
                </a:solidFill>
              </a:rPr>
              <a:t>combine jquery.min.js and behaviors.js</a:t>
            </a:r>
            <a:r>
              <a:rPr lang="en-US" dirty="0"/>
              <a:t>, in that order. </a:t>
            </a:r>
          </a:p>
          <a:p>
            <a:pPr algn="just"/>
            <a:r>
              <a:rPr lang="en-US" dirty="0"/>
              <a:t>From your command line, you can run this command to combine both scripts into scripts.js:</a:t>
            </a:r>
          </a:p>
          <a:p>
            <a:pPr marL="914400" lvl="2" indent="0" algn="just">
              <a:buNone/>
            </a:pPr>
            <a:r>
              <a:rPr lang="en-US" sz="2800" i="1" dirty="0">
                <a:solidFill>
                  <a:srgbClr val="FF0000"/>
                </a:solidFill>
              </a:rPr>
              <a:t>type jquery.min.js behaviors.js &gt; scripts.js</a:t>
            </a:r>
          </a:p>
          <a:p>
            <a:pPr algn="just"/>
            <a:r>
              <a:rPr lang="en-US" dirty="0"/>
              <a:t>This command will finish quickly, and when it does, you get rid of both.</a:t>
            </a:r>
          </a:p>
          <a:p>
            <a:pPr marL="914400" lvl="2" indent="0" algn="just">
              <a:buNone/>
            </a:pPr>
            <a:r>
              <a:rPr lang="en-US" sz="2800" i="1" dirty="0">
                <a:solidFill>
                  <a:srgbClr val="FF0000"/>
                </a:solidFill>
              </a:rPr>
              <a:t>&lt;script </a:t>
            </a:r>
            <a:r>
              <a:rPr lang="en-US" sz="2800" i="1" dirty="0" err="1">
                <a:solidFill>
                  <a:srgbClr val="FF0000"/>
                </a:solidFill>
              </a:rPr>
              <a:t>src</a:t>
            </a:r>
            <a:r>
              <a:rPr lang="en-US" sz="2800" i="1" dirty="0">
                <a:solidFill>
                  <a:srgbClr val="FF0000"/>
                </a:solidFill>
              </a:rPr>
              <a:t>="</a:t>
            </a:r>
            <a:r>
              <a:rPr lang="en-US" sz="2800" i="1" dirty="0" err="1">
                <a:solidFill>
                  <a:srgbClr val="FF0000"/>
                </a:solidFill>
              </a:rPr>
              <a:t>js</a:t>
            </a:r>
            <a:r>
              <a:rPr lang="en-US" sz="2800" i="1" dirty="0">
                <a:solidFill>
                  <a:srgbClr val="FF0000"/>
                </a:solidFill>
              </a:rPr>
              <a:t>/scripts.js" async&gt;&lt;/script&gt;</a:t>
            </a:r>
          </a:p>
          <a:p>
            <a:pPr algn="just"/>
            <a:endParaRPr lang="en-IN" i="1" dirty="0">
              <a:solidFill>
                <a:srgbClr val="FF0000"/>
              </a:solidFill>
            </a:endParaRPr>
          </a:p>
        </p:txBody>
      </p:sp>
    </p:spTree>
    <p:extLst>
      <p:ext uri="{BB962C8B-B14F-4D97-AF65-F5344CB8AC3E}">
        <p14:creationId xmlns:p14="http://schemas.microsoft.com/office/powerpoint/2010/main" val="1358360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A8B71-DAC7-3C78-75DD-6E3908881B05}"/>
              </a:ext>
            </a:extLst>
          </p:cNvPr>
          <p:cNvSpPr>
            <a:spLocks noGrp="1"/>
          </p:cNvSpPr>
          <p:nvPr>
            <p:ph idx="1"/>
          </p:nvPr>
        </p:nvSpPr>
        <p:spPr>
          <a:xfrm>
            <a:off x="431515" y="328772"/>
            <a:ext cx="11332395" cy="6226139"/>
          </a:xfrm>
        </p:spPr>
        <p:txBody>
          <a:bodyPr>
            <a:normAutofit fontScale="92500" lnSpcReduction="20000"/>
          </a:bodyPr>
          <a:lstStyle/>
          <a:p>
            <a:pPr algn="just"/>
            <a:r>
              <a:rPr lang="en-US" dirty="0"/>
              <a:t>It's important to note that scripts with the </a:t>
            </a:r>
            <a:r>
              <a:rPr lang="en-US" dirty="0">
                <a:solidFill>
                  <a:srgbClr val="FF0000"/>
                </a:solidFill>
              </a:rPr>
              <a:t>async attribute can be executed in any order relative to each other or to the loading of the page. </a:t>
            </a:r>
          </a:p>
          <a:p>
            <a:pPr algn="just"/>
            <a:r>
              <a:rPr lang="en-US" dirty="0"/>
              <a:t>If the order of execution or dependencies between scripts is crucial, you may want to </a:t>
            </a:r>
            <a:r>
              <a:rPr lang="en-US" dirty="0">
                <a:solidFill>
                  <a:srgbClr val="FF0000"/>
                </a:solidFill>
              </a:rPr>
              <a:t>use the </a:t>
            </a:r>
            <a:r>
              <a:rPr lang="en-US" dirty="0">
                <a:solidFill>
                  <a:schemeClr val="accent1"/>
                </a:solidFill>
              </a:rPr>
              <a:t>defer attribute </a:t>
            </a:r>
            <a:r>
              <a:rPr lang="en-US" dirty="0"/>
              <a:t>instead, </a:t>
            </a:r>
            <a:r>
              <a:rPr lang="en-US" dirty="0">
                <a:solidFill>
                  <a:srgbClr val="FF0000"/>
                </a:solidFill>
              </a:rPr>
              <a:t>which ensures that scripts are executed in the order they appear in the HTML document, after the document has been parsed.</a:t>
            </a:r>
          </a:p>
          <a:p>
            <a:pPr algn="just"/>
            <a:r>
              <a:rPr lang="en-IN" b="1" dirty="0"/>
              <a:t>Without defer attribute:</a:t>
            </a:r>
          </a:p>
          <a:p>
            <a:pPr marL="914400" lvl="2" indent="0" algn="just">
              <a:buNone/>
            </a:pPr>
            <a:r>
              <a:rPr lang="en-IN" b="1" dirty="0">
                <a:solidFill>
                  <a:schemeClr val="accent1"/>
                </a:solidFill>
              </a:rPr>
              <a:t>&lt;!DOCTYPE html&gt;</a:t>
            </a:r>
          </a:p>
          <a:p>
            <a:pPr marL="914400" lvl="2" indent="0" algn="just">
              <a:buNone/>
            </a:pPr>
            <a:r>
              <a:rPr lang="en-IN" b="1" dirty="0">
                <a:solidFill>
                  <a:schemeClr val="accent1"/>
                </a:solidFill>
              </a:rPr>
              <a:t>&lt;head&gt;</a:t>
            </a:r>
          </a:p>
          <a:p>
            <a:pPr marL="914400" lvl="2" indent="0" algn="just">
              <a:buNone/>
            </a:pPr>
            <a:r>
              <a:rPr lang="en-IN" b="1" dirty="0">
                <a:solidFill>
                  <a:schemeClr val="accent1"/>
                </a:solidFill>
              </a:rPr>
              <a:t>&lt;title&gt;Script Example&lt;/title&gt;</a:t>
            </a:r>
          </a:p>
          <a:p>
            <a:pPr marL="914400" lvl="2" indent="0" algn="just">
              <a:buNone/>
            </a:pPr>
            <a:r>
              <a:rPr lang="en-IN" b="1" dirty="0">
                <a:solidFill>
                  <a:schemeClr val="accent1"/>
                </a:solidFill>
              </a:rPr>
              <a:t>&lt;/head&gt;</a:t>
            </a:r>
          </a:p>
          <a:p>
            <a:pPr marL="914400" lvl="2" indent="0" algn="just">
              <a:buNone/>
            </a:pPr>
            <a:r>
              <a:rPr lang="en-IN" b="1" dirty="0">
                <a:solidFill>
                  <a:schemeClr val="accent1"/>
                </a:solidFill>
              </a:rPr>
              <a:t>&lt;body&gt;</a:t>
            </a:r>
          </a:p>
          <a:p>
            <a:pPr marL="914400" lvl="2" indent="0" algn="just">
              <a:buNone/>
            </a:pPr>
            <a:r>
              <a:rPr lang="en-IN" b="1" dirty="0">
                <a:solidFill>
                  <a:schemeClr val="accent1"/>
                </a:solidFill>
              </a:rPr>
              <a:t>    &lt;!-- Including script1.js without defer --&gt;</a:t>
            </a:r>
          </a:p>
          <a:p>
            <a:pPr marL="914400" lvl="2" indent="0" algn="just">
              <a:buNone/>
            </a:pPr>
            <a:r>
              <a:rPr lang="en-IN" b="1" dirty="0">
                <a:solidFill>
                  <a:schemeClr val="accent1"/>
                </a:solidFill>
              </a:rPr>
              <a:t>    &lt;script </a:t>
            </a:r>
            <a:r>
              <a:rPr lang="en-IN" b="1" dirty="0" err="1">
                <a:solidFill>
                  <a:schemeClr val="accent1"/>
                </a:solidFill>
              </a:rPr>
              <a:t>src</a:t>
            </a:r>
            <a:r>
              <a:rPr lang="en-IN" b="1" dirty="0">
                <a:solidFill>
                  <a:schemeClr val="accent1"/>
                </a:solidFill>
              </a:rPr>
              <a:t>="script1.js“ async&gt;&lt;/script&gt;</a:t>
            </a:r>
          </a:p>
          <a:p>
            <a:pPr marL="914400" lvl="2" indent="0" algn="just">
              <a:buNone/>
            </a:pPr>
            <a:r>
              <a:rPr lang="en-IN" b="1" dirty="0">
                <a:solidFill>
                  <a:schemeClr val="accent1"/>
                </a:solidFill>
              </a:rPr>
              <a:t>    &lt;!-- Including script2.js without defer --&gt;</a:t>
            </a:r>
          </a:p>
          <a:p>
            <a:pPr marL="914400" lvl="2" indent="0" algn="just">
              <a:buNone/>
            </a:pPr>
            <a:r>
              <a:rPr lang="en-IN" b="1" dirty="0">
                <a:solidFill>
                  <a:schemeClr val="accent1"/>
                </a:solidFill>
              </a:rPr>
              <a:t>    &lt;script </a:t>
            </a:r>
            <a:r>
              <a:rPr lang="en-IN" b="1" dirty="0" err="1">
                <a:solidFill>
                  <a:schemeClr val="accent1"/>
                </a:solidFill>
              </a:rPr>
              <a:t>src</a:t>
            </a:r>
            <a:r>
              <a:rPr lang="en-IN" b="1" dirty="0">
                <a:solidFill>
                  <a:schemeClr val="accent1"/>
                </a:solidFill>
              </a:rPr>
              <a:t>="script2.js“ &gt;&lt;/script&gt;</a:t>
            </a:r>
          </a:p>
          <a:p>
            <a:pPr marL="914400" lvl="2" indent="0" algn="just">
              <a:buNone/>
            </a:pPr>
            <a:r>
              <a:rPr lang="en-IN" b="1" dirty="0">
                <a:solidFill>
                  <a:schemeClr val="accent1"/>
                </a:solidFill>
              </a:rPr>
              <a:t>&lt;/body&gt;</a:t>
            </a:r>
          </a:p>
          <a:p>
            <a:pPr marL="914400" lvl="2" indent="0" algn="just">
              <a:buNone/>
            </a:pPr>
            <a:r>
              <a:rPr lang="en-IN" b="1" dirty="0">
                <a:solidFill>
                  <a:schemeClr val="accent1"/>
                </a:solidFill>
              </a:rPr>
              <a:t>&lt;/html&gt;</a:t>
            </a:r>
          </a:p>
          <a:p>
            <a:pPr algn="just"/>
            <a:r>
              <a:rPr lang="en-US" dirty="0"/>
              <a:t>In this case, the browser will start downloading </a:t>
            </a:r>
            <a:r>
              <a:rPr lang="en-US" b="1" dirty="0"/>
              <a:t>script1.js </a:t>
            </a:r>
            <a:r>
              <a:rPr lang="en-US" dirty="0"/>
              <a:t>and </a:t>
            </a:r>
            <a:r>
              <a:rPr lang="en-US" b="1" dirty="0"/>
              <a:t>script2.js </a:t>
            </a:r>
            <a:r>
              <a:rPr lang="en-US" dirty="0"/>
              <a:t>sequentially. However, </a:t>
            </a:r>
            <a:r>
              <a:rPr lang="en-US" dirty="0">
                <a:solidFill>
                  <a:srgbClr val="FF0000"/>
                </a:solidFill>
              </a:rPr>
              <a:t>it might execute script2.js before script1.js has finished executing,</a:t>
            </a:r>
            <a:r>
              <a:rPr lang="en-US" dirty="0"/>
              <a:t> potentially causing issues due to the dependency between the scripts.</a:t>
            </a:r>
            <a:endParaRPr lang="en-IN" dirty="0"/>
          </a:p>
        </p:txBody>
      </p:sp>
    </p:spTree>
    <p:extLst>
      <p:ext uri="{BB962C8B-B14F-4D97-AF65-F5344CB8AC3E}">
        <p14:creationId xmlns:p14="http://schemas.microsoft.com/office/powerpoint/2010/main" val="2400307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D2E14-FEFD-83B8-71D0-8FBDBBF7BCAF}"/>
              </a:ext>
            </a:extLst>
          </p:cNvPr>
          <p:cNvSpPr>
            <a:spLocks noGrp="1"/>
          </p:cNvSpPr>
          <p:nvPr>
            <p:ph idx="1"/>
          </p:nvPr>
        </p:nvSpPr>
        <p:spPr>
          <a:xfrm>
            <a:off x="565078" y="592235"/>
            <a:ext cx="11106365" cy="5942129"/>
          </a:xfrm>
        </p:spPr>
        <p:txBody>
          <a:bodyPr>
            <a:normAutofit/>
          </a:bodyPr>
          <a:lstStyle/>
          <a:p>
            <a:pPr marL="0" indent="0">
              <a:buNone/>
            </a:pPr>
            <a:r>
              <a:rPr lang="en-IN" dirty="0"/>
              <a:t>With defer attribute:</a:t>
            </a:r>
          </a:p>
          <a:p>
            <a:pPr marL="1371600" lvl="3" indent="0">
              <a:buNone/>
            </a:pPr>
            <a:r>
              <a:rPr lang="en-IN" dirty="0">
                <a:solidFill>
                  <a:schemeClr val="accent1"/>
                </a:solidFill>
              </a:rPr>
              <a:t>&lt;!DOCTYPE html&gt;</a:t>
            </a:r>
          </a:p>
          <a:p>
            <a:pPr marL="1371600" lvl="3" indent="0">
              <a:buNone/>
            </a:pPr>
            <a:r>
              <a:rPr lang="en-IN" dirty="0">
                <a:solidFill>
                  <a:schemeClr val="accent1"/>
                </a:solidFill>
              </a:rPr>
              <a:t>&lt;head&gt;</a:t>
            </a:r>
          </a:p>
          <a:p>
            <a:pPr marL="1371600" lvl="3" indent="0">
              <a:buNone/>
            </a:pPr>
            <a:r>
              <a:rPr lang="en-IN" dirty="0">
                <a:solidFill>
                  <a:schemeClr val="accent1"/>
                </a:solidFill>
              </a:rPr>
              <a:t>&lt;title&gt;Script Example&lt;/title&gt;</a:t>
            </a:r>
          </a:p>
          <a:p>
            <a:pPr marL="1371600" lvl="3" indent="0">
              <a:buNone/>
            </a:pPr>
            <a:r>
              <a:rPr lang="en-IN" dirty="0">
                <a:solidFill>
                  <a:schemeClr val="accent1"/>
                </a:solidFill>
              </a:rPr>
              <a:t>&lt;/head&gt;</a:t>
            </a:r>
          </a:p>
          <a:p>
            <a:pPr marL="1371600" lvl="3" indent="0">
              <a:buNone/>
            </a:pPr>
            <a:r>
              <a:rPr lang="en-IN" dirty="0">
                <a:solidFill>
                  <a:schemeClr val="accent1"/>
                </a:solidFill>
              </a:rPr>
              <a:t>&lt;body&gt;</a:t>
            </a:r>
          </a:p>
          <a:p>
            <a:pPr marL="1371600" lvl="3" indent="0">
              <a:buNone/>
            </a:pPr>
            <a:r>
              <a:rPr lang="en-IN" dirty="0">
                <a:solidFill>
                  <a:schemeClr val="accent1"/>
                </a:solidFill>
              </a:rPr>
              <a:t>    &lt;!-- Including script1.js with defer --&gt;</a:t>
            </a:r>
          </a:p>
          <a:p>
            <a:pPr marL="1371600" lvl="3" indent="0">
              <a:buNone/>
            </a:pPr>
            <a:r>
              <a:rPr lang="en-IN" dirty="0">
                <a:solidFill>
                  <a:schemeClr val="accent1"/>
                </a:solidFill>
              </a:rPr>
              <a:t>    &lt;script </a:t>
            </a:r>
            <a:r>
              <a:rPr lang="en-IN" dirty="0" err="1">
                <a:solidFill>
                  <a:schemeClr val="accent1"/>
                </a:solidFill>
              </a:rPr>
              <a:t>src</a:t>
            </a:r>
            <a:r>
              <a:rPr lang="en-IN" dirty="0">
                <a:solidFill>
                  <a:schemeClr val="accent1"/>
                </a:solidFill>
              </a:rPr>
              <a:t>="script1.js" </a:t>
            </a:r>
            <a:r>
              <a:rPr lang="en-IN" dirty="0">
                <a:solidFill>
                  <a:srgbClr val="FF0000"/>
                </a:solidFill>
              </a:rPr>
              <a:t>defer</a:t>
            </a:r>
            <a:r>
              <a:rPr lang="en-IN" dirty="0">
                <a:solidFill>
                  <a:schemeClr val="accent1"/>
                </a:solidFill>
              </a:rPr>
              <a:t>&gt;&lt;/script&gt;</a:t>
            </a:r>
          </a:p>
          <a:p>
            <a:pPr marL="1371600" lvl="3" indent="0">
              <a:buNone/>
            </a:pPr>
            <a:r>
              <a:rPr lang="en-IN" dirty="0">
                <a:solidFill>
                  <a:schemeClr val="accent1"/>
                </a:solidFill>
              </a:rPr>
              <a:t>    &lt;!-- Including script2.js with defer --&gt;</a:t>
            </a:r>
          </a:p>
          <a:p>
            <a:pPr marL="1371600" lvl="3" indent="0">
              <a:buNone/>
            </a:pPr>
            <a:r>
              <a:rPr lang="en-IN" dirty="0">
                <a:solidFill>
                  <a:schemeClr val="accent1"/>
                </a:solidFill>
              </a:rPr>
              <a:t>    &lt;script </a:t>
            </a:r>
            <a:r>
              <a:rPr lang="en-IN" dirty="0" err="1">
                <a:solidFill>
                  <a:schemeClr val="accent1"/>
                </a:solidFill>
              </a:rPr>
              <a:t>src</a:t>
            </a:r>
            <a:r>
              <a:rPr lang="en-IN" dirty="0">
                <a:solidFill>
                  <a:schemeClr val="accent1"/>
                </a:solidFill>
              </a:rPr>
              <a:t>="script2.js" &gt;&lt;/script&gt;</a:t>
            </a:r>
          </a:p>
          <a:p>
            <a:pPr marL="1371600" lvl="3" indent="0">
              <a:buNone/>
            </a:pPr>
            <a:r>
              <a:rPr lang="en-IN" dirty="0">
                <a:solidFill>
                  <a:schemeClr val="accent1"/>
                </a:solidFill>
              </a:rPr>
              <a:t>&lt;/body&gt;</a:t>
            </a:r>
          </a:p>
          <a:p>
            <a:pPr marL="1371600" lvl="3" indent="0">
              <a:buNone/>
            </a:pPr>
            <a:r>
              <a:rPr lang="en-IN" dirty="0">
                <a:solidFill>
                  <a:schemeClr val="accent1"/>
                </a:solidFill>
              </a:rPr>
              <a:t>&lt;/html&gt;</a:t>
            </a:r>
          </a:p>
          <a:p>
            <a:pPr algn="just"/>
            <a:r>
              <a:rPr lang="en-US" dirty="0"/>
              <a:t>With the </a:t>
            </a:r>
            <a:r>
              <a:rPr lang="en-US" dirty="0">
                <a:solidFill>
                  <a:srgbClr val="FF0000"/>
                </a:solidFill>
              </a:rPr>
              <a:t>defer attribute</a:t>
            </a:r>
            <a:r>
              <a:rPr lang="en-US" dirty="0"/>
              <a:t>, both </a:t>
            </a:r>
            <a:r>
              <a:rPr lang="en-US" dirty="0">
                <a:solidFill>
                  <a:srgbClr val="FF0000"/>
                </a:solidFill>
              </a:rPr>
              <a:t>script1.js and script2.js will be downloaded asynchronously but executed in order after the HTML document has been parsed. </a:t>
            </a:r>
            <a:r>
              <a:rPr lang="en-US" dirty="0"/>
              <a:t>So, in this case, script1.js will always execute before script2.js, ensuring that the dependency between the scripts is properly handled.</a:t>
            </a:r>
          </a:p>
        </p:txBody>
      </p:sp>
    </p:spTree>
    <p:extLst>
      <p:ext uri="{BB962C8B-B14F-4D97-AF65-F5344CB8AC3E}">
        <p14:creationId xmlns:p14="http://schemas.microsoft.com/office/powerpoint/2010/main" val="3845738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5F029-26E2-14F2-E909-8F0124D74E48}"/>
              </a:ext>
            </a:extLst>
          </p:cNvPr>
          <p:cNvSpPr>
            <a:spLocks noGrp="1"/>
          </p:cNvSpPr>
          <p:nvPr>
            <p:ph idx="1"/>
          </p:nvPr>
        </p:nvSpPr>
        <p:spPr>
          <a:xfrm>
            <a:off x="472611" y="410966"/>
            <a:ext cx="11157735" cy="6195317"/>
          </a:xfrm>
        </p:spPr>
        <p:txBody>
          <a:bodyPr/>
          <a:lstStyle/>
          <a:p>
            <a:pPr algn="just"/>
            <a:r>
              <a:rPr lang="en-US" dirty="0"/>
              <a:t>While both the </a:t>
            </a:r>
            <a:r>
              <a:rPr lang="en-US" dirty="0">
                <a:solidFill>
                  <a:srgbClr val="FF0000"/>
                </a:solidFill>
              </a:rPr>
              <a:t>async and defer </a:t>
            </a:r>
            <a:r>
              <a:rPr lang="en-US" dirty="0"/>
              <a:t>attributes can be used with the &lt;script&gt; tag, it's </a:t>
            </a:r>
            <a:r>
              <a:rPr lang="en-US" dirty="0">
                <a:solidFill>
                  <a:srgbClr val="FF0000"/>
                </a:solidFill>
              </a:rPr>
              <a:t>generally not recommended to use them together</a:t>
            </a:r>
            <a:r>
              <a:rPr lang="en-US" dirty="0"/>
              <a:t>. </a:t>
            </a:r>
          </a:p>
          <a:p>
            <a:pPr algn="just"/>
            <a:r>
              <a:rPr lang="en-US" dirty="0">
                <a:solidFill>
                  <a:srgbClr val="FF0000"/>
                </a:solidFill>
              </a:rPr>
              <a:t>async </a:t>
            </a:r>
            <a:r>
              <a:rPr lang="en-US" dirty="0"/>
              <a:t>allows the script to be downloaded asynchronously and executed as soon as it's available, potentially out of order.</a:t>
            </a:r>
          </a:p>
          <a:p>
            <a:pPr algn="just"/>
            <a:r>
              <a:rPr lang="en-US" dirty="0">
                <a:solidFill>
                  <a:srgbClr val="FF0000"/>
                </a:solidFill>
              </a:rPr>
              <a:t>defer </a:t>
            </a:r>
            <a:r>
              <a:rPr lang="en-US" dirty="0"/>
              <a:t>downloads the script asynchronously but ensures that it's executed in order after the HTML document has been parsed.</a:t>
            </a:r>
            <a:endParaRPr lang="en-IN" dirty="0"/>
          </a:p>
        </p:txBody>
      </p:sp>
    </p:spTree>
    <p:extLst>
      <p:ext uri="{BB962C8B-B14F-4D97-AF65-F5344CB8AC3E}">
        <p14:creationId xmlns:p14="http://schemas.microsoft.com/office/powerpoint/2010/main" val="3378365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5EC5-960B-74E0-5364-465B61D5CB91}"/>
              </a:ext>
            </a:extLst>
          </p:cNvPr>
          <p:cNvSpPr>
            <a:spLocks noGrp="1"/>
          </p:cNvSpPr>
          <p:nvPr>
            <p:ph type="title"/>
          </p:nvPr>
        </p:nvSpPr>
        <p:spPr>
          <a:xfrm>
            <a:off x="739878" y="109487"/>
            <a:ext cx="10515600" cy="677094"/>
          </a:xfrm>
        </p:spPr>
        <p:txBody>
          <a:bodyPr>
            <a:normAutofit fontScale="90000"/>
          </a:bodyPr>
          <a:lstStyle/>
          <a:p>
            <a:pPr algn="ctr"/>
            <a:r>
              <a:rPr lang="en-IN" b="1" i="1" dirty="0">
                <a:latin typeface="+mn-lt"/>
              </a:rPr>
              <a:t>Using leaner jQuery-compatible alternatives</a:t>
            </a:r>
          </a:p>
        </p:txBody>
      </p:sp>
      <p:sp>
        <p:nvSpPr>
          <p:cNvPr id="3" name="Content Placeholder 2">
            <a:extLst>
              <a:ext uri="{FF2B5EF4-FFF2-40B4-BE49-F238E27FC236}">
                <a16:creationId xmlns:a16="http://schemas.microsoft.com/office/drawing/2014/main" id="{38B20991-C210-EB3A-ADB3-03CE49828D96}"/>
              </a:ext>
            </a:extLst>
          </p:cNvPr>
          <p:cNvSpPr>
            <a:spLocks noGrp="1"/>
          </p:cNvSpPr>
          <p:nvPr>
            <p:ph idx="1"/>
          </p:nvPr>
        </p:nvSpPr>
        <p:spPr>
          <a:xfrm>
            <a:off x="256854" y="786581"/>
            <a:ext cx="11620072" cy="5390382"/>
          </a:xfrm>
        </p:spPr>
        <p:txBody>
          <a:bodyPr/>
          <a:lstStyle/>
          <a:p>
            <a:pPr algn="just"/>
            <a:r>
              <a:rPr lang="en-US" dirty="0"/>
              <a:t>Many </a:t>
            </a:r>
            <a:r>
              <a:rPr lang="en-US" b="1" dirty="0"/>
              <a:t>JavaScript libraries </a:t>
            </a:r>
            <a:r>
              <a:rPr lang="en-US" dirty="0"/>
              <a:t>are </a:t>
            </a:r>
            <a:r>
              <a:rPr lang="en-US" b="1" dirty="0"/>
              <a:t>jQuery-compatible</a:t>
            </a:r>
            <a:r>
              <a:rPr lang="en-US" dirty="0"/>
              <a:t>. </a:t>
            </a:r>
            <a:r>
              <a:rPr lang="en-US" b="1" dirty="0"/>
              <a:t>jQuery</a:t>
            </a:r>
            <a:r>
              <a:rPr lang="en-US" dirty="0"/>
              <a:t>-compatible doesn’t mean that every single </a:t>
            </a:r>
            <a:r>
              <a:rPr lang="en-US" b="1" dirty="0"/>
              <a:t>jQuery</a:t>
            </a:r>
            <a:r>
              <a:rPr lang="en-US" dirty="0"/>
              <a:t> method is provided in these alternatives; </a:t>
            </a:r>
            <a:r>
              <a:rPr lang="en-US" dirty="0">
                <a:solidFill>
                  <a:srgbClr val="FF0000"/>
                </a:solidFill>
              </a:rPr>
              <a:t>it means that numerous methods present in </a:t>
            </a:r>
            <a:r>
              <a:rPr lang="en-US" b="1" dirty="0">
                <a:solidFill>
                  <a:srgbClr val="FF0000"/>
                </a:solidFill>
              </a:rPr>
              <a:t>jQuery</a:t>
            </a:r>
            <a:r>
              <a:rPr lang="en-US" dirty="0">
                <a:solidFill>
                  <a:srgbClr val="FF0000"/>
                </a:solidFill>
              </a:rPr>
              <a:t> are available in the alternative, and with the same syntax. </a:t>
            </a:r>
          </a:p>
          <a:p>
            <a:pPr algn="just"/>
            <a:r>
              <a:rPr lang="en-US" dirty="0"/>
              <a:t>The idea is that some </a:t>
            </a:r>
            <a:r>
              <a:rPr lang="en-US" dirty="0">
                <a:solidFill>
                  <a:srgbClr val="FF0000"/>
                </a:solidFill>
              </a:rPr>
              <a:t>measure of file size </a:t>
            </a:r>
            <a:r>
              <a:rPr lang="en-US" dirty="0"/>
              <a:t>is traded off for less functionality.</a:t>
            </a:r>
          </a:p>
          <a:p>
            <a:pPr algn="just"/>
            <a:r>
              <a:rPr lang="en-US" b="1" dirty="0">
                <a:solidFill>
                  <a:srgbClr val="FF0000"/>
                </a:solidFill>
              </a:rPr>
              <a:t>jQuery</a:t>
            </a:r>
            <a:r>
              <a:rPr lang="en-US" dirty="0">
                <a:solidFill>
                  <a:srgbClr val="FF0000"/>
                </a:solidFill>
              </a:rPr>
              <a:t> has been a popular JavaScript library for simplifying DOM manipulation and AJAX requests for many years. </a:t>
            </a:r>
          </a:p>
          <a:p>
            <a:pPr algn="just"/>
            <a:r>
              <a:rPr lang="en-US" dirty="0"/>
              <a:t>However, as modern web development has evolved, the need for </a:t>
            </a:r>
            <a:r>
              <a:rPr lang="en-US" b="1" dirty="0"/>
              <a:t>jQuery</a:t>
            </a:r>
            <a:r>
              <a:rPr lang="en-US" dirty="0"/>
              <a:t> has reduced due to the improvements in native JavaScript and the introduction of modern frameworks and libraries.</a:t>
            </a:r>
            <a:endParaRPr lang="en-IN" dirty="0"/>
          </a:p>
        </p:txBody>
      </p:sp>
    </p:spTree>
    <p:extLst>
      <p:ext uri="{BB962C8B-B14F-4D97-AF65-F5344CB8AC3E}">
        <p14:creationId xmlns:p14="http://schemas.microsoft.com/office/powerpoint/2010/main" val="28519689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4FCE-814C-5705-D890-18C51F8D2D40}"/>
              </a:ext>
            </a:extLst>
          </p:cNvPr>
          <p:cNvSpPr>
            <a:spLocks noGrp="1"/>
          </p:cNvSpPr>
          <p:nvPr>
            <p:ph type="title"/>
          </p:nvPr>
        </p:nvSpPr>
        <p:spPr>
          <a:xfrm>
            <a:off x="838200" y="102265"/>
            <a:ext cx="10515600" cy="578772"/>
          </a:xfrm>
        </p:spPr>
        <p:txBody>
          <a:bodyPr>
            <a:normAutofit fontScale="90000"/>
          </a:bodyPr>
          <a:lstStyle/>
          <a:p>
            <a:pPr algn="ctr"/>
            <a:r>
              <a:rPr lang="en-IN" b="1" dirty="0">
                <a:latin typeface="+mn-lt"/>
              </a:rPr>
              <a:t>Exploring the contenders</a:t>
            </a:r>
          </a:p>
        </p:txBody>
      </p:sp>
      <p:sp>
        <p:nvSpPr>
          <p:cNvPr id="3" name="Content Placeholder 2">
            <a:extLst>
              <a:ext uri="{FF2B5EF4-FFF2-40B4-BE49-F238E27FC236}">
                <a16:creationId xmlns:a16="http://schemas.microsoft.com/office/drawing/2014/main" id="{F1826F2E-AC67-A6E6-1127-9194AE4F882C}"/>
              </a:ext>
            </a:extLst>
          </p:cNvPr>
          <p:cNvSpPr>
            <a:spLocks noGrp="1"/>
          </p:cNvSpPr>
          <p:nvPr>
            <p:ph idx="1"/>
          </p:nvPr>
        </p:nvSpPr>
        <p:spPr>
          <a:xfrm>
            <a:off x="353961" y="1091381"/>
            <a:ext cx="11631562" cy="5338915"/>
          </a:xfrm>
        </p:spPr>
        <p:txBody>
          <a:bodyPr>
            <a:normAutofit/>
          </a:bodyPr>
          <a:lstStyle/>
          <a:p>
            <a:pPr marL="0" indent="0" algn="ctr">
              <a:buNone/>
            </a:pPr>
            <a:r>
              <a:rPr lang="en-IN" b="1" dirty="0"/>
              <a:t>Vanilla JavaScript:</a:t>
            </a:r>
          </a:p>
          <a:p>
            <a:pPr algn="just"/>
            <a:r>
              <a:rPr lang="en-US" dirty="0"/>
              <a:t>Vanilla JavaScript refers to using </a:t>
            </a:r>
            <a:r>
              <a:rPr lang="en-US" dirty="0">
                <a:solidFill>
                  <a:srgbClr val="FF0000"/>
                </a:solidFill>
              </a:rPr>
              <a:t>native JavaScript without any additional libraries or frameworks.</a:t>
            </a:r>
          </a:p>
          <a:p>
            <a:pPr algn="just"/>
            <a:r>
              <a:rPr lang="en-US" dirty="0"/>
              <a:t>With the introduction of modern JavaScript features and improved browser compatibility, </a:t>
            </a:r>
            <a:r>
              <a:rPr lang="en-US" dirty="0">
                <a:solidFill>
                  <a:srgbClr val="FF0000"/>
                </a:solidFill>
              </a:rPr>
              <a:t>many tasks that previously required jQuery can now be accomplished using plain JavaScript.</a:t>
            </a:r>
          </a:p>
          <a:p>
            <a:pPr algn="just"/>
            <a:r>
              <a:rPr lang="en-US" dirty="0">
                <a:solidFill>
                  <a:srgbClr val="FF0000"/>
                </a:solidFill>
              </a:rPr>
              <a:t>Vanilla JavaScript is lightweight, fast, and doesn't require any external dependencies, making it a leaner alternative to jQuery.</a:t>
            </a:r>
          </a:p>
          <a:p>
            <a:pPr algn="just"/>
            <a:r>
              <a:rPr lang="en-US" dirty="0"/>
              <a:t>Developers can leverage modern APIs like </a:t>
            </a:r>
            <a:r>
              <a:rPr lang="en-US" b="1" i="1" dirty="0" err="1"/>
              <a:t>querySelector</a:t>
            </a:r>
            <a:r>
              <a:rPr lang="en-US" dirty="0"/>
              <a:t>, </a:t>
            </a:r>
            <a:r>
              <a:rPr lang="en-US" b="1" i="1" dirty="0" err="1"/>
              <a:t>addEventListener</a:t>
            </a:r>
            <a:r>
              <a:rPr lang="en-US" dirty="0"/>
              <a:t>, and </a:t>
            </a:r>
            <a:r>
              <a:rPr lang="en-US" b="1" i="1" dirty="0"/>
              <a:t>fetch</a:t>
            </a:r>
            <a:r>
              <a:rPr lang="en-US" dirty="0"/>
              <a:t> for DOM manipulation, event handling, and AJAX requests respectively.</a:t>
            </a:r>
            <a:endParaRPr lang="en-IN" dirty="0"/>
          </a:p>
        </p:txBody>
      </p:sp>
    </p:spTree>
    <p:extLst>
      <p:ext uri="{BB962C8B-B14F-4D97-AF65-F5344CB8AC3E}">
        <p14:creationId xmlns:p14="http://schemas.microsoft.com/office/powerpoint/2010/main" val="1064036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FB576-AE6F-503F-C9CC-DBA5B63065C0}"/>
              </a:ext>
            </a:extLst>
          </p:cNvPr>
          <p:cNvSpPr>
            <a:spLocks noGrp="1"/>
          </p:cNvSpPr>
          <p:nvPr>
            <p:ph idx="1"/>
          </p:nvPr>
        </p:nvSpPr>
        <p:spPr>
          <a:xfrm>
            <a:off x="838200" y="1150374"/>
            <a:ext cx="10960510" cy="5026589"/>
          </a:xfrm>
        </p:spPr>
        <p:txBody>
          <a:bodyPr/>
          <a:lstStyle/>
          <a:p>
            <a:pPr marL="0" indent="0" algn="ctr">
              <a:buNone/>
            </a:pPr>
            <a:r>
              <a:rPr lang="en-IN" b="1" dirty="0"/>
              <a:t>Zepto.js:</a:t>
            </a:r>
          </a:p>
          <a:p>
            <a:pPr algn="just"/>
            <a:r>
              <a:rPr lang="en-US" dirty="0"/>
              <a:t>Zepto.js is a </a:t>
            </a:r>
            <a:r>
              <a:rPr lang="en-US" dirty="0">
                <a:solidFill>
                  <a:srgbClr val="FF0000"/>
                </a:solidFill>
              </a:rPr>
              <a:t>lightweight, jQuery-compatible library designed for modern browsers and mobile devices.</a:t>
            </a:r>
          </a:p>
          <a:p>
            <a:pPr algn="just"/>
            <a:r>
              <a:rPr lang="en-US" dirty="0">
                <a:solidFill>
                  <a:srgbClr val="FF0000"/>
                </a:solidFill>
              </a:rPr>
              <a:t>It provides a similar API to jQuery but focuses solely on DOM manipulation and AJAX requests, making it much smaller in size.</a:t>
            </a:r>
          </a:p>
          <a:p>
            <a:pPr algn="just"/>
            <a:r>
              <a:rPr lang="en-US" dirty="0"/>
              <a:t>Zepto.js is particularly suited for </a:t>
            </a:r>
            <a:r>
              <a:rPr lang="en-US" dirty="0">
                <a:solidFill>
                  <a:srgbClr val="FF0000"/>
                </a:solidFill>
              </a:rPr>
              <a:t>mobile web development </a:t>
            </a:r>
            <a:r>
              <a:rPr lang="en-US" dirty="0"/>
              <a:t>due to its </a:t>
            </a:r>
            <a:r>
              <a:rPr lang="en-US" dirty="0">
                <a:solidFill>
                  <a:srgbClr val="FF0000"/>
                </a:solidFill>
              </a:rPr>
              <a:t>small footprint and compatibility with touch events</a:t>
            </a:r>
            <a:r>
              <a:rPr lang="en-US" dirty="0"/>
              <a:t>.</a:t>
            </a:r>
          </a:p>
          <a:p>
            <a:pPr algn="just"/>
            <a:r>
              <a:rPr lang="en-US" dirty="0"/>
              <a:t>However, Zepto.js lacks some of the advanced features and extensive plugin ecosystem of jQuery.</a:t>
            </a:r>
            <a:endParaRPr lang="en-IN" dirty="0"/>
          </a:p>
        </p:txBody>
      </p:sp>
    </p:spTree>
    <p:extLst>
      <p:ext uri="{BB962C8B-B14F-4D97-AF65-F5344CB8AC3E}">
        <p14:creationId xmlns:p14="http://schemas.microsoft.com/office/powerpoint/2010/main" val="1580548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31DCF-5EA9-EA41-BADE-3F0FA66E91D5}"/>
              </a:ext>
            </a:extLst>
          </p:cNvPr>
          <p:cNvSpPr>
            <a:spLocks noGrp="1"/>
          </p:cNvSpPr>
          <p:nvPr>
            <p:ph idx="1"/>
          </p:nvPr>
        </p:nvSpPr>
        <p:spPr>
          <a:xfrm>
            <a:off x="838199" y="1248697"/>
            <a:ext cx="10773697" cy="4928266"/>
          </a:xfrm>
        </p:spPr>
        <p:txBody>
          <a:bodyPr/>
          <a:lstStyle/>
          <a:p>
            <a:pPr marL="0" indent="0" algn="ctr">
              <a:buNone/>
            </a:pPr>
            <a:r>
              <a:rPr lang="en-IN" b="1" dirty="0"/>
              <a:t>Cash:</a:t>
            </a:r>
          </a:p>
          <a:p>
            <a:pPr algn="just"/>
            <a:r>
              <a:rPr lang="en-US" dirty="0"/>
              <a:t>Cash is another lightweight jQuery-compatible library </a:t>
            </a:r>
            <a:r>
              <a:rPr lang="en-US" dirty="0">
                <a:solidFill>
                  <a:srgbClr val="FF0000"/>
                </a:solidFill>
              </a:rPr>
              <a:t>inspired by Zepto.js but with a smaller footprint</a:t>
            </a:r>
            <a:r>
              <a:rPr lang="en-US" dirty="0"/>
              <a:t>.</a:t>
            </a:r>
          </a:p>
          <a:p>
            <a:pPr algn="just"/>
            <a:r>
              <a:rPr lang="en-US" dirty="0">
                <a:solidFill>
                  <a:srgbClr val="FF0000"/>
                </a:solidFill>
              </a:rPr>
              <a:t>It aims to provide a subset of jQuery's functionality in a more efficient manner.</a:t>
            </a:r>
          </a:p>
          <a:p>
            <a:pPr algn="just"/>
            <a:r>
              <a:rPr lang="en-US" dirty="0"/>
              <a:t>Cash is compatible with modern browsers and offers a familiar jQuery-like API for DOM manipulation and traversal.</a:t>
            </a:r>
          </a:p>
          <a:p>
            <a:pPr algn="just"/>
            <a:r>
              <a:rPr lang="en-US" dirty="0">
                <a:solidFill>
                  <a:srgbClr val="FF0000"/>
                </a:solidFill>
              </a:rPr>
              <a:t>It's optimized for size and performance, making it ideal for projects where minimizing library overhead is crucial.</a:t>
            </a:r>
            <a:endParaRPr lang="en-IN" dirty="0">
              <a:solidFill>
                <a:srgbClr val="FF0000"/>
              </a:solidFill>
            </a:endParaRPr>
          </a:p>
        </p:txBody>
      </p:sp>
    </p:spTree>
    <p:extLst>
      <p:ext uri="{BB962C8B-B14F-4D97-AF65-F5344CB8AC3E}">
        <p14:creationId xmlns:p14="http://schemas.microsoft.com/office/powerpoint/2010/main" val="3606200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186BA-416D-00D6-02BF-5C861A4BBE1F}"/>
              </a:ext>
            </a:extLst>
          </p:cNvPr>
          <p:cNvSpPr>
            <a:spLocks noGrp="1"/>
          </p:cNvSpPr>
          <p:nvPr>
            <p:ph idx="1"/>
          </p:nvPr>
        </p:nvSpPr>
        <p:spPr>
          <a:xfrm>
            <a:off x="838200" y="599768"/>
            <a:ext cx="10576389" cy="5577195"/>
          </a:xfrm>
        </p:spPr>
        <p:txBody>
          <a:bodyPr>
            <a:normAutofit/>
          </a:bodyPr>
          <a:lstStyle/>
          <a:p>
            <a:pPr marL="0" indent="0" algn="ctr">
              <a:buNone/>
            </a:pPr>
            <a:r>
              <a:rPr lang="en-IN" b="1" dirty="0"/>
              <a:t>Umbrella.js:</a:t>
            </a:r>
          </a:p>
          <a:p>
            <a:pPr algn="just"/>
            <a:r>
              <a:rPr lang="en-US" dirty="0"/>
              <a:t>Umbrella.js is a </a:t>
            </a:r>
            <a:r>
              <a:rPr lang="en-US" dirty="0">
                <a:solidFill>
                  <a:srgbClr val="FF0000"/>
                </a:solidFill>
              </a:rPr>
              <a:t>minimalist jQuery-compatible library that focuses on providing essential DOM manipulation and traversal functions</a:t>
            </a:r>
            <a:r>
              <a:rPr lang="en-US" dirty="0"/>
              <a:t>.</a:t>
            </a:r>
          </a:p>
          <a:p>
            <a:pPr algn="just"/>
            <a:r>
              <a:rPr lang="en-US" dirty="0"/>
              <a:t>It aims to offer a lightweight alternative to jQuery while maintaining compatibility with its API.</a:t>
            </a:r>
          </a:p>
          <a:p>
            <a:pPr algn="just"/>
            <a:r>
              <a:rPr lang="en-US" dirty="0">
                <a:solidFill>
                  <a:srgbClr val="FF0000"/>
                </a:solidFill>
              </a:rPr>
              <a:t>Umbrella.js is designed to be modular, allowing developers to include only the parts they need, further reducing its footprint.</a:t>
            </a:r>
          </a:p>
          <a:p>
            <a:pPr algn="just"/>
            <a:r>
              <a:rPr lang="en-US" dirty="0">
                <a:solidFill>
                  <a:srgbClr val="FF0000"/>
                </a:solidFill>
              </a:rPr>
              <a:t>Despite its small size, Umbrella.js provides a robust set of features for common tasks like selecting elements, handling events, and making AJAX requests.</a:t>
            </a:r>
            <a:endParaRPr lang="en-IN" dirty="0">
              <a:solidFill>
                <a:srgbClr val="FF0000"/>
              </a:solidFill>
            </a:endParaRPr>
          </a:p>
        </p:txBody>
      </p:sp>
    </p:spTree>
    <p:extLst>
      <p:ext uri="{BB962C8B-B14F-4D97-AF65-F5344CB8AC3E}">
        <p14:creationId xmlns:p14="http://schemas.microsoft.com/office/powerpoint/2010/main" val="241737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EBF8-BA10-72A2-FD66-A0DC328E1D1D}"/>
              </a:ext>
            </a:extLst>
          </p:cNvPr>
          <p:cNvSpPr>
            <a:spLocks noGrp="1"/>
          </p:cNvSpPr>
          <p:nvPr>
            <p:ph type="title"/>
          </p:nvPr>
        </p:nvSpPr>
        <p:spPr/>
        <p:txBody>
          <a:bodyPr/>
          <a:lstStyle/>
          <a:p>
            <a:r>
              <a:rPr lang="en-US" sz="4400" b="1" dirty="0"/>
              <a:t>Different web Font Formats comparison…</a:t>
            </a:r>
            <a:endParaRPr lang="en-IN" dirty="0"/>
          </a:p>
        </p:txBody>
      </p:sp>
      <p:sp>
        <p:nvSpPr>
          <p:cNvPr id="3" name="Content Placeholder 2">
            <a:extLst>
              <a:ext uri="{FF2B5EF4-FFF2-40B4-BE49-F238E27FC236}">
                <a16:creationId xmlns:a16="http://schemas.microsoft.com/office/drawing/2014/main" id="{85D75F74-28F4-1DB8-18D1-73048B565CEC}"/>
              </a:ext>
            </a:extLst>
          </p:cNvPr>
          <p:cNvSpPr>
            <a:spLocks noGrp="1"/>
          </p:cNvSpPr>
          <p:nvPr>
            <p:ph idx="1"/>
          </p:nvPr>
        </p:nvSpPr>
        <p:spPr/>
        <p:txBody>
          <a:bodyPr>
            <a:normAutofit fontScale="77500" lnSpcReduction="20000"/>
          </a:bodyPr>
          <a:lstStyle/>
          <a:p>
            <a:pPr marL="0" indent="0" algn="just">
              <a:buNone/>
            </a:pPr>
            <a:r>
              <a:rPr lang="en-US" b="1" dirty="0"/>
              <a:t>WOFF (Web Open Font Format):</a:t>
            </a:r>
          </a:p>
          <a:p>
            <a:pPr algn="just"/>
            <a:r>
              <a:rPr lang="en-US" dirty="0"/>
              <a:t>WOFF was developed by Mozilla in collaboration with other organizations.</a:t>
            </a:r>
          </a:p>
          <a:p>
            <a:pPr algn="just"/>
            <a:r>
              <a:rPr lang="en-US" dirty="0"/>
              <a:t>It's a compressed font format designed specifically for web use.</a:t>
            </a:r>
          </a:p>
          <a:p>
            <a:pPr algn="just"/>
            <a:r>
              <a:rPr lang="en-US" dirty="0"/>
              <a:t>WOFF provides better compression than TTF and EOT, leading to faster page loading times.</a:t>
            </a:r>
          </a:p>
          <a:p>
            <a:pPr algn="just"/>
            <a:r>
              <a:rPr lang="en-US" dirty="0"/>
              <a:t>It has widespread support across modern browsers.</a:t>
            </a:r>
          </a:p>
          <a:p>
            <a:pPr marL="0" indent="0" algn="just">
              <a:buNone/>
            </a:pPr>
            <a:endParaRPr lang="en-US" b="1" dirty="0"/>
          </a:p>
          <a:p>
            <a:pPr marL="0" indent="0" algn="just">
              <a:buNone/>
            </a:pPr>
            <a:r>
              <a:rPr lang="en-US" b="1" dirty="0"/>
              <a:t>WOFF2 (Web Open Font Format 2):</a:t>
            </a:r>
            <a:endParaRPr lang="en-US" dirty="0"/>
          </a:p>
          <a:p>
            <a:pPr algn="just"/>
            <a:r>
              <a:rPr lang="en-US" dirty="0"/>
              <a:t>WOFF2 is an improved version of WOFF, developed by Google.</a:t>
            </a:r>
          </a:p>
          <a:p>
            <a:pPr algn="just"/>
            <a:r>
              <a:rPr lang="en-US" dirty="0"/>
              <a:t>It offers even better compression compared to WOFF, resulting in smaller file sizes and faster loading times.</a:t>
            </a:r>
          </a:p>
          <a:p>
            <a:pPr algn="just"/>
            <a:r>
              <a:rPr lang="en-US" dirty="0"/>
              <a:t>WOFF2 is supported by most modern browsers, but some older browsers may not support it.</a:t>
            </a:r>
            <a:endParaRPr lang="en-IN" dirty="0"/>
          </a:p>
        </p:txBody>
      </p:sp>
    </p:spTree>
    <p:extLst>
      <p:ext uri="{BB962C8B-B14F-4D97-AF65-F5344CB8AC3E}">
        <p14:creationId xmlns:p14="http://schemas.microsoft.com/office/powerpoint/2010/main" val="1336999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DF641-759F-AC1E-3E95-AE585707B3D3}"/>
              </a:ext>
            </a:extLst>
          </p:cNvPr>
          <p:cNvSpPr>
            <a:spLocks noGrp="1"/>
          </p:cNvSpPr>
          <p:nvPr>
            <p:ph idx="1"/>
          </p:nvPr>
        </p:nvSpPr>
        <p:spPr>
          <a:xfrm>
            <a:off x="838199" y="875072"/>
            <a:ext cx="11098161" cy="5233066"/>
          </a:xfrm>
        </p:spPr>
        <p:txBody>
          <a:bodyPr>
            <a:normAutofit/>
          </a:bodyPr>
          <a:lstStyle/>
          <a:p>
            <a:pPr marL="0" indent="0" algn="ctr">
              <a:buNone/>
            </a:pPr>
            <a:r>
              <a:rPr lang="en-IN" b="1" dirty="0"/>
              <a:t>Alpine.js:</a:t>
            </a:r>
          </a:p>
          <a:p>
            <a:pPr algn="just"/>
            <a:r>
              <a:rPr lang="en-US" dirty="0"/>
              <a:t>Alpine.js takes a different approach compared to traditional libraries like jQuery.</a:t>
            </a:r>
          </a:p>
          <a:p>
            <a:pPr algn="just"/>
            <a:r>
              <a:rPr lang="en-US" dirty="0"/>
              <a:t>It's a minimal framework for declaratively managing JavaScript behavior directly in HTML using attributes.</a:t>
            </a:r>
          </a:p>
          <a:p>
            <a:pPr algn="just"/>
            <a:r>
              <a:rPr lang="en-US" dirty="0">
                <a:solidFill>
                  <a:srgbClr val="FF0000"/>
                </a:solidFill>
              </a:rPr>
              <a:t>Alpine.js is well-suited for building interactive components and adding dynamic behavior to static web pages without the need for complex JavaScript code.</a:t>
            </a:r>
          </a:p>
          <a:p>
            <a:pPr algn="just"/>
            <a:r>
              <a:rPr lang="en-US" dirty="0"/>
              <a:t>While not strictly a jQuery alternative, Alpine.js can be used to achieve similar functionality in a more modern and lightweight manner.</a:t>
            </a:r>
            <a:endParaRPr lang="en-IN" dirty="0"/>
          </a:p>
        </p:txBody>
      </p:sp>
    </p:spTree>
    <p:extLst>
      <p:ext uri="{BB962C8B-B14F-4D97-AF65-F5344CB8AC3E}">
        <p14:creationId xmlns:p14="http://schemas.microsoft.com/office/powerpoint/2010/main" val="2042947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9D9C-0467-852F-24F3-ADEBF00191F0}"/>
              </a:ext>
            </a:extLst>
          </p:cNvPr>
          <p:cNvSpPr>
            <a:spLocks noGrp="1"/>
          </p:cNvSpPr>
          <p:nvPr>
            <p:ph type="title"/>
          </p:nvPr>
        </p:nvSpPr>
        <p:spPr>
          <a:xfrm>
            <a:off x="838200" y="0"/>
            <a:ext cx="10515600" cy="681038"/>
          </a:xfrm>
        </p:spPr>
        <p:txBody>
          <a:bodyPr>
            <a:normAutofit fontScale="90000"/>
          </a:bodyPr>
          <a:lstStyle/>
          <a:p>
            <a:pPr algn="ctr"/>
            <a:r>
              <a:rPr lang="en-IN" b="1" dirty="0">
                <a:latin typeface="+mn-lt"/>
              </a:rPr>
              <a:t>Getting by without jQuery</a:t>
            </a:r>
          </a:p>
        </p:txBody>
      </p:sp>
      <p:sp>
        <p:nvSpPr>
          <p:cNvPr id="3" name="Content Placeholder 2">
            <a:extLst>
              <a:ext uri="{FF2B5EF4-FFF2-40B4-BE49-F238E27FC236}">
                <a16:creationId xmlns:a16="http://schemas.microsoft.com/office/drawing/2014/main" id="{8C22345D-A60F-98DC-2E21-4841C40199EA}"/>
              </a:ext>
            </a:extLst>
          </p:cNvPr>
          <p:cNvSpPr>
            <a:spLocks noGrp="1"/>
          </p:cNvSpPr>
          <p:nvPr>
            <p:ph idx="1"/>
          </p:nvPr>
        </p:nvSpPr>
        <p:spPr>
          <a:xfrm>
            <a:off x="410967" y="873303"/>
            <a:ext cx="11377910" cy="5724142"/>
          </a:xfrm>
        </p:spPr>
        <p:txBody>
          <a:bodyPr/>
          <a:lstStyle/>
          <a:p>
            <a:pPr algn="just"/>
            <a:r>
              <a:rPr lang="en-US" dirty="0"/>
              <a:t>Getting by without jQuery involves understanding modern web development practices and </a:t>
            </a:r>
            <a:r>
              <a:rPr lang="en-US" dirty="0">
                <a:solidFill>
                  <a:srgbClr val="FF0000"/>
                </a:solidFill>
              </a:rPr>
              <a:t>utilizing native JavaScript features and APIs. </a:t>
            </a:r>
          </a:p>
          <a:p>
            <a:pPr algn="just"/>
            <a:r>
              <a:rPr lang="en-US" dirty="0"/>
              <a:t>jQuery was once a dominant library used to simplify JavaScript programming, especially for DOM manipulation and event handling. </a:t>
            </a:r>
          </a:p>
          <a:p>
            <a:pPr algn="just"/>
            <a:r>
              <a:rPr lang="en-US" dirty="0"/>
              <a:t>However, with advancements in web standards and browser support, </a:t>
            </a:r>
            <a:r>
              <a:rPr lang="en-US" dirty="0">
                <a:solidFill>
                  <a:srgbClr val="FF0000"/>
                </a:solidFill>
              </a:rPr>
              <a:t>many of the features provided by jQuery are now available in native JavaScript.</a:t>
            </a:r>
          </a:p>
          <a:p>
            <a:pPr algn="just"/>
            <a:r>
              <a:rPr lang="en-US" dirty="0">
                <a:solidFill>
                  <a:srgbClr val="FF0000"/>
                </a:solidFill>
              </a:rPr>
              <a:t>jQuery and its alternatives are great, but many methods have been implemented (or are being implemented) into browsers that provide much of the same functionality. </a:t>
            </a:r>
          </a:p>
          <a:p>
            <a:pPr algn="just"/>
            <a:r>
              <a:rPr lang="en-US" dirty="0"/>
              <a:t>Tasks such as </a:t>
            </a:r>
            <a:r>
              <a:rPr lang="en-US" dirty="0">
                <a:solidFill>
                  <a:srgbClr val="FF0000"/>
                </a:solidFill>
              </a:rPr>
              <a:t>element selection and event binding </a:t>
            </a:r>
            <a:r>
              <a:rPr lang="en-US" dirty="0"/>
              <a:t>that were once a burden to write for cross-browser compatibility now have a unified syntax, thanks to </a:t>
            </a:r>
            <a:r>
              <a:rPr lang="en-US" b="1" dirty="0" err="1">
                <a:solidFill>
                  <a:srgbClr val="FF0000"/>
                </a:solidFill>
              </a:rPr>
              <a:t>tstandardization</a:t>
            </a:r>
            <a:r>
              <a:rPr lang="en-US" dirty="0">
                <a:solidFill>
                  <a:srgbClr val="FF0000"/>
                </a:solidFill>
              </a:rPr>
              <a:t> </a:t>
            </a:r>
            <a:r>
              <a:rPr lang="en-US" dirty="0"/>
              <a:t>efforts.</a:t>
            </a:r>
            <a:endParaRPr lang="en-IN" dirty="0"/>
          </a:p>
        </p:txBody>
      </p:sp>
    </p:spTree>
    <p:extLst>
      <p:ext uri="{BB962C8B-B14F-4D97-AF65-F5344CB8AC3E}">
        <p14:creationId xmlns:p14="http://schemas.microsoft.com/office/powerpoint/2010/main" val="4268361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CBD1-F7C9-29C1-4345-2162A681D27A}"/>
              </a:ext>
            </a:extLst>
          </p:cNvPr>
          <p:cNvSpPr>
            <a:spLocks noGrp="1"/>
          </p:cNvSpPr>
          <p:nvPr>
            <p:ph type="title"/>
          </p:nvPr>
        </p:nvSpPr>
        <p:spPr>
          <a:xfrm>
            <a:off x="838200" y="99654"/>
            <a:ext cx="10515600" cy="581383"/>
          </a:xfrm>
        </p:spPr>
        <p:txBody>
          <a:bodyPr>
            <a:normAutofit fontScale="90000"/>
          </a:bodyPr>
          <a:lstStyle/>
          <a:p>
            <a:pPr algn="ctr"/>
            <a:r>
              <a:rPr lang="en-US" dirty="0">
                <a:latin typeface="+mn-lt"/>
              </a:rPr>
              <a:t>Checking for the </a:t>
            </a:r>
            <a:r>
              <a:rPr lang="en-US" b="1" dirty="0">
                <a:latin typeface="+mn-lt"/>
              </a:rPr>
              <a:t>DOM</a:t>
            </a:r>
            <a:r>
              <a:rPr lang="en-US" dirty="0">
                <a:latin typeface="+mn-lt"/>
              </a:rPr>
              <a:t> to be ready</a:t>
            </a:r>
            <a:endParaRPr lang="en-IN" dirty="0">
              <a:latin typeface="+mn-lt"/>
            </a:endParaRPr>
          </a:p>
        </p:txBody>
      </p:sp>
      <p:sp>
        <p:nvSpPr>
          <p:cNvPr id="3" name="Content Placeholder 2">
            <a:extLst>
              <a:ext uri="{FF2B5EF4-FFF2-40B4-BE49-F238E27FC236}">
                <a16:creationId xmlns:a16="http://schemas.microsoft.com/office/drawing/2014/main" id="{14D8E70F-2DF7-8698-61DD-769FFC761997}"/>
              </a:ext>
            </a:extLst>
          </p:cNvPr>
          <p:cNvSpPr>
            <a:spLocks noGrp="1"/>
          </p:cNvSpPr>
          <p:nvPr>
            <p:ph idx="1"/>
          </p:nvPr>
        </p:nvSpPr>
        <p:spPr>
          <a:xfrm>
            <a:off x="147484" y="884902"/>
            <a:ext cx="11956025" cy="5663381"/>
          </a:xfrm>
        </p:spPr>
        <p:txBody>
          <a:bodyPr>
            <a:normAutofit/>
          </a:bodyPr>
          <a:lstStyle/>
          <a:p>
            <a:pPr algn="just"/>
            <a:r>
              <a:rPr lang="en-US" dirty="0"/>
              <a:t>Checking for the Document Object Model (</a:t>
            </a:r>
            <a:r>
              <a:rPr lang="en-US" b="1" dirty="0"/>
              <a:t>DOM</a:t>
            </a:r>
            <a:r>
              <a:rPr lang="en-US" dirty="0"/>
              <a:t>) to be ready is a crucial aspect of web development, especially when JavaScript interacts with the </a:t>
            </a:r>
            <a:r>
              <a:rPr lang="en-US" b="1" dirty="0"/>
              <a:t>DOM</a:t>
            </a:r>
            <a:r>
              <a:rPr lang="en-US" dirty="0"/>
              <a:t> elements. </a:t>
            </a:r>
          </a:p>
          <a:p>
            <a:pPr algn="just"/>
            <a:r>
              <a:rPr lang="en-US" dirty="0"/>
              <a:t>The </a:t>
            </a:r>
            <a:r>
              <a:rPr lang="en-US" b="1" dirty="0"/>
              <a:t>DOM</a:t>
            </a:r>
            <a:r>
              <a:rPr lang="en-US" dirty="0"/>
              <a:t> represents the structure of a document (typically HTML or XML) and provides a structured representation of it, allowing programs to manipulate its content, structure, and style.</a:t>
            </a:r>
          </a:p>
          <a:p>
            <a:pPr algn="just"/>
            <a:r>
              <a:rPr lang="en-US" dirty="0"/>
              <a:t>When a web page loads, the browser constructs the </a:t>
            </a:r>
            <a:r>
              <a:rPr lang="en-US" b="1" dirty="0"/>
              <a:t>DOM</a:t>
            </a:r>
            <a:r>
              <a:rPr lang="en-US" dirty="0"/>
              <a:t> based on the HTML markup received from the server. </a:t>
            </a:r>
          </a:p>
          <a:p>
            <a:pPr algn="just"/>
            <a:r>
              <a:rPr lang="en-US" dirty="0">
                <a:solidFill>
                  <a:srgbClr val="FF0000"/>
                </a:solidFill>
              </a:rPr>
              <a:t>However, JavaScript often needs to interact with </a:t>
            </a:r>
            <a:r>
              <a:rPr lang="en-US" b="1" dirty="0">
                <a:solidFill>
                  <a:srgbClr val="FF0000"/>
                </a:solidFill>
              </a:rPr>
              <a:t>DOM</a:t>
            </a:r>
            <a:r>
              <a:rPr lang="en-US" dirty="0">
                <a:solidFill>
                  <a:srgbClr val="FF0000"/>
                </a:solidFill>
              </a:rPr>
              <a:t> elements, and it's essential to ensure that the </a:t>
            </a:r>
            <a:r>
              <a:rPr lang="en-US" b="1" dirty="0">
                <a:solidFill>
                  <a:srgbClr val="FF0000"/>
                </a:solidFill>
              </a:rPr>
              <a:t>DOM</a:t>
            </a:r>
            <a:r>
              <a:rPr lang="en-US" dirty="0">
                <a:solidFill>
                  <a:srgbClr val="FF0000"/>
                </a:solidFill>
              </a:rPr>
              <a:t> is fully loaded and ready for manipulation before executing JavaScript code that relies on </a:t>
            </a:r>
            <a:r>
              <a:rPr lang="en-US" b="1" dirty="0">
                <a:solidFill>
                  <a:srgbClr val="FF0000"/>
                </a:solidFill>
              </a:rPr>
              <a:t>DOM</a:t>
            </a:r>
            <a:r>
              <a:rPr lang="en-US" dirty="0">
                <a:solidFill>
                  <a:srgbClr val="FF0000"/>
                </a:solidFill>
              </a:rPr>
              <a:t> elements.</a:t>
            </a:r>
          </a:p>
          <a:p>
            <a:pPr algn="just"/>
            <a:r>
              <a:rPr lang="en-US" dirty="0">
                <a:solidFill>
                  <a:srgbClr val="FF0000"/>
                </a:solidFill>
              </a:rPr>
              <a:t>There are several methods to check if the </a:t>
            </a:r>
            <a:r>
              <a:rPr lang="en-US" b="1" dirty="0">
                <a:solidFill>
                  <a:srgbClr val="FF0000"/>
                </a:solidFill>
              </a:rPr>
              <a:t>DOM</a:t>
            </a:r>
            <a:r>
              <a:rPr lang="en-US" dirty="0">
                <a:solidFill>
                  <a:srgbClr val="FF0000"/>
                </a:solidFill>
              </a:rPr>
              <a:t> is ready in JavaScript. Here are a few common techniques:</a:t>
            </a:r>
            <a:endParaRPr lang="en-IN" dirty="0">
              <a:solidFill>
                <a:srgbClr val="FF0000"/>
              </a:solidFill>
            </a:endParaRPr>
          </a:p>
        </p:txBody>
      </p:sp>
    </p:spTree>
    <p:extLst>
      <p:ext uri="{BB962C8B-B14F-4D97-AF65-F5344CB8AC3E}">
        <p14:creationId xmlns:p14="http://schemas.microsoft.com/office/powerpoint/2010/main" val="1960347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1D1102-1234-6BAA-2C25-F47EA824F75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94766" y="186831"/>
            <a:ext cx="9879712" cy="2359724"/>
          </a:xfrm>
        </p:spPr>
      </p:pic>
      <p:pic>
        <p:nvPicPr>
          <p:cNvPr id="7" name="Picture 6">
            <a:extLst>
              <a:ext uri="{FF2B5EF4-FFF2-40B4-BE49-F238E27FC236}">
                <a16:creationId xmlns:a16="http://schemas.microsoft.com/office/drawing/2014/main" id="{F3B6A2AE-9516-EA6E-38AB-646BB77E1E8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89935" y="3041438"/>
            <a:ext cx="11021962" cy="2808755"/>
          </a:xfrm>
          <a:prstGeom prst="rect">
            <a:avLst/>
          </a:prstGeom>
        </p:spPr>
      </p:pic>
    </p:spTree>
    <p:extLst>
      <p:ext uri="{BB962C8B-B14F-4D97-AF65-F5344CB8AC3E}">
        <p14:creationId xmlns:p14="http://schemas.microsoft.com/office/powerpoint/2010/main" val="2939701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D5A5B-9D23-6F2B-C0D8-9B43D3D3E1CA}"/>
              </a:ext>
            </a:extLst>
          </p:cNvPr>
          <p:cNvSpPr>
            <a:spLocks noGrp="1"/>
          </p:cNvSpPr>
          <p:nvPr>
            <p:ph idx="1"/>
          </p:nvPr>
        </p:nvSpPr>
        <p:spPr>
          <a:xfrm>
            <a:off x="838200" y="639097"/>
            <a:ext cx="10515600" cy="5537866"/>
          </a:xfrm>
        </p:spPr>
        <p:txBody>
          <a:bodyPr/>
          <a:lstStyle/>
          <a:p>
            <a:pPr algn="just"/>
            <a:r>
              <a:rPr lang="en-US" b="1" dirty="0" err="1"/>
              <a:t>DOMContentLoaded</a:t>
            </a:r>
            <a:r>
              <a:rPr lang="en-US" b="1" dirty="0"/>
              <a:t> Event</a:t>
            </a:r>
            <a:r>
              <a:rPr lang="en-US" dirty="0"/>
              <a:t>: </a:t>
            </a:r>
            <a:r>
              <a:rPr lang="en-US" dirty="0">
                <a:solidFill>
                  <a:srgbClr val="FF0000"/>
                </a:solidFill>
              </a:rPr>
              <a:t>This event fires when the initial HTML document has been completely loaded and parsed, without waiting for stylesheets, images, and subframes to finish loading. </a:t>
            </a:r>
            <a:r>
              <a:rPr lang="en-US" dirty="0"/>
              <a:t>You can use it to execute JavaScript once the DOM is ready. Example:</a:t>
            </a:r>
            <a:endParaRPr lang="en-IN" dirty="0"/>
          </a:p>
        </p:txBody>
      </p:sp>
      <p:pic>
        <p:nvPicPr>
          <p:cNvPr id="5" name="Picture 4">
            <a:extLst>
              <a:ext uri="{FF2B5EF4-FFF2-40B4-BE49-F238E27FC236}">
                <a16:creationId xmlns:a16="http://schemas.microsoft.com/office/drawing/2014/main" id="{66256398-8618-A272-60A2-8F38AF5C8B2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838200" y="2844100"/>
            <a:ext cx="10380405" cy="2514481"/>
          </a:xfrm>
          <a:prstGeom prst="rect">
            <a:avLst/>
          </a:prstGeom>
        </p:spPr>
      </p:pic>
    </p:spTree>
    <p:extLst>
      <p:ext uri="{BB962C8B-B14F-4D97-AF65-F5344CB8AC3E}">
        <p14:creationId xmlns:p14="http://schemas.microsoft.com/office/powerpoint/2010/main" val="1569398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88FDC-B7EC-789C-DFDA-C74B5AFB6B37}"/>
              </a:ext>
            </a:extLst>
          </p:cNvPr>
          <p:cNvSpPr>
            <a:spLocks noGrp="1"/>
          </p:cNvSpPr>
          <p:nvPr>
            <p:ph idx="1"/>
          </p:nvPr>
        </p:nvSpPr>
        <p:spPr>
          <a:xfrm>
            <a:off x="648929" y="1081548"/>
            <a:ext cx="10704871" cy="5095415"/>
          </a:xfrm>
        </p:spPr>
        <p:txBody>
          <a:bodyPr/>
          <a:lstStyle/>
          <a:p>
            <a:pPr algn="just"/>
            <a:r>
              <a:rPr lang="en-US" b="1" dirty="0" err="1"/>
              <a:t>window.onload</a:t>
            </a:r>
            <a:r>
              <a:rPr lang="en-US" b="1" dirty="0"/>
              <a:t> Event</a:t>
            </a:r>
            <a:r>
              <a:rPr lang="en-US" dirty="0"/>
              <a:t>: This event fires when all resources </a:t>
            </a:r>
            <a:r>
              <a:rPr lang="en-US" dirty="0">
                <a:solidFill>
                  <a:srgbClr val="FF0000"/>
                </a:solidFill>
              </a:rPr>
              <a:t>(including images and other external files)</a:t>
            </a:r>
            <a:r>
              <a:rPr lang="en-US" dirty="0"/>
              <a:t> have been completely loaded. </a:t>
            </a:r>
            <a:r>
              <a:rPr lang="en-US" dirty="0">
                <a:solidFill>
                  <a:srgbClr val="FF0000"/>
                </a:solidFill>
              </a:rPr>
              <a:t>It indicates that the entire page, including its external resources, is ready. </a:t>
            </a:r>
            <a:r>
              <a:rPr lang="en-US" dirty="0"/>
              <a:t>Example:</a:t>
            </a:r>
            <a:endParaRPr lang="en-IN" dirty="0"/>
          </a:p>
        </p:txBody>
      </p:sp>
      <p:pic>
        <p:nvPicPr>
          <p:cNvPr id="5" name="Picture 4">
            <a:extLst>
              <a:ext uri="{FF2B5EF4-FFF2-40B4-BE49-F238E27FC236}">
                <a16:creationId xmlns:a16="http://schemas.microsoft.com/office/drawing/2014/main" id="{736A77AB-387F-2058-CEAD-E9D2AE08348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337187" y="3086044"/>
            <a:ext cx="10107561" cy="2567504"/>
          </a:xfrm>
          <a:prstGeom prst="rect">
            <a:avLst/>
          </a:prstGeom>
        </p:spPr>
      </p:pic>
    </p:spTree>
    <p:extLst>
      <p:ext uri="{BB962C8B-B14F-4D97-AF65-F5344CB8AC3E}">
        <p14:creationId xmlns:p14="http://schemas.microsoft.com/office/powerpoint/2010/main" val="41047880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619AD-38A4-83BA-0C52-E363FD2720B8}"/>
              </a:ext>
            </a:extLst>
          </p:cNvPr>
          <p:cNvSpPr>
            <a:spLocks noGrp="1"/>
          </p:cNvSpPr>
          <p:nvPr>
            <p:ph idx="1"/>
          </p:nvPr>
        </p:nvSpPr>
        <p:spPr>
          <a:xfrm>
            <a:off x="838200" y="952321"/>
            <a:ext cx="10515600" cy="4351338"/>
          </a:xfrm>
        </p:spPr>
        <p:txBody>
          <a:bodyPr/>
          <a:lstStyle/>
          <a:p>
            <a:pPr algn="just"/>
            <a:r>
              <a:rPr lang="en-US" b="1" dirty="0"/>
              <a:t>jQuery's $(document).ready(): </a:t>
            </a:r>
            <a:r>
              <a:rPr lang="en-US" dirty="0"/>
              <a:t>If you're using jQuery, you can use its $(document).ready() method to execute code when the DOM is ready. Example:</a:t>
            </a:r>
            <a:endParaRPr lang="en-IN" dirty="0"/>
          </a:p>
        </p:txBody>
      </p:sp>
      <p:pic>
        <p:nvPicPr>
          <p:cNvPr id="6" name="Picture 5">
            <a:extLst>
              <a:ext uri="{FF2B5EF4-FFF2-40B4-BE49-F238E27FC236}">
                <a16:creationId xmlns:a16="http://schemas.microsoft.com/office/drawing/2014/main" id="{4204793E-91FC-B0CE-F44F-43AEFEDFF14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002448" y="2544345"/>
            <a:ext cx="10432025" cy="2666847"/>
          </a:xfrm>
          <a:prstGeom prst="rect">
            <a:avLst/>
          </a:prstGeom>
        </p:spPr>
      </p:pic>
    </p:spTree>
    <p:extLst>
      <p:ext uri="{BB962C8B-B14F-4D97-AF65-F5344CB8AC3E}">
        <p14:creationId xmlns:p14="http://schemas.microsoft.com/office/powerpoint/2010/main" val="144442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7623-23B4-0B74-BFA8-7EC31AD09F32}"/>
              </a:ext>
            </a:extLst>
          </p:cNvPr>
          <p:cNvSpPr>
            <a:spLocks noGrp="1"/>
          </p:cNvSpPr>
          <p:nvPr>
            <p:ph type="title"/>
          </p:nvPr>
        </p:nvSpPr>
        <p:spPr>
          <a:xfrm>
            <a:off x="838200" y="365125"/>
            <a:ext cx="10515600" cy="696759"/>
          </a:xfrm>
        </p:spPr>
        <p:txBody>
          <a:bodyPr/>
          <a:lstStyle/>
          <a:p>
            <a:pPr algn="ctr"/>
            <a:r>
              <a:rPr lang="en-IN" b="1" dirty="0"/>
              <a:t>Animating with </a:t>
            </a:r>
            <a:r>
              <a:rPr lang="en-IN" b="1" dirty="0" err="1"/>
              <a:t>requestAnimationFrame</a:t>
            </a:r>
            <a:endParaRPr lang="en-IN" b="1" dirty="0"/>
          </a:p>
        </p:txBody>
      </p:sp>
      <p:sp>
        <p:nvSpPr>
          <p:cNvPr id="3" name="Content Placeholder 2">
            <a:extLst>
              <a:ext uri="{FF2B5EF4-FFF2-40B4-BE49-F238E27FC236}">
                <a16:creationId xmlns:a16="http://schemas.microsoft.com/office/drawing/2014/main" id="{6314942B-F766-7C12-BDC3-7986478FCCDC}"/>
              </a:ext>
            </a:extLst>
          </p:cNvPr>
          <p:cNvSpPr>
            <a:spLocks noGrp="1"/>
          </p:cNvSpPr>
          <p:nvPr>
            <p:ph idx="1"/>
          </p:nvPr>
        </p:nvSpPr>
        <p:spPr>
          <a:xfrm>
            <a:off x="838200" y="1425677"/>
            <a:ext cx="10515600" cy="4751286"/>
          </a:xfrm>
        </p:spPr>
        <p:txBody>
          <a:bodyPr/>
          <a:lstStyle/>
          <a:p>
            <a:endParaRPr lang="en-IN" dirty="0"/>
          </a:p>
        </p:txBody>
      </p:sp>
    </p:spTree>
    <p:extLst>
      <p:ext uri="{BB962C8B-B14F-4D97-AF65-F5344CB8AC3E}">
        <p14:creationId xmlns:p14="http://schemas.microsoft.com/office/powerpoint/2010/main" val="22352581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211C-E2FE-48B0-E8A9-1647F85152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FC498D-45B4-267F-6C00-FCB8786912E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741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7E15-E6A2-280E-81E8-44E28E8590C2}"/>
              </a:ext>
            </a:extLst>
          </p:cNvPr>
          <p:cNvSpPr>
            <a:spLocks noGrp="1"/>
          </p:cNvSpPr>
          <p:nvPr>
            <p:ph type="title"/>
          </p:nvPr>
        </p:nvSpPr>
        <p:spPr>
          <a:xfrm>
            <a:off x="749709" y="178313"/>
            <a:ext cx="10515600" cy="502724"/>
          </a:xfrm>
        </p:spPr>
        <p:txBody>
          <a:bodyPr>
            <a:normAutofit fontScale="90000"/>
          </a:bodyPr>
          <a:lstStyle/>
          <a:p>
            <a:r>
              <a:rPr lang="en-US" b="1" dirty="0"/>
              <a:t>Rolling your own @font-face cascade</a:t>
            </a:r>
            <a:endParaRPr lang="en-IN" b="1" dirty="0"/>
          </a:p>
        </p:txBody>
      </p:sp>
      <p:sp>
        <p:nvSpPr>
          <p:cNvPr id="3" name="Content Placeholder 2">
            <a:extLst>
              <a:ext uri="{FF2B5EF4-FFF2-40B4-BE49-F238E27FC236}">
                <a16:creationId xmlns:a16="http://schemas.microsoft.com/office/drawing/2014/main" id="{D5FECE6D-42A7-E211-1940-63B3A17F2460}"/>
              </a:ext>
            </a:extLst>
          </p:cNvPr>
          <p:cNvSpPr>
            <a:spLocks noGrp="1"/>
          </p:cNvSpPr>
          <p:nvPr>
            <p:ph idx="1"/>
          </p:nvPr>
        </p:nvSpPr>
        <p:spPr>
          <a:xfrm>
            <a:off x="98323" y="681037"/>
            <a:ext cx="11985522" cy="5998650"/>
          </a:xfrm>
        </p:spPr>
        <p:txBody>
          <a:bodyPr/>
          <a:lstStyle/>
          <a:p>
            <a:r>
              <a:rPr lang="en-US" dirty="0"/>
              <a:t>With your </a:t>
            </a:r>
            <a:r>
              <a:rPr lang="en-US" dirty="0">
                <a:solidFill>
                  <a:srgbClr val="FF0000"/>
                </a:solidFill>
              </a:rPr>
              <a:t>font variants identified and the corresponding font files selected</a:t>
            </a:r>
            <a:r>
              <a:rPr lang="en-US" dirty="0"/>
              <a:t>, you can begin </a:t>
            </a:r>
            <a:r>
              <a:rPr lang="en-US" dirty="0">
                <a:solidFill>
                  <a:srgbClr val="FF0000"/>
                </a:solidFill>
              </a:rPr>
              <a:t>embedding them into the client’s website</a:t>
            </a:r>
            <a:r>
              <a:rPr lang="en-US" dirty="0"/>
              <a:t>. But before you can write your </a:t>
            </a:r>
            <a:r>
              <a:rPr lang="en-US" dirty="0">
                <a:solidFill>
                  <a:srgbClr val="FF0000"/>
                </a:solidFill>
              </a:rPr>
              <a:t>@font face declarations</a:t>
            </a:r>
            <a:r>
              <a:rPr lang="en-US" dirty="0"/>
              <a:t>, you need to </a:t>
            </a:r>
            <a:r>
              <a:rPr lang="en-US" dirty="0">
                <a:solidFill>
                  <a:srgbClr val="FF0000"/>
                </a:solidFill>
              </a:rPr>
              <a:t>convert the TrueType font files to the other formats that you need</a:t>
            </a:r>
            <a:r>
              <a:rPr lang="en-US" dirty="0"/>
              <a:t>. Because you have only the TrueType (TTF) fonts for Open Sans available, you need </a:t>
            </a:r>
            <a:r>
              <a:rPr lang="en-US" dirty="0">
                <a:solidFill>
                  <a:srgbClr val="FF0000"/>
                </a:solidFill>
              </a:rPr>
              <a:t>to convert them to the three other formats </a:t>
            </a:r>
            <a:r>
              <a:rPr lang="en-US" dirty="0"/>
              <a:t>you need.</a:t>
            </a:r>
            <a:endParaRPr lang="en-IN" dirty="0"/>
          </a:p>
        </p:txBody>
      </p:sp>
      <p:pic>
        <p:nvPicPr>
          <p:cNvPr id="5" name="Picture 4">
            <a:extLst>
              <a:ext uri="{FF2B5EF4-FFF2-40B4-BE49-F238E27FC236}">
                <a16:creationId xmlns:a16="http://schemas.microsoft.com/office/drawing/2014/main" id="{4E625F7F-2ACA-C72A-7522-89F43DDCBA5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6864" y="2959510"/>
            <a:ext cx="11238271" cy="3720177"/>
          </a:xfrm>
          <a:prstGeom prst="rect">
            <a:avLst/>
          </a:prstGeom>
        </p:spPr>
      </p:pic>
    </p:spTree>
    <p:extLst>
      <p:ext uri="{BB962C8B-B14F-4D97-AF65-F5344CB8AC3E}">
        <p14:creationId xmlns:p14="http://schemas.microsoft.com/office/powerpoint/2010/main" val="5438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B5742-C2D8-E405-C21E-35D8E84C7DDC}"/>
              </a:ext>
            </a:extLst>
          </p:cNvPr>
          <p:cNvSpPr>
            <a:spLocks noGrp="1"/>
          </p:cNvSpPr>
          <p:nvPr>
            <p:ph idx="1"/>
          </p:nvPr>
        </p:nvSpPr>
        <p:spPr>
          <a:xfrm>
            <a:off x="196645" y="875071"/>
            <a:ext cx="11157155" cy="5301892"/>
          </a:xfrm>
        </p:spPr>
        <p:txBody>
          <a:bodyPr>
            <a:normAutofit fontScale="92500" lnSpcReduction="20000"/>
          </a:bodyPr>
          <a:lstStyle/>
          <a:p>
            <a:r>
              <a:rPr lang="en-US" dirty="0"/>
              <a:t>You can use </a:t>
            </a:r>
            <a:r>
              <a:rPr lang="en-US" dirty="0">
                <a:solidFill>
                  <a:srgbClr val="FF0000"/>
                </a:solidFill>
              </a:rPr>
              <a:t>various tools, available as web services or via download,</a:t>
            </a:r>
            <a:r>
              <a:rPr lang="en-US" dirty="0"/>
              <a:t> </a:t>
            </a:r>
            <a:r>
              <a:rPr lang="en-US" dirty="0">
                <a:solidFill>
                  <a:srgbClr val="FF0000"/>
                </a:solidFill>
              </a:rPr>
              <a:t>for conversion. </a:t>
            </a:r>
          </a:p>
          <a:p>
            <a:r>
              <a:rPr lang="en-US" dirty="0"/>
              <a:t>Conveniently enough, you can acquire </a:t>
            </a:r>
            <a:r>
              <a:rPr lang="en-US" dirty="0">
                <a:solidFill>
                  <a:srgbClr val="FF0000"/>
                </a:solidFill>
              </a:rPr>
              <a:t>some command-line utilities with </a:t>
            </a:r>
            <a:r>
              <a:rPr lang="en-US" dirty="0" err="1">
                <a:solidFill>
                  <a:srgbClr val="FF0000"/>
                </a:solidFill>
              </a:rPr>
              <a:t>npm</a:t>
            </a:r>
            <a:r>
              <a:rPr lang="en-US" dirty="0">
                <a:solidFill>
                  <a:srgbClr val="FF0000"/>
                </a:solidFill>
              </a:rPr>
              <a:t>. </a:t>
            </a:r>
          </a:p>
          <a:p>
            <a:r>
              <a:rPr lang="en-US" dirty="0"/>
              <a:t>These are as follows: </a:t>
            </a:r>
          </a:p>
          <a:p>
            <a:r>
              <a:rPr lang="en-US" dirty="0">
                <a:solidFill>
                  <a:srgbClr val="FF0000"/>
                </a:solidFill>
              </a:rPr>
              <a:t>ttf2eot—Converts TTF to Embedded OpenType (EOT) </a:t>
            </a:r>
          </a:p>
          <a:p>
            <a:r>
              <a:rPr lang="en-US" dirty="0">
                <a:solidFill>
                  <a:srgbClr val="FF0000"/>
                </a:solidFill>
              </a:rPr>
              <a:t>ttf2woff—Converts TTF to WOFF </a:t>
            </a:r>
          </a:p>
          <a:p>
            <a:r>
              <a:rPr lang="en-US" dirty="0">
                <a:solidFill>
                  <a:srgbClr val="FF0000"/>
                </a:solidFill>
              </a:rPr>
              <a:t>ttf2woff2—Converts TTF to WOFF2</a:t>
            </a:r>
          </a:p>
          <a:p>
            <a:r>
              <a:rPr lang="en-US" dirty="0"/>
              <a:t>To install these utilities globally so that you can use them anywhere on your system, you run this command:</a:t>
            </a:r>
          </a:p>
          <a:p>
            <a:r>
              <a:rPr lang="en-IN" dirty="0" err="1">
                <a:solidFill>
                  <a:srgbClr val="FF0000"/>
                </a:solidFill>
              </a:rPr>
              <a:t>npm</a:t>
            </a:r>
            <a:r>
              <a:rPr lang="en-IN" dirty="0">
                <a:solidFill>
                  <a:srgbClr val="FF0000"/>
                </a:solidFill>
              </a:rPr>
              <a:t> install -g ttf2eot ttf2woff ttf2woff2</a:t>
            </a:r>
          </a:p>
          <a:p>
            <a:r>
              <a:rPr lang="en-US" dirty="0">
                <a:solidFill>
                  <a:srgbClr val="FF0000"/>
                </a:solidFill>
              </a:rPr>
              <a:t>navigate to the directory containing your TrueType Font (TTF) file in </a:t>
            </a:r>
            <a:r>
              <a:rPr lang="en-US" dirty="0" err="1">
                <a:solidFill>
                  <a:srgbClr val="FF0000"/>
                </a:solidFill>
              </a:rPr>
              <a:t>VSCode</a:t>
            </a:r>
            <a:r>
              <a:rPr lang="en-US" dirty="0">
                <a:solidFill>
                  <a:srgbClr val="FF0000"/>
                </a:solidFill>
              </a:rPr>
              <a:t>.</a:t>
            </a:r>
          </a:p>
          <a:p>
            <a:r>
              <a:rPr lang="en-US" dirty="0"/>
              <a:t>Use the ttf2woff2 command followed by the name of your TTF file to convert it to WOFF2 format. </a:t>
            </a:r>
          </a:p>
          <a:p>
            <a:pPr marL="0" indent="0">
              <a:buNone/>
            </a:pPr>
            <a:r>
              <a:rPr lang="en-US" dirty="0">
                <a:solidFill>
                  <a:srgbClr val="FF0000"/>
                </a:solidFill>
              </a:rPr>
              <a:t>	For example: ttf2woff2 myfont.ttf</a:t>
            </a:r>
            <a:endParaRPr lang="en-IN" dirty="0">
              <a:solidFill>
                <a:srgbClr val="FF0000"/>
              </a:solidFill>
            </a:endParaRPr>
          </a:p>
        </p:txBody>
      </p:sp>
    </p:spTree>
    <p:extLst>
      <p:ext uri="{BB962C8B-B14F-4D97-AF65-F5344CB8AC3E}">
        <p14:creationId xmlns:p14="http://schemas.microsoft.com/office/powerpoint/2010/main" val="412832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0981-9285-4AD6-7601-379826C79D88}"/>
              </a:ext>
            </a:extLst>
          </p:cNvPr>
          <p:cNvSpPr>
            <a:spLocks noGrp="1"/>
          </p:cNvSpPr>
          <p:nvPr>
            <p:ph type="title"/>
          </p:nvPr>
        </p:nvSpPr>
        <p:spPr>
          <a:xfrm>
            <a:off x="730045" y="112098"/>
            <a:ext cx="10515600" cy="568939"/>
          </a:xfrm>
        </p:spPr>
        <p:txBody>
          <a:bodyPr>
            <a:normAutofit fontScale="90000"/>
          </a:bodyPr>
          <a:lstStyle/>
          <a:p>
            <a:r>
              <a:rPr lang="en-IN" b="1" dirty="0"/>
              <a:t>BUILDING THE @FONT-FACE CASCADE</a:t>
            </a:r>
          </a:p>
        </p:txBody>
      </p:sp>
      <p:sp>
        <p:nvSpPr>
          <p:cNvPr id="3" name="Content Placeholder 2">
            <a:extLst>
              <a:ext uri="{FF2B5EF4-FFF2-40B4-BE49-F238E27FC236}">
                <a16:creationId xmlns:a16="http://schemas.microsoft.com/office/drawing/2014/main" id="{D2E64D87-C426-497A-3B15-63E29941E52A}"/>
              </a:ext>
            </a:extLst>
          </p:cNvPr>
          <p:cNvSpPr>
            <a:spLocks noGrp="1"/>
          </p:cNvSpPr>
          <p:nvPr>
            <p:ph idx="1"/>
          </p:nvPr>
        </p:nvSpPr>
        <p:spPr>
          <a:xfrm>
            <a:off x="88489" y="681037"/>
            <a:ext cx="11995355" cy="5495926"/>
          </a:xfrm>
        </p:spPr>
        <p:txBody>
          <a:bodyPr>
            <a:normAutofit fontScale="92500" lnSpcReduction="10000"/>
          </a:bodyPr>
          <a:lstStyle/>
          <a:p>
            <a:pPr algn="just"/>
            <a:r>
              <a:rPr lang="en-US" dirty="0"/>
              <a:t>How you build the </a:t>
            </a:r>
            <a:r>
              <a:rPr lang="en-US" b="1" dirty="0">
                <a:solidFill>
                  <a:srgbClr val="FF0000"/>
                </a:solidFill>
              </a:rPr>
              <a:t>@font-face</a:t>
            </a:r>
            <a:r>
              <a:rPr lang="en-US" dirty="0">
                <a:solidFill>
                  <a:srgbClr val="FF0000"/>
                </a:solidFill>
              </a:rPr>
              <a:t> </a:t>
            </a:r>
            <a:r>
              <a:rPr lang="en-US" dirty="0"/>
              <a:t>cascade is important. </a:t>
            </a:r>
          </a:p>
          <a:p>
            <a:pPr algn="just"/>
            <a:r>
              <a:rPr lang="en-US" dirty="0"/>
              <a:t>The @font-face CSS at-rule specifies a custom font with which to display text; </a:t>
            </a:r>
            <a:r>
              <a:rPr lang="en-US" dirty="0">
                <a:solidFill>
                  <a:srgbClr val="FF0000"/>
                </a:solidFill>
              </a:rPr>
              <a:t>the font can be loaded from either a remote server or a locally-installed font on the user's own computer.</a:t>
            </a:r>
          </a:p>
          <a:p>
            <a:pPr algn="just"/>
            <a:r>
              <a:rPr lang="en-US" dirty="0"/>
              <a:t>When done right, </a:t>
            </a:r>
            <a:r>
              <a:rPr lang="en-US" dirty="0">
                <a:solidFill>
                  <a:srgbClr val="FF0000"/>
                </a:solidFill>
              </a:rPr>
              <a:t>it hints to the browser which formats are available and provides the optimal format. </a:t>
            </a:r>
          </a:p>
          <a:p>
            <a:pPr algn="just"/>
            <a:r>
              <a:rPr lang="en-US" dirty="0"/>
              <a:t>For modern browsers, you can reap the benefits of </a:t>
            </a:r>
            <a:r>
              <a:rPr lang="en-US" dirty="0">
                <a:solidFill>
                  <a:srgbClr val="FF0000"/>
                </a:solidFill>
              </a:rPr>
              <a:t>highly compressed formats such as WOFF and WOFF2, and for older browsers, you can safely fall back to less-optimal EOT and TTF formats.</a:t>
            </a:r>
          </a:p>
          <a:p>
            <a:pPr algn="just"/>
            <a:r>
              <a:rPr lang="en-US" dirty="0"/>
              <a:t>Let’s get started with </a:t>
            </a:r>
            <a:r>
              <a:rPr lang="en-US" dirty="0">
                <a:solidFill>
                  <a:srgbClr val="FF0000"/>
                </a:solidFill>
              </a:rPr>
              <a:t>writing the @font-face </a:t>
            </a:r>
            <a:r>
              <a:rPr lang="en-US" dirty="0"/>
              <a:t>code by </a:t>
            </a:r>
            <a:r>
              <a:rPr lang="en-US" dirty="0">
                <a:solidFill>
                  <a:srgbClr val="FF0000"/>
                </a:solidFill>
              </a:rPr>
              <a:t>opening</a:t>
            </a:r>
            <a:r>
              <a:rPr lang="en-US" dirty="0"/>
              <a:t> </a:t>
            </a:r>
            <a:r>
              <a:rPr lang="en-US" dirty="0">
                <a:solidFill>
                  <a:srgbClr val="FF0000"/>
                </a:solidFill>
              </a:rPr>
              <a:t>styles.css</a:t>
            </a:r>
            <a:r>
              <a:rPr lang="en-US" dirty="0"/>
              <a:t> in the </a:t>
            </a:r>
            <a:r>
              <a:rPr lang="en-US" dirty="0" err="1"/>
              <a:t>css</a:t>
            </a:r>
            <a:r>
              <a:rPr lang="en-US" dirty="0"/>
              <a:t> folder. </a:t>
            </a:r>
          </a:p>
          <a:p>
            <a:pPr algn="just"/>
            <a:r>
              <a:rPr lang="en-US" dirty="0"/>
              <a:t>The following listing shows the </a:t>
            </a:r>
            <a:r>
              <a:rPr lang="en-US" b="1" dirty="0"/>
              <a:t>@font-face </a:t>
            </a:r>
            <a:r>
              <a:rPr lang="en-US" dirty="0"/>
              <a:t>code for </a:t>
            </a:r>
            <a:r>
              <a:rPr lang="en-US" dirty="0">
                <a:solidFill>
                  <a:srgbClr val="FF0000"/>
                </a:solidFill>
              </a:rPr>
              <a:t>the first font you need, which is the regular font weight for Open Sans. </a:t>
            </a:r>
          </a:p>
          <a:p>
            <a:pPr algn="just"/>
            <a:r>
              <a:rPr lang="en-US" dirty="0"/>
              <a:t>You’ll want to place this at the start of styles.css.</a:t>
            </a:r>
            <a:endParaRPr lang="en-IN" dirty="0"/>
          </a:p>
        </p:txBody>
      </p:sp>
    </p:spTree>
    <p:extLst>
      <p:ext uri="{BB962C8B-B14F-4D97-AF65-F5344CB8AC3E}">
        <p14:creationId xmlns:p14="http://schemas.microsoft.com/office/powerpoint/2010/main" val="358833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6464</Words>
  <Application>Microsoft Office PowerPoint</Application>
  <PresentationFormat>Widescreen</PresentationFormat>
  <Paragraphs>338</Paragraphs>
  <Slides>68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Faster fonts</vt:lpstr>
      <vt:lpstr>PowerPoint Presentation</vt:lpstr>
      <vt:lpstr>Using fonts wisely</vt:lpstr>
      <vt:lpstr>Selecting fonts and font variants</vt:lpstr>
      <vt:lpstr>Different web Font Formats comparison</vt:lpstr>
      <vt:lpstr>Different web Font Formats comparison…</vt:lpstr>
      <vt:lpstr>Rolling your own @font-face cascade</vt:lpstr>
      <vt:lpstr>PowerPoint Presentation</vt:lpstr>
      <vt:lpstr>BUILDING THE @FONT-FACE CASCADE</vt:lpstr>
      <vt:lpstr>PowerPoint Presentation</vt:lpstr>
      <vt:lpstr>Syntax:</vt:lpstr>
      <vt:lpstr>PowerPoint Presentation</vt:lpstr>
      <vt:lpstr>PowerPoint Presentation</vt:lpstr>
      <vt:lpstr>Downloading fonts</vt:lpstr>
      <vt:lpstr>Ex. Index.html</vt:lpstr>
      <vt:lpstr>styles.css</vt:lpstr>
      <vt:lpstr>Compressing EOT and TTF font formats</vt:lpstr>
      <vt:lpstr>PowerPoint Presentation</vt:lpstr>
      <vt:lpstr>PowerPoint Presentation</vt:lpstr>
      <vt:lpstr>Subsetting fonts</vt:lpstr>
      <vt:lpstr>What is Subsetting?</vt:lpstr>
      <vt:lpstr> Why Subsetting is Important for Web Performance Optimization? </vt:lpstr>
      <vt:lpstr>Techniques for Subsetting Fonts:</vt:lpstr>
      <vt:lpstr>Glyphhanger — a tool to subset and optimize fonts</vt:lpstr>
      <vt:lpstr>PowerPoint Presentation</vt:lpstr>
      <vt:lpstr>PowerPoint Presentation</vt:lpstr>
      <vt:lpstr>PowerPoint Presentation</vt:lpstr>
      <vt:lpstr>Manually (Command Line) subsetting fonts</vt:lpstr>
      <vt:lpstr>PowerPoint Presentation</vt:lpstr>
      <vt:lpstr>Best Practices</vt:lpstr>
      <vt:lpstr>Compressing EOT and TTF font formats</vt:lpstr>
      <vt:lpstr>Compression in Xampp</vt:lpstr>
      <vt:lpstr>PowerPoint Presentation</vt:lpstr>
      <vt:lpstr>PowerPoint Presentation</vt:lpstr>
      <vt:lpstr>PowerPoint Presentation</vt:lpstr>
      <vt:lpstr>Optimizing the loading of fonts</vt:lpstr>
      <vt:lpstr>Understanding font-loading problems</vt:lpstr>
      <vt:lpstr>PowerPoint Presentation</vt:lpstr>
      <vt:lpstr>PowerPoint Presentation</vt:lpstr>
      <vt:lpstr>Strategies for Font-Loading Optimization:</vt:lpstr>
      <vt:lpstr>PowerPoint Presentation</vt:lpstr>
      <vt:lpstr>PowerPoint Presentation</vt:lpstr>
      <vt:lpstr>PowerPoint Presentation</vt:lpstr>
      <vt:lpstr>Keeping JavaScript lean and fast</vt:lpstr>
      <vt:lpstr>PowerPoint Presentation</vt:lpstr>
      <vt:lpstr>PowerPoint Presentation</vt:lpstr>
      <vt:lpstr>Working with asynchronous script 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leaner jQuery-compatible alternatives</vt:lpstr>
      <vt:lpstr>Exploring the contenders</vt:lpstr>
      <vt:lpstr>PowerPoint Presentation</vt:lpstr>
      <vt:lpstr>PowerPoint Presentation</vt:lpstr>
      <vt:lpstr>PowerPoint Presentation</vt:lpstr>
      <vt:lpstr>PowerPoint Presentation</vt:lpstr>
      <vt:lpstr>Getting by without jQuery</vt:lpstr>
      <vt:lpstr>Checking for the DOM to be ready</vt:lpstr>
      <vt:lpstr>PowerPoint Presentation</vt:lpstr>
      <vt:lpstr>PowerPoint Presentation</vt:lpstr>
      <vt:lpstr>PowerPoint Presentation</vt:lpstr>
      <vt:lpstr>PowerPoint Presentation</vt:lpstr>
      <vt:lpstr>Animating with requestAnimationFrame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Faster fonts</dc:title>
  <dc:creator>Mirza Shuja</dc:creator>
  <cp:lastModifiedBy>pooja chopra</cp:lastModifiedBy>
  <cp:revision>247</cp:revision>
  <dcterms:created xsi:type="dcterms:W3CDTF">2024-02-24T13:57:20Z</dcterms:created>
  <dcterms:modified xsi:type="dcterms:W3CDTF">2024-03-28T08:04:27Z</dcterms:modified>
</cp:coreProperties>
</file>