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73" r:id="rId5"/>
    <p:sldId id="274" r:id="rId6"/>
    <p:sldId id="259" r:id="rId7"/>
    <p:sldId id="275" r:id="rId8"/>
    <p:sldId id="260" r:id="rId9"/>
    <p:sldId id="261" r:id="rId10"/>
    <p:sldId id="262" r:id="rId11"/>
    <p:sldId id="264" r:id="rId12"/>
    <p:sldId id="266" r:id="rId13"/>
    <p:sldId id="267" r:id="rId14"/>
    <p:sldId id="268" r:id="rId15"/>
    <p:sldId id="269"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62bba1ce8c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62bba1ce8c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62bba1ce8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62bba1ce8c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62bba1ce8c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62bba1ce8c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62bba1ce8c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62bba1ce8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62bba1ce8c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62bba1ce8c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62bba1c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62bba1c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62bba1ce8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62bba1ce8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62bba1ce8c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62bba1ce8c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cd9670819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cd9670819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cd9670819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cd967081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cd9670819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cd9670819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2bba1ce8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62bba1ce8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62bba1ce8c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62bba1ce8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
        <p:nvSpPr>
          <p:cNvPr id="279" name="Google Shape;279;p13"/>
          <p:cNvSpPr txBox="1"/>
          <p:nvPr/>
        </p:nvSpPr>
        <p:spPr>
          <a:xfrm>
            <a:off x="824000" y="2199375"/>
            <a:ext cx="7985400" cy="1287300"/>
          </a:xfrm>
          <a:prstGeom prst="rect">
            <a:avLst/>
          </a:prstGeom>
          <a:noFill/>
          <a:ln>
            <a:noFill/>
          </a:ln>
        </p:spPr>
        <p:txBody>
          <a:bodyPr spcFirstLastPara="1" wrap="square" lIns="91425" tIns="91425" rIns="91425" bIns="91425" anchor="ctr" anchorCtr="0">
            <a:normAutofit/>
          </a:bodyPr>
          <a:lstStyle/>
          <a:p>
            <a:pPr marL="0" lvl="0" indent="0" algn="l" rtl="0">
              <a:spcBef>
                <a:spcPts val="0"/>
              </a:spcBef>
              <a:spcAft>
                <a:spcPts val="0"/>
              </a:spcAft>
              <a:buNone/>
            </a:pPr>
            <a:r>
              <a:rPr lang="en" sz="3600" b="1">
                <a:solidFill>
                  <a:srgbClr val="FFFFFF"/>
                </a:solidFill>
                <a:latin typeface="Maven Pro"/>
                <a:ea typeface="Maven Pro"/>
                <a:cs typeface="Maven Pro"/>
                <a:sym typeface="Maven Pro"/>
              </a:rPr>
              <a:t>Industrial Training - ETP</a:t>
            </a:r>
            <a:endParaRPr sz="3600" b="1">
              <a:solidFill>
                <a:srgbClr val="FFFFFF"/>
              </a:solidFill>
              <a:latin typeface="Maven Pro"/>
              <a:ea typeface="Maven Pro"/>
              <a:cs typeface="Maven Pro"/>
              <a:sym typeface="Maven Pro"/>
            </a:endParaRPr>
          </a:p>
        </p:txBody>
      </p:sp>
      <p:sp>
        <p:nvSpPr>
          <p:cNvPr id="280" name="Google Shape;280;p13"/>
          <p:cNvSpPr txBox="1"/>
          <p:nvPr/>
        </p:nvSpPr>
        <p:spPr>
          <a:xfrm>
            <a:off x="824000" y="3596300"/>
            <a:ext cx="7677300" cy="11049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solidFill>
                  <a:srgbClr val="FFFFFF"/>
                </a:solidFill>
                <a:latin typeface="Nunito"/>
                <a:ea typeface="Nunito"/>
                <a:cs typeface="Nunito"/>
                <a:sym typeface="Nunito"/>
              </a:rPr>
              <a:t>Name  : Sonali Kumari                                  Course Code : CAP-841</a:t>
            </a:r>
            <a:endParaRPr sz="1600" dirty="0">
              <a:solidFill>
                <a:srgbClr val="FFFFFF"/>
              </a:solidFill>
              <a:latin typeface="Nunito"/>
              <a:ea typeface="Nunito"/>
              <a:cs typeface="Nunito"/>
              <a:sym typeface="Nunito"/>
            </a:endParaRPr>
          </a:p>
          <a:p>
            <a:pPr marL="0" lvl="0" indent="0" algn="l" rtl="0">
              <a:spcBef>
                <a:spcPts val="0"/>
              </a:spcBef>
              <a:spcAft>
                <a:spcPts val="0"/>
              </a:spcAft>
              <a:buNone/>
            </a:pPr>
            <a:r>
              <a:rPr lang="en" sz="1600" dirty="0">
                <a:solidFill>
                  <a:srgbClr val="FFFFFF"/>
                </a:solidFill>
                <a:latin typeface="Nunito"/>
                <a:ea typeface="Nunito"/>
                <a:cs typeface="Nunito"/>
                <a:sym typeface="Nunito"/>
              </a:rPr>
              <a:t>Reg No. : 12214609                                     Industrial Training</a:t>
            </a:r>
            <a:endParaRPr sz="1600" dirty="0">
              <a:solidFill>
                <a:srgbClr val="FFFFFF"/>
              </a:solidFill>
              <a:latin typeface="Nunito"/>
              <a:ea typeface="Nunito"/>
              <a:cs typeface="Nunito"/>
              <a:sym typeface="Nunito"/>
            </a:endParaRPr>
          </a:p>
          <a:p>
            <a:pPr marL="0" lvl="0" indent="0" algn="l" rtl="0">
              <a:spcBef>
                <a:spcPts val="0"/>
              </a:spcBef>
              <a:spcAft>
                <a:spcPts val="0"/>
              </a:spcAft>
              <a:buNone/>
            </a:pPr>
            <a:r>
              <a:rPr lang="en" sz="1600" dirty="0">
                <a:solidFill>
                  <a:srgbClr val="FFFFFF"/>
                </a:solidFill>
                <a:latin typeface="Nunito"/>
                <a:ea typeface="Nunito"/>
                <a:cs typeface="Nunito"/>
                <a:sym typeface="Nunito"/>
              </a:rPr>
              <a:t>Program : MCA ( 4th Sem. )</a:t>
            </a:r>
            <a:endParaRPr sz="1600" dirty="0">
              <a:solidFill>
                <a:srgbClr val="FFFFFF"/>
              </a:solidFill>
              <a:latin typeface="Nunito"/>
              <a:ea typeface="Nunito"/>
              <a:cs typeface="Nunito"/>
              <a:sym typeface="Nunito"/>
            </a:endParaRPr>
          </a:p>
        </p:txBody>
      </p:sp>
      <p:pic>
        <p:nvPicPr>
          <p:cNvPr id="281" name="Google Shape;281;p13"/>
          <p:cNvPicPr preferRelativeResize="0"/>
          <p:nvPr/>
        </p:nvPicPr>
        <p:blipFill>
          <a:blip r:embed="rId3">
            <a:alphaModFix/>
          </a:blip>
          <a:stretch>
            <a:fillRect/>
          </a:stretch>
        </p:blipFill>
        <p:spPr>
          <a:xfrm>
            <a:off x="884725" y="167600"/>
            <a:ext cx="7374550" cy="1940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17" name="Google Shape;317;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a:extLst>
              <a:ext uri="{FF2B5EF4-FFF2-40B4-BE49-F238E27FC236}">
                <a16:creationId xmlns:a16="http://schemas.microsoft.com/office/drawing/2014/main" id="{46780EA1-F346-727F-8206-60DE395D66B2}"/>
              </a:ext>
            </a:extLst>
          </p:cNvPr>
          <p:cNvPicPr>
            <a:picLocks noChangeAspect="1"/>
          </p:cNvPicPr>
          <p:nvPr/>
        </p:nvPicPr>
        <p:blipFill>
          <a:blip r:embed="rId3"/>
          <a:stretch>
            <a:fillRect/>
          </a:stretch>
        </p:blipFill>
        <p:spPr>
          <a:xfrm>
            <a:off x="1118937" y="0"/>
            <a:ext cx="7215363"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Job Description and Learnings</a:t>
            </a:r>
            <a:endParaRPr/>
          </a:p>
        </p:txBody>
      </p:sp>
      <p:sp>
        <p:nvSpPr>
          <p:cNvPr id="330" name="Google Shape;330;p21"/>
          <p:cNvSpPr txBox="1">
            <a:spLocks noGrp="1"/>
          </p:cNvSpPr>
          <p:nvPr>
            <p:ph type="body" idx="1"/>
          </p:nvPr>
        </p:nvSpPr>
        <p:spPr>
          <a:xfrm>
            <a:off x="556591" y="1275850"/>
            <a:ext cx="8229809" cy="3811500"/>
          </a:xfrm>
          <a:prstGeom prst="rect">
            <a:avLst/>
          </a:prstGeom>
        </p:spPr>
        <p:txBody>
          <a:bodyPr spcFirstLastPara="1" wrap="square" lIns="91425" tIns="91425" rIns="91425" bIns="91425" anchor="t" anchorCtr="0">
            <a:normAutofit fontScale="55000" lnSpcReduction="20000"/>
          </a:bodyPr>
          <a:lstStyle/>
          <a:p>
            <a:pPr marL="164465" marR="129540" lvl="0" indent="0" algn="l" rtl="0">
              <a:lnSpc>
                <a:spcPct val="106666"/>
              </a:lnSpc>
              <a:spcBef>
                <a:spcPts val="0"/>
              </a:spcBef>
              <a:spcAft>
                <a:spcPts val="0"/>
              </a:spcAft>
              <a:buNone/>
            </a:pPr>
            <a:r>
              <a:rPr lang="en" sz="2300" dirty="0">
                <a:solidFill>
                  <a:srgbClr val="000000"/>
                </a:solidFill>
                <a:latin typeface="Calibri"/>
                <a:ea typeface="Calibri"/>
                <a:cs typeface="Calibri"/>
                <a:sym typeface="Calibri"/>
              </a:rPr>
              <a:t>I started my job in </a:t>
            </a:r>
            <a:r>
              <a:rPr lang="en" sz="2300" b="1" dirty="0">
                <a:solidFill>
                  <a:srgbClr val="000000"/>
                </a:solidFill>
                <a:latin typeface="Calibri"/>
                <a:ea typeface="Calibri"/>
                <a:cs typeface="Calibri"/>
                <a:sym typeface="Calibri"/>
              </a:rPr>
              <a:t>“TradeLinkExport” </a:t>
            </a:r>
            <a:r>
              <a:rPr lang="en" sz="2300" dirty="0">
                <a:solidFill>
                  <a:srgbClr val="000000"/>
                </a:solidFill>
                <a:latin typeface="Calibri"/>
                <a:ea typeface="Calibri"/>
                <a:cs typeface="Calibri"/>
                <a:sym typeface="Calibri"/>
              </a:rPr>
              <a:t>as a </a:t>
            </a:r>
            <a:r>
              <a:rPr lang="en" sz="2300" b="1" dirty="0">
                <a:solidFill>
                  <a:srgbClr val="000000"/>
                </a:solidFill>
                <a:latin typeface="Calibri"/>
                <a:ea typeface="Calibri"/>
                <a:cs typeface="Calibri"/>
                <a:sym typeface="Calibri"/>
              </a:rPr>
              <a:t>Software Developer - Intern </a:t>
            </a:r>
            <a:r>
              <a:rPr lang="en" sz="2300" dirty="0">
                <a:solidFill>
                  <a:srgbClr val="000000"/>
                </a:solidFill>
                <a:latin typeface="Calibri"/>
                <a:ea typeface="Calibri"/>
                <a:cs typeface="Calibri"/>
                <a:sym typeface="Calibri"/>
              </a:rPr>
              <a:t>and at the time of my training period, I learnt these technical skills</a:t>
            </a:r>
            <a:r>
              <a:rPr lang="en" sz="1400" dirty="0">
                <a:solidFill>
                  <a:srgbClr val="000000"/>
                </a:solidFill>
                <a:latin typeface="Calibri"/>
                <a:ea typeface="Calibri"/>
                <a:cs typeface="Calibri"/>
                <a:sym typeface="Calibri"/>
              </a:rPr>
              <a:t>.</a:t>
            </a:r>
            <a:endParaRPr sz="1400" dirty="0">
              <a:solidFill>
                <a:srgbClr val="000000"/>
              </a:solidFill>
              <a:latin typeface="Calibri"/>
              <a:ea typeface="Calibri"/>
              <a:cs typeface="Calibri"/>
              <a:sym typeface="Calibri"/>
            </a:endParaRPr>
          </a:p>
          <a:p>
            <a:pPr marL="0" lvl="0" indent="0" algn="l" rtl="0">
              <a:lnSpc>
                <a:spcPct val="100000"/>
              </a:lnSpc>
              <a:spcBef>
                <a:spcPts val="5"/>
              </a:spcBef>
              <a:spcAft>
                <a:spcPts val="0"/>
              </a:spcAft>
              <a:buNone/>
            </a:pPr>
            <a:endParaRPr sz="1400" b="1" dirty="0">
              <a:solidFill>
                <a:srgbClr val="000000"/>
              </a:solidFill>
              <a:latin typeface="Calibri"/>
              <a:ea typeface="Calibri"/>
              <a:cs typeface="Calibri"/>
              <a:sym typeface="Calibri"/>
            </a:endParaRPr>
          </a:p>
          <a:p>
            <a:pPr marL="342900" lvl="0" indent="-342900" algn="l">
              <a:spcBef>
                <a:spcPts val="755"/>
              </a:spcBef>
              <a:buSzPts val="1100"/>
              <a:buFont typeface="Times New Roman" panose="02020603050405020304" pitchFamily="18" charset="0"/>
              <a:buChar char="●"/>
              <a:tabLst>
                <a:tab pos="663575" algn="l"/>
                <a:tab pos="664210" algn="l"/>
              </a:tabLst>
            </a:pPr>
            <a:r>
              <a:rPr lang="en" sz="1400" dirty="0">
                <a:solidFill>
                  <a:srgbClr val="000000"/>
                </a:solidFill>
                <a:latin typeface="Calibri"/>
                <a:ea typeface="Calibri"/>
                <a:cs typeface="Calibri"/>
                <a:sym typeface="Calibri"/>
              </a:rPr>
              <a:t>  </a:t>
            </a:r>
            <a:r>
              <a:rPr lang="en" sz="2600" b="1" dirty="0">
                <a:solidFill>
                  <a:srgbClr val="000000"/>
                </a:solidFill>
                <a:latin typeface="Calibri"/>
                <a:ea typeface="Calibri"/>
                <a:cs typeface="Calibri"/>
                <a:sym typeface="Calibri"/>
              </a:rPr>
              <a:t>Technical Skills</a:t>
            </a:r>
            <a:br>
              <a:rPr lang="en" sz="1400" b="1" dirty="0">
                <a:solidFill>
                  <a:srgbClr val="000000"/>
                </a:solidFill>
                <a:latin typeface="Calibri"/>
                <a:ea typeface="Calibri"/>
                <a:cs typeface="Calibri"/>
                <a:sym typeface="Calibri"/>
              </a:rPr>
            </a:br>
            <a:r>
              <a:rPr lang="en" sz="1400" b="1" dirty="0">
                <a:solidFill>
                  <a:srgbClr val="000000"/>
                </a:solidFill>
                <a:latin typeface="Calibri"/>
                <a:ea typeface="Calibri"/>
                <a:cs typeface="Calibri"/>
                <a:sym typeface="Calibri"/>
              </a:rPr>
              <a:t>	</a:t>
            </a:r>
            <a:r>
              <a:rPr lang="en-US" sz="2200" dirty="0">
                <a:effectLst/>
                <a:latin typeface="Times New Roman" panose="02020603050405020304" pitchFamily="18" charset="0"/>
                <a:ea typeface="Times New Roman" panose="02020603050405020304" pitchFamily="18" charset="0"/>
              </a:rPr>
              <a:t>Backend</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Development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using</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NodeJS</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Express</a:t>
            </a:r>
            <a:endParaRPr lang="en-IN" sz="2200" dirty="0">
              <a:effectLst/>
              <a:latin typeface="Times New Roman" panose="02020603050405020304" pitchFamily="18" charset="0"/>
              <a:ea typeface="Times New Roman" panose="02020603050405020304" pitchFamily="18" charset="0"/>
            </a:endParaRPr>
          </a:p>
          <a:p>
            <a:pPr marL="0" lvl="0" indent="0" algn="l">
              <a:spcBef>
                <a:spcPts val="745"/>
              </a:spcBef>
              <a:buSzPts val="1100"/>
              <a:buNone/>
              <a:tabLst>
                <a:tab pos="663575" algn="l"/>
                <a:tab pos="664210" algn="l"/>
              </a:tabLst>
            </a:pPr>
            <a:r>
              <a:rPr lang="en-US" sz="2200" dirty="0">
                <a:effectLst/>
                <a:latin typeface="Times New Roman" panose="02020603050405020304" pitchFamily="18" charset="0"/>
                <a:ea typeface="Times New Roman" panose="02020603050405020304" pitchFamily="18" charset="0"/>
              </a:rPr>
              <a:t>	Learning</a:t>
            </a:r>
            <a:r>
              <a:rPr lang="en-US" sz="2200" spc="-7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React</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for</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frontend</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development</a:t>
            </a:r>
            <a:endParaRPr lang="en-IN" sz="2200" dirty="0">
              <a:effectLst/>
              <a:latin typeface="Times New Roman" panose="02020603050405020304" pitchFamily="18" charset="0"/>
              <a:ea typeface="Times New Roman" panose="02020603050405020304" pitchFamily="18" charset="0"/>
            </a:endParaRPr>
          </a:p>
          <a:p>
            <a:pPr marL="0" lvl="0" indent="0" algn="just">
              <a:spcBef>
                <a:spcPts val="755"/>
              </a:spcBef>
              <a:buSzPts val="1100"/>
              <a:buNone/>
              <a:tabLst>
                <a:tab pos="664210" algn="l"/>
              </a:tabLst>
            </a:pPr>
            <a:r>
              <a:rPr lang="en-US" sz="2200" spc="-5" dirty="0">
                <a:effectLst/>
                <a:latin typeface="Times New Roman" panose="02020603050405020304" pitchFamily="18" charset="0"/>
                <a:ea typeface="Times New Roman" panose="02020603050405020304" pitchFamily="18" charset="0"/>
              </a:rPr>
              <a:t>	Learning different</a:t>
            </a:r>
            <a:r>
              <a:rPr lang="en-US" sz="2200" dirty="0">
                <a:effectLst/>
                <a:latin typeface="Times New Roman" panose="02020603050405020304" pitchFamily="18" charset="0"/>
                <a:ea typeface="Times New Roman" panose="02020603050405020304" pitchFamily="18" charset="0"/>
              </a:rPr>
              <a:t> tools to</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call</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API</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 run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 local</a:t>
            </a:r>
            <a:endParaRPr lang="en-IN" sz="2200" dirty="0">
              <a:effectLst/>
              <a:latin typeface="Times New Roman" panose="02020603050405020304" pitchFamily="18" charset="0"/>
              <a:ea typeface="Times New Roman" panose="02020603050405020304" pitchFamily="18" charset="0"/>
            </a:endParaRPr>
          </a:p>
          <a:p>
            <a:pPr marL="0" marR="274955" lvl="0" indent="0" algn="just">
              <a:lnSpc>
                <a:spcPct val="152000"/>
              </a:lnSpc>
              <a:spcBef>
                <a:spcPts val="770"/>
              </a:spcBef>
              <a:spcAft>
                <a:spcPts val="0"/>
              </a:spcAft>
              <a:buSzPts val="1100"/>
              <a:buNone/>
              <a:tabLst>
                <a:tab pos="664210" algn="l"/>
              </a:tabLst>
            </a:pPr>
            <a:r>
              <a:rPr lang="en-US" sz="2200" dirty="0">
                <a:effectLst/>
                <a:latin typeface="Times New Roman" panose="02020603050405020304" pitchFamily="18" charset="0"/>
                <a:ea typeface="Times New Roman" panose="02020603050405020304" pitchFamily="18" charset="0"/>
              </a:rPr>
              <a:t>	Experienced in using Git for version control to manage and track changes in software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projects, 	Utilized Git for maintaining project histories, reverting changes, and ensuring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code</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integrity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multi-	developer</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environments.</a:t>
            </a:r>
            <a:endParaRPr lang="en-IN" sz="2200" dirty="0">
              <a:effectLst/>
              <a:latin typeface="Times New Roman" panose="02020603050405020304" pitchFamily="18" charset="0"/>
              <a:ea typeface="Times New Roman" panose="02020603050405020304" pitchFamily="18" charset="0"/>
            </a:endParaRPr>
          </a:p>
          <a:p>
            <a:pPr marL="0" lvl="0" indent="0" algn="just">
              <a:spcBef>
                <a:spcPts val="25"/>
              </a:spcBef>
              <a:buSzPts val="1100"/>
              <a:buNone/>
              <a:tabLst>
                <a:tab pos="664210" algn="l"/>
              </a:tabLst>
            </a:pPr>
            <a:r>
              <a:rPr lang="en-US" sz="2200" spc="-5" dirty="0">
                <a:effectLst/>
                <a:latin typeface="Times New Roman" panose="02020603050405020304" pitchFamily="18" charset="0"/>
                <a:ea typeface="Times New Roman" panose="02020603050405020304" pitchFamily="18" charset="0"/>
              </a:rPr>
              <a:t>	API</a:t>
            </a:r>
            <a:r>
              <a:rPr lang="en-US" sz="2200" spc="-20"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development</a:t>
            </a:r>
            <a:r>
              <a:rPr lang="en-US" sz="2200" spc="-1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for</a:t>
            </a:r>
            <a:r>
              <a:rPr lang="en-US" sz="2200" spc="-1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the</a:t>
            </a:r>
            <a:r>
              <a:rPr lang="en-US" sz="2200" spc="-15" dirty="0">
                <a:effectLst/>
                <a:latin typeface="Times New Roman" panose="02020603050405020304" pitchFamily="18" charset="0"/>
                <a:ea typeface="Times New Roman" panose="02020603050405020304" pitchFamily="18" charset="0"/>
              </a:rPr>
              <a:t> </a:t>
            </a:r>
            <a:r>
              <a:rPr lang="en-US" sz="2200" spc="-5" dirty="0">
                <a:effectLst/>
                <a:latin typeface="Times New Roman" panose="02020603050405020304" pitchFamily="18" charset="0"/>
                <a:ea typeface="Times New Roman" panose="02020603050405020304" pitchFamily="18" charset="0"/>
              </a:rPr>
              <a:t>Real</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Time</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Web</a:t>
            </a:r>
            <a:r>
              <a:rPr lang="en-US" sz="2200" spc="-7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Application</a:t>
            </a:r>
            <a:endParaRPr lang="en-IN" sz="2200" dirty="0">
              <a:effectLst/>
              <a:latin typeface="Times New Roman" panose="02020603050405020304" pitchFamily="18" charset="0"/>
              <a:ea typeface="Times New Roman" panose="02020603050405020304" pitchFamily="18" charset="0"/>
            </a:endParaRPr>
          </a:p>
          <a:p>
            <a:pPr marL="0" marR="274320" lvl="0" indent="0" algn="just">
              <a:lnSpc>
                <a:spcPct val="152000"/>
              </a:lnSpc>
              <a:spcBef>
                <a:spcPts val="755"/>
              </a:spcBef>
              <a:buSzPts val="1100"/>
              <a:buNone/>
              <a:tabLst>
                <a:tab pos="664210" algn="l"/>
              </a:tabLst>
            </a:pPr>
            <a:r>
              <a:rPr lang="en-US" sz="2200" dirty="0">
                <a:effectLst/>
                <a:latin typeface="Times New Roman" panose="02020603050405020304" pitchFamily="18" charset="0"/>
                <a:ea typeface="Times New Roman" panose="02020603050405020304" pitchFamily="18" charset="0"/>
              </a:rPr>
              <a:t>	Experienced with MongoDB, getting data from frontend and saving that in database and</a:t>
            </a:r>
            <a:r>
              <a:rPr lang="en-US" sz="2200" spc="5" dirty="0">
                <a:effectLst/>
                <a:latin typeface="Times New Roman" panose="02020603050405020304" pitchFamily="18" charset="0"/>
                <a:ea typeface="Times New Roman" panose="02020603050405020304" pitchFamily="18" charset="0"/>
              </a:rPr>
              <a:t> </a:t>
            </a:r>
            <a:br>
              <a:rPr lang="en-US" sz="2200" spc="5" dirty="0">
                <a:effectLst/>
                <a:latin typeface="Times New Roman" panose="02020603050405020304" pitchFamily="18" charset="0"/>
                <a:ea typeface="Times New Roman" panose="02020603050405020304" pitchFamily="18" charset="0"/>
              </a:rPr>
            </a:b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fetching</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data</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from</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database.</a:t>
            </a:r>
            <a:endParaRPr lang="en-IN" sz="2200" dirty="0">
              <a:effectLst/>
              <a:latin typeface="Times New Roman" panose="02020603050405020304" pitchFamily="18" charset="0"/>
              <a:ea typeface="Times New Roman" panose="02020603050405020304" pitchFamily="18" charset="0"/>
            </a:endParaRPr>
          </a:p>
          <a:p>
            <a:pPr marL="0" lvl="0" indent="0" algn="just">
              <a:spcBef>
                <a:spcPts val="40"/>
              </a:spcBef>
              <a:buSzPts val="1100"/>
              <a:buNone/>
              <a:tabLst>
                <a:tab pos="664210" algn="l"/>
              </a:tabLst>
            </a:pPr>
            <a:r>
              <a:rPr lang="en-US" sz="2200" dirty="0">
                <a:effectLst/>
                <a:latin typeface="Times New Roman" panose="02020603050405020304" pitchFamily="18" charset="0"/>
                <a:ea typeface="Times New Roman" panose="02020603050405020304" pitchFamily="18" charset="0"/>
              </a:rPr>
              <a:t>	Adapting</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domain and learning</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application</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how</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debug</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inside</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application.</a:t>
            </a:r>
            <a:endParaRPr lang="en-IN" sz="2200" dirty="0">
              <a:effectLst/>
              <a:latin typeface="Times New Roman" panose="02020603050405020304" pitchFamily="18" charset="0"/>
              <a:ea typeface="Times New Roman" panose="02020603050405020304" pitchFamily="18" charset="0"/>
            </a:endParaRPr>
          </a:p>
          <a:p>
            <a:pPr marL="139700" lvl="0" indent="0" algn="l" rtl="0">
              <a:lnSpc>
                <a:spcPct val="100000"/>
              </a:lnSpc>
              <a:spcBef>
                <a:spcPts val="135"/>
              </a:spcBef>
              <a:spcAft>
                <a:spcPts val="0"/>
              </a:spcAft>
              <a:buClr>
                <a:srgbClr val="000000"/>
              </a:buClr>
              <a:buSzPts val="1400"/>
              <a:buNone/>
            </a:pPr>
            <a:r>
              <a:rPr lang="en" sz="1400" b="1" dirty="0">
                <a:solidFill>
                  <a:srgbClr val="000000"/>
                </a:solidFill>
                <a:latin typeface="Calibri"/>
                <a:ea typeface="Calibri"/>
                <a:cs typeface="Calibri"/>
                <a:sym typeface="Calibri"/>
              </a:rPr>
              <a:t> </a:t>
            </a:r>
            <a:endParaRPr sz="1400" b="1" dirty="0">
              <a:solidFill>
                <a:srgbClr val="000000"/>
              </a:solidFill>
              <a:latin typeface="Calibri"/>
              <a:ea typeface="Calibri"/>
              <a:cs typeface="Calibri"/>
              <a:sym typeface="Calibri"/>
            </a:endParaRPr>
          </a:p>
          <a:p>
            <a:pPr marL="457200" lvl="0" indent="0" algn="l" rtl="0">
              <a:spcBef>
                <a:spcPts val="0"/>
              </a:spcBef>
              <a:spcAft>
                <a:spcPts val="1200"/>
              </a:spcAft>
              <a:buNone/>
            </a:pP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184575" y="1921950"/>
            <a:ext cx="8694600" cy="64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Project Non Disclosure Agreement (NDA)</a:t>
            </a:r>
            <a:endParaRPr sz="4000"/>
          </a:p>
        </p:txBody>
      </p:sp>
      <p:sp>
        <p:nvSpPr>
          <p:cNvPr id="342" name="Google Shape;342;p23"/>
          <p:cNvSpPr txBox="1">
            <a:spLocks noGrp="1"/>
          </p:cNvSpPr>
          <p:nvPr>
            <p:ph type="body" idx="1"/>
          </p:nvPr>
        </p:nvSpPr>
        <p:spPr>
          <a:xfrm>
            <a:off x="1303800" y="1524750"/>
            <a:ext cx="7030500" cy="3038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t>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
        <p:nvSpPr>
          <p:cNvPr id="348" name="Google Shape;348;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 name="Picture 1">
            <a:extLst>
              <a:ext uri="{FF2B5EF4-FFF2-40B4-BE49-F238E27FC236}">
                <a16:creationId xmlns:a16="http://schemas.microsoft.com/office/drawing/2014/main" id="{F33002DE-C17A-4A99-BAE0-217A24F28823}"/>
              </a:ext>
            </a:extLst>
          </p:cNvPr>
          <p:cNvPicPr>
            <a:picLocks noChangeAspect="1"/>
          </p:cNvPicPr>
          <p:nvPr/>
        </p:nvPicPr>
        <p:blipFill>
          <a:blip r:embed="rId3"/>
          <a:stretch>
            <a:fillRect/>
          </a:stretch>
        </p:blipFill>
        <p:spPr>
          <a:xfrm>
            <a:off x="2365513" y="0"/>
            <a:ext cx="5168348"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
        <p:nvSpPr>
          <p:cNvPr id="355" name="Google Shape;355;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2" name="Picture 1">
            <a:extLst>
              <a:ext uri="{FF2B5EF4-FFF2-40B4-BE49-F238E27FC236}">
                <a16:creationId xmlns:a16="http://schemas.microsoft.com/office/drawing/2014/main" id="{3C2C7C1B-5C6D-5105-185E-51700357860F}"/>
              </a:ext>
            </a:extLst>
          </p:cNvPr>
          <p:cNvPicPr>
            <a:picLocks noChangeAspect="1"/>
          </p:cNvPicPr>
          <p:nvPr/>
        </p:nvPicPr>
        <p:blipFill>
          <a:blip r:embed="rId3"/>
          <a:stretch>
            <a:fillRect/>
          </a:stretch>
        </p:blipFill>
        <p:spPr>
          <a:xfrm>
            <a:off x="2146852" y="0"/>
            <a:ext cx="5638248"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
        <p:nvSpPr>
          <p:cNvPr id="362" name="Google Shape;362;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4" name="Picture 3">
            <a:extLst>
              <a:ext uri="{FF2B5EF4-FFF2-40B4-BE49-F238E27FC236}">
                <a16:creationId xmlns:a16="http://schemas.microsoft.com/office/drawing/2014/main" id="{F7653765-BC81-5349-17B7-0BBFD5F65944}"/>
              </a:ext>
            </a:extLst>
          </p:cNvPr>
          <p:cNvPicPr>
            <a:picLocks noChangeAspect="1"/>
          </p:cNvPicPr>
          <p:nvPr/>
        </p:nvPicPr>
        <p:blipFill>
          <a:blip r:embed="rId3"/>
          <a:stretch>
            <a:fillRect/>
          </a:stretch>
        </p:blipFill>
        <p:spPr>
          <a:xfrm>
            <a:off x="2253358" y="0"/>
            <a:ext cx="4637283"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
        <p:nvSpPr>
          <p:cNvPr id="376" name="Google Shape;376;p28"/>
          <p:cNvSpPr txBox="1">
            <a:spLocks noGrp="1"/>
          </p:cNvSpPr>
          <p:nvPr>
            <p:ph type="body" idx="1"/>
          </p:nvPr>
        </p:nvSpPr>
        <p:spPr>
          <a:xfrm>
            <a:off x="162400" y="1456300"/>
            <a:ext cx="2870400" cy="313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400" b="1"/>
          </a:p>
          <a:p>
            <a:pPr marL="0" lvl="0" indent="0" algn="l" rtl="0">
              <a:spcBef>
                <a:spcPts val="1200"/>
              </a:spcBef>
              <a:spcAft>
                <a:spcPts val="1200"/>
              </a:spcAft>
              <a:buNone/>
            </a:pPr>
            <a:r>
              <a:rPr lang="en" sz="2400" b="1"/>
              <a:t>Evaluation By the External Mentor</a:t>
            </a:r>
            <a:endParaRPr sz="2400" b="1"/>
          </a:p>
        </p:txBody>
      </p:sp>
      <p:sp>
        <p:nvSpPr>
          <p:cNvPr id="377" name="Google Shape;377;p28"/>
          <p:cNvSpPr txBox="1"/>
          <p:nvPr/>
        </p:nvSpPr>
        <p:spPr>
          <a:xfrm>
            <a:off x="3715200" y="1516575"/>
            <a:ext cx="5448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latin typeface="Nunito"/>
              <a:ea typeface="Nunito"/>
              <a:cs typeface="Nunito"/>
              <a:sym typeface="Nunito"/>
            </a:endParaRPr>
          </a:p>
        </p:txBody>
      </p:sp>
      <p:pic>
        <p:nvPicPr>
          <p:cNvPr id="4" name="Picture 3">
            <a:extLst>
              <a:ext uri="{FF2B5EF4-FFF2-40B4-BE49-F238E27FC236}">
                <a16:creationId xmlns:a16="http://schemas.microsoft.com/office/drawing/2014/main" id="{3D5D53EE-7615-9E4B-F06C-D01F5949122F}"/>
              </a:ext>
            </a:extLst>
          </p:cNvPr>
          <p:cNvPicPr>
            <a:picLocks noChangeAspect="1"/>
          </p:cNvPicPr>
          <p:nvPr/>
        </p:nvPicPr>
        <p:blipFill>
          <a:blip r:embed="rId3"/>
          <a:stretch>
            <a:fillRect/>
          </a:stretch>
        </p:blipFill>
        <p:spPr>
          <a:xfrm>
            <a:off x="2872520" y="0"/>
            <a:ext cx="4325082"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
        <p:nvSpPr>
          <p:cNvPr id="384" name="Google Shape;384;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8000" b="1"/>
              <a:t>  Thank You</a:t>
            </a:r>
            <a:endParaRPr sz="8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
        <p:nvSpPr>
          <p:cNvPr id="287" name="Google Shape;287;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028" name="Picture 4">
            <a:extLst>
              <a:ext uri="{FF2B5EF4-FFF2-40B4-BE49-F238E27FC236}">
                <a16:creationId xmlns:a16="http://schemas.microsoft.com/office/drawing/2014/main" id="{CDC715A7-C2E1-1DFB-9B5E-398651057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738" y="2157414"/>
            <a:ext cx="5206512" cy="11074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the Company</a:t>
            </a:r>
            <a:endParaRPr/>
          </a:p>
        </p:txBody>
      </p:sp>
      <p:sp>
        <p:nvSpPr>
          <p:cNvPr id="294" name="Google Shape;294;p15"/>
          <p:cNvSpPr txBox="1">
            <a:spLocks noGrp="1"/>
          </p:cNvSpPr>
          <p:nvPr>
            <p:ph type="body" idx="1"/>
          </p:nvPr>
        </p:nvSpPr>
        <p:spPr>
          <a:xfrm>
            <a:off x="809701" y="1216750"/>
            <a:ext cx="8234908" cy="3315000"/>
          </a:xfrm>
          <a:prstGeom prst="rect">
            <a:avLst/>
          </a:prstGeom>
        </p:spPr>
        <p:txBody>
          <a:bodyPr spcFirstLastPara="1" wrap="square" lIns="91425" tIns="91425" rIns="91425" bIns="91425" anchor="t" anchorCtr="0">
            <a:noAutofit/>
          </a:bodyPr>
          <a:lstStyle/>
          <a:p>
            <a:pPr marL="146050" indent="0">
              <a:buNone/>
            </a:pPr>
            <a:r>
              <a:rPr lang="en-US" sz="1600" dirty="0">
                <a:effectLst/>
                <a:latin typeface="Times New Roman" panose="02020603050405020304" pitchFamily="18" charset="0"/>
                <a:ea typeface="Times New Roman" panose="02020603050405020304" pitchFamily="18" charset="0"/>
              </a:rPr>
              <a:t>TRADELINKEXPORT focuses on the small B2B sector, offering comprehensive services to small and medium-sized enterprises (SMEs) engaged in the cross-border e-commerce industry. Our suite of services includes:</a:t>
            </a:r>
            <a:endParaRPr lang="en-IN" sz="1600" dirty="0">
              <a:effectLst/>
              <a:latin typeface="Times New Roman" panose="02020603050405020304" pitchFamily="18" charset="0"/>
              <a:ea typeface="Times New Roman" panose="02020603050405020304" pitchFamily="18" charset="0"/>
            </a:endParaRPr>
          </a:p>
          <a:p>
            <a:pPr marL="0" indent="0">
              <a:buNone/>
            </a:pP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Store Operation:</a:t>
            </a:r>
            <a:r>
              <a:rPr lang="en-US" sz="1600" dirty="0">
                <a:effectLst/>
                <a:latin typeface="Times New Roman" panose="02020603050405020304" pitchFamily="18" charset="0"/>
                <a:ea typeface="Times New Roman" panose="02020603050405020304" pitchFamily="18" charset="0"/>
              </a:rPr>
              <a:t> Expert management and optimization of online stores to ensure maximum 	visibility and sales.</a:t>
            </a:r>
            <a:endParaRPr lang="en-IN" sz="1600" dirty="0">
              <a:effectLst/>
              <a:latin typeface="Times New Roman" panose="02020603050405020304" pitchFamily="18" charset="0"/>
              <a:ea typeface="Times New Roman" panose="02020603050405020304" pitchFamily="18" charset="0"/>
            </a:endParaRPr>
          </a:p>
          <a:p>
            <a:pPr marL="0" indent="0">
              <a:buNone/>
            </a:pP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Traffic Marketing:</a:t>
            </a:r>
            <a:r>
              <a:rPr lang="en-US" sz="1600" dirty="0">
                <a:effectLst/>
                <a:latin typeface="Times New Roman" panose="02020603050405020304" pitchFamily="18" charset="0"/>
                <a:ea typeface="Times New Roman" panose="02020603050405020304" pitchFamily="18" charset="0"/>
              </a:rPr>
              <a:t> Strategic marketing solutions to drive quality traffic and enhance online 	presence.</a:t>
            </a:r>
            <a:endParaRPr lang="en-IN" sz="1600" dirty="0">
              <a:effectLst/>
              <a:latin typeface="Times New Roman" panose="02020603050405020304" pitchFamily="18" charset="0"/>
              <a:ea typeface="Times New Roman" panose="02020603050405020304" pitchFamily="18" charset="0"/>
            </a:endParaRPr>
          </a:p>
          <a:p>
            <a:pPr marL="0" indent="0">
              <a:buNone/>
            </a:pP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Warehousing and Logistics:</a:t>
            </a:r>
            <a:r>
              <a:rPr lang="en-US" sz="1600" dirty="0">
                <a:effectLst/>
                <a:latin typeface="Times New Roman" panose="02020603050405020304" pitchFamily="18" charset="0"/>
                <a:ea typeface="Times New Roman" panose="02020603050405020304" pitchFamily="18" charset="0"/>
              </a:rPr>
              <a:t> Efficient storage and distribution solutions to streamline supply 	chain operations.</a:t>
            </a:r>
            <a:endParaRPr lang="en-IN" sz="1600" dirty="0">
              <a:effectLst/>
              <a:latin typeface="Times New Roman" panose="02020603050405020304" pitchFamily="18" charset="0"/>
              <a:ea typeface="Times New Roman" panose="02020603050405020304" pitchFamily="18" charset="0"/>
            </a:endParaRPr>
          </a:p>
          <a:p>
            <a:pPr marL="0" indent="0">
              <a:buNone/>
            </a:pP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Payment and Finance:</a:t>
            </a:r>
            <a:r>
              <a:rPr lang="en-US" sz="1600" dirty="0">
                <a:effectLst/>
                <a:latin typeface="Times New Roman" panose="02020603050405020304" pitchFamily="18" charset="0"/>
                <a:ea typeface="Times New Roman" panose="02020603050405020304" pitchFamily="18" charset="0"/>
              </a:rPr>
              <a:t> Secure and reliable payment gateways and financial services to 	facilitate smooth transactions.</a:t>
            </a:r>
            <a:endParaRPr lang="en-IN" sz="1600" dirty="0">
              <a:effectLst/>
              <a:latin typeface="Times New Roman" panose="02020603050405020304" pitchFamily="18" charset="0"/>
              <a:ea typeface="Times New Roman" panose="02020603050405020304" pitchFamily="18" charset="0"/>
            </a:endParaRPr>
          </a:p>
          <a:p>
            <a:pPr marL="0" indent="0">
              <a:buNone/>
            </a:pP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Customer Service:</a:t>
            </a:r>
            <a:r>
              <a:rPr lang="en-US" sz="1600" dirty="0">
                <a:effectLst/>
                <a:latin typeface="Times New Roman" panose="02020603050405020304" pitchFamily="18" charset="0"/>
                <a:ea typeface="Times New Roman" panose="02020603050405020304" pitchFamily="18" charset="0"/>
              </a:rPr>
              <a:t> Dedicated support to address customer queries and provide a seamless 	shopping experience.</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C98BB100-11F3-BAFE-F4EF-224B7C8DC927}"/>
              </a:ext>
            </a:extLst>
          </p:cNvPr>
          <p:cNvSpPr>
            <a:spLocks noGrp="1"/>
          </p:cNvSpPr>
          <p:nvPr>
            <p:ph type="body" idx="2"/>
          </p:nvPr>
        </p:nvSpPr>
        <p:spPr>
          <a:xfrm>
            <a:off x="1192213" y="660400"/>
            <a:ext cx="7142162" cy="3871913"/>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Risk Control:</a:t>
            </a:r>
            <a:r>
              <a:rPr lang="en-US" sz="1800" dirty="0">
                <a:effectLst/>
                <a:latin typeface="Times New Roman" panose="02020603050405020304" pitchFamily="18" charset="0"/>
                <a:ea typeface="Times New Roman" panose="02020603050405020304" pitchFamily="18" charset="0"/>
              </a:rPr>
              <a:t> Advanced risk management solutions to safeguard 	businesses from potential threats.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Customs Inspection and Remittance: </a:t>
            </a:r>
            <a:r>
              <a:rPr lang="en-US" sz="1800" dirty="0">
                <a:effectLst/>
                <a:latin typeface="Times New Roman" panose="02020603050405020304" pitchFamily="18" charset="0"/>
                <a:ea typeface="Times New Roman" panose="02020603050405020304" pitchFamily="18" charset="0"/>
              </a:rPr>
              <a:t>Comprehensive support for 	customs clearance and remittance processes.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Business Training:</a:t>
            </a:r>
            <a:r>
              <a:rPr lang="en-US" sz="1800" dirty="0">
                <a:effectLst/>
                <a:latin typeface="Times New Roman" panose="02020603050405020304" pitchFamily="18" charset="0"/>
                <a:ea typeface="Times New Roman" panose="02020603050405020304" pitchFamily="18" charset="0"/>
              </a:rPr>
              <a:t> Educational programs to equip businesses with the  	knowledge and skills needed to thrive in the digital marketplace.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9157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2859D30-8B18-11E6-C9AA-1E3175C75D6C}"/>
              </a:ext>
            </a:extLst>
          </p:cNvPr>
          <p:cNvSpPr>
            <a:spLocks noGrp="1"/>
          </p:cNvSpPr>
          <p:nvPr>
            <p:ph type="body" idx="2"/>
          </p:nvPr>
        </p:nvSpPr>
        <p:spPr>
          <a:xfrm>
            <a:off x="1152939" y="661000"/>
            <a:ext cx="7181261" cy="4482500"/>
          </a:xfrm>
        </p:spPr>
        <p:txBody>
          <a:bodyPr>
            <a:normAutofit fontScale="47500" lnSpcReduction="20000"/>
          </a:bodyPr>
          <a:lstStyle/>
          <a:p>
            <a:r>
              <a:rPr lang="en-US" sz="4500" b="1" dirty="0">
                <a:effectLst/>
                <a:latin typeface="Times New Roman" panose="02020603050405020304" pitchFamily="18" charset="0"/>
                <a:ea typeface="Times New Roman" panose="02020603050405020304" pitchFamily="18" charset="0"/>
              </a:rPr>
              <a:t>Our Core Values</a:t>
            </a:r>
            <a:endParaRPr lang="en-IN" sz="4500" dirty="0">
              <a:effectLst/>
              <a:latin typeface="Times New Roman" panose="02020603050405020304" pitchFamily="18" charset="0"/>
              <a:ea typeface="Times New Roman" panose="02020603050405020304" pitchFamily="18" charset="0"/>
            </a:endParaRPr>
          </a:p>
          <a:p>
            <a:pPr marL="146050" indent="0">
              <a:buNone/>
            </a:pPr>
            <a:r>
              <a:rPr lang="en-US" sz="3400" dirty="0">
                <a:effectLst/>
                <a:latin typeface="Times New Roman" panose="02020603050405020304" pitchFamily="18" charset="0"/>
                <a:ea typeface="Times New Roman" panose="02020603050405020304" pitchFamily="18" charset="0"/>
              </a:rPr>
              <a:t>Our commitment to our customers is paramount. Every process we undertake is designed to enhance the user experience through technological transformation and innovation. We are driven by a unified purpose: to build long-term relationships that create a significant impact not only on our customers' businesses but also on their lives. We strive to provide solutions that go beyond mere transactions, fostering growth and success on a personal level.</a:t>
            </a:r>
          </a:p>
          <a:p>
            <a:endParaRPr lang="en-US" sz="2900" b="1" dirty="0">
              <a:effectLst/>
              <a:latin typeface="Times New Roman" panose="02020603050405020304" pitchFamily="18" charset="0"/>
              <a:ea typeface="Times New Roman" panose="02020603050405020304" pitchFamily="18" charset="0"/>
            </a:endParaRPr>
          </a:p>
          <a:p>
            <a:r>
              <a:rPr lang="en-US" sz="3800" b="1" dirty="0">
                <a:effectLst/>
                <a:latin typeface="Times New Roman" panose="02020603050405020304" pitchFamily="18" charset="0"/>
                <a:ea typeface="Times New Roman" panose="02020603050405020304" pitchFamily="18" charset="0"/>
              </a:rPr>
              <a:t>Our Vision</a:t>
            </a:r>
            <a:endParaRPr lang="en-IN" sz="3800" dirty="0">
              <a:effectLst/>
              <a:latin typeface="Times New Roman" panose="02020603050405020304" pitchFamily="18" charset="0"/>
              <a:ea typeface="Times New Roman" panose="02020603050405020304" pitchFamily="18" charset="0"/>
            </a:endParaRPr>
          </a:p>
          <a:p>
            <a:pPr marL="146050" indent="0">
              <a:buNone/>
            </a:pPr>
            <a:r>
              <a:rPr lang="en-US" sz="3400" dirty="0">
                <a:effectLst/>
                <a:latin typeface="Times New Roman" panose="02020603050405020304" pitchFamily="18" charset="0"/>
                <a:ea typeface="Times New Roman" panose="02020603050405020304" pitchFamily="18" charset="0"/>
              </a:rPr>
              <a:t>At TRADELINKEXPORT, technology and innovation are the cornerstones of our mission. We aim to help our users reinvent their businesses, enabling them to compete and win in the digital age. Digitization is at the core of our strategy, and we are proud to be the only marketplace offering 360° solutions to suppliers and MSMEs, empowering them to become tech-enabled. With a strong presence across India and a global footprint in over 10 countries, we are committed to driving growth and excellence in the SME sector.</a:t>
            </a:r>
          </a:p>
          <a:p>
            <a:pPr marL="146050" indent="0">
              <a:buNone/>
            </a:pPr>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20088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1303800" y="598575"/>
            <a:ext cx="7030500" cy="67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dirty="0"/>
              <a:t>Project : TWT ( Trade with TradeLinkExport )</a:t>
            </a:r>
            <a:endParaRPr sz="2200" dirty="0"/>
          </a:p>
        </p:txBody>
      </p:sp>
      <p:sp>
        <p:nvSpPr>
          <p:cNvPr id="300" name="Google Shape;300;p16"/>
          <p:cNvSpPr txBox="1">
            <a:spLocks noGrp="1"/>
          </p:cNvSpPr>
          <p:nvPr>
            <p:ph type="body" idx="1"/>
          </p:nvPr>
        </p:nvSpPr>
        <p:spPr>
          <a:xfrm>
            <a:off x="1303799" y="1461675"/>
            <a:ext cx="7323365" cy="3681825"/>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600" b="1" dirty="0">
                <a:solidFill>
                  <a:srgbClr val="000000"/>
                </a:solidFill>
                <a:latin typeface="Calibri"/>
                <a:ea typeface="Calibri"/>
                <a:cs typeface="Calibri"/>
                <a:sym typeface="Calibri"/>
              </a:rPr>
              <a:t>Description:</a:t>
            </a:r>
            <a:endParaRPr sz="1600" b="1" dirty="0">
              <a:solidFill>
                <a:srgbClr val="000000"/>
              </a:solidFill>
              <a:latin typeface="Calibri"/>
              <a:ea typeface="Calibri"/>
              <a:cs typeface="Calibri"/>
              <a:sym typeface="Calibri"/>
            </a:endParaRPr>
          </a:p>
          <a:p>
            <a:pPr marL="0" lvl="0" indent="0" algn="just" rtl="0">
              <a:lnSpc>
                <a:spcPct val="138000"/>
              </a:lnSpc>
              <a:spcBef>
                <a:spcPts val="1800"/>
              </a:spcBef>
              <a:spcAft>
                <a:spcPts val="0"/>
              </a:spcAft>
              <a:buNone/>
            </a:pPr>
            <a:r>
              <a:rPr lang="en-US" sz="1400" dirty="0">
                <a:solidFill>
                  <a:srgbClr val="000000"/>
                </a:solidFill>
                <a:latin typeface="Calibri"/>
                <a:ea typeface="Calibri"/>
                <a:cs typeface="Calibri"/>
                <a:sym typeface="Calibri"/>
              </a:rPr>
              <a:t>The </a:t>
            </a:r>
            <a:r>
              <a:rPr lang="en-US" sz="1400" b="1" dirty="0">
                <a:solidFill>
                  <a:srgbClr val="000000"/>
                </a:solidFill>
                <a:latin typeface="Calibri"/>
                <a:ea typeface="Calibri"/>
                <a:cs typeface="Calibri"/>
                <a:sym typeface="Calibri"/>
              </a:rPr>
              <a:t>Trade with </a:t>
            </a:r>
            <a:r>
              <a:rPr lang="en-US" sz="1400" b="1" dirty="0" err="1">
                <a:solidFill>
                  <a:srgbClr val="000000"/>
                </a:solidFill>
                <a:latin typeface="Calibri"/>
                <a:ea typeface="Calibri"/>
                <a:cs typeface="Calibri"/>
                <a:sym typeface="Calibri"/>
              </a:rPr>
              <a:t>TradeLinkExport</a:t>
            </a:r>
            <a:r>
              <a:rPr lang="en-US" sz="1400" b="1" dirty="0">
                <a:solidFill>
                  <a:srgbClr val="000000"/>
                </a:solidFill>
                <a:latin typeface="Calibri"/>
                <a:ea typeface="Calibri"/>
                <a:cs typeface="Calibri"/>
                <a:sym typeface="Calibri"/>
              </a:rPr>
              <a:t> (TWT) </a:t>
            </a:r>
            <a:r>
              <a:rPr lang="en-US" sz="1400" dirty="0">
                <a:solidFill>
                  <a:srgbClr val="000000"/>
                </a:solidFill>
                <a:latin typeface="Calibri"/>
                <a:ea typeface="Calibri"/>
                <a:cs typeface="Calibri"/>
                <a:sym typeface="Calibri"/>
              </a:rPr>
              <a:t>is an ambitious initiative aimed at revolutionizing the cross-border e-commerce landscape for small and medium-sized enterprises (SMEs). </a:t>
            </a:r>
            <a:br>
              <a:rPr lang="en-US" sz="1400" dirty="0">
                <a:solidFill>
                  <a:srgbClr val="000000"/>
                </a:solidFill>
                <a:latin typeface="Calibri"/>
                <a:ea typeface="Calibri"/>
                <a:cs typeface="Calibri"/>
                <a:sym typeface="Calibri"/>
              </a:rPr>
            </a:br>
            <a:br>
              <a:rPr lang="en-US" sz="1400" dirty="0">
                <a:solidFill>
                  <a:srgbClr val="000000"/>
                </a:solidFill>
                <a:latin typeface="Calibri"/>
                <a:ea typeface="Calibri"/>
                <a:cs typeface="Calibri"/>
                <a:sym typeface="Calibri"/>
              </a:rPr>
            </a:br>
            <a:r>
              <a:rPr lang="en-US" sz="1400" dirty="0">
                <a:solidFill>
                  <a:srgbClr val="000000"/>
                </a:solidFill>
                <a:latin typeface="Calibri"/>
                <a:ea typeface="Calibri"/>
                <a:cs typeface="Calibri"/>
                <a:sym typeface="Calibri"/>
              </a:rPr>
              <a:t>As part of TRADELINKEXPORT, TWT will provide a comprehensive digital platform offering end-to-end services including store operation, traffic marketing, warehousing and logistics, payment and finance, customer service, risk control, customs inspection and remittance, and business training. </a:t>
            </a:r>
            <a:br>
              <a:rPr lang="en-US" sz="1400" dirty="0">
                <a:solidFill>
                  <a:srgbClr val="000000"/>
                </a:solidFill>
                <a:latin typeface="Calibri"/>
                <a:ea typeface="Calibri"/>
                <a:cs typeface="Calibri"/>
                <a:sym typeface="Calibri"/>
              </a:rPr>
            </a:br>
            <a:br>
              <a:rPr lang="en-US" sz="1400" dirty="0">
                <a:solidFill>
                  <a:srgbClr val="000000"/>
                </a:solidFill>
                <a:latin typeface="Calibri"/>
                <a:ea typeface="Calibri"/>
                <a:cs typeface="Calibri"/>
                <a:sym typeface="Calibri"/>
              </a:rPr>
            </a:br>
            <a:r>
              <a:rPr lang="en-US" sz="1400" dirty="0">
                <a:solidFill>
                  <a:srgbClr val="000000"/>
                </a:solidFill>
                <a:latin typeface="Calibri"/>
                <a:ea typeface="Calibri"/>
                <a:cs typeface="Calibri"/>
                <a:sym typeface="Calibri"/>
              </a:rPr>
              <a:t>This platform will empower SMEs to seamlessly manage and grow their businesses in the global market.</a:t>
            </a:r>
          </a:p>
          <a:p>
            <a:pPr marL="0" lvl="0" indent="0" algn="l" rtl="0">
              <a:spcBef>
                <a:spcPts val="400"/>
              </a:spcBef>
              <a:spcAft>
                <a:spcPts val="0"/>
              </a:spcAft>
              <a:buNone/>
            </a:pPr>
            <a:r>
              <a:rPr lang="en" sz="1400" dirty="0">
                <a:solidFill>
                  <a:srgbClr val="000000"/>
                </a:solidFill>
                <a:latin typeface="Calibri"/>
                <a:ea typeface="Calibri"/>
                <a:cs typeface="Calibri"/>
                <a:sym typeface="Calibri"/>
              </a:rPr>
              <a:t>    </a:t>
            </a:r>
            <a:endParaRPr sz="1400"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374986-D50C-2128-0F08-21DAA52E7698}"/>
              </a:ext>
            </a:extLst>
          </p:cNvPr>
          <p:cNvSpPr>
            <a:spLocks noGrp="1"/>
          </p:cNvSpPr>
          <p:nvPr>
            <p:ph type="body" idx="2"/>
          </p:nvPr>
        </p:nvSpPr>
        <p:spPr>
          <a:xfrm>
            <a:off x="1182757" y="661000"/>
            <a:ext cx="7563678" cy="4482500"/>
          </a:xfrm>
        </p:spPr>
        <p:txBody>
          <a:bodyPr/>
          <a:lstStyle/>
          <a:p>
            <a:pPr marL="206375">
              <a:spcBef>
                <a:spcPts val="930"/>
              </a:spcBef>
              <a:spcAft>
                <a:spcPts val="0"/>
              </a:spcAft>
            </a:pPr>
            <a:r>
              <a:rPr lang="en-US" sz="1800" b="1" dirty="0">
                <a:effectLst/>
                <a:latin typeface="Times New Roman" panose="02020603050405020304" pitchFamily="18" charset="0"/>
                <a:ea typeface="Times New Roman" panose="02020603050405020304" pitchFamily="18" charset="0"/>
              </a:rPr>
              <a:t>Working</a:t>
            </a:r>
            <a:r>
              <a:rPr lang="en-US" sz="1800" b="1" spc="-35"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pPr marL="206375" marR="275590" indent="0" algn="just">
              <a:lnSpc>
                <a:spcPct val="110000"/>
              </a:lnSpc>
              <a:spcBef>
                <a:spcPts val="1055"/>
              </a:spcBef>
              <a:spcAft>
                <a:spcPts val="0"/>
              </a:spcAft>
              <a:buNone/>
            </a:pPr>
            <a:r>
              <a:rPr lang="en-US" sz="1800" dirty="0">
                <a:effectLst/>
                <a:latin typeface="Times New Roman" panose="02020603050405020304" pitchFamily="18" charset="0"/>
                <a:ea typeface="Times New Roman" panose="02020603050405020304" pitchFamily="18" charset="0"/>
              </a:rPr>
              <a:t>Prioritize customer satisfaction and build long-term relationships.</a:t>
            </a:r>
            <a:endParaRPr lang="en-IN" sz="1800" dirty="0">
              <a:effectLst/>
              <a:latin typeface="Times New Roman" panose="02020603050405020304" pitchFamily="18" charset="0"/>
              <a:ea typeface="Times New Roman" panose="02020603050405020304" pitchFamily="18" charset="0"/>
            </a:endParaRPr>
          </a:p>
          <a:p>
            <a:pPr marL="206375" marR="275590" indent="0" algn="just">
              <a:lnSpc>
                <a:spcPct val="110000"/>
              </a:lnSpc>
              <a:spcBef>
                <a:spcPts val="1055"/>
              </a:spcBef>
              <a:spcAft>
                <a:spcPts val="0"/>
              </a:spcAft>
              <a:buNone/>
            </a:pPr>
            <a:r>
              <a:rPr lang="en-US" sz="1800" dirty="0">
                <a:effectLst/>
                <a:latin typeface="Times New Roman" panose="02020603050405020304" pitchFamily="18" charset="0"/>
                <a:ea typeface="Times New Roman" panose="02020603050405020304" pitchFamily="18" charset="0"/>
              </a:rPr>
              <a:t>Leverage cutting-edge technologies for innovative solutions.</a:t>
            </a:r>
            <a:endParaRPr lang="en-IN" sz="1800" dirty="0">
              <a:effectLst/>
              <a:latin typeface="Times New Roman" panose="02020603050405020304" pitchFamily="18" charset="0"/>
              <a:ea typeface="Times New Roman" panose="02020603050405020304" pitchFamily="18" charset="0"/>
            </a:endParaRPr>
          </a:p>
          <a:p>
            <a:pPr marL="206375" marR="275590" indent="0" algn="just">
              <a:lnSpc>
                <a:spcPct val="110000"/>
              </a:lnSpc>
              <a:spcBef>
                <a:spcPts val="1055"/>
              </a:spcBef>
              <a:buNone/>
            </a:pPr>
            <a:r>
              <a:rPr lang="en-US" sz="1800" dirty="0">
                <a:effectLst/>
                <a:latin typeface="Times New Roman" panose="02020603050405020304" pitchFamily="18" charset="0"/>
                <a:ea typeface="Times New Roman" panose="02020603050405020304" pitchFamily="18" charset="0"/>
              </a:rPr>
              <a:t>Develop impactful solutions that benefit businesses and customers' lives.</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Note</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pPr marL="206375" marR="275590" indent="0" algn="just">
              <a:lnSpc>
                <a:spcPct val="110000"/>
              </a:lnSpc>
              <a:spcBef>
                <a:spcPts val="1055"/>
              </a:spcBef>
              <a:buNone/>
            </a:pPr>
            <a:r>
              <a:rPr lang="en-US" sz="1400" dirty="0">
                <a:effectLst/>
                <a:latin typeface="Times New Roman" panose="02020603050405020304" pitchFamily="18" charset="0"/>
                <a:ea typeface="Times New Roman" panose="02020603050405020304" pitchFamily="18" charset="0"/>
              </a:rPr>
              <a:t>I</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am</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not</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allowed</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mention</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project</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details</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due</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non-disclosure</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agreement</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(NDA)</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signed</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with</a:t>
            </a:r>
            <a:r>
              <a:rPr lang="en-US" sz="1400" spc="-29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project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stakeholders,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 am</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unable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share</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any</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specific</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details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project</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report.</a:t>
            </a:r>
            <a:br>
              <a:rPr lang="en-IN" sz="1400" dirty="0">
                <a:latin typeface="Times New Roman" panose="02020603050405020304" pitchFamily="18" charset="0"/>
                <a:ea typeface="Times New Roman" panose="02020603050405020304" pitchFamily="18" charset="0"/>
              </a:rPr>
            </a:br>
            <a:br>
              <a:rPr lang="en-IN" sz="1400" dirty="0">
                <a:latin typeface="Times New Roman" panose="02020603050405020304" pitchFamily="18" charset="0"/>
                <a:ea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rPr>
              <a:t>As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NDA requirements, This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certificate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affirms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my</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commitment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maintaining</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confidentiality of the project information and ensures compliance with the terms and conditions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outlined</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NDA.</a:t>
            </a:r>
            <a:endParaRPr lang="en-IN" sz="1400" dirty="0">
              <a:effectLst/>
              <a:latin typeface="Times New Roman" panose="02020603050405020304" pitchFamily="18" charset="0"/>
              <a:ea typeface="Times New Roman" panose="02020603050405020304" pitchFamily="18" charset="0"/>
            </a:endParaRPr>
          </a:p>
          <a:p>
            <a:pPr marL="206375" marR="275590" indent="0" algn="just">
              <a:lnSpc>
                <a:spcPct val="110000"/>
              </a:lnSpc>
              <a:spcBef>
                <a:spcPts val="1055"/>
              </a:spcBef>
              <a:buNone/>
            </a:pP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1932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380150" y="2072100"/>
            <a:ext cx="68367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User Interface Of Project</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body" idx="1"/>
          </p:nvPr>
        </p:nvSpPr>
        <p:spPr>
          <a:xfrm>
            <a:off x="1303800" y="304925"/>
            <a:ext cx="7030500" cy="422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a:extLst>
              <a:ext uri="{FF2B5EF4-FFF2-40B4-BE49-F238E27FC236}">
                <a16:creationId xmlns:a16="http://schemas.microsoft.com/office/drawing/2014/main" id="{2E300F13-11AE-5580-B469-36FBA2C34781}"/>
              </a:ext>
            </a:extLst>
          </p:cNvPr>
          <p:cNvPicPr>
            <a:picLocks noChangeAspect="1"/>
          </p:cNvPicPr>
          <p:nvPr/>
        </p:nvPicPr>
        <p:blipFill>
          <a:blip r:embed="rId3"/>
          <a:stretch>
            <a:fillRect/>
          </a:stretch>
        </p:blipFill>
        <p:spPr>
          <a:xfrm>
            <a:off x="196266" y="0"/>
            <a:ext cx="9067003" cy="5143500"/>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768</Words>
  <Application>Microsoft Office PowerPoint</Application>
  <PresentationFormat>On-screen Show (16:9)</PresentationFormat>
  <Paragraphs>58</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Arial</vt:lpstr>
      <vt:lpstr>Maven Pro</vt:lpstr>
      <vt:lpstr>Times New Roman</vt:lpstr>
      <vt:lpstr>Nunito</vt:lpstr>
      <vt:lpstr>Momentum</vt:lpstr>
      <vt:lpstr> </vt:lpstr>
      <vt:lpstr> </vt:lpstr>
      <vt:lpstr>About the Company</vt:lpstr>
      <vt:lpstr>PowerPoint Presentation</vt:lpstr>
      <vt:lpstr>PowerPoint Presentation</vt:lpstr>
      <vt:lpstr>Project : TWT ( Trade with TradeLinkExport )</vt:lpstr>
      <vt:lpstr>PowerPoint Presentation</vt:lpstr>
      <vt:lpstr>User Interface Of Project</vt:lpstr>
      <vt:lpstr>PowerPoint Presentation</vt:lpstr>
      <vt:lpstr>PowerPoint Presentation</vt:lpstr>
      <vt:lpstr>Job Description and Learnings</vt:lpstr>
      <vt:lpstr>Project Non Disclosure Agreement (NDA)</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Saurabh Giri</cp:lastModifiedBy>
  <cp:revision>3</cp:revision>
  <dcterms:modified xsi:type="dcterms:W3CDTF">2024-06-06T12:22:51Z</dcterms:modified>
</cp:coreProperties>
</file>